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310" r:id="rId3"/>
    <p:sldId id="31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322" r:id="rId12"/>
    <p:sldId id="315" r:id="rId13"/>
    <p:sldId id="320" r:id="rId14"/>
    <p:sldId id="321" r:id="rId15"/>
    <p:sldId id="323" r:id="rId16"/>
    <p:sldId id="324" r:id="rId17"/>
    <p:sldId id="319" r:id="rId18"/>
    <p:sldId id="267" r:id="rId19"/>
    <p:sldId id="313" r:id="rId20"/>
    <p:sldId id="312" r:id="rId21"/>
    <p:sldId id="314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12" autoAdjust="0"/>
  </p:normalViewPr>
  <p:slideViewPr>
    <p:cSldViewPr snapToGrid="0" showGuides="1">
      <p:cViewPr>
        <p:scale>
          <a:sx n="75" d="100"/>
          <a:sy n="75" d="100"/>
        </p:scale>
        <p:origin x="144" y="43"/>
      </p:cViewPr>
      <p:guideLst>
        <p:guide orient="horz" pos="1774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ט'/אלול/תשע"ט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combinatorial algorithm is covered in ESLII section 14.3.5.</a:t>
            </a:r>
          </a:p>
          <a:p>
            <a:r>
              <a:rPr lang="en-US" dirty="0"/>
              <a:t>For mixture modeling see ESLII section 6.8 (PRIM) and for mode seekers see ESLII sections 9.3, 14.2.5.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9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“right” and “wrong” answers because this is a hypothetical question, so I’m anxious to see what everyone will come up with.</a:t>
            </a:r>
          </a:p>
          <a:p>
            <a:r>
              <a:rPr lang="en-US" dirty="0"/>
              <a:t>Here is what I had in mind:</a:t>
            </a:r>
          </a:p>
          <a:p>
            <a:pPr marL="228600" indent="-228600">
              <a:buAutoNum type="arabicPeriod"/>
            </a:pPr>
            <a:r>
              <a:rPr lang="en-US" dirty="0"/>
              <a:t>L_1 (walking distance)</a:t>
            </a:r>
          </a:p>
          <a:p>
            <a:pPr marL="228600" indent="-228600">
              <a:buAutoNum type="arabicPeriod"/>
            </a:pPr>
            <a:r>
              <a:rPr lang="en-US" dirty="0"/>
              <a:t>Binary (Jaccard)</a:t>
            </a:r>
          </a:p>
          <a:p>
            <a:pPr marL="228600" indent="-228600">
              <a:buAutoNum type="arabicPeriod"/>
            </a:pPr>
            <a:r>
              <a:rPr lang="en-US" dirty="0"/>
              <a:t>Some kind of </a:t>
            </a:r>
            <a:r>
              <a:rPr lang="en-US" dirty="0" err="1"/>
              <a:t>L_p</a:t>
            </a:r>
            <a:r>
              <a:rPr lang="en-US" dirty="0"/>
              <a:t>, perhaps L_2 to begin with.</a:t>
            </a:r>
          </a:p>
          <a:p>
            <a:pPr marL="228600" indent="-228600">
              <a:buAutoNum type="arabicPeriod"/>
            </a:pPr>
            <a:r>
              <a:rPr lang="en-US" dirty="0"/>
              <a:t>I was aiming at Rank because the first two are ordinal. Email domain would need to be modified (as `count`) or aggregated somehow, same with country of origin (perhaps divide into developed versus developing or by GDP, </a:t>
            </a:r>
            <a:r>
              <a:rPr lang="en-US" dirty="0" err="1"/>
              <a:t>etc</a:t>
            </a:r>
            <a:r>
              <a:rPr lang="en-US"/>
              <a:t>).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Correlation – we would like to find which patients have similar markers, and cluster them together. For more information, the terms is called genome wide association studies (GWAS).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26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Unsupervised Learning: </a:t>
            </a:r>
            <a:r>
              <a:rPr lang="en-US" sz="5400" dirty="0"/>
              <a:t>Clustering and Outlier Detection Methods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(no more updates - algorithm concludes)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Multiply 12"/>
          <p:cNvSpPr/>
          <p:nvPr/>
        </p:nvSpPr>
        <p:spPr>
          <a:xfrm>
            <a:off x="2470824" y="3725692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Multiply 15"/>
          <p:cNvSpPr/>
          <p:nvPr/>
        </p:nvSpPr>
        <p:spPr>
          <a:xfrm>
            <a:off x="9565248" y="3540232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5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15C-6CB5-4714-B799-0891A6DA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7FD-A539-4410-BCD7-383D777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 stable algorithm – due to randomization (and dependence in initial state) =&gt; start with multiple seeds.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clustering uses the average (“centroids”) to find the cluster centers. </a:t>
            </a:r>
            <a:r>
              <a:rPr lang="en-US" sz="2400" b="1" dirty="0"/>
              <a:t>What would you use</a:t>
            </a:r>
            <a:r>
              <a:rPr lang="en-US" sz="2400" dirty="0"/>
              <a:t>, instead of average, when a more complicated distance function is in use?</a:t>
            </a:r>
          </a:p>
          <a:p>
            <a:endParaRPr lang="en-US" sz="2400" dirty="0"/>
          </a:p>
          <a:p>
            <a:r>
              <a:rPr lang="en-US" sz="2400" dirty="0"/>
              <a:t>K-medoids clustering: </a:t>
            </a:r>
          </a:p>
          <a:p>
            <a:pPr lvl="1"/>
            <a:r>
              <a:rPr lang="en-US" sz="2200" dirty="0"/>
              <a:t>Find the observation which minimizes the within-cluster distance</a:t>
            </a:r>
            <a:endParaRPr lang="en-IL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5BA2-0DCC-42EF-A3BE-64D3E7A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4A62-3A94-47C3-98D3-23E8F87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111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Euclidean</a:t>
            </a:r>
          </a:p>
          <a:p>
            <a:r>
              <a:rPr lang="en-US" dirty="0"/>
              <a:t>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many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/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</a:t>
                </a:r>
              </a:p>
              <a:p>
                <a:pPr algn="ctr"/>
                <a:r>
                  <a:rPr lang="en-US" sz="1400" dirty="0"/>
                  <a:t>AKA “</a:t>
                </a:r>
                <a:r>
                  <a:rPr lang="en-US" sz="1400" dirty="0" err="1"/>
                  <a:t>Minkowski</a:t>
                </a:r>
                <a:r>
                  <a:rPr lang="en-US" sz="1400" dirty="0"/>
                  <a:t> distance”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/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“Manhattan”</a:t>
                </a:r>
                <a:endParaRPr lang="en-IL" sz="1400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E8F92-68A3-406E-9F9B-1E466B88F4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87065" y="3427422"/>
            <a:ext cx="268944" cy="481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/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Euclidean</a:t>
                </a:r>
                <a:endParaRPr lang="en-IL" sz="1400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D2802-21FB-456E-B396-707B69ECCF4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87065" y="3909218"/>
            <a:ext cx="268944" cy="6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/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400" dirty="0"/>
                  <a:t> “max”/</a:t>
                </a:r>
              </a:p>
              <a:p>
                <a:pPr algn="ctr"/>
                <a:r>
                  <a:rPr lang="en-US" sz="1400" dirty="0"/>
                  <a:t>“</a:t>
                </a:r>
                <a:r>
                  <a:rPr lang="en-US" sz="1400" dirty="0" err="1"/>
                  <a:t>Chebychev</a:t>
                </a:r>
                <a:r>
                  <a:rPr lang="en-US" sz="14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  <a:blipFill>
                <a:blip r:embed="rId5"/>
                <a:stretch>
                  <a:fillRect t="-2344" b="-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0266D-B824-4611-88E9-CCA1A1E5636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3087065" y="3909219"/>
            <a:ext cx="268944" cy="1225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D978FD-B9C2-45DD-8974-DA0D80888227}"/>
              </a:ext>
            </a:extLst>
          </p:cNvPr>
          <p:cNvSpPr txBox="1"/>
          <p:nvPr/>
        </p:nvSpPr>
        <p:spPr>
          <a:xfrm rot="5400000">
            <a:off x="3991281" y="4361499"/>
            <a:ext cx="300119" cy="2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  <a:endParaRPr lang="en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/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“Canberra”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  <a:blipFill>
                <a:blip r:embed="rId6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D0E2A-7D8C-462F-BD27-7905B1B8CAF5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4798797" y="3427422"/>
            <a:ext cx="568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7B1CB3-2C12-4F56-B4D3-3DAAFA9E5901}"/>
              </a:ext>
            </a:extLst>
          </p:cNvPr>
          <p:cNvSpPr/>
          <p:nvPr/>
        </p:nvSpPr>
        <p:spPr>
          <a:xfrm>
            <a:off x="10325952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8C021-2DFD-4592-B146-B190913B60EC}"/>
              </a:ext>
            </a:extLst>
          </p:cNvPr>
          <p:cNvSpPr/>
          <p:nvPr/>
        </p:nvSpPr>
        <p:spPr>
          <a:xfrm>
            <a:off x="10325952" y="3496341"/>
            <a:ext cx="1306516" cy="71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Correlation; Uncentered Pearson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54C35C-E029-4911-B1B9-A9C22EA5E86F}"/>
              </a:ext>
            </a:extLst>
          </p:cNvPr>
          <p:cNvSpPr/>
          <p:nvPr/>
        </p:nvSpPr>
        <p:spPr>
          <a:xfrm>
            <a:off x="10325952" y="4383353"/>
            <a:ext cx="1306516" cy="5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correlation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D72A7E-B88D-4EB3-8F0F-99C7EAA82586}"/>
              </a:ext>
            </a:extLst>
          </p:cNvPr>
          <p:cNvSpPr/>
          <p:nvPr/>
        </p:nvSpPr>
        <p:spPr>
          <a:xfrm>
            <a:off x="8339149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/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1-Jaccard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38295-A545-47B1-8BB4-615B5DF90A9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992407" y="3358945"/>
            <a:ext cx="0" cy="191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F7AB81-E63A-4208-9F40-03254ADDA35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979210" y="3358945"/>
            <a:ext cx="0" cy="13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0C4D29-6E15-4DF0-87CA-6B5BCBA66E6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979210" y="4216109"/>
            <a:ext cx="0" cy="16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D04FA5-4427-4A47-8264-12CB0C5182FA}"/>
              </a:ext>
            </a:extLst>
          </p:cNvPr>
          <p:cNvSpPr/>
          <p:nvPr/>
        </p:nvSpPr>
        <p:spPr>
          <a:xfrm>
            <a:off x="5863489" y="5255126"/>
            <a:ext cx="744979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AC8E62-C354-4EB1-AB2E-DADCC81974A5}"/>
              </a:ext>
            </a:extLst>
          </p:cNvPr>
          <p:cNvSpPr/>
          <p:nvPr/>
        </p:nvSpPr>
        <p:spPr>
          <a:xfrm>
            <a:off x="7282197" y="5115686"/>
            <a:ext cx="1710210" cy="7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Spearman; Kendall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26BBD-57A9-476E-BDB0-19221E57F03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608468" y="5506750"/>
            <a:ext cx="673729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157161-6B37-4D09-ADA2-1AFEA6A47F81}"/>
              </a:ext>
            </a:extLst>
          </p:cNvPr>
          <p:cNvSpPr txBox="1"/>
          <p:nvPr/>
        </p:nvSpPr>
        <p:spPr>
          <a:xfrm>
            <a:off x="10181418" y="5258752"/>
            <a:ext cx="15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(On observations, not features)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1920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Also known as the “</a:t>
                </a:r>
                <a:r>
                  <a:rPr lang="en-US" sz="1800" dirty="0" err="1"/>
                  <a:t>Minkowski</a:t>
                </a:r>
                <a:r>
                  <a:rPr lang="en-US" sz="1800" dirty="0"/>
                  <a:t>”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800" dirty="0"/>
              </a:p>
              <a:p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increases, the distance function puts more emphasis on larger differences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“Manhattan”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 “Euclidean”</a:t>
                </a:r>
              </a:p>
              <a:p>
                <a:r>
                  <a:rPr lang="en-US" sz="18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 “</a:t>
                </a:r>
                <a:r>
                  <a:rPr lang="en-US" sz="1800" dirty="0" err="1">
                    <a:solidFill>
                      <a:schemeClr val="tx2">
                        <a:lumMod val="50000"/>
                      </a:schemeClr>
                    </a:solidFill>
                  </a:rPr>
                  <a:t>Chebychev</a:t>
                </a:r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”/max distance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6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84DE-AFF4-4A5F-B1D7-672349F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A262-9EE7-4A25-BF0D-2B131CF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11632-BD90-4110-B668-B5276757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09" y="3248810"/>
            <a:ext cx="5092855" cy="30742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AAA2C-A77B-4BE5-973B-C59461389BC6}"/>
              </a:ext>
            </a:extLst>
          </p:cNvPr>
          <p:cNvGrpSpPr/>
          <p:nvPr/>
        </p:nvGrpSpPr>
        <p:grpSpPr>
          <a:xfrm>
            <a:off x="7167880" y="4699000"/>
            <a:ext cx="2890520" cy="1315720"/>
            <a:chOff x="7167880" y="4699000"/>
            <a:chExt cx="2890520" cy="1315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AC34B-C099-4F92-B662-EF056EFF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040" y="4955540"/>
              <a:ext cx="594360" cy="10591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097944-1CE6-4408-B54F-13A854C3343A}"/>
                </a:ext>
              </a:extLst>
            </p:cNvPr>
            <p:cNvCxnSpPr/>
            <p:nvPr/>
          </p:nvCxnSpPr>
          <p:spPr>
            <a:xfrm flipH="1" flipV="1">
              <a:off x="7167880" y="4699000"/>
              <a:ext cx="2321560" cy="13004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6281D9-167D-485B-9560-6E86C9D807BF}"/>
              </a:ext>
            </a:extLst>
          </p:cNvPr>
          <p:cNvSpPr/>
          <p:nvPr/>
        </p:nvSpPr>
        <p:spPr>
          <a:xfrm>
            <a:off x="7155180" y="3919220"/>
            <a:ext cx="2898140" cy="1064260"/>
          </a:xfrm>
          <a:custGeom>
            <a:avLst/>
            <a:gdLst>
              <a:gd name="connsiteX0" fmla="*/ 3444240 w 3444240"/>
              <a:gd name="connsiteY0" fmla="*/ 274320 h 1059180"/>
              <a:gd name="connsiteX1" fmla="*/ 2956560 w 3444240"/>
              <a:gd name="connsiteY1" fmla="*/ 0 h 1059180"/>
              <a:gd name="connsiteX2" fmla="*/ 2590800 w 3444240"/>
              <a:gd name="connsiteY2" fmla="*/ 693420 h 1059180"/>
              <a:gd name="connsiteX3" fmla="*/ 2095500 w 3444240"/>
              <a:gd name="connsiteY3" fmla="*/ 419100 h 1059180"/>
              <a:gd name="connsiteX4" fmla="*/ 1912620 w 3444240"/>
              <a:gd name="connsiteY4" fmla="*/ 807720 h 1059180"/>
              <a:gd name="connsiteX5" fmla="*/ 967740 w 3444240"/>
              <a:gd name="connsiteY5" fmla="*/ 312420 h 1059180"/>
              <a:gd name="connsiteX6" fmla="*/ 594360 w 3444240"/>
              <a:gd name="connsiteY6" fmla="*/ 1059180 h 1059180"/>
              <a:gd name="connsiteX7" fmla="*/ 114300 w 3444240"/>
              <a:gd name="connsiteY7" fmla="*/ 754380 h 1059180"/>
              <a:gd name="connsiteX8" fmla="*/ 0 w 3444240"/>
              <a:gd name="connsiteY8" fmla="*/ 1021080 h 105918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095500 w 3444240"/>
              <a:gd name="connsiteY3" fmla="*/ 419100 h 1295400"/>
              <a:gd name="connsiteX4" fmla="*/ 2898140 w 3444240"/>
              <a:gd name="connsiteY4" fmla="*/ 1295400 h 1295400"/>
              <a:gd name="connsiteX5" fmla="*/ 967740 w 3444240"/>
              <a:gd name="connsiteY5" fmla="*/ 312420 h 1295400"/>
              <a:gd name="connsiteX6" fmla="*/ 594360 w 3444240"/>
              <a:gd name="connsiteY6" fmla="*/ 1059180 h 1295400"/>
              <a:gd name="connsiteX7" fmla="*/ 114300 w 3444240"/>
              <a:gd name="connsiteY7" fmla="*/ 754380 h 1295400"/>
              <a:gd name="connsiteX8" fmla="*/ 0 w 3444240"/>
              <a:gd name="connsiteY8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898140 w 3444240"/>
              <a:gd name="connsiteY3" fmla="*/ 1295400 h 1295400"/>
              <a:gd name="connsiteX4" fmla="*/ 967740 w 3444240"/>
              <a:gd name="connsiteY4" fmla="*/ 312420 h 1295400"/>
              <a:gd name="connsiteX5" fmla="*/ 594360 w 3444240"/>
              <a:gd name="connsiteY5" fmla="*/ 1059180 h 1295400"/>
              <a:gd name="connsiteX6" fmla="*/ 114300 w 3444240"/>
              <a:gd name="connsiteY6" fmla="*/ 754380 h 1295400"/>
              <a:gd name="connsiteX7" fmla="*/ 0 w 3444240"/>
              <a:gd name="connsiteY7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898140 w 3444240"/>
              <a:gd name="connsiteY2" fmla="*/ 1295400 h 1295400"/>
              <a:gd name="connsiteX3" fmla="*/ 967740 w 3444240"/>
              <a:gd name="connsiteY3" fmla="*/ 312420 h 1295400"/>
              <a:gd name="connsiteX4" fmla="*/ 594360 w 3444240"/>
              <a:gd name="connsiteY4" fmla="*/ 1059180 h 1295400"/>
              <a:gd name="connsiteX5" fmla="*/ 114300 w 3444240"/>
              <a:gd name="connsiteY5" fmla="*/ 754380 h 1295400"/>
              <a:gd name="connsiteX6" fmla="*/ 0 w 3444240"/>
              <a:gd name="connsiteY6" fmla="*/ 1021080 h 1295400"/>
              <a:gd name="connsiteX0" fmla="*/ 3444240 w 3444240"/>
              <a:gd name="connsiteY0" fmla="*/ 0 h 1021080"/>
              <a:gd name="connsiteX1" fmla="*/ 2898140 w 3444240"/>
              <a:gd name="connsiteY1" fmla="*/ 1021080 h 1021080"/>
              <a:gd name="connsiteX2" fmla="*/ 967740 w 3444240"/>
              <a:gd name="connsiteY2" fmla="*/ 38100 h 1021080"/>
              <a:gd name="connsiteX3" fmla="*/ 594360 w 3444240"/>
              <a:gd name="connsiteY3" fmla="*/ 784860 h 1021080"/>
              <a:gd name="connsiteX4" fmla="*/ 114300 w 3444240"/>
              <a:gd name="connsiteY4" fmla="*/ 480060 h 1021080"/>
              <a:gd name="connsiteX5" fmla="*/ 0 w 3444240"/>
              <a:gd name="connsiteY5" fmla="*/ 746760 h 10210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594360 w 2898140"/>
              <a:gd name="connsiteY2" fmla="*/ 74676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614680 w 2898140"/>
              <a:gd name="connsiteY2" fmla="*/ 71628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1074420 h 1074420"/>
              <a:gd name="connsiteX1" fmla="*/ 988060 w 2898140"/>
              <a:gd name="connsiteY1" fmla="*/ 0 h 1074420"/>
              <a:gd name="connsiteX2" fmla="*/ 614680 w 2898140"/>
              <a:gd name="connsiteY2" fmla="*/ 807720 h 1074420"/>
              <a:gd name="connsiteX3" fmla="*/ 114300 w 2898140"/>
              <a:gd name="connsiteY3" fmla="*/ 533400 h 1074420"/>
              <a:gd name="connsiteX4" fmla="*/ 0 w 2898140"/>
              <a:gd name="connsiteY4" fmla="*/ 800100 h 1074420"/>
              <a:gd name="connsiteX0" fmla="*/ 2898140 w 2898140"/>
              <a:gd name="connsiteY0" fmla="*/ 1064260 h 1064260"/>
              <a:gd name="connsiteX1" fmla="*/ 1018540 w 2898140"/>
              <a:gd name="connsiteY1" fmla="*/ 0 h 1064260"/>
              <a:gd name="connsiteX2" fmla="*/ 614680 w 2898140"/>
              <a:gd name="connsiteY2" fmla="*/ 797560 h 1064260"/>
              <a:gd name="connsiteX3" fmla="*/ 114300 w 2898140"/>
              <a:gd name="connsiteY3" fmla="*/ 523240 h 1064260"/>
              <a:gd name="connsiteX4" fmla="*/ 0 w 2898140"/>
              <a:gd name="connsiteY4" fmla="*/ 78994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140" h="1064260">
                <a:moveTo>
                  <a:pt x="2898140" y="1064260"/>
                </a:moveTo>
                <a:lnTo>
                  <a:pt x="1018540" y="0"/>
                </a:lnTo>
                <a:lnTo>
                  <a:pt x="614680" y="797560"/>
                </a:lnTo>
                <a:lnTo>
                  <a:pt x="114300" y="523240"/>
                </a:lnTo>
                <a:lnTo>
                  <a:pt x="0" y="789940"/>
                </a:lnTo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584E17-384A-4F22-8FED-764721AB2CF2}"/>
              </a:ext>
            </a:extLst>
          </p:cNvPr>
          <p:cNvCxnSpPr>
            <a:cxnSpLocks/>
            <a:endCxn id="12" idx="8"/>
          </p:cNvCxnSpPr>
          <p:nvPr/>
        </p:nvCxnSpPr>
        <p:spPr>
          <a:xfrm flipH="1" flipV="1">
            <a:off x="7155180" y="4709160"/>
            <a:ext cx="2903220" cy="24638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51460-D493-4F41-8643-7D91020EAE7D}"/>
              </a:ext>
            </a:extLst>
          </p:cNvPr>
          <p:cNvCxnSpPr>
            <a:cxnSpLocks/>
          </p:cNvCxnSpPr>
          <p:nvPr/>
        </p:nvCxnSpPr>
        <p:spPr>
          <a:xfrm flipH="1" flipV="1">
            <a:off x="7195820" y="4668520"/>
            <a:ext cx="2334260" cy="129032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/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-norm would fit cases of continuous variables, which are on a similar scale (otherwise you might to perform scaling beforehand).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by trial-and-error, and domain expertise.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stat::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kmeans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works with p=2</a:t>
                </a:r>
                <a:endParaRPr lang="en-IL" dirty="0"/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25E-1A1F-4007-8D53-D9BD889B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Distance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Jaccard index </a:t>
                </a:r>
                <a:r>
                  <a:rPr lang="en-US" dirty="0"/>
                  <a:t>is defined as the size of the set of identical items divided by the size of the union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index defining “how similar” are the two sets (dissimilar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equivalent distance function would be:</a:t>
                </a:r>
              </a:p>
              <a:p>
                <a:pPr lvl="1"/>
                <a:r>
                  <a:rPr lang="en-US" dirty="0"/>
                  <a:t>All features are binary 0/1</a:t>
                </a:r>
              </a:p>
              <a:p>
                <a:pPr lvl="1"/>
                <a:r>
                  <a:rPr lang="en-US" dirty="0"/>
                  <a:t>The distance of two observations is the proportion of features with different coding (0-1 or 1-0) out of all the features which have a non-zero element.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45C9E-0484-46B2-9D43-8BDA08B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32BA-0C35-4BEB-B51A-90BBBE8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B9A3A-A0FC-4506-A3BC-CBBB21789101}"/>
              </a:ext>
            </a:extLst>
          </p:cNvPr>
          <p:cNvSpPr/>
          <p:nvPr/>
        </p:nvSpPr>
        <p:spPr>
          <a:xfrm>
            <a:off x="10535920" y="2816225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2AE3B-A20E-409C-9C7B-92E7A91E3EFA}"/>
              </a:ext>
            </a:extLst>
          </p:cNvPr>
          <p:cNvSpPr/>
          <p:nvPr/>
        </p:nvSpPr>
        <p:spPr>
          <a:xfrm>
            <a:off x="10535920" y="3521837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9961-2A91-45B2-A4BA-EAA44710BB6F}"/>
              </a:ext>
            </a:extLst>
          </p:cNvPr>
          <p:cNvSpPr txBox="1"/>
          <p:nvPr/>
        </p:nvSpPr>
        <p:spPr>
          <a:xfrm>
            <a:off x="10969560" y="29541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7760A-3C4E-4252-AF0D-1F280358F40F}"/>
              </a:ext>
            </a:extLst>
          </p:cNvPr>
          <p:cNvSpPr txBox="1"/>
          <p:nvPr/>
        </p:nvSpPr>
        <p:spPr>
          <a:xfrm>
            <a:off x="10969560" y="42252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/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A82844-B966-41AA-A8E1-36C1CF48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08816"/>
              </p:ext>
            </p:extLst>
          </p:nvPr>
        </p:nvGraphicFramePr>
        <p:xfrm>
          <a:off x="1296614" y="5327586"/>
          <a:ext cx="414528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1150378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76675447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0347011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06582659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5C8838-1915-4ED7-A88E-22FF1628951D}"/>
              </a:ext>
            </a:extLst>
          </p:cNvPr>
          <p:cNvSpPr/>
          <p:nvPr/>
        </p:nvSpPr>
        <p:spPr>
          <a:xfrm>
            <a:off x="1296614" y="5628640"/>
            <a:ext cx="2066346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CADC-B1CD-4391-A006-B409349CB1BB}"/>
              </a:ext>
            </a:extLst>
          </p:cNvPr>
          <p:cNvSpPr/>
          <p:nvPr/>
        </p:nvSpPr>
        <p:spPr>
          <a:xfrm>
            <a:off x="3867094" y="5628640"/>
            <a:ext cx="1574800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9E1B-B03F-47D0-9C5C-A2E14E57D567}"/>
              </a:ext>
            </a:extLst>
          </p:cNvPr>
          <p:cNvSpPr/>
          <p:nvPr/>
        </p:nvSpPr>
        <p:spPr>
          <a:xfrm>
            <a:off x="2336800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193CA-21C1-4F69-A56A-9D33D5CD2474}"/>
              </a:ext>
            </a:extLst>
          </p:cNvPr>
          <p:cNvSpPr/>
          <p:nvPr/>
        </p:nvSpPr>
        <p:spPr>
          <a:xfrm>
            <a:off x="3867094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B9DC6-2655-40A6-B232-7195BCF66E2B}"/>
              </a:ext>
            </a:extLst>
          </p:cNvPr>
          <p:cNvCxnSpPr/>
          <p:nvPr/>
        </p:nvCxnSpPr>
        <p:spPr>
          <a:xfrm>
            <a:off x="5618480" y="5790025"/>
            <a:ext cx="231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7D99DF-AAD7-429E-AEC2-11AD2B5B3C23}"/>
              </a:ext>
            </a:extLst>
          </p:cNvPr>
          <p:cNvSpPr txBox="1"/>
          <p:nvPr/>
        </p:nvSpPr>
        <p:spPr>
          <a:xfrm>
            <a:off x="8027924" y="5615519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4/7=57.1%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6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96C-49A5-4A90-A8B7-80274AC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Distances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Spearman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rank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Kendall’s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Rank distances are useful when we have an ordering between observations but without a specific magnitude (e.g., ordinal variables)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FA29-25C8-430D-B412-1E82A82C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636-1405-4F22-BA6E-82552DE5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83DA87B-392C-4A72-A1A7-49D23B05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80265"/>
              </p:ext>
            </p:extLst>
          </p:nvPr>
        </p:nvGraphicFramePr>
        <p:xfrm>
          <a:off x="1357574" y="4804695"/>
          <a:ext cx="207264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A3425-7DA6-4974-A52F-7F5D098FDEEC}"/>
              </a:ext>
            </a:extLst>
          </p:cNvPr>
          <p:cNvCxnSpPr>
            <a:cxnSpLocks/>
          </p:cNvCxnSpPr>
          <p:nvPr/>
        </p:nvCxnSpPr>
        <p:spPr>
          <a:xfrm>
            <a:off x="3606800" y="5312505"/>
            <a:ext cx="47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/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Spearman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Kendall’s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= 2 (combinations (ab)+(</a:t>
                </a:r>
                <a:r>
                  <a:rPr lang="en-US" sz="2000" dirty="0" err="1"/>
                  <a:t>bc</a:t>
                </a:r>
                <a:r>
                  <a:rPr lang="en-US" sz="2000" dirty="0"/>
                  <a:t>))</a:t>
                </a:r>
                <a:endParaRPr lang="en-IL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blipFill>
                <a:blip r:embed="rId3"/>
                <a:stretch>
                  <a:fillRect l="-1073" t="-2994" b="-95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7C7-949B-4FE9-94AF-F2D767D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“classical” correlation coefficients, but instead of computing them to compare the features, we are using them to compare the observations.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dissimilarity, take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E8F2-1FCC-4F26-92FE-B8E0AB0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008F-5078-4C31-B302-E9049B5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90-4DF7-49DE-AE37-27E0C19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in pairs, 5 minutes.</a:t>
            </a:r>
            <a:br>
              <a:rPr lang="en-US" dirty="0"/>
            </a:br>
            <a:r>
              <a:rPr lang="en-US" sz="2800" dirty="0"/>
              <a:t>What distance would fit each use case? explain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B05-730B-4880-AB8A-4C5A4B83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Find locations to place ballot boxes. </a:t>
            </a:r>
            <a:br>
              <a:rPr lang="en-US" dirty="0"/>
            </a:br>
            <a:r>
              <a:rPr lang="en-US" dirty="0"/>
              <a:t>Features: latitude and longitude.</a:t>
            </a:r>
            <a:br>
              <a:rPr lang="en-US" dirty="0"/>
            </a:br>
            <a:r>
              <a:rPr lang="en-US" dirty="0"/>
              <a:t>Observations: Potential voters.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shoppers which are similar.</a:t>
            </a:r>
            <a:br>
              <a:rPr lang="en-US" dirty="0"/>
            </a:br>
            <a:r>
              <a:rPr lang="en-US" dirty="0"/>
              <a:t>Features: 100 retail products (0 = not bought, 1 = bought).</a:t>
            </a:r>
            <a:br>
              <a:rPr lang="en-US" dirty="0"/>
            </a:br>
            <a:r>
              <a:rPr lang="en-US" dirty="0"/>
              <a:t>Observations: Each observation contains items of a single purchase.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branches which are similar.</a:t>
            </a:r>
            <a:br>
              <a:rPr lang="en-US" dirty="0"/>
            </a:br>
            <a:r>
              <a:rPr lang="en-US" dirty="0"/>
              <a:t>Features: Average revenue per sales day (7 features = feature for every day).</a:t>
            </a:r>
            <a:br>
              <a:rPr lang="en-US" dirty="0"/>
            </a:br>
            <a:r>
              <a:rPr lang="en-US" dirty="0"/>
              <a:t>Observations: Branches.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fraudulent transactions.</a:t>
            </a:r>
            <a:br>
              <a:rPr lang="en-US" dirty="0"/>
            </a:br>
            <a:r>
              <a:rPr lang="en-US" dirty="0"/>
              <a:t>Features: time of day, magnitude of deal (categorized small, medium, big), email domain, country of origin</a:t>
            </a:r>
            <a:br>
              <a:rPr lang="en-US" dirty="0"/>
            </a:br>
            <a:r>
              <a:rPr lang="en-US" dirty="0"/>
              <a:t>Observations: Fraudulent transactions.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genetic diseases by markers.</a:t>
            </a:r>
            <a:br>
              <a:rPr lang="en-US" dirty="0"/>
            </a:br>
            <a:r>
              <a:rPr lang="en-US" dirty="0"/>
              <a:t>Features: DNA markers in various genes (diseased marker = 1 otherwise = 0).</a:t>
            </a:r>
            <a:br>
              <a:rPr lang="en-US" dirty="0"/>
            </a:br>
            <a:r>
              <a:rPr lang="en-US" dirty="0"/>
              <a:t>Observations: Individual patients which were sequenced (p&gt;&gt;n)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2B883-8446-4EB7-A69F-D54B195A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74CCC-21FA-4ABA-B2FB-D8F0BEE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/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  <a:blipFill>
                <a:blip r:embed="rId3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D090D7-85EA-4D3B-B400-078B6A4EC73D}"/>
              </a:ext>
            </a:extLst>
          </p:cNvPr>
          <p:cNvSpPr/>
          <p:nvPr/>
        </p:nvSpPr>
        <p:spPr>
          <a:xfrm>
            <a:off x="10718800" y="685800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226C18-6A8D-46C1-A666-7C4855763FDA}"/>
              </a:ext>
            </a:extLst>
          </p:cNvPr>
          <p:cNvSpPr/>
          <p:nvPr/>
        </p:nvSpPr>
        <p:spPr>
          <a:xfrm>
            <a:off x="10718800" y="1312917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EF1A9D-C8EA-40FE-916F-08A396FDA627}"/>
              </a:ext>
            </a:extLst>
          </p:cNvPr>
          <p:cNvSpPr/>
          <p:nvPr/>
        </p:nvSpPr>
        <p:spPr>
          <a:xfrm>
            <a:off x="10718800" y="1940034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9169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3559545"/>
          </a:xfrm>
        </p:spPr>
        <p:txBody>
          <a:bodyPr>
            <a:normAutofit/>
          </a:bodyPr>
          <a:lstStyle/>
          <a:p>
            <a:r>
              <a:rPr lang="en-US" dirty="0"/>
              <a:t>K Means clustering in R is performed using </a:t>
            </a:r>
            <a:r>
              <a:rPr lang="en-US" i="1" dirty="0" err="1"/>
              <a:t>kmeans</a:t>
            </a:r>
            <a:endParaRPr lang="en-US" i="1" dirty="0"/>
          </a:p>
          <a:p>
            <a:r>
              <a:rPr lang="en-US" dirty="0"/>
              <a:t>In the simplest 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options to control the algorithm method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code/05-clustering_kmeans.R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305448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(dataset, centers = k)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FCCA5A4F-A28D-4A3F-A161-EBB3DD4E3B4B}"/>
              </a:ext>
            </a:extLst>
          </p:cNvPr>
          <p:cNvSpPr/>
          <p:nvPr/>
        </p:nvSpPr>
        <p:spPr>
          <a:xfrm>
            <a:off x="1191581" y="200709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Statistical Theory</a:t>
            </a:r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6F61707F-BAD6-4593-A7E8-E891D379C89A}"/>
              </a:ext>
            </a:extLst>
          </p:cNvPr>
          <p:cNvSpPr/>
          <p:nvPr/>
        </p:nvSpPr>
        <p:spPr>
          <a:xfrm>
            <a:off x="1191581" y="293527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and FDR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D7CDD0-27BD-463A-8565-D498ADADAC04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2079087" y="2631041"/>
            <a:ext cx="0" cy="304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0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Discovery Rate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divides observations in an n-dimensional space by distance from one another</a:t>
            </a:r>
          </a:p>
          <a:p>
            <a:pPr lvl="1"/>
            <a:r>
              <a:rPr lang="en-US" dirty="0"/>
              <a:t>Minimize the within variance</a:t>
            </a:r>
          </a:p>
          <a:p>
            <a:pPr lvl="1"/>
            <a:r>
              <a:rPr lang="en-US" dirty="0"/>
              <a:t>Maximize the between-group variance</a:t>
            </a:r>
          </a:p>
          <a:p>
            <a:r>
              <a:rPr lang="en-US" dirty="0"/>
              <a:t>For example, find partition (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,…,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) to reach:</a:t>
            </a:r>
          </a:p>
          <a:p>
            <a:r>
              <a:rPr lang="en-US" dirty="0"/>
              <a:t>With </a:t>
            </a:r>
            <a:r>
              <a:rPr lang="en-US" i="1" dirty="0"/>
              <a:t>W(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r>
              <a:rPr lang="en-US" dirty="0"/>
              <a:t> defined as: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88" y="4368975"/>
            <a:ext cx="4121082" cy="10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88" y="3258833"/>
            <a:ext cx="2257425" cy="9782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281859" y="5350214"/>
            <a:ext cx="3265609" cy="784402"/>
            <a:chOff x="4281859" y="5350214"/>
            <a:chExt cx="3265609" cy="784402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4786853" y="4845220"/>
              <a:ext cx="329051" cy="1339039"/>
            </a:xfrm>
            <a:prstGeom prst="rightBrace">
              <a:avLst>
                <a:gd name="adj1" fmla="val 3442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4102" y="5765284"/>
              <a:ext cx="26933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What is this distance?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- explained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need to find a partition to K clusters, but how do we determine 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it’s in the work’s goals, sometimes “trial and error”</a:t>
            </a:r>
          </a:p>
          <a:p>
            <a:pPr>
              <a:lnSpc>
                <a:spcPct val="120000"/>
              </a:lnSpc>
            </a:pPr>
            <a:r>
              <a:rPr lang="en-US" dirty="0"/>
              <a:t>How does the algorithm work?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assign a cluster to each point 1,…,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the following until no re-assignments are made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Calculate each cluster’s </a:t>
            </a:r>
            <a:r>
              <a:rPr lang="en-US" b="1" dirty="0"/>
              <a:t>centroid</a:t>
            </a:r>
            <a:r>
              <a:rPr lang="en-US" dirty="0"/>
              <a:t> (central mass of the cluster, i.e., average position)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Change the observation’s classification according to centroid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Update centroids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Return to previous step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known as a “combinatorial algorithm”, there are also: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Mixture modeling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Mode seekers</a:t>
            </a:r>
          </a:p>
          <a:p>
            <a:pPr lvl="1">
              <a:lnSpc>
                <a:spcPct val="12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(initial classification, randomly)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4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(set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1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(find closest centroid)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85226" y="3521413"/>
            <a:ext cx="1527242" cy="156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83294" y="3424136"/>
            <a:ext cx="1235412" cy="11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7872" y="3424136"/>
            <a:ext cx="1167319" cy="56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1295" y="2966936"/>
            <a:ext cx="2033081" cy="18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09753" y="4591455"/>
            <a:ext cx="3151762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(update classification, update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8594 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24088 -0.1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9198</TotalTime>
  <Words>1431</Words>
  <Application>Microsoft Office PowerPoint</Application>
  <PresentationFormat>Widescreen</PresentationFormat>
  <Paragraphs>226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Unsupervised Learning: Clustering and Outlier Detection Methods</vt:lpstr>
      <vt:lpstr>Contents for today</vt:lpstr>
      <vt:lpstr>Kmeans Clustering</vt:lpstr>
      <vt:lpstr>KMeans Clustering</vt:lpstr>
      <vt:lpstr>KMeans Clustering - explained</vt:lpstr>
      <vt:lpstr>K Means - illustration  (initial classification, randomly)</vt:lpstr>
      <vt:lpstr>K Means - illustration  (set centroids)</vt:lpstr>
      <vt:lpstr>K Means - illustration  (find closest centroid)</vt:lpstr>
      <vt:lpstr>K Means - illustration  (update classification, update centroids)</vt:lpstr>
      <vt:lpstr>K Means - illustration  (no more updates - algorithm concludes)</vt:lpstr>
      <vt:lpstr>Notes</vt:lpstr>
      <vt:lpstr>Distance Functions</vt:lpstr>
      <vt:lpstr>L_p-norm</vt:lpstr>
      <vt:lpstr>Binary Distance</vt:lpstr>
      <vt:lpstr>Rank Distances</vt:lpstr>
      <vt:lpstr>Correlation</vt:lpstr>
      <vt:lpstr>Exercise: in pairs, 5 minutes. What distance would fit each use case? explain</vt:lpstr>
      <vt:lpstr>Example with R</vt:lpstr>
      <vt:lpstr>Hierarchical Clustering</vt:lpstr>
      <vt:lpstr>PowerPoint Presentation</vt:lpstr>
      <vt:lpstr>Outlier Detection Methods</vt:lpstr>
      <vt:lpstr>PowerPoint Presentation</vt:lpstr>
      <vt:lpstr>False Discovery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623</cp:revision>
  <dcterms:created xsi:type="dcterms:W3CDTF">2019-03-21T08:27:23Z</dcterms:created>
  <dcterms:modified xsi:type="dcterms:W3CDTF">2019-09-10T13:22:28Z</dcterms:modified>
</cp:coreProperties>
</file>