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1" autoAdjust="0"/>
    <p:restoredTop sz="82678" autoAdjust="0"/>
  </p:normalViewPr>
  <p:slideViewPr>
    <p:cSldViewPr snapToGrid="0" showGuides="1">
      <p:cViewPr varScale="1">
        <p:scale>
          <a:sx n="93" d="100"/>
          <a:sy n="93" d="100"/>
        </p:scale>
        <p:origin x="734" y="77"/>
      </p:cViewPr>
      <p:guideLst>
        <p:guide orient="horz" pos="1706"/>
        <p:guide pos="3840"/>
        <p:guide orient="horz" pos="3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ה'/אב/תשע"ט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additional information about how to find \beta, see ESLII pages 132-135</a:t>
            </a:r>
            <a:r>
              <a:rPr lang="en-US" dirty="0" smtClean="0"/>
              <a:t>, and pages</a:t>
            </a:r>
            <a:r>
              <a:rPr lang="en-US" baseline="0" dirty="0" smtClean="0"/>
              <a:t> 418-421</a:t>
            </a:r>
            <a:r>
              <a:rPr lang="en-US" dirty="0" smtClean="0"/>
              <a:t>. It turns out to be a convex </a:t>
            </a:r>
            <a:r>
              <a:rPr lang="en-US" baseline="0" dirty="0" smtClean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Details on the formulation of the inner product are given in ESLII pages 132-135, and pages</a:t>
            </a:r>
            <a:r>
              <a:rPr lang="en-US" baseline="0" dirty="0" smtClean="0"/>
              <a:t> 418-421</a:t>
            </a:r>
            <a:r>
              <a:rPr lang="en-US" dirty="0" smtClean="0"/>
              <a:t>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 356-359 in ISLR provide very good intuition on the relationship between SVMs and logistic</a:t>
            </a:r>
            <a:r>
              <a:rPr lang="en-US" baseline="0" dirty="0" smtClean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b0b75dcd62e496675b92c06e51ab35ee/8ab6a6c85e36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</a:t>
            </a:r>
            <a:r>
              <a:rPr lang="en-US" dirty="0" smtClean="0"/>
              <a:t> </a:t>
            </a:r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When I want to understand what is happening today or try to decide what will happen tomorrow, I look back.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- </a:t>
            </a:r>
            <a:r>
              <a:rPr lang="en-US" dirty="0" smtClean="0"/>
              <a:t>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(not        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variables are called “</a:t>
                </a:r>
                <a:r>
                  <a:rPr lang="en-US" b="1" dirty="0" smtClean="0"/>
                  <a:t>slack variables</a:t>
                </a:r>
                <a:r>
                  <a:rPr lang="en-US" dirty="0" smtClean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tuning parameter limits our “slack budget”, and controls the </a:t>
                </a:r>
                <a:r>
                  <a:rPr lang="en-US" b="1" dirty="0" smtClean="0"/>
                  <a:t>bias-variance tradeoff</a:t>
                </a:r>
                <a:r>
                  <a:rPr lang="en-US" dirty="0" smtClean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Large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Small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support vector classifier </a:t>
                </a:r>
                <a:r>
                  <a:rPr lang="en-US" dirty="0" smtClean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Use </a:t>
                </a:r>
                <a:r>
                  <a:rPr lang="en-US" b="1" dirty="0" smtClean="0"/>
                  <a:t>kernels</a:t>
                </a:r>
                <a:r>
                  <a:rPr lang="en-US" dirty="0" smtClean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 smtClean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Kernels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 smtClean="0"/>
                  <a:t>d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-Degree polynomial </a:t>
                </a:r>
                <a:r>
                  <a:rPr lang="en-US" sz="1600" dirty="0" smtClean="0"/>
                  <a:t>(separating hyperplane -&gt; a polynomial separator)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Radial basis </a:t>
                </a:r>
                <a:r>
                  <a:rPr lang="en-US" sz="1600" dirty="0" smtClean="0"/>
                  <a:t>(“circular” decision rule)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Source: Introduction to Statistical Learning, </a:t>
            </a:r>
            <a:br>
              <a:rPr lang="en-US" dirty="0" smtClean="0"/>
            </a:br>
            <a:r>
              <a:rPr lang="en-US" dirty="0" smtClean="0"/>
              <a:t>		Chapter 9.3 (Support Vector Machines)</a:t>
            </a:r>
            <a:br>
              <a:rPr lang="en-US" dirty="0" smtClean="0"/>
            </a:br>
            <a:r>
              <a:rPr lang="en-US" dirty="0" smtClean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Classes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versus one</a:t>
                </a:r>
              </a:p>
              <a:p>
                <a:pPr lvl="1"/>
                <a:r>
                  <a:rPr lang="en-US" dirty="0" smtClean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classifiers, choose the one mostly “voted for”</a:t>
                </a:r>
                <a:endParaRPr lang="he-IL" dirty="0"/>
              </a:p>
              <a:p>
                <a:r>
                  <a:rPr lang="en-US" dirty="0" smtClean="0"/>
                  <a:t>One versus many</a:t>
                </a:r>
              </a:p>
              <a:p>
                <a:pPr lvl="1"/>
                <a:r>
                  <a:rPr lang="en-US" dirty="0" smtClean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classifiers</a:t>
                </a:r>
              </a:p>
              <a:p>
                <a:pPr lvl="1"/>
                <a:r>
                  <a:rPr lang="en-US" dirty="0" smtClean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demonstration:</a:t>
            </a:r>
          </a:p>
          <a:p>
            <a:r>
              <a:rPr lang="en-US" dirty="0" smtClean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Decision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following images, which classifier was used to generate the classification?</a:t>
            </a:r>
          </a:p>
          <a:p>
            <a:r>
              <a:rPr lang="en-US" dirty="0" smtClean="0"/>
              <a:t>Choose out of the following list: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QDA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Trees</a:t>
            </a:r>
          </a:p>
          <a:p>
            <a:r>
              <a:rPr lang="en-US" dirty="0" smtClean="0"/>
              <a:t>/class code/03-Match_the_classifier.R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961971" y="5738217"/>
            <a:ext cx="2609385" cy="780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 quiz/illustration here!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Trees</a:t>
            </a:r>
            <a:r>
              <a:rPr lang="en-US" dirty="0" smtClean="0"/>
              <a:t>, </a:t>
            </a:r>
            <a:r>
              <a:rPr lang="en-US" strike="sngStrike" dirty="0" smtClean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k-fold </a:t>
            </a:r>
            <a:r>
              <a:rPr lang="en-US" sz="1400" dirty="0" err="1" smtClean="0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Hyperplanes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Both logistic regression and linear discriminant analysis assume </a:t>
                </a:r>
                <a:r>
                  <a:rPr lang="en-US" b="1" dirty="0" smtClean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Support vector = hyperplane = line in 2d</a:t>
                </a:r>
                <a:br>
                  <a:rPr lang="en-US" dirty="0" smtClean="0"/>
                </a:br>
                <a:r>
                  <a:rPr lang="en-US" dirty="0" smtClean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(Very rarely there is) Exactly one separating hyperplane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 smtClean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Separator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 example</a:t>
            </a:r>
          </a:p>
          <a:p>
            <a:pPr marL="0" indent="0">
              <a:buNone/>
            </a:pPr>
            <a:r>
              <a:rPr lang="en-US" dirty="0" smtClean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Correction</a:t>
            </a:r>
            <a:r>
              <a:rPr lang="en-US" dirty="0" smtClean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Correction</a:t>
                </a:r>
                <a:r>
                  <a:rPr lang="en-US" dirty="0" smtClean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Demands are not as strict as before</a:t>
                </a:r>
              </a:p>
              <a:p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  <a:endParaRPr lang="he-IL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3674</TotalTime>
  <Words>594</Words>
  <Application>Microsoft Office PowerPoint</Application>
  <PresentationFormat>Widescreen</PresentationFormat>
  <Paragraphs>150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Classification and Decision Trees</vt:lpstr>
      <vt:lpstr>Match the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352</cp:revision>
  <dcterms:created xsi:type="dcterms:W3CDTF">2019-03-21T08:27:23Z</dcterms:created>
  <dcterms:modified xsi:type="dcterms:W3CDTF">2019-08-06T21:10:22Z</dcterms:modified>
</cp:coreProperties>
</file>