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80" r:id="rId6"/>
    <p:sldId id="265" r:id="rId7"/>
    <p:sldId id="276" r:id="rId8"/>
    <p:sldId id="262" r:id="rId9"/>
    <p:sldId id="263" r:id="rId10"/>
    <p:sldId id="264" r:id="rId11"/>
    <p:sldId id="278" r:id="rId12"/>
    <p:sldId id="279" r:id="rId13"/>
    <p:sldId id="268" r:id="rId14"/>
    <p:sldId id="275" r:id="rId15"/>
    <p:sldId id="267" r:id="rId16"/>
    <p:sldId id="273" r:id="rId17"/>
    <p:sldId id="272" r:id="rId18"/>
    <p:sldId id="274" r:id="rId19"/>
    <p:sldId id="269" r:id="rId20"/>
    <p:sldId id="270" r:id="rId21"/>
    <p:sldId id="281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79" autoAdjust="0"/>
  </p:normalViewPr>
  <p:slideViewPr>
    <p:cSldViewPr snapToGrid="0" showGuides="1">
      <p:cViewPr>
        <p:scale>
          <a:sx n="75" d="100"/>
          <a:sy n="75" d="100"/>
        </p:scale>
        <p:origin x="1872" y="474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י"ב/תמוז/תשע"ט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99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046e2aa6e424e25cb670af4ecd573a02/d061662920b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baeb2a46045995ffd9a64126e4c1f00f/531575acbd63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15f7ce167d7e346be5bdbb23e83d0751/832303dd51a5/ed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statistician cannot evade the responsibility for understanding the process he/she appliers or recommends.</a:t>
            </a:r>
          </a:p>
          <a:p>
            <a:endParaRPr lang="en-US" dirty="0"/>
          </a:p>
          <a:p>
            <a:pPr algn="r"/>
            <a:r>
              <a:rPr lang="en-US" dirty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trying to extrapolate we’re going to make a huge mistake – and not even know about it</a:t>
            </a:r>
          </a:p>
          <a:p>
            <a:r>
              <a:rPr lang="en-US" dirty="0"/>
              <a:t>We’re approximating a sine function + error as a linear function…</a:t>
            </a:r>
          </a:p>
          <a:p>
            <a:r>
              <a:rPr lang="en-US" dirty="0"/>
              <a:t>A linear model can be extended to be “non-linear” using transformations on </a:t>
            </a:r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0" y="4212294"/>
            <a:ext cx="4666370" cy="186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96" y="4212294"/>
            <a:ext cx="4666370" cy="18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(2): </a:t>
            </a:r>
            <a:br>
              <a:rPr lang="en-US" sz="5400" dirty="0"/>
            </a:br>
            <a:r>
              <a:rPr lang="en-US" sz="5400" dirty="0"/>
              <a:t>Overfitting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CFF0E-CF99-4E29-B46E-4717A9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B957C-803E-437F-A342-08FA806F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code/01-overfitting_example.Rmd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ECCB-AEDE-4F57-AF11-87F7FFD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98B3D-EF9A-47ED-8204-ABA906E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23563" y="4588510"/>
            <a:ext cx="1574800" cy="13614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06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1901 -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36875 -0.458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4844 -0.099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60287 -0.3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using R-squared</a:t>
            </a:r>
          </a:p>
          <a:p>
            <a:r>
              <a:rPr lang="en-US" dirty="0"/>
              <a:t>Using </a:t>
            </a:r>
            <a:r>
              <a:rPr lang="en-US" i="1" dirty="0" err="1"/>
              <a:t>relaimpo</a:t>
            </a:r>
            <a:r>
              <a:rPr lang="en-US" dirty="0"/>
              <a:t> for feature importance</a:t>
            </a:r>
          </a:p>
          <a:p>
            <a:r>
              <a:rPr lang="en-US" dirty="0"/>
              <a:t>Variable selection with </a:t>
            </a:r>
            <a:r>
              <a:rPr lang="en-US" i="1" dirty="0"/>
              <a:t>stepwise</a:t>
            </a:r>
            <a:endParaRPr lang="en-US" dirty="0"/>
          </a:p>
          <a:p>
            <a:r>
              <a:rPr lang="en-US" dirty="0"/>
              <a:t>Hypothesis testing</a:t>
            </a:r>
          </a:p>
          <a:p>
            <a:r>
              <a:rPr lang="en-US" dirty="0"/>
              <a:t>Prediction intervals with </a:t>
            </a:r>
            <a:r>
              <a:rPr lang="en-US" i="1" dirty="0"/>
              <a:t>predict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0CBC10-B6FC-4980-A630-3831D668D45A}"/>
              </a:ext>
            </a:extLst>
          </p:cNvPr>
          <p:cNvSpPr/>
          <p:nvPr/>
        </p:nvSpPr>
        <p:spPr>
          <a:xfrm>
            <a:off x="2743199" y="4287714"/>
            <a:ext cx="6709025" cy="17843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Live coding examples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38654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01 - Subset selection, dimension reduction, and variable importance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62D0E2-855C-4C25-B31D-CDA0A77EA15D}"/>
              </a:ext>
            </a:extLst>
          </p:cNvPr>
          <p:cNvSpPr/>
          <p:nvPr/>
        </p:nvSpPr>
        <p:spPr>
          <a:xfrm>
            <a:off x="2743199" y="2743200"/>
            <a:ext cx="6709025" cy="21164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Exercise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292100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outliers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an outlier? e.g. using a boxplot</a:t>
            </a:r>
          </a:p>
          <a:p>
            <a:r>
              <a:rPr lang="en-US" dirty="0"/>
              <a:t>But, is that enough? a short quiz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coding example: /class code/01-outliers.R</a:t>
            </a:r>
          </a:p>
          <a:p>
            <a:endParaRPr lang="en-US" dirty="0"/>
          </a:p>
          <a:p>
            <a:r>
              <a:rPr lang="en-US" dirty="0"/>
              <a:t>Mitigation:</a:t>
            </a:r>
          </a:p>
          <a:p>
            <a:pPr lvl="1"/>
            <a:r>
              <a:rPr lang="en-US" dirty="0"/>
              <a:t>Quantile regression</a:t>
            </a:r>
          </a:p>
          <a:p>
            <a:pPr lvl="1"/>
            <a:r>
              <a:rPr lang="en-US" dirty="0"/>
              <a:t>Outlier detection (out of scope for now)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2954251" y="3071972"/>
            <a:ext cx="643154" cy="55601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3F745-2BF9-42DE-8DAA-4A8230AB1A8A}"/>
              </a:ext>
            </a:extLst>
          </p:cNvPr>
          <p:cNvGrpSpPr/>
          <p:nvPr/>
        </p:nvGrpSpPr>
        <p:grpSpPr>
          <a:xfrm>
            <a:off x="7769906" y="1539040"/>
            <a:ext cx="3761905" cy="1759050"/>
            <a:chOff x="7769906" y="1539040"/>
            <a:chExt cx="3761905" cy="1759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5B55A-97B3-40B6-A3E7-8BFFDEBC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906" y="2041372"/>
              <a:ext cx="3761905" cy="1009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4E458-0FE4-4E21-BB64-3D0393AFF696}"/>
                </a:ext>
              </a:extLst>
            </p:cNvPr>
            <p:cNvSpPr txBox="1"/>
            <p:nvPr/>
          </p:nvSpPr>
          <p:spPr>
            <a:xfrm>
              <a:off x="8736458" y="1539040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median</a:t>
              </a:r>
              <a:endParaRPr lang="en-IL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80D16-06FA-4AA8-901B-B165E9033EE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620018" y="1846817"/>
              <a:ext cx="533382" cy="24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E38E5A-E3FF-4484-813D-877EB3E31633}"/>
                </a:ext>
              </a:extLst>
            </p:cNvPr>
            <p:cNvSpPr txBox="1"/>
            <p:nvPr/>
          </p:nvSpPr>
          <p:spPr>
            <a:xfrm>
              <a:off x="8257801" y="2990313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quartiles</a:t>
              </a:r>
              <a:endParaRPr lang="en-IL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7DA291-F3D6-454C-944D-3FF69F23BDA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8736458" y="2640458"/>
              <a:ext cx="263704" cy="34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6F871-4A7D-44B0-9CAC-F8CAF47DD068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8435083" y="2661007"/>
              <a:ext cx="301375" cy="329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19360-F706-4468-BE35-BB7D5AFA5481}"/>
                </a:ext>
              </a:extLst>
            </p:cNvPr>
            <p:cNvSpPr txBox="1"/>
            <p:nvPr/>
          </p:nvSpPr>
          <p:spPr>
            <a:xfrm>
              <a:off x="10681974" y="2990313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outlier</a:t>
              </a:r>
              <a:endParaRPr lang="en-IL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A62428C-3036-4CC8-9B6C-9571FD8041F0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11060443" y="2401972"/>
              <a:ext cx="200375" cy="58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61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299-4CCA-4635-A209-20D3B07E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trying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lets try to estimate 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(Or any other quantile for that matter)</a:t>
                </a:r>
              </a:p>
              <a:p>
                <a:r>
                  <a:rPr lang="en-US" dirty="0"/>
                  <a:t>I.e., technically, we are looking for a linear model which minimizes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Package `</a:t>
                </a:r>
                <a:r>
                  <a:rPr lang="en-US" dirty="0" err="1"/>
                  <a:t>quantreg</a:t>
                </a:r>
                <a:r>
                  <a:rPr lang="en-US" dirty="0"/>
                  <a:t>` provides these computations for us</a:t>
                </a:r>
              </a:p>
              <a:p>
                <a:pPr lvl="1"/>
                <a:r>
                  <a:rPr lang="en-US" dirty="0"/>
                  <a:t>A few optimization methods are provided in the package, the details of the optimization algorithms are outside our scope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Returning to the last example of: /class code/01-outliers.R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3793-E0B1-4D21-A9BD-0B087F2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E6FE-D833-4611-BD5A-2D83A07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br>
              <a:rPr lang="en-US" dirty="0"/>
            </a:br>
            <a:r>
              <a:rPr lang="en-US" sz="2400" dirty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Principle Component Analysis (PCA)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estimate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unbiased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statistic (i.e., estimator) can be broken down to a bias-variance tradeoff:</a:t>
                </a:r>
              </a:p>
              <a:p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in the regression case: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667" t="-11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A162ED-0709-4F5E-98CB-3AF366DAC0E4}"/>
              </a:ext>
            </a:extLst>
          </p:cNvPr>
          <p:cNvCxnSpPr/>
          <p:nvPr/>
        </p:nvCxnSpPr>
        <p:spPr>
          <a:xfrm flipH="1" flipV="1">
            <a:off x="8890000" y="5181600"/>
            <a:ext cx="609600" cy="7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5EB80-1D3B-4087-BE0F-FB4107A3E933}"/>
              </a:ext>
            </a:extLst>
          </p:cNvPr>
          <p:cNvSpPr txBox="1"/>
          <p:nvPr/>
        </p:nvSpPr>
        <p:spPr>
          <a:xfrm>
            <a:off x="8483135" y="5964793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Irreducible error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A44B-3AA5-49BF-BB06-4112FAA17A7D}"/>
              </a:ext>
            </a:extLst>
          </p:cNvPr>
          <p:cNvSpPr txBox="1"/>
          <p:nvPr/>
        </p:nvSpPr>
        <p:spPr>
          <a:xfrm>
            <a:off x="4251960" y="596479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variance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E59A7-8160-4094-AC92-994E1C65A7FD}"/>
              </a:ext>
            </a:extLst>
          </p:cNvPr>
          <p:cNvSpPr txBox="1"/>
          <p:nvPr/>
        </p:nvSpPr>
        <p:spPr>
          <a:xfrm>
            <a:off x="6472811" y="596479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bias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DF63A-C7C9-42D6-8655-2B57C87FB5AF}"/>
              </a:ext>
            </a:extLst>
          </p:cNvPr>
          <p:cNvCxnSpPr>
            <a:stCxn id="10" idx="0"/>
          </p:cNvCxnSpPr>
          <p:nvPr/>
        </p:nvCxnSpPr>
        <p:spPr>
          <a:xfrm flipV="1">
            <a:off x="7171881" y="5181600"/>
            <a:ext cx="0" cy="78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DB2B5-1290-480B-AD4E-8D6DE077EFF4}"/>
              </a:ext>
            </a:extLst>
          </p:cNvPr>
          <p:cNvCxnSpPr>
            <a:stCxn id="9" idx="0"/>
          </p:cNvCxnSpPr>
          <p:nvPr/>
        </p:nvCxnSpPr>
        <p:spPr>
          <a:xfrm flipV="1">
            <a:off x="5193885" y="5283200"/>
            <a:ext cx="279815" cy="68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6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yields the </a:t>
                </a:r>
                <a:r>
                  <a:rPr lang="en-US" b="1" dirty="0"/>
                  <a:t>minimal variance among all unbiased </a:t>
                </a:r>
                <a:r>
                  <a:rPr lang="en-US" dirty="0"/>
                  <a:t>linear estimates (gauss-</a:t>
                </a:r>
                <a:r>
                  <a:rPr lang="en-US" dirty="0" err="1"/>
                  <a:t>markov</a:t>
                </a:r>
                <a:r>
                  <a:rPr lang="en-US" dirty="0"/>
                  <a:t> theorem)</a:t>
                </a:r>
              </a:p>
              <a:p>
                <a:pPr lvl="1"/>
                <a:r>
                  <a:rPr lang="en-US" dirty="0"/>
                  <a:t>Unbiased = “on average” we are accurate</a:t>
                </a:r>
              </a:p>
              <a:p>
                <a:pPr lvl="1"/>
                <a:r>
                  <a:rPr lang="en-US" dirty="0"/>
                  <a:t>Minimum variance = our estimates have a low dispersion</a:t>
                </a:r>
              </a:p>
              <a:p>
                <a:r>
                  <a:rPr lang="en-US" dirty="0"/>
                  <a:t>However, we might get a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using biased estimates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303" t="-1517" r="-12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</a:t>
            </a:r>
            <a:r>
              <a:rPr lang="en-US" i="1" dirty="0"/>
              <a:t>X</a:t>
            </a:r>
            <a:r>
              <a:rPr lang="en-US" dirty="0"/>
              <a:t> (matrix) with independent variable </a:t>
            </a:r>
            <a:r>
              <a:rPr lang="en-US" i="1" dirty="0"/>
              <a:t>Y </a:t>
            </a:r>
            <a:r>
              <a:rPr lang="en-US" dirty="0"/>
              <a:t>(vector)</a:t>
            </a:r>
          </a:p>
          <a:p>
            <a:r>
              <a:rPr lang="en-US" dirty="0"/>
              <a:t>Assuming a relationship </a:t>
            </a:r>
            <a:r>
              <a:rPr lang="en-US" i="1" dirty="0"/>
              <a:t>f</a:t>
            </a:r>
            <a:r>
              <a:rPr lang="en-US" dirty="0"/>
              <a:t> such that</a:t>
            </a:r>
          </a:p>
          <a:p>
            <a:r>
              <a:rPr lang="en-US" dirty="0"/>
              <a:t>Find </a:t>
            </a:r>
            <a:r>
              <a:rPr lang="en-US" i="1" dirty="0"/>
              <a:t>f  </a:t>
            </a:r>
            <a:r>
              <a:rPr lang="en-US" dirty="0"/>
              <a:t>(predicting </a:t>
            </a:r>
            <a:r>
              <a:rPr lang="en-US" i="1" dirty="0"/>
              <a:t>Y</a:t>
            </a:r>
            <a:r>
              <a:rPr lang="en-US" dirty="0"/>
              <a:t> using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/>
              <a:t>The solution which minimizes the this loss function is</a:t>
            </a:r>
          </a:p>
          <a:p>
            <a:endParaRPr lang="en-US" dirty="0"/>
          </a:p>
          <a:p>
            <a:r>
              <a:rPr lang="en-US" dirty="0"/>
              <a:t>This is known as a “</a:t>
            </a:r>
            <a:r>
              <a:rPr lang="en-US" b="1" dirty="0"/>
              <a:t>regression function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3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5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sz="2800" dirty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assume</a:t>
            </a:r>
            <a:r>
              <a:rPr lang="en-US" dirty="0"/>
              <a:t> that the regression function, </a:t>
            </a:r>
            <a:r>
              <a:rPr lang="en-US" i="1" dirty="0"/>
              <a:t>f(x)</a:t>
            </a:r>
            <a:r>
              <a:rPr lang="en-US" dirty="0"/>
              <a:t>, is actually linear, i.e.: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model based </a:t>
            </a:r>
            <a:r>
              <a:rPr lang="en-US" dirty="0"/>
              <a:t>approach (we assume an underlying linear model)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AD9-9A3E-47E2-B1F6-1EF0A27F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 for linear regression – The beer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1154-1F6E-4780-BC35-115CA131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code/01-linear_regression_example1.Rmd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1C8F-FDE6-427E-B3D2-0D18451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378F-F03B-428A-AF93-4D24C40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following terms</a:t>
            </a:r>
            <a:br>
              <a:rPr lang="en-US" dirty="0"/>
            </a:br>
            <a:r>
              <a:rPr lang="en-US" sz="3200" dirty="0"/>
              <a:t>(then, we will see what we can do with them)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Residual sum of squares (RSS, our target for minimization)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 standard error (estimator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Total sum of squares (like RSS for a nominal “average”)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R-squared (a 0…1 measure, proportion)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Adjusted R-squared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Coefficient standard error (std of coefficient estimators)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b="-1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FF075-E647-4011-ABCE-52CCA7440154}"/>
              </a:ext>
            </a:extLst>
          </p:cNvPr>
          <p:cNvGrpSpPr/>
          <p:nvPr/>
        </p:nvGrpSpPr>
        <p:grpSpPr>
          <a:xfrm>
            <a:off x="7061200" y="3105743"/>
            <a:ext cx="2686303" cy="910699"/>
            <a:chOff x="7061200" y="3157113"/>
            <a:chExt cx="2686303" cy="9106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𝑅𝑆𝑆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61200" y="3637280"/>
              <a:ext cx="66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BE66C2-5FA5-4CA0-AC73-0A4EF4ECDEBF}"/>
              </a:ext>
            </a:extLst>
          </p:cNvPr>
          <p:cNvGrpSpPr/>
          <p:nvPr/>
        </p:nvGrpSpPr>
        <p:grpSpPr>
          <a:xfrm>
            <a:off x="8747760" y="2019193"/>
            <a:ext cx="2432310" cy="848566"/>
            <a:chOff x="8747760" y="2019193"/>
            <a:chExt cx="2432310" cy="848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8747760" y="2438400"/>
              <a:ext cx="294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B10B97-9350-4D29-988C-AEF4F5CFD0D2}"/>
              </a:ext>
            </a:extLst>
          </p:cNvPr>
          <p:cNvGrpSpPr/>
          <p:nvPr/>
        </p:nvGrpSpPr>
        <p:grpSpPr>
          <a:xfrm>
            <a:off x="8300720" y="3714317"/>
            <a:ext cx="3256600" cy="848566"/>
            <a:chOff x="8300720" y="3858153"/>
            <a:chExt cx="3256600" cy="848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8300720" y="4277360"/>
              <a:ext cx="110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5E5D-EDA5-48A9-9241-63FFB16B049F}"/>
              </a:ext>
            </a:extLst>
          </p:cNvPr>
          <p:cNvGrpSpPr/>
          <p:nvPr/>
        </p:nvGrpSpPr>
        <p:grpSpPr>
          <a:xfrm>
            <a:off x="6441440" y="4547437"/>
            <a:ext cx="2599726" cy="369332"/>
            <a:chOff x="6441440" y="4547437"/>
            <a:chExt cx="2599726" cy="3693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3AB52-9A6C-415C-BB14-59C822B18193}"/>
              </a:ext>
            </a:extLst>
          </p:cNvPr>
          <p:cNvGrpSpPr/>
          <p:nvPr/>
        </p:nvGrpSpPr>
        <p:grpSpPr>
          <a:xfrm>
            <a:off x="2631440" y="2800943"/>
            <a:ext cx="1677838" cy="369332"/>
            <a:chOff x="2631440" y="2800943"/>
            <a:chExt cx="1677838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918" r="-23581" b="-819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2631440" y="299663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2FA1E3-7875-4C39-B181-27847E857EFE}"/>
              </a:ext>
            </a:extLst>
          </p:cNvPr>
          <p:cNvGrpSpPr/>
          <p:nvPr/>
        </p:nvGrpSpPr>
        <p:grpSpPr>
          <a:xfrm>
            <a:off x="8351520" y="5630325"/>
            <a:ext cx="3291234" cy="466090"/>
            <a:chOff x="8351520" y="5239913"/>
            <a:chExt cx="3291234" cy="4660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he-IL" baseline="-25000" dirty="0"/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8351520" y="5496560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A357F-66C7-426E-B2D2-D2A15A467AEB}"/>
              </a:ext>
            </a:extLst>
          </p:cNvPr>
          <p:cNvGrpSpPr/>
          <p:nvPr/>
        </p:nvGrpSpPr>
        <p:grpSpPr>
          <a:xfrm>
            <a:off x="4016739" y="4989228"/>
            <a:ext cx="3691563" cy="659411"/>
            <a:chOff x="6441440" y="4434423"/>
            <a:chExt cx="3691563" cy="65941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0AD98F-7110-4F83-8BAF-F16BF3585026}"/>
                </a:ext>
              </a:extLst>
            </p:cNvPr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/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8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(1): </a:t>
            </a:r>
            <a:br>
              <a:rPr lang="en-US" sz="5400" dirty="0"/>
            </a:br>
            <a:r>
              <a:rPr lang="en-US" sz="2800" dirty="0"/>
              <a:t>Extrapolating,</a:t>
            </a:r>
            <a:br>
              <a:rPr lang="en-US" sz="2800" dirty="0"/>
            </a:br>
            <a:r>
              <a:rPr lang="en-US" sz="2800" dirty="0"/>
              <a:t>Missing the relationship/not using domain expertise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example</a:t>
            </a:r>
            <a:br>
              <a:rPr lang="en-US" dirty="0"/>
            </a:br>
            <a:r>
              <a:rPr lang="en-US" sz="3200" dirty="0"/>
              <a:t>(which starts with a quiz)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13280"/>
            <a:ext cx="10058400" cy="4058920"/>
          </a:xfrm>
        </p:spPr>
        <p:txBody>
          <a:bodyPr/>
          <a:lstStyle/>
          <a:p>
            <a:r>
              <a:rPr lang="en-US" dirty="0"/>
              <a:t>Take a moment to think: Is this a good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3013545"/>
            <a:ext cx="6418563" cy="25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2966720"/>
            <a:ext cx="5249134" cy="28392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measured_y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x, data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data_in_partial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-0.45050 -0.12257 -0.00307  0.13733  0.39436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0.13405    0.02618    5.12 7.88e-07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0.66828    0.02883   23.18  &lt; 2e-16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0.1764 on 178 degrees of freedom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0.7512,	Adjusted R-squared:  0.7498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537.3 on 1 and 178 DF,  p-value: &lt; 2.2e-16</a:t>
            </a:r>
            <a:endParaRPr lang="he-I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34320" y="172720"/>
            <a:ext cx="157480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just predicting 0,…,pi/2, it’s roughly ok, even though we could’ve done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0320" y="2854960"/>
            <a:ext cx="6309360" cy="3231654"/>
            <a:chOff x="1290320" y="2854960"/>
            <a:chExt cx="6309360" cy="3231654"/>
          </a:xfrm>
        </p:grpSpPr>
        <p:sp>
          <p:nvSpPr>
            <p:cNvPr id="6" name="TextBox 5"/>
            <p:cNvSpPr txBox="1"/>
            <p:nvPr/>
          </p:nvSpPr>
          <p:spPr>
            <a:xfrm>
              <a:off x="1290320" y="2854960"/>
              <a:ext cx="6309360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lm(formula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measured_y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~ x, data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data_in_partial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Min       1Q   Median       3Q      Max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-0.45050 -0.12257 -0.00307  0.13733  0.39436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Estimate Std. Error t value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(&gt;|t|) 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0.13405    0.02618    5.12 7.88e-07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           0.66828    0.02883   23.18  &lt; 2e-16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Signif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codes:  0 ‘***’ 0.001 ‘**’ 0.01 ‘*’ 0.05 ‘.’ 0.1 ‘ ’ 1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 standard error: 0.1764 on 178 degrees of freedom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R-squared:  0.7512,	Adjusted R-squared:  0.7498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F-statistic: 537.3 on 1 and 178 DF,  p-value: &lt; 2.2e-16</a:t>
              </a:r>
              <a:endParaRPr lang="he-I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9040" y="4368800"/>
              <a:ext cx="11684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040" y="5648960"/>
              <a:ext cx="741680" cy="172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4720" y="5812790"/>
              <a:ext cx="1757680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7120" y="5455920"/>
              <a:ext cx="67056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9766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1374</TotalTime>
  <Words>1890</Words>
  <Application>Microsoft Office PowerPoint</Application>
  <PresentationFormat>Widescreen</PresentationFormat>
  <Paragraphs>258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Bookman Old Style</vt:lpstr>
      <vt:lpstr>Calibri</vt:lpstr>
      <vt:lpstr>Cambria Math</vt:lpstr>
      <vt:lpstr>Century Gothic</vt:lpstr>
      <vt:lpstr>Courier New</vt:lpstr>
      <vt:lpstr>Gisha</vt:lpstr>
      <vt:lpstr>Times New Roman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  <vt:lpstr>Coding example for linear regression – The beer model</vt:lpstr>
      <vt:lpstr>Note the following terms (then, we will see what we can do with them)</vt:lpstr>
      <vt:lpstr>Word of caution (1):  Extrapolating, Missing the relationship/not using domain expertise</vt:lpstr>
      <vt:lpstr>Warm-up example (which starts with a quiz)</vt:lpstr>
      <vt:lpstr>The good</vt:lpstr>
      <vt:lpstr>The bad</vt:lpstr>
      <vt:lpstr>Word of caution (2):  Overfitting</vt:lpstr>
      <vt:lpstr>Overfitting</vt:lpstr>
      <vt:lpstr>Questions we need to ask ourselves when running a model</vt:lpstr>
      <vt:lpstr>Questions we need to ask ourselves when running a model</vt:lpstr>
      <vt:lpstr>Live coding examples</vt:lpstr>
      <vt:lpstr>Exercise</vt:lpstr>
      <vt:lpstr>The influence of outliers</vt:lpstr>
      <vt:lpstr>Quantile regression</vt:lpstr>
      <vt:lpstr>Contents</vt:lpstr>
      <vt:lpstr>Dimension reduction using Principle Component Analysis (PCA)</vt:lpstr>
      <vt:lpstr>Some properties of linear regression</vt:lpstr>
      <vt:lpstr>Some properties of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Adi</cp:lastModifiedBy>
  <cp:revision>179</cp:revision>
  <dcterms:created xsi:type="dcterms:W3CDTF">2019-03-21T08:27:23Z</dcterms:created>
  <dcterms:modified xsi:type="dcterms:W3CDTF">2019-07-15T13:14:05Z</dcterms:modified>
</cp:coreProperties>
</file>