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9"/>
  </p:notesMasterIdLst>
  <p:sldIdLst>
    <p:sldId id="256" r:id="rId2"/>
    <p:sldId id="286" r:id="rId3"/>
    <p:sldId id="292" r:id="rId4"/>
    <p:sldId id="287" r:id="rId5"/>
    <p:sldId id="293" r:id="rId6"/>
    <p:sldId id="294" r:id="rId7"/>
    <p:sldId id="295" r:id="rId8"/>
    <p:sldId id="296" r:id="rId9"/>
    <p:sldId id="297" r:id="rId10"/>
    <p:sldId id="298" r:id="rId11"/>
    <p:sldId id="303" r:id="rId12"/>
    <p:sldId id="316" r:id="rId13"/>
    <p:sldId id="299" r:id="rId14"/>
    <p:sldId id="301" r:id="rId15"/>
    <p:sldId id="315" r:id="rId16"/>
    <p:sldId id="312" r:id="rId17"/>
    <p:sldId id="314" r:id="rId18"/>
    <p:sldId id="313" r:id="rId19"/>
    <p:sldId id="302" r:id="rId20"/>
    <p:sldId id="309" r:id="rId21"/>
    <p:sldId id="306" r:id="rId22"/>
    <p:sldId id="307" r:id="rId23"/>
    <p:sldId id="304" r:id="rId24"/>
    <p:sldId id="305" r:id="rId25"/>
    <p:sldId id="308" r:id="rId26"/>
    <p:sldId id="310" r:id="rId27"/>
    <p:sldId id="31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2678" autoAdjust="0"/>
  </p:normalViewPr>
  <p:slideViewPr>
    <p:cSldViewPr snapToGrid="0" showGuides="1">
      <p:cViewPr varScale="1">
        <p:scale>
          <a:sx n="67" d="100"/>
          <a:sy n="67" d="100"/>
        </p:scale>
        <p:origin x="811" y="67"/>
      </p:cViewPr>
      <p:guideLst>
        <p:guide orient="horz" pos="1752"/>
        <p:guide pos="3840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ב'/אלול/תשע"ט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details about measures and why misclassification is not that advised, see ESLII pages 309-310.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91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33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Mentimeter</a:t>
            </a:r>
            <a:r>
              <a:rPr lang="en-US" dirty="0"/>
              <a:t>:</a:t>
            </a:r>
          </a:p>
          <a:p>
            <a:r>
              <a:rPr lang="en-US" dirty="0"/>
              <a:t>Out of the following, what would require bootstrap? (multiple choice)</a:t>
            </a:r>
          </a:p>
          <a:p>
            <a:pPr marL="228600" indent="-228600">
              <a:buAutoNum type="alphaUcPeriod"/>
            </a:pPr>
            <a:r>
              <a:rPr lang="en-US" dirty="0"/>
              <a:t>The A1c value of a logistic regression</a:t>
            </a:r>
          </a:p>
          <a:p>
            <a:pPr marL="228600" indent="-228600">
              <a:buAutoNum type="alphaUcPeriod"/>
            </a:pPr>
            <a:r>
              <a:rPr lang="en-US" dirty="0"/>
              <a:t>The distribution of an A1c of a logistic regression model</a:t>
            </a:r>
          </a:p>
          <a:p>
            <a:pPr marL="228600" indent="-228600">
              <a:buAutoNum type="alphaUcPeriod"/>
            </a:pPr>
            <a:r>
              <a:rPr lang="en-US" dirty="0"/>
              <a:t>The p-value of logistic regression coefficients</a:t>
            </a:r>
          </a:p>
          <a:p>
            <a:pPr marL="228600" indent="-228600">
              <a:buAutoNum type="alphaUcPeriod"/>
            </a:pPr>
            <a:r>
              <a:rPr lang="en-US" dirty="0"/>
              <a:t>All of </a:t>
            </a:r>
            <a:r>
              <a:rPr lang="en-US"/>
              <a:t>the above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88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45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Bagging, Random Forests, and Boosting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458968"/>
            <a:ext cx="50261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forest doesn't weep over one tree.</a:t>
            </a:r>
          </a:p>
          <a:p>
            <a:pPr algn="r"/>
            <a:r>
              <a:rPr lang="en-US" dirty="0"/>
              <a:t>- Aleksandr Solzhenitsyn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7E92A08C-143E-4CF5-A6B1-D6E4FCE7BF25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1F9558-9AFF-4BD3-A489-8185D7902847}"/>
              </a:ext>
            </a:extLst>
          </p:cNvPr>
          <p:cNvCxnSpPr>
            <a:stCxn id="29" idx="2"/>
            <a:endCxn id="38" idx="2"/>
          </p:cNvCxnSpPr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5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8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410F38-6A76-423D-9DFF-59E98893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8A62C2-2DBC-4DA6-9B61-994A498B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D5EE8-22A7-4AEA-8667-EBE567F5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7FBE2-1B4F-4DD6-80B3-C680726C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7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</a:t>
            </a:r>
            <a:br>
              <a:rPr lang="en-US" dirty="0"/>
            </a:br>
            <a:r>
              <a:rPr lang="en-US" dirty="0"/>
              <a:t>(“bootstrap aggregation”)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5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D2C52-5C4B-4947-9CC2-A335E120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FB131C-2DB8-4577-9245-AA8CF1C3E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Some statistics are “easily” (analytically) computed from a data set, e.g.: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Average, Standard Deviation, The SE of linear regression coefficients,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etc.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Some statistics do not have a closed analytical form, e.g.: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Distribution of a median, when normality doesn’t hold.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distribution of a model’s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(confidence interval).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distribution of the variance of a statistic.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Statistics computed via a complex process.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Bootstrap is a method used for estimating statistics from a dataset, which is useful when no closed analytical form is available.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FB131C-2DB8-4577-9245-AA8CF1C3E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37BFC-14FC-4A5E-9D60-51B0ABB4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D8187-BDB6-4794-897C-E3FA4F69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81F9-D566-4586-A510-7D9B0713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bootstrap works?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Lets assume we have 100 random numbers between 0-1. You want to generate a normal random distribution. </a:t>
                </a:r>
                <a:r>
                  <a:rPr lang="en-US" b="1" dirty="0"/>
                  <a:t>What do you do?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Now,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, the sample distribution, represent some unknown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(related to the population from which the sample was drawn),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(the sample of portion which is equal to 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Generally,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(i.e., </a:t>
                </a:r>
                <a:r>
                  <a:rPr lang="en-US" i="1" dirty="0"/>
                  <a:t>A</a:t>
                </a:r>
                <a:r>
                  <a:rPr lang="en-US" dirty="0"/>
                  <a:t> can be any “probabilistic event”)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BF761-ED26-4367-B8EE-D7ABAEB0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A5F8-F4F6-4C69-A038-F7CEB6B7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6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81F9-D566-4586-A510-7D9B0713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bootstrap works?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Now we can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to randomize a new sample “as if” we were sampling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Use the existing data to create a new sample (with replacement)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each such sample compute the desired statistic (e.g. Median)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Repeat this process </a:t>
                </a:r>
                <a:r>
                  <a:rPr lang="en-US" i="1" dirty="0"/>
                  <a:t>B</a:t>
                </a:r>
                <a:r>
                  <a:rPr lang="en-US" dirty="0"/>
                  <a:t> times (</a:t>
                </a:r>
                <a:r>
                  <a:rPr lang="en-US" i="1" dirty="0"/>
                  <a:t>B</a:t>
                </a:r>
                <a:r>
                  <a:rPr lang="en-US" dirty="0"/>
                  <a:t> samples)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Compute the distribution of the statistic based on the </a:t>
                </a:r>
                <a:r>
                  <a:rPr lang="en-US" i="1" dirty="0"/>
                  <a:t>B</a:t>
                </a:r>
                <a:r>
                  <a:rPr lang="en-US" dirty="0"/>
                  <a:t> observations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more theory: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Efron</a:t>
                </a:r>
                <a:r>
                  <a:rPr lang="en-US" dirty="0"/>
                  <a:t>, B. and </a:t>
                </a:r>
                <a:r>
                  <a:rPr lang="en-US" dirty="0" err="1"/>
                  <a:t>Tibshirani</a:t>
                </a:r>
                <a:r>
                  <a:rPr lang="en-US" dirty="0"/>
                  <a:t>, R.J. (1993). An Introduction to the Bootstrap, Chapman &amp; Hall, New York.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R, this can be facilitated by package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boot </a:t>
                </a:r>
                <a:r>
                  <a:rPr lang="en-US" dirty="0"/>
                  <a:t>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u="sng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rsample</a:t>
                </a:r>
                <a:endParaRPr lang="en-US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/class code/04-bootstrap_example.R</a:t>
                </a:r>
                <a:endParaRPr lang="en-I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BF761-ED26-4367-B8EE-D7ABAEB0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A5F8-F4F6-4C69-A038-F7CEB6B7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55451-23DD-4DF0-9AD4-E649F0332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152" y="134461"/>
            <a:ext cx="947614" cy="11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4AA1-340A-4BB5-BAAA-449CBA7F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(Bootstrap Aggregation)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157B-FE0F-4D65-A77C-132BE325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14BF4-9999-4602-AE2F-F03FA9A4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C9B48-2A21-4DBB-9AD9-835D0827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9A93-975D-489E-AED9-E70D2C39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EB24-11BD-4CA5-B6A1-EB1ECC5A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4C2F2-5BE6-4022-8E43-73267C79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173A8-0616-495E-A338-B45631D7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5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A524-44F5-43AD-B56C-AECAEBF6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Bagging Related to Bootstrap?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BCF7-6AA1-4B82-A039-868FA8C7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C251F-11EB-4627-8494-805C2266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902A6-EB2E-499B-816B-6A516380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7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Reminder/revision: Cross Validation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A524-44F5-43AD-B56C-AECAEBF6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BCF7-6AA1-4B82-A039-868FA8C7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C251F-11EB-4627-8494-805C2266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902A6-EB2E-499B-816B-6A516380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60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6936E-36E1-41DD-9B1A-702A88B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0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Example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6936E-36E1-41DD-9B1A-702A88B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03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Algorithm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6936E-36E1-41DD-9B1A-702A88B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12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Example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6936E-36E1-41DD-9B1A-702A88B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24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ounded Rectangle 53">
            <a:extLst>
              <a:ext uri="{FF2B5EF4-FFF2-40B4-BE49-F238E27FC236}">
                <a16:creationId xmlns:a16="http://schemas.microsoft.com/office/drawing/2014/main" id="{5A89EEEB-3FD3-4691-ACAF-BB15F2BC436D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6E56BD1-B2E3-4E1F-8912-F65B2865EF59}"/>
              </a:ext>
            </a:extLst>
          </p:cNvPr>
          <p:cNvCxnSpPr/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EF26FE-0E2B-4ED1-A4BD-4F2F0E8D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Optimization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9114CB-9592-4AAA-AD87-E4ADF2405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C0AFA-CA43-4EB5-87DE-5D763387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E124-F3A6-4D24-B2CA-CEDBD628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 k-fold cv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Revising:</a:t>
            </a:r>
          </a:p>
          <a:p>
            <a:pPr lvl="1"/>
            <a:r>
              <a:rPr lang="en-US" dirty="0"/>
              <a:t>k-fold cross validation</a:t>
            </a:r>
          </a:p>
          <a:p>
            <a:pPr lvl="2"/>
            <a:r>
              <a:rPr lang="en-US" i="1" dirty="0"/>
              <a:t>k</a:t>
            </a:r>
            <a:r>
              <a:rPr lang="en-US" dirty="0"/>
              <a:t> disjoint partitions (no overlap), all observation participate</a:t>
            </a:r>
          </a:p>
          <a:p>
            <a:pPr lvl="1"/>
            <a:r>
              <a:rPr lang="en-US" dirty="0"/>
              <a:t>Repeated random sub-sampling validation </a:t>
            </a:r>
          </a:p>
          <a:p>
            <a:pPr lvl="2"/>
            <a:r>
              <a:rPr lang="en-US" dirty="0"/>
              <a:t>AKA Monte-Carlo cross-validation), validation can be any size, some observations may be skipped</a:t>
            </a:r>
          </a:p>
          <a:p>
            <a:endParaRPr lang="en-US" dirty="0"/>
          </a:p>
          <a:p>
            <a:r>
              <a:rPr lang="en-US" dirty="0"/>
              <a:t>In k-fold CV, how many times would observation </a:t>
            </a:r>
            <a:r>
              <a:rPr lang="en-US" i="1" dirty="0" err="1"/>
              <a:t>i</a:t>
            </a:r>
            <a:r>
              <a:rPr lang="en-US" dirty="0"/>
              <a:t> appear in the train set?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/class code/03-cv_example.R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Classification and Regression Trees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6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4A2CB-46CD-4B88-A127-C79091E6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Trees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858DC6-4784-4AEA-8A8B-1A75B8A5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Classification and Regression Trees is an algorithm used to divide the space into sub-regions. In each region the prediction is given according to the observations which “reside” in the region.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makes trees a very flexible model.</a:t>
            </a:r>
          </a:p>
          <a:p>
            <a:pPr>
              <a:lnSpc>
                <a:spcPct val="100000"/>
              </a:lnSpc>
            </a:pPr>
            <a:r>
              <a:rPr lang="en-US" dirty="0"/>
              <a:t>Trees can be used for either regression or classification.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Caution, flexibility = very high bias = can be easily abused into over-fitting.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CD76A-FBBD-4EB5-9331-3E36048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6B01-14E9-4AD0-BE3F-87BE9280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2215-2117-4C38-9223-E9880B1C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How a Tree Classifies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097BD-0487-4EA7-BFE4-D8A7D091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01D67-0638-4612-9939-3CE66F8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2B1E6-2694-464F-88FC-1848535F22BD}"/>
              </a:ext>
            </a:extLst>
          </p:cNvPr>
          <p:cNvSpPr/>
          <p:nvPr/>
        </p:nvSpPr>
        <p:spPr>
          <a:xfrm>
            <a:off x="603209" y="2567822"/>
            <a:ext cx="4489786" cy="335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/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Plane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two classes)</a:t>
                </a:r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blipFill>
                <a:blip r:embed="rId2"/>
                <a:stretch>
                  <a:fillRect l="-1829" t="-8333" r="-1016" b="-2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E8DD9F-908C-4366-B368-9CCBEF593E61}"/>
              </a:ext>
            </a:extLst>
          </p:cNvPr>
          <p:cNvSpPr txBox="1"/>
          <p:nvPr/>
        </p:nvSpPr>
        <p:spPr>
          <a:xfrm>
            <a:off x="8464298" y="192485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tree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/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blipFill>
                <a:blip r:embed="rId3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/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blipFill>
                <a:blip r:embed="rId4"/>
                <a:stretch>
                  <a:fillRect r="-150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63DD30C-A5C2-4E41-8B5D-FF64A6788637}"/>
              </a:ext>
            </a:extLst>
          </p:cNvPr>
          <p:cNvSpPr/>
          <p:nvPr/>
        </p:nvSpPr>
        <p:spPr>
          <a:xfrm>
            <a:off x="3923414" y="50398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07B8DE-D97E-4C44-9EE3-A90A4FADF5F6}"/>
              </a:ext>
            </a:extLst>
          </p:cNvPr>
          <p:cNvSpPr/>
          <p:nvPr/>
        </p:nvSpPr>
        <p:spPr>
          <a:xfrm>
            <a:off x="4417827" y="5130209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DD323-0EBE-4457-90A7-C53CFBA1DF22}"/>
              </a:ext>
            </a:extLst>
          </p:cNvPr>
          <p:cNvSpPr/>
          <p:nvPr/>
        </p:nvSpPr>
        <p:spPr>
          <a:xfrm>
            <a:off x="3141920" y="5534136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003550-262B-4AC3-BF3B-03548C51184D}"/>
              </a:ext>
            </a:extLst>
          </p:cNvPr>
          <p:cNvSpPr/>
          <p:nvPr/>
        </p:nvSpPr>
        <p:spPr>
          <a:xfrm>
            <a:off x="1525771" y="2846777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921351-B68C-4CF9-A8EF-0BEB8EDA2624}"/>
              </a:ext>
            </a:extLst>
          </p:cNvPr>
          <p:cNvSpPr/>
          <p:nvPr/>
        </p:nvSpPr>
        <p:spPr>
          <a:xfrm>
            <a:off x="2493333" y="3463465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43FBD4-8ECB-4FF9-9505-45F784F3D338}"/>
              </a:ext>
            </a:extLst>
          </p:cNvPr>
          <p:cNvSpPr/>
          <p:nvPr/>
        </p:nvSpPr>
        <p:spPr>
          <a:xfrm>
            <a:off x="3232296" y="3035414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274D9-181D-4A2C-8464-36254439798B}"/>
              </a:ext>
            </a:extLst>
          </p:cNvPr>
          <p:cNvSpPr/>
          <p:nvPr/>
        </p:nvSpPr>
        <p:spPr>
          <a:xfrm>
            <a:off x="997759" y="5353383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387863-3141-49D7-95E0-4DE1DCB381BA}"/>
              </a:ext>
            </a:extLst>
          </p:cNvPr>
          <p:cNvSpPr/>
          <p:nvPr/>
        </p:nvSpPr>
        <p:spPr>
          <a:xfrm>
            <a:off x="3248246" y="4996610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E1AA68-D6CE-42C7-BB07-5FD6D0B39A05}"/>
              </a:ext>
            </a:extLst>
          </p:cNvPr>
          <p:cNvSpPr/>
          <p:nvPr/>
        </p:nvSpPr>
        <p:spPr>
          <a:xfrm>
            <a:off x="2387010" y="517736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20978C-78A8-4B4E-A52A-26117A14A4B8}"/>
              </a:ext>
            </a:extLst>
          </p:cNvPr>
          <p:cNvSpPr/>
          <p:nvPr/>
        </p:nvSpPr>
        <p:spPr>
          <a:xfrm>
            <a:off x="1884819" y="49062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49C59F-3FBA-4BB9-9238-99A1F1723A88}"/>
              </a:ext>
            </a:extLst>
          </p:cNvPr>
          <p:cNvSpPr/>
          <p:nvPr/>
        </p:nvSpPr>
        <p:spPr>
          <a:xfrm>
            <a:off x="1088135" y="3373088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6B1F4F-2FB8-4836-8D86-B44EFA15530D}"/>
              </a:ext>
            </a:extLst>
          </p:cNvPr>
          <p:cNvSpPr/>
          <p:nvPr/>
        </p:nvSpPr>
        <p:spPr>
          <a:xfrm>
            <a:off x="715238" y="5047716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EF1755-2BF6-4BD7-9F3E-8C71D73186EA}"/>
              </a:ext>
            </a:extLst>
          </p:cNvPr>
          <p:cNvSpPr/>
          <p:nvPr/>
        </p:nvSpPr>
        <p:spPr>
          <a:xfrm>
            <a:off x="4630476" y="2934037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C4FBF8-C351-487C-96FB-A5A06B7A3F39}"/>
              </a:ext>
            </a:extLst>
          </p:cNvPr>
          <p:cNvGrpSpPr/>
          <p:nvPr/>
        </p:nvGrpSpPr>
        <p:grpSpPr>
          <a:xfrm>
            <a:off x="262054" y="4062622"/>
            <a:ext cx="4830941" cy="369332"/>
            <a:chOff x="262054" y="4062622"/>
            <a:chExt cx="483094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/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0A636A-244F-4A27-B55D-0B986EE8B119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603209" y="4247288"/>
              <a:ext cx="448978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A1E853-89D9-45C7-9CAB-3A101ADCA72D}"/>
              </a:ext>
            </a:extLst>
          </p:cNvPr>
          <p:cNvGrpSpPr/>
          <p:nvPr/>
        </p:nvGrpSpPr>
        <p:grpSpPr>
          <a:xfrm>
            <a:off x="1238548" y="2567822"/>
            <a:ext cx="453714" cy="3728264"/>
            <a:chOff x="1238548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/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6EAA6F-0762-43E4-AD2A-93E4BB682BB0}"/>
                </a:ext>
              </a:extLst>
            </p:cNvPr>
            <p:cNvCxnSpPr>
              <a:stCxn id="25" idx="0"/>
            </p:cNvCxnSpPr>
            <p:nvPr/>
          </p:nvCxnSpPr>
          <p:spPr>
            <a:xfrm flipV="1">
              <a:off x="1465405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B5289D-E630-4E76-A0FA-D0271CABF024}"/>
              </a:ext>
            </a:extLst>
          </p:cNvPr>
          <p:cNvGrpSpPr/>
          <p:nvPr/>
        </p:nvGrpSpPr>
        <p:grpSpPr>
          <a:xfrm>
            <a:off x="3878775" y="2567822"/>
            <a:ext cx="453714" cy="3728264"/>
            <a:chOff x="3878775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/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43E43C-1F22-43F3-9512-E4171B78EBE3}"/>
                </a:ext>
              </a:extLst>
            </p:cNvPr>
            <p:cNvCxnSpPr/>
            <p:nvPr/>
          </p:nvCxnSpPr>
          <p:spPr>
            <a:xfrm flipV="1">
              <a:off x="3932159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1CFE8E-F4A3-4626-B6D8-CA992D3B3B0A}"/>
              </a:ext>
            </a:extLst>
          </p:cNvPr>
          <p:cNvGrpSpPr/>
          <p:nvPr/>
        </p:nvGrpSpPr>
        <p:grpSpPr>
          <a:xfrm>
            <a:off x="8464298" y="2466445"/>
            <a:ext cx="1667444" cy="467592"/>
            <a:chOff x="8763096" y="2466445"/>
            <a:chExt cx="1667444" cy="46759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40258DB-694F-4551-A031-787B4627DD7E}"/>
                </a:ext>
              </a:extLst>
            </p:cNvPr>
            <p:cNvSpPr/>
            <p:nvPr/>
          </p:nvSpPr>
          <p:spPr>
            <a:xfrm>
              <a:off x="8763096" y="2466445"/>
              <a:ext cx="16674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Root </a:t>
              </a:r>
              <a:endParaRPr lang="en-IL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AD9D9A-B6EF-4415-B8F9-4F6D1328769A}"/>
                </a:ext>
              </a:extLst>
            </p:cNvPr>
            <p:cNvSpPr/>
            <p:nvPr/>
          </p:nvSpPr>
          <p:spPr>
            <a:xfrm>
              <a:off x="978261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IL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F5DACC-15A7-4AC2-B45E-894D886A21E1}"/>
                </a:ext>
              </a:extLst>
            </p:cNvPr>
            <p:cNvSpPr/>
            <p:nvPr/>
          </p:nvSpPr>
          <p:spPr>
            <a:xfrm>
              <a:off x="1012443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CEBA5D-88F4-4763-8B1F-7C09B621431E}"/>
              </a:ext>
            </a:extLst>
          </p:cNvPr>
          <p:cNvGrpSpPr/>
          <p:nvPr/>
        </p:nvGrpSpPr>
        <p:grpSpPr>
          <a:xfrm>
            <a:off x="8059479" y="2985966"/>
            <a:ext cx="2573079" cy="841755"/>
            <a:chOff x="8059479" y="2985966"/>
            <a:chExt cx="2573079" cy="841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/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47DCEAF-5657-41AD-8CB6-C401A802C941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8059479" y="3355298"/>
              <a:ext cx="1238541" cy="47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59A100-EEEC-432E-A43B-307BA1BA9863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9298020" y="3355298"/>
              <a:ext cx="1334538" cy="468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01F4C7-A4C7-478C-BFC9-EDE441673A88}"/>
                </a:ext>
              </a:extLst>
            </p:cNvPr>
            <p:cNvSpPr txBox="1"/>
            <p:nvPr/>
          </p:nvSpPr>
          <p:spPr>
            <a:xfrm>
              <a:off x="8403673" y="334885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IL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A6E2FA-FCF9-4EEE-8E12-9EC1DBB3ED4C}"/>
                </a:ext>
              </a:extLst>
            </p:cNvPr>
            <p:cNvSpPr txBox="1"/>
            <p:nvPr/>
          </p:nvSpPr>
          <p:spPr>
            <a:xfrm>
              <a:off x="9642214" y="334885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IL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1C21F7-BC39-41F9-B969-0752EB613B9D}"/>
              </a:ext>
            </a:extLst>
          </p:cNvPr>
          <p:cNvGrpSpPr/>
          <p:nvPr/>
        </p:nvGrpSpPr>
        <p:grpSpPr>
          <a:xfrm>
            <a:off x="7760990" y="3896308"/>
            <a:ext cx="745840" cy="467592"/>
            <a:chOff x="9266430" y="2466445"/>
            <a:chExt cx="745840" cy="46759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E75907D-9836-4101-87C9-F82C22CA3993}"/>
                </a:ext>
              </a:extLst>
            </p:cNvPr>
            <p:cNvSpPr/>
            <p:nvPr/>
          </p:nvSpPr>
          <p:spPr>
            <a:xfrm>
              <a:off x="9266430" y="2466445"/>
              <a:ext cx="7458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6E7BA5-23D8-44B1-BA8A-362B9A92B331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8134F4-26D0-4FCC-AEF3-D0B89501555E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9A7A1E-EFC3-4B6C-B338-3E5682E254D6}"/>
              </a:ext>
            </a:extLst>
          </p:cNvPr>
          <p:cNvGrpSpPr/>
          <p:nvPr/>
        </p:nvGrpSpPr>
        <p:grpSpPr>
          <a:xfrm>
            <a:off x="10175355" y="3896308"/>
            <a:ext cx="765544" cy="467592"/>
            <a:chOff x="9139615" y="2466445"/>
            <a:chExt cx="765544" cy="46759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BF37FAB-2DC6-482C-A51A-0AD68A9495BE}"/>
                </a:ext>
              </a:extLst>
            </p:cNvPr>
            <p:cNvSpPr/>
            <p:nvPr/>
          </p:nvSpPr>
          <p:spPr>
            <a:xfrm>
              <a:off x="9139615" y="2466445"/>
              <a:ext cx="7655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1C16AE6-0ADA-4608-A836-285FAB55CBFB}"/>
                </a:ext>
              </a:extLst>
            </p:cNvPr>
            <p:cNvSpPr/>
            <p:nvPr/>
          </p:nvSpPr>
          <p:spPr>
            <a:xfrm>
              <a:off x="928288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F56D818-C650-4DEE-BF67-FF75A7137FC4}"/>
                </a:ext>
              </a:extLst>
            </p:cNvPr>
            <p:cNvSpPr/>
            <p:nvPr/>
          </p:nvSpPr>
          <p:spPr>
            <a:xfrm>
              <a:off x="962470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B203686-4BD4-4FE3-8CB0-252361A69159}"/>
              </a:ext>
            </a:extLst>
          </p:cNvPr>
          <p:cNvGrpSpPr/>
          <p:nvPr/>
        </p:nvGrpSpPr>
        <p:grpSpPr>
          <a:xfrm>
            <a:off x="7155712" y="4367037"/>
            <a:ext cx="1535613" cy="853548"/>
            <a:chOff x="7155712" y="4367037"/>
            <a:chExt cx="1535613" cy="853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9932EA-231B-4D19-AC6E-43E689CECC8C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7155712" y="4736369"/>
              <a:ext cx="1011669" cy="440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209C8B-FC3A-4639-9E8C-6AE12CE0E999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8167380" y="4736369"/>
              <a:ext cx="1" cy="48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7734EF-CAFC-422F-A333-83DF36B8233E}"/>
                </a:ext>
              </a:extLst>
            </p:cNvPr>
            <p:cNvSpPr txBox="1"/>
            <p:nvPr/>
          </p:nvSpPr>
          <p:spPr>
            <a:xfrm>
              <a:off x="7511333" y="47169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10086EC-C284-4346-A657-0197E32004C7}"/>
                </a:ext>
              </a:extLst>
            </p:cNvPr>
            <p:cNvSpPr txBox="1"/>
            <p:nvPr/>
          </p:nvSpPr>
          <p:spPr>
            <a:xfrm>
              <a:off x="8021804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D9FE03-422A-47A8-ACC2-D21AE48B6889}"/>
              </a:ext>
            </a:extLst>
          </p:cNvPr>
          <p:cNvGrpSpPr/>
          <p:nvPr/>
        </p:nvGrpSpPr>
        <p:grpSpPr>
          <a:xfrm>
            <a:off x="5955191" y="5218762"/>
            <a:ext cx="1523731" cy="467592"/>
            <a:chOff x="8488539" y="2466445"/>
            <a:chExt cx="1523731" cy="46759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58EC50B-6C91-499B-A890-BCAE3BB01B1E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318EF0F-790A-4DC4-9A72-9F1709612FAF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0EF6C8-230A-40D0-8445-843E241CE560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ECCB33-8889-420F-9DCD-55949A312976}"/>
              </a:ext>
            </a:extLst>
          </p:cNvPr>
          <p:cNvGrpSpPr/>
          <p:nvPr/>
        </p:nvGrpSpPr>
        <p:grpSpPr>
          <a:xfrm>
            <a:off x="7525404" y="5218762"/>
            <a:ext cx="1349540" cy="467592"/>
            <a:chOff x="9266430" y="2466445"/>
            <a:chExt cx="1349540" cy="46759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D2BC2B6-765F-477D-9DEA-DBFC9181D49D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DFE2E2-E5D1-4D50-9FAA-89C41353E878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BB363DA-4DE7-4A7B-944B-04926479AF11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7885F8F-F2E1-4764-9A6D-A58ED2C1EBE0}"/>
              </a:ext>
            </a:extLst>
          </p:cNvPr>
          <p:cNvGrpSpPr/>
          <p:nvPr/>
        </p:nvGrpSpPr>
        <p:grpSpPr>
          <a:xfrm>
            <a:off x="9875611" y="4367037"/>
            <a:ext cx="1713180" cy="730867"/>
            <a:chOff x="7366758" y="4367037"/>
            <a:chExt cx="1713180" cy="730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7A05DC1-9244-45DC-9DD0-16CBCF1C66B7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7366758" y="4736369"/>
              <a:ext cx="800623" cy="34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56EF6E-E7CF-4500-AE00-CE965ABE60B5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8167381" y="4736369"/>
              <a:ext cx="912557" cy="349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69A97B-370C-4193-802D-55E4F7266F0C}"/>
                </a:ext>
              </a:extLst>
            </p:cNvPr>
            <p:cNvSpPr txBox="1"/>
            <p:nvPr/>
          </p:nvSpPr>
          <p:spPr>
            <a:xfrm>
              <a:off x="7667032" y="47285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F7327C-DA30-4B05-97EF-21CF640763A0}"/>
                </a:ext>
              </a:extLst>
            </p:cNvPr>
            <p:cNvSpPr txBox="1"/>
            <p:nvPr/>
          </p:nvSpPr>
          <p:spPr>
            <a:xfrm>
              <a:off x="8548679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19119C-A919-49EE-95E6-40A7CE571508}"/>
              </a:ext>
            </a:extLst>
          </p:cNvPr>
          <p:cNvGrpSpPr/>
          <p:nvPr/>
        </p:nvGrpSpPr>
        <p:grpSpPr>
          <a:xfrm>
            <a:off x="9203423" y="5218762"/>
            <a:ext cx="1523731" cy="467592"/>
            <a:chOff x="8488539" y="2466445"/>
            <a:chExt cx="1523731" cy="46759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841BF9-85FD-4E4E-A0BD-190DBD86F6D0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5DDFC14-3B3B-4C68-B51B-15FDFD2FAC86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2B99E18-4804-4442-8D8A-790D051A962F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64E5A6E-3FB4-4E83-AFF0-67A69C5A41C9}"/>
              </a:ext>
            </a:extLst>
          </p:cNvPr>
          <p:cNvGrpSpPr/>
          <p:nvPr/>
        </p:nvGrpSpPr>
        <p:grpSpPr>
          <a:xfrm>
            <a:off x="10761196" y="5218762"/>
            <a:ext cx="1349540" cy="467592"/>
            <a:chOff x="9266430" y="2466445"/>
            <a:chExt cx="1349540" cy="467592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6AC6ECC-F985-4DE1-9F53-7B9C42ADAF7B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A956A1-D8F8-4989-AB69-627673C4FE50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5CE9998-8150-44BF-BF53-27173272668E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B91C6C-3F93-4ECB-B541-C75953EAB4A5}"/>
              </a:ext>
            </a:extLst>
          </p:cNvPr>
          <p:cNvGrpSpPr/>
          <p:nvPr/>
        </p:nvGrpSpPr>
        <p:grpSpPr>
          <a:xfrm>
            <a:off x="5401340" y="2372476"/>
            <a:ext cx="6560987" cy="651937"/>
            <a:chOff x="5401340" y="2372476"/>
            <a:chExt cx="6560987" cy="65193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AD6B5B9-AF12-4AD4-8F9A-206498563B93}"/>
                </a:ext>
              </a:extLst>
            </p:cNvPr>
            <p:cNvCxnSpPr/>
            <p:nvPr/>
          </p:nvCxnSpPr>
          <p:spPr>
            <a:xfrm flipH="1">
              <a:off x="5401340" y="3024413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1116805-03FC-4BA1-AE8A-E52806FEFED1}"/>
                </a:ext>
              </a:extLst>
            </p:cNvPr>
            <p:cNvSpPr txBox="1"/>
            <p:nvPr/>
          </p:nvSpPr>
          <p:spPr>
            <a:xfrm>
              <a:off x="5401340" y="2372476"/>
              <a:ext cx="2077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 set error:</a:t>
              </a:r>
            </a:p>
            <a:p>
              <a:r>
                <a:rPr lang="en-US" dirty="0"/>
                <a:t>Err 46%</a:t>
              </a:r>
              <a:endParaRPr lang="en-IL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3918DFF-A260-4692-B9F4-D65E0F3BAD80}"/>
              </a:ext>
            </a:extLst>
          </p:cNvPr>
          <p:cNvGrpSpPr/>
          <p:nvPr/>
        </p:nvGrpSpPr>
        <p:grpSpPr>
          <a:xfrm>
            <a:off x="5401340" y="4006057"/>
            <a:ext cx="6560987" cy="420030"/>
            <a:chOff x="5401340" y="4006057"/>
            <a:chExt cx="6560987" cy="42003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02004A-14EE-42D6-9C2F-DB503D39E078}"/>
                </a:ext>
              </a:extLst>
            </p:cNvPr>
            <p:cNvCxnSpPr/>
            <p:nvPr/>
          </p:nvCxnSpPr>
          <p:spPr>
            <a:xfrm flipH="1">
              <a:off x="5401340" y="4426087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BE8286-1A05-4D50-B37D-C7ECDA597775}"/>
                </a:ext>
              </a:extLst>
            </p:cNvPr>
            <p:cNvSpPr txBox="1"/>
            <p:nvPr/>
          </p:nvSpPr>
          <p:spPr>
            <a:xfrm>
              <a:off x="5401341" y="4006057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23%</a:t>
              </a:r>
              <a:endParaRPr lang="en-IL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C296B05-3289-443D-BF30-054517DB78A6}"/>
              </a:ext>
            </a:extLst>
          </p:cNvPr>
          <p:cNvGrpSpPr/>
          <p:nvPr/>
        </p:nvGrpSpPr>
        <p:grpSpPr>
          <a:xfrm>
            <a:off x="5401340" y="5802894"/>
            <a:ext cx="6560987" cy="420031"/>
            <a:chOff x="5401340" y="5802894"/>
            <a:chExt cx="6560987" cy="42003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09F9ED-8F10-48C8-B3DA-9295222574AE}"/>
                </a:ext>
              </a:extLst>
            </p:cNvPr>
            <p:cNvCxnSpPr/>
            <p:nvPr/>
          </p:nvCxnSpPr>
          <p:spPr>
            <a:xfrm flipH="1">
              <a:off x="5401340" y="5802894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ED07C1-B800-4ED8-A1D1-F093543601C7}"/>
                </a:ext>
              </a:extLst>
            </p:cNvPr>
            <p:cNvSpPr txBox="1"/>
            <p:nvPr/>
          </p:nvSpPr>
          <p:spPr>
            <a:xfrm>
              <a:off x="5401341" y="5852753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0%</a:t>
              </a:r>
              <a:endParaRPr lang="en-IL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116B856-0794-4ADC-9239-EAF7CDE7CC8C}"/>
              </a:ext>
            </a:extLst>
          </p:cNvPr>
          <p:cNvSpPr txBox="1"/>
          <p:nvPr/>
        </p:nvSpPr>
        <p:spPr>
          <a:xfrm>
            <a:off x="5427573" y="482450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8%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9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2056-5B20-4641-9849-83AEA12B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Tree is Grown?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(Regression tree)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goal: find “boxes” which divide the plane and minimize: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(the residual sum of squares; prediction = average of points in box)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Greedy approach. at each step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which minimize:</a:t>
                </a:r>
              </a:p>
              <a:p>
                <a:pPr marL="27432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21B2F-4990-45E5-A855-30F725B6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4322-5282-4E85-86EF-C1E4616E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6D40CF-F300-4998-9510-538697AD845D}"/>
              </a:ext>
            </a:extLst>
          </p:cNvPr>
          <p:cNvGrpSpPr/>
          <p:nvPr/>
        </p:nvGrpSpPr>
        <p:grpSpPr>
          <a:xfrm>
            <a:off x="8686802" y="5422604"/>
            <a:ext cx="3387504" cy="396765"/>
            <a:chOff x="8665536" y="5433237"/>
            <a:chExt cx="3387504" cy="39676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810A04-7B34-4B2A-8082-5AFFC7089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536" y="5433237"/>
              <a:ext cx="3285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B8ABDF-A2D6-4612-90B2-EE0C4A35D317}"/>
                </a:ext>
              </a:extLst>
            </p:cNvPr>
            <p:cNvSpPr txBox="1"/>
            <p:nvPr/>
          </p:nvSpPr>
          <p:spPr>
            <a:xfrm>
              <a:off x="8978159" y="5460670"/>
              <a:ext cx="3074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Recursive binary splitting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67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994E-D75A-4232-BB36-6C43CBF9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Grow a very large tree (which will probably be extremely over-fitted)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Use a “cost complexity”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to prune the leaves and branches into subtrees, i.e., by minimizing: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is the number of terminal nodes (see the resemblance to </a:t>
                </a:r>
                <a:r>
                  <a:rPr lang="en-US" b="1" dirty="0"/>
                  <a:t>lasso?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Using cross-validation, examine the error as a function of the cost complexity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Choose optimal cost complexity 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b="-9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8BD24-FAEE-4B2B-A0DF-27B857B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BDA3-2C28-41E9-AB48-A131E607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64C-42AC-48F8-9CC4-A848469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When a classification tree is built, we use either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Gini index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Cross-entropy or deviance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misclassification may be used for pruning (but is </a:t>
                </a:r>
                <a:r>
                  <a:rPr lang="en-US"/>
                  <a:t>less advised for growth)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6D6-C93D-463E-B5E9-AA3EF650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F37C9-9246-406F-8882-12BD8F03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7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5051</TotalTime>
  <Words>1434</Words>
  <Application>Microsoft Office PowerPoint</Application>
  <PresentationFormat>Widescreen</PresentationFormat>
  <Paragraphs>214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Bagging, Random Forests, and Boosting</vt:lpstr>
      <vt:lpstr>Reminder/revision: Cross Validation</vt:lpstr>
      <vt:lpstr>Live Coding Example k-fold cv</vt:lpstr>
      <vt:lpstr>Reminder: Classification and Regression Trees</vt:lpstr>
      <vt:lpstr>Building Trees</vt:lpstr>
      <vt:lpstr>Example: How a Tree Classifies</vt:lpstr>
      <vt:lpstr>How a Tree is Grown?</vt:lpstr>
      <vt:lpstr>Tree Pruning</vt:lpstr>
      <vt:lpstr>Classification Trees</vt:lpstr>
      <vt:lpstr>Contents for today</vt:lpstr>
      <vt:lpstr>Random Forests</vt:lpstr>
      <vt:lpstr>PowerPoint Presentation</vt:lpstr>
      <vt:lpstr>Bagging  (“bootstrap aggregation”)</vt:lpstr>
      <vt:lpstr>What is Bootstrap?</vt:lpstr>
      <vt:lpstr>How bootstrap works?</vt:lpstr>
      <vt:lpstr>How bootstrap works?</vt:lpstr>
      <vt:lpstr>Bagging (Bootstrap Aggregation)</vt:lpstr>
      <vt:lpstr>PowerPoint Presentation</vt:lpstr>
      <vt:lpstr>How is Bagging Related to Bootstrap?</vt:lpstr>
      <vt:lpstr>Bagging Example</vt:lpstr>
      <vt:lpstr>Random Forest Algorithm</vt:lpstr>
      <vt:lpstr>Random Forest Example</vt:lpstr>
      <vt:lpstr>Boosting</vt:lpstr>
      <vt:lpstr>Boosting Algorithm</vt:lpstr>
      <vt:lpstr>Boosting Example</vt:lpstr>
      <vt:lpstr>Contents for today</vt:lpstr>
      <vt:lpstr>Bonus: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454</cp:revision>
  <dcterms:created xsi:type="dcterms:W3CDTF">2019-03-21T08:27:23Z</dcterms:created>
  <dcterms:modified xsi:type="dcterms:W3CDTF">2019-09-02T12:59:37Z</dcterms:modified>
</cp:coreProperties>
</file>