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4"/>
  </p:notesMasterIdLst>
  <p:sldIdLst>
    <p:sldId id="256" r:id="rId2"/>
    <p:sldId id="310" r:id="rId3"/>
    <p:sldId id="311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322" r:id="rId12"/>
    <p:sldId id="315" r:id="rId13"/>
    <p:sldId id="320" r:id="rId14"/>
    <p:sldId id="321" r:id="rId15"/>
    <p:sldId id="323" r:id="rId16"/>
    <p:sldId id="324" r:id="rId17"/>
    <p:sldId id="319" r:id="rId18"/>
    <p:sldId id="313" r:id="rId19"/>
    <p:sldId id="268" r:id="rId20"/>
    <p:sldId id="270" r:id="rId21"/>
    <p:sldId id="272" r:id="rId22"/>
    <p:sldId id="273" r:id="rId23"/>
    <p:sldId id="274" r:id="rId24"/>
    <p:sldId id="271" r:id="rId25"/>
    <p:sldId id="275" r:id="rId26"/>
    <p:sldId id="329" r:id="rId27"/>
    <p:sldId id="326" r:id="rId28"/>
    <p:sldId id="328" r:id="rId29"/>
    <p:sldId id="327" r:id="rId30"/>
    <p:sldId id="267" r:id="rId31"/>
    <p:sldId id="325" r:id="rId32"/>
    <p:sldId id="31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12" autoAdjust="0"/>
  </p:normalViewPr>
  <p:slideViewPr>
    <p:cSldViewPr snapToGrid="0" showGuides="1">
      <p:cViewPr varScale="1">
        <p:scale>
          <a:sx n="71" d="100"/>
          <a:sy n="71" d="100"/>
        </p:scale>
        <p:origin x="1238" y="62"/>
      </p:cViewPr>
      <p:guideLst>
        <p:guide orient="horz" pos="1774"/>
        <p:guide pos="3840"/>
        <p:guide orient="horz"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י"א/אלול/תשע"ט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novia.com/en/lessons/determining-the-optimal-number-of-clusters-3-must-know-methods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eb.stanford.edu/~hastie/Papers/gap.pdf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novia.com/en/lessons/cluster-validation-statistics-must-know-methods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hastie/Papers/gap.pdf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645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combinatorial algorithm is covered in ESLII section 14.3.5.</a:t>
            </a:r>
          </a:p>
          <a:p>
            <a:r>
              <a:rPr lang="en-US" dirty="0"/>
              <a:t>For mixture modeling see ESLII section 6.8 (PRIM) and for mode seekers see ESLII sections 9.3, 14.2.5.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2191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“right” and “wrong” answers because this is a hypothetical question, so I’m anxious to see what everyone will come up with.</a:t>
            </a:r>
          </a:p>
          <a:p>
            <a:r>
              <a:rPr lang="en-US" dirty="0"/>
              <a:t>Here is what I had in mind:</a:t>
            </a:r>
          </a:p>
          <a:p>
            <a:pPr marL="228600" indent="-228600">
              <a:buAutoNum type="arabicPeriod"/>
            </a:pPr>
            <a:r>
              <a:rPr lang="en-US" dirty="0"/>
              <a:t>L_1 (walking distance)</a:t>
            </a:r>
          </a:p>
          <a:p>
            <a:pPr marL="228600" indent="-228600">
              <a:buAutoNum type="arabicPeriod"/>
            </a:pPr>
            <a:r>
              <a:rPr lang="en-US" dirty="0"/>
              <a:t>Binary (Jaccard)</a:t>
            </a:r>
          </a:p>
          <a:p>
            <a:pPr marL="228600" indent="-228600">
              <a:buAutoNum type="arabicPeriod"/>
            </a:pPr>
            <a:r>
              <a:rPr lang="en-US" dirty="0"/>
              <a:t>Some kind of </a:t>
            </a:r>
            <a:r>
              <a:rPr lang="en-US" dirty="0" err="1"/>
              <a:t>L_p</a:t>
            </a:r>
            <a:r>
              <a:rPr lang="en-US" dirty="0"/>
              <a:t>, perhaps L_2 to begin with.</a:t>
            </a:r>
          </a:p>
          <a:p>
            <a:pPr marL="228600" indent="-228600">
              <a:buAutoNum type="arabicPeriod"/>
            </a:pPr>
            <a:r>
              <a:rPr lang="en-US" dirty="0"/>
              <a:t>I was aiming at Rank because the first two are ordinal. Email domain would need to be modified (as `count`) or aggregated somehow, same with country of origin (perhaps divide into developed versus developing or by GDP,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228600" indent="-228600">
              <a:buAutoNum type="arabicPeriod"/>
            </a:pPr>
            <a:r>
              <a:rPr lang="en-US" dirty="0"/>
              <a:t>Correlation – we would like to find which patients have similar markers, and cluster them together. For more information, the terms is called genome wide association studies (GWAS).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6265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more information see: </a:t>
            </a:r>
            <a:r>
              <a:rPr lang="en-US" dirty="0">
                <a:hlinkClick r:id="rId3"/>
              </a:rPr>
              <a:t>https://www.datanovia.com/en/lessons/determining-the-optimal-number-of-clusters-3-must-know-methods/</a:t>
            </a:r>
            <a:endParaRPr lang="en-US" dirty="0"/>
          </a:p>
          <a:p>
            <a:r>
              <a:rPr lang="en-US" dirty="0"/>
              <a:t>Source for charts Figure 1 and Figure 2 from </a:t>
            </a:r>
            <a:r>
              <a:rPr lang="en-US" dirty="0">
                <a:hlinkClick r:id="rId4"/>
              </a:rPr>
              <a:t>http://web.stanford.edu/~hastie/Papers/gap.pdf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378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https://www.datanovia.com/en/lessons/cluster-validation-statistics-must-know-methods/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067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the gap-statistic see: </a:t>
            </a:r>
            <a:r>
              <a:rPr lang="en-US" dirty="0">
                <a:hlinkClick r:id="rId3"/>
              </a:rPr>
              <a:t>http://web.stanford.edu/~hastie/Papers/gap.pdf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more advanced option for the reference data sets is using PCA, randomizing uniformly, and then projecting back to the original dimension.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7151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60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September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s://www.mentimeter.com/s/310e8422d3e818efa55417ce4e23e0e9/927045edd973/edit?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s://www.mentimeter.com/s/c3b724c16c6bf6b3f6a50198531647d6/ed2220a10f2a/ed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views/Cluster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sz="6600" dirty="0"/>
              <a:t>Unsupervised Learning: </a:t>
            </a:r>
            <a:r>
              <a:rPr lang="en-US" sz="5400" dirty="0"/>
              <a:t>Clustering and Outlier Detection Methods</a:t>
            </a:r>
            <a:endParaRPr lang="he-I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7827" y="5165818"/>
            <a:ext cx="535796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You cannot eat a cluster of grapes at once, but it is very easy if you eat them one by one.</a:t>
            </a:r>
          </a:p>
          <a:p>
            <a:r>
              <a:rPr lang="en-US" dirty="0"/>
              <a:t>						- Jacques </a:t>
            </a:r>
            <a:r>
              <a:rPr lang="en-US" dirty="0" err="1"/>
              <a:t>Roumain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(no more updates - algorithm concludes)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Multiply 12"/>
          <p:cNvSpPr/>
          <p:nvPr/>
        </p:nvSpPr>
        <p:spPr>
          <a:xfrm>
            <a:off x="2470824" y="3725692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Multiply 15"/>
          <p:cNvSpPr/>
          <p:nvPr/>
        </p:nvSpPr>
        <p:spPr>
          <a:xfrm>
            <a:off x="9565248" y="3540232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555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B15C-6CB5-4714-B799-0891A6DA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E7FD-A539-4410-BCD7-383D777F9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a stable algorithm – due to randomization (and dependence in initial state) =&gt; start with multiple seeds.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kmeans</a:t>
            </a:r>
            <a:r>
              <a:rPr lang="en-US" sz="2400" dirty="0"/>
              <a:t> clustering uses the average (“centroids”) to find the cluster centers. </a:t>
            </a:r>
            <a:r>
              <a:rPr lang="en-US" sz="2400" b="1" dirty="0"/>
              <a:t>What would you use</a:t>
            </a:r>
            <a:r>
              <a:rPr lang="en-US" sz="2400" dirty="0"/>
              <a:t>, instead of average, when a more complicated distance function is in use?</a:t>
            </a:r>
          </a:p>
          <a:p>
            <a:endParaRPr lang="en-US" sz="2400" dirty="0"/>
          </a:p>
          <a:p>
            <a:r>
              <a:rPr lang="en-US" sz="2400" dirty="0"/>
              <a:t>K-medoids clustering: </a:t>
            </a:r>
          </a:p>
          <a:p>
            <a:pPr lvl="1"/>
            <a:r>
              <a:rPr lang="en-US" sz="2200" dirty="0"/>
              <a:t>Find the observation which minimizes the within-cluster distance</a:t>
            </a:r>
            <a:endParaRPr lang="en-IL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25BA2-0DCC-42EF-A3BE-64D3E7A5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34A62-3A94-47C3-98D3-23E8F87E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5849-B9AB-4CE3-B30E-1BEBD352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Functions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C921-CD8A-4292-AFE5-9F4F3F85C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1114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dirty="0"/>
              <a:t>Euclidean</a:t>
            </a:r>
          </a:p>
          <a:p>
            <a:r>
              <a:rPr lang="en-US" dirty="0"/>
              <a:t>Many more libraries with additional functions, e.g.: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98144-80CB-49AA-B99A-1290F155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4F1D2-ADE1-4786-8526-7742F43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03E9645-E85C-4E30-B6A7-A0C8A4D54EAE}"/>
                  </a:ext>
                </a:extLst>
              </p:cNvPr>
              <p:cNvSpPr/>
              <p:nvPr/>
            </p:nvSpPr>
            <p:spPr>
              <a:xfrm>
                <a:off x="378310" y="3496341"/>
                <a:ext cx="2708755" cy="82575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 dirty="0"/>
                  <a:t>-norm</a:t>
                </a:r>
              </a:p>
              <a:p>
                <a:pPr algn="ctr"/>
                <a:r>
                  <a:rPr lang="en-US" sz="1400" dirty="0"/>
                  <a:t>AKA “</a:t>
                </a:r>
                <a:r>
                  <a:rPr lang="en-US" sz="1400" dirty="0" err="1"/>
                  <a:t>Minkowski</a:t>
                </a:r>
                <a:r>
                  <a:rPr lang="en-US" sz="1400" dirty="0"/>
                  <a:t> distance”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IL" sz="14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03E9645-E85C-4E30-B6A7-A0C8A4D54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10" y="3496341"/>
                <a:ext cx="2708755" cy="82575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A7E0A6F-AB63-4BDF-BB25-B796FE98F006}"/>
                  </a:ext>
                </a:extLst>
              </p:cNvPr>
              <p:cNvSpPr/>
              <p:nvPr/>
            </p:nvSpPr>
            <p:spPr>
              <a:xfrm>
                <a:off x="3356009" y="3187408"/>
                <a:ext cx="1442788" cy="4800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algn="ctr"/>
                <a:r>
                  <a:rPr lang="en-US" sz="1400" dirty="0"/>
                  <a:t>“Manhattan”</a:t>
                </a:r>
                <a:endParaRPr lang="en-IL" sz="14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A7E0A6F-AB63-4BDF-BB25-B796FE98F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009" y="3187408"/>
                <a:ext cx="1442788" cy="480028"/>
              </a:xfrm>
              <a:prstGeom prst="roundRect">
                <a:avLst/>
              </a:prstGeom>
              <a:blipFill>
                <a:blip r:embed="rId3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DE8F92-68A3-406E-9F9B-1E466B88F4B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087065" y="3427422"/>
            <a:ext cx="268944" cy="481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2C09C7B-A620-48B6-924F-6B6BC19B26C1}"/>
                  </a:ext>
                </a:extLst>
              </p:cNvPr>
              <p:cNvSpPr/>
              <p:nvPr/>
            </p:nvSpPr>
            <p:spPr>
              <a:xfrm>
                <a:off x="3356009" y="3736080"/>
                <a:ext cx="1442788" cy="480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algn="ctr"/>
                <a:r>
                  <a:rPr lang="en-US" sz="1400" dirty="0"/>
                  <a:t>Euclidean</a:t>
                </a:r>
                <a:endParaRPr lang="en-IL" sz="1400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2C09C7B-A620-48B6-924F-6B6BC19B2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009" y="3736080"/>
                <a:ext cx="1442788" cy="480029"/>
              </a:xfrm>
              <a:prstGeom prst="roundRect">
                <a:avLst/>
              </a:prstGeom>
              <a:blipFill>
                <a:blip r:embed="rId4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8D2802-21FB-456E-B396-707B69ECCF4B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087065" y="3909218"/>
            <a:ext cx="268944" cy="66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0685E38-887F-45DB-B1BE-9184001F6296}"/>
                  </a:ext>
                </a:extLst>
              </p:cNvPr>
              <p:cNvSpPr/>
              <p:nvPr/>
            </p:nvSpPr>
            <p:spPr>
              <a:xfrm>
                <a:off x="3356009" y="4749387"/>
                <a:ext cx="1442788" cy="7696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400" dirty="0"/>
                  <a:t> “max”/</a:t>
                </a:r>
              </a:p>
              <a:p>
                <a:pPr algn="ctr"/>
                <a:r>
                  <a:rPr lang="en-US" sz="1400" dirty="0"/>
                  <a:t>“</a:t>
                </a:r>
                <a:r>
                  <a:rPr lang="en-US" sz="1400" dirty="0" err="1"/>
                  <a:t>Chebychev</a:t>
                </a:r>
                <a:r>
                  <a:rPr lang="en-US" sz="1400" dirty="0"/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IL" sz="1400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0685E38-887F-45DB-B1BE-9184001F6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009" y="4749387"/>
                <a:ext cx="1442788" cy="769685"/>
              </a:xfrm>
              <a:prstGeom prst="roundRect">
                <a:avLst/>
              </a:prstGeom>
              <a:blipFill>
                <a:blip r:embed="rId5"/>
                <a:stretch>
                  <a:fillRect t="-2344" b="-156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F0266D-B824-4611-88E9-CCA1A1E56365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3087065" y="3909219"/>
            <a:ext cx="268944" cy="1225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D978FD-B9C2-45DD-8974-DA0D80888227}"/>
              </a:ext>
            </a:extLst>
          </p:cNvPr>
          <p:cNvSpPr txBox="1"/>
          <p:nvPr/>
        </p:nvSpPr>
        <p:spPr>
          <a:xfrm rot="5400000">
            <a:off x="3991281" y="4361499"/>
            <a:ext cx="300119" cy="255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  <a:endParaRPr lang="en-IL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8EDEDD4-2D42-46DA-8860-910306B93D5A}"/>
                  </a:ext>
                </a:extLst>
              </p:cNvPr>
              <p:cNvSpPr/>
              <p:nvPr/>
            </p:nvSpPr>
            <p:spPr>
              <a:xfrm>
                <a:off x="5366847" y="2992379"/>
                <a:ext cx="2199544" cy="8700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“Canberra”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IL" sz="1400" dirty="0"/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8EDEDD4-2D42-46DA-8860-910306B93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847" y="2992379"/>
                <a:ext cx="2199544" cy="870084"/>
              </a:xfrm>
              <a:prstGeom prst="roundRect">
                <a:avLst/>
              </a:prstGeom>
              <a:blipFill>
                <a:blip r:embed="rId6"/>
                <a:stretch>
                  <a:fillRect t="-137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4D0E2A-7D8C-462F-BD27-7905B1B8CAF5}"/>
              </a:ext>
            </a:extLst>
          </p:cNvPr>
          <p:cNvCxnSpPr>
            <a:stCxn id="7" idx="3"/>
            <a:endCxn id="24" idx="1"/>
          </p:cNvCxnSpPr>
          <p:nvPr/>
        </p:nvCxnSpPr>
        <p:spPr>
          <a:xfrm>
            <a:off x="4798797" y="3427422"/>
            <a:ext cx="568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C7B1CB3-2C12-4F56-B4D3-3DAAFA9E5901}"/>
              </a:ext>
            </a:extLst>
          </p:cNvPr>
          <p:cNvSpPr/>
          <p:nvPr/>
        </p:nvSpPr>
        <p:spPr>
          <a:xfrm>
            <a:off x="10325952" y="2855697"/>
            <a:ext cx="1306516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Correlation</a:t>
            </a:r>
            <a:endParaRPr lang="en-IL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E38C021-2DFD-4592-B146-B190913B60EC}"/>
              </a:ext>
            </a:extLst>
          </p:cNvPr>
          <p:cNvSpPr/>
          <p:nvPr/>
        </p:nvSpPr>
        <p:spPr>
          <a:xfrm>
            <a:off x="10325952" y="3496341"/>
            <a:ext cx="1306516" cy="719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Correlation; Uncentered Pearson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354C35C-E029-4911-B1B9-A9C22EA5E86F}"/>
              </a:ext>
            </a:extLst>
          </p:cNvPr>
          <p:cNvSpPr/>
          <p:nvPr/>
        </p:nvSpPr>
        <p:spPr>
          <a:xfrm>
            <a:off x="10325952" y="4383353"/>
            <a:ext cx="1306516" cy="524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Absolute correlation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6D72A7E-B88D-4EB3-8F0F-99C7EAA82586}"/>
              </a:ext>
            </a:extLst>
          </p:cNvPr>
          <p:cNvSpPr/>
          <p:nvPr/>
        </p:nvSpPr>
        <p:spPr>
          <a:xfrm>
            <a:off x="8339149" y="2855697"/>
            <a:ext cx="1306516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Binary</a:t>
            </a:r>
            <a:endParaRPr lang="en-IL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3E5AE8A-100C-4301-9F72-9DAF627B1307}"/>
                  </a:ext>
                </a:extLst>
              </p:cNvPr>
              <p:cNvSpPr/>
              <p:nvPr/>
            </p:nvSpPr>
            <p:spPr>
              <a:xfrm>
                <a:off x="8339149" y="3550665"/>
                <a:ext cx="1306516" cy="8700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1-Jaccard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3E5AE8A-100C-4301-9F72-9DAF627B1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49" y="3550665"/>
                <a:ext cx="1306516" cy="87008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238295-A545-47B1-8BB4-615B5DF90A90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8992407" y="3358945"/>
            <a:ext cx="0" cy="191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F7AB81-E63A-4208-9F40-03254ADDA354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0979210" y="3358945"/>
            <a:ext cx="0" cy="137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30C4D29-6E15-4DF0-87CA-6B5BCBA66E6C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10979210" y="4216109"/>
            <a:ext cx="0" cy="167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FD04FA5-4427-4A47-8264-12CB0C5182FA}"/>
              </a:ext>
            </a:extLst>
          </p:cNvPr>
          <p:cNvSpPr/>
          <p:nvPr/>
        </p:nvSpPr>
        <p:spPr>
          <a:xfrm>
            <a:off x="5863489" y="5255126"/>
            <a:ext cx="744979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Rank</a:t>
            </a:r>
            <a:endParaRPr lang="en-IL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AC8E62-C354-4EB1-AB2E-DADCC81974A5}"/>
              </a:ext>
            </a:extLst>
          </p:cNvPr>
          <p:cNvSpPr/>
          <p:nvPr/>
        </p:nvSpPr>
        <p:spPr>
          <a:xfrm>
            <a:off x="7282197" y="5115686"/>
            <a:ext cx="1710210" cy="783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Spearman; Kendall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D26BBD-57A9-476E-BDB0-19221E57F03E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6608468" y="5506750"/>
            <a:ext cx="673729" cy="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157161-6B37-4D09-ADA2-1AFEA6A47F81}"/>
              </a:ext>
            </a:extLst>
          </p:cNvPr>
          <p:cNvSpPr txBox="1"/>
          <p:nvPr/>
        </p:nvSpPr>
        <p:spPr>
          <a:xfrm>
            <a:off x="10181418" y="5258752"/>
            <a:ext cx="159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(On observations, not features)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319204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20A9E3-054B-404C-9BF7-B9F375FD78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𝒏𝒐𝒓𝒎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20A9E3-054B-404C-9BF7-B9F375FD7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E5CEA-F038-43CD-A652-F2AD171BF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Also known as the “</a:t>
                </a:r>
                <a:r>
                  <a:rPr lang="en-US" sz="1800" dirty="0" err="1"/>
                  <a:t>Minkowski</a:t>
                </a:r>
                <a:r>
                  <a:rPr lang="en-US" sz="1800" dirty="0"/>
                  <a:t>” distance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IL" sz="1800" dirty="0"/>
              </a:p>
              <a:p>
                <a:r>
                  <a:rPr lang="en-US" sz="1800" dirty="0"/>
                  <a:t>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increases, the distance function puts more emphasis on larger differences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 “Manhattan”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dirty="0">
                    <a:solidFill>
                      <a:schemeClr val="accent5">
                        <a:lumMod val="75000"/>
                      </a:schemeClr>
                    </a:solidFill>
                  </a:rPr>
                  <a:t> “Euclidean”</a:t>
                </a:r>
              </a:p>
              <a:p>
                <a:r>
                  <a:rPr lang="en-US" sz="1800" dirty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</a:rPr>
                  <a:t> “</a:t>
                </a:r>
                <a:r>
                  <a:rPr lang="en-US" sz="1800" dirty="0" err="1">
                    <a:solidFill>
                      <a:schemeClr val="tx2">
                        <a:lumMod val="50000"/>
                      </a:schemeClr>
                    </a:solidFill>
                  </a:rPr>
                  <a:t>Chebychev</a:t>
                </a:r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</a:rPr>
                  <a:t>”/max distance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E5CEA-F038-43CD-A652-F2AD171BF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2" t="-60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584DE-AFF4-4A5F-B1D7-672349F9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FA262-9EE7-4A25-BF0D-2B131CF3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611632-BD90-4110-B668-B52767578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009" y="3248810"/>
            <a:ext cx="5092855" cy="307422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F9AAA2C-A77B-4BE5-973B-C59461389BC6}"/>
              </a:ext>
            </a:extLst>
          </p:cNvPr>
          <p:cNvGrpSpPr/>
          <p:nvPr/>
        </p:nvGrpSpPr>
        <p:grpSpPr>
          <a:xfrm>
            <a:off x="7167880" y="4699000"/>
            <a:ext cx="2890520" cy="1315720"/>
            <a:chOff x="7167880" y="4699000"/>
            <a:chExt cx="2890520" cy="13157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3AC34B-C099-4F92-B662-EF056EFF5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4040" y="4955540"/>
              <a:ext cx="594360" cy="105918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097944-1CE6-4408-B54F-13A854C3343A}"/>
                </a:ext>
              </a:extLst>
            </p:cNvPr>
            <p:cNvCxnSpPr/>
            <p:nvPr/>
          </p:nvCxnSpPr>
          <p:spPr>
            <a:xfrm flipH="1" flipV="1">
              <a:off x="7167880" y="4699000"/>
              <a:ext cx="2321560" cy="130048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6281D9-167D-485B-9560-6E86C9D807BF}"/>
              </a:ext>
            </a:extLst>
          </p:cNvPr>
          <p:cNvSpPr/>
          <p:nvPr/>
        </p:nvSpPr>
        <p:spPr>
          <a:xfrm>
            <a:off x="7155180" y="3919220"/>
            <a:ext cx="2898140" cy="1064260"/>
          </a:xfrm>
          <a:custGeom>
            <a:avLst/>
            <a:gdLst>
              <a:gd name="connsiteX0" fmla="*/ 3444240 w 3444240"/>
              <a:gd name="connsiteY0" fmla="*/ 274320 h 1059180"/>
              <a:gd name="connsiteX1" fmla="*/ 2956560 w 3444240"/>
              <a:gd name="connsiteY1" fmla="*/ 0 h 1059180"/>
              <a:gd name="connsiteX2" fmla="*/ 2590800 w 3444240"/>
              <a:gd name="connsiteY2" fmla="*/ 693420 h 1059180"/>
              <a:gd name="connsiteX3" fmla="*/ 2095500 w 3444240"/>
              <a:gd name="connsiteY3" fmla="*/ 419100 h 1059180"/>
              <a:gd name="connsiteX4" fmla="*/ 1912620 w 3444240"/>
              <a:gd name="connsiteY4" fmla="*/ 807720 h 1059180"/>
              <a:gd name="connsiteX5" fmla="*/ 967740 w 3444240"/>
              <a:gd name="connsiteY5" fmla="*/ 312420 h 1059180"/>
              <a:gd name="connsiteX6" fmla="*/ 594360 w 3444240"/>
              <a:gd name="connsiteY6" fmla="*/ 1059180 h 1059180"/>
              <a:gd name="connsiteX7" fmla="*/ 114300 w 3444240"/>
              <a:gd name="connsiteY7" fmla="*/ 754380 h 1059180"/>
              <a:gd name="connsiteX8" fmla="*/ 0 w 3444240"/>
              <a:gd name="connsiteY8" fmla="*/ 1021080 h 1059180"/>
              <a:gd name="connsiteX0" fmla="*/ 3444240 w 3444240"/>
              <a:gd name="connsiteY0" fmla="*/ 274320 h 1295400"/>
              <a:gd name="connsiteX1" fmla="*/ 2956560 w 3444240"/>
              <a:gd name="connsiteY1" fmla="*/ 0 h 1295400"/>
              <a:gd name="connsiteX2" fmla="*/ 2590800 w 3444240"/>
              <a:gd name="connsiteY2" fmla="*/ 693420 h 1295400"/>
              <a:gd name="connsiteX3" fmla="*/ 2095500 w 3444240"/>
              <a:gd name="connsiteY3" fmla="*/ 419100 h 1295400"/>
              <a:gd name="connsiteX4" fmla="*/ 2898140 w 3444240"/>
              <a:gd name="connsiteY4" fmla="*/ 1295400 h 1295400"/>
              <a:gd name="connsiteX5" fmla="*/ 967740 w 3444240"/>
              <a:gd name="connsiteY5" fmla="*/ 312420 h 1295400"/>
              <a:gd name="connsiteX6" fmla="*/ 594360 w 3444240"/>
              <a:gd name="connsiteY6" fmla="*/ 1059180 h 1295400"/>
              <a:gd name="connsiteX7" fmla="*/ 114300 w 3444240"/>
              <a:gd name="connsiteY7" fmla="*/ 754380 h 1295400"/>
              <a:gd name="connsiteX8" fmla="*/ 0 w 3444240"/>
              <a:gd name="connsiteY8" fmla="*/ 1021080 h 1295400"/>
              <a:gd name="connsiteX0" fmla="*/ 3444240 w 3444240"/>
              <a:gd name="connsiteY0" fmla="*/ 274320 h 1295400"/>
              <a:gd name="connsiteX1" fmla="*/ 2956560 w 3444240"/>
              <a:gd name="connsiteY1" fmla="*/ 0 h 1295400"/>
              <a:gd name="connsiteX2" fmla="*/ 2590800 w 3444240"/>
              <a:gd name="connsiteY2" fmla="*/ 693420 h 1295400"/>
              <a:gd name="connsiteX3" fmla="*/ 2898140 w 3444240"/>
              <a:gd name="connsiteY3" fmla="*/ 1295400 h 1295400"/>
              <a:gd name="connsiteX4" fmla="*/ 967740 w 3444240"/>
              <a:gd name="connsiteY4" fmla="*/ 312420 h 1295400"/>
              <a:gd name="connsiteX5" fmla="*/ 594360 w 3444240"/>
              <a:gd name="connsiteY5" fmla="*/ 1059180 h 1295400"/>
              <a:gd name="connsiteX6" fmla="*/ 114300 w 3444240"/>
              <a:gd name="connsiteY6" fmla="*/ 754380 h 1295400"/>
              <a:gd name="connsiteX7" fmla="*/ 0 w 3444240"/>
              <a:gd name="connsiteY7" fmla="*/ 1021080 h 1295400"/>
              <a:gd name="connsiteX0" fmla="*/ 3444240 w 3444240"/>
              <a:gd name="connsiteY0" fmla="*/ 274320 h 1295400"/>
              <a:gd name="connsiteX1" fmla="*/ 2956560 w 3444240"/>
              <a:gd name="connsiteY1" fmla="*/ 0 h 1295400"/>
              <a:gd name="connsiteX2" fmla="*/ 2898140 w 3444240"/>
              <a:gd name="connsiteY2" fmla="*/ 1295400 h 1295400"/>
              <a:gd name="connsiteX3" fmla="*/ 967740 w 3444240"/>
              <a:gd name="connsiteY3" fmla="*/ 312420 h 1295400"/>
              <a:gd name="connsiteX4" fmla="*/ 594360 w 3444240"/>
              <a:gd name="connsiteY4" fmla="*/ 1059180 h 1295400"/>
              <a:gd name="connsiteX5" fmla="*/ 114300 w 3444240"/>
              <a:gd name="connsiteY5" fmla="*/ 754380 h 1295400"/>
              <a:gd name="connsiteX6" fmla="*/ 0 w 3444240"/>
              <a:gd name="connsiteY6" fmla="*/ 1021080 h 1295400"/>
              <a:gd name="connsiteX0" fmla="*/ 3444240 w 3444240"/>
              <a:gd name="connsiteY0" fmla="*/ 0 h 1021080"/>
              <a:gd name="connsiteX1" fmla="*/ 2898140 w 3444240"/>
              <a:gd name="connsiteY1" fmla="*/ 1021080 h 1021080"/>
              <a:gd name="connsiteX2" fmla="*/ 967740 w 3444240"/>
              <a:gd name="connsiteY2" fmla="*/ 38100 h 1021080"/>
              <a:gd name="connsiteX3" fmla="*/ 594360 w 3444240"/>
              <a:gd name="connsiteY3" fmla="*/ 784860 h 1021080"/>
              <a:gd name="connsiteX4" fmla="*/ 114300 w 3444240"/>
              <a:gd name="connsiteY4" fmla="*/ 480060 h 1021080"/>
              <a:gd name="connsiteX5" fmla="*/ 0 w 3444240"/>
              <a:gd name="connsiteY5" fmla="*/ 746760 h 1021080"/>
              <a:gd name="connsiteX0" fmla="*/ 2898140 w 2898140"/>
              <a:gd name="connsiteY0" fmla="*/ 982980 h 982980"/>
              <a:gd name="connsiteX1" fmla="*/ 967740 w 2898140"/>
              <a:gd name="connsiteY1" fmla="*/ 0 h 982980"/>
              <a:gd name="connsiteX2" fmla="*/ 594360 w 2898140"/>
              <a:gd name="connsiteY2" fmla="*/ 746760 h 982980"/>
              <a:gd name="connsiteX3" fmla="*/ 114300 w 2898140"/>
              <a:gd name="connsiteY3" fmla="*/ 441960 h 982980"/>
              <a:gd name="connsiteX4" fmla="*/ 0 w 2898140"/>
              <a:gd name="connsiteY4" fmla="*/ 708660 h 982980"/>
              <a:gd name="connsiteX0" fmla="*/ 2898140 w 2898140"/>
              <a:gd name="connsiteY0" fmla="*/ 982980 h 982980"/>
              <a:gd name="connsiteX1" fmla="*/ 967740 w 2898140"/>
              <a:gd name="connsiteY1" fmla="*/ 0 h 982980"/>
              <a:gd name="connsiteX2" fmla="*/ 614680 w 2898140"/>
              <a:gd name="connsiteY2" fmla="*/ 716280 h 982980"/>
              <a:gd name="connsiteX3" fmla="*/ 114300 w 2898140"/>
              <a:gd name="connsiteY3" fmla="*/ 441960 h 982980"/>
              <a:gd name="connsiteX4" fmla="*/ 0 w 2898140"/>
              <a:gd name="connsiteY4" fmla="*/ 708660 h 982980"/>
              <a:gd name="connsiteX0" fmla="*/ 2898140 w 2898140"/>
              <a:gd name="connsiteY0" fmla="*/ 1074420 h 1074420"/>
              <a:gd name="connsiteX1" fmla="*/ 988060 w 2898140"/>
              <a:gd name="connsiteY1" fmla="*/ 0 h 1074420"/>
              <a:gd name="connsiteX2" fmla="*/ 614680 w 2898140"/>
              <a:gd name="connsiteY2" fmla="*/ 807720 h 1074420"/>
              <a:gd name="connsiteX3" fmla="*/ 114300 w 2898140"/>
              <a:gd name="connsiteY3" fmla="*/ 533400 h 1074420"/>
              <a:gd name="connsiteX4" fmla="*/ 0 w 2898140"/>
              <a:gd name="connsiteY4" fmla="*/ 800100 h 1074420"/>
              <a:gd name="connsiteX0" fmla="*/ 2898140 w 2898140"/>
              <a:gd name="connsiteY0" fmla="*/ 1064260 h 1064260"/>
              <a:gd name="connsiteX1" fmla="*/ 1018540 w 2898140"/>
              <a:gd name="connsiteY1" fmla="*/ 0 h 1064260"/>
              <a:gd name="connsiteX2" fmla="*/ 614680 w 2898140"/>
              <a:gd name="connsiteY2" fmla="*/ 797560 h 1064260"/>
              <a:gd name="connsiteX3" fmla="*/ 114300 w 2898140"/>
              <a:gd name="connsiteY3" fmla="*/ 523240 h 1064260"/>
              <a:gd name="connsiteX4" fmla="*/ 0 w 2898140"/>
              <a:gd name="connsiteY4" fmla="*/ 789940 h 106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8140" h="1064260">
                <a:moveTo>
                  <a:pt x="2898140" y="1064260"/>
                </a:moveTo>
                <a:lnTo>
                  <a:pt x="1018540" y="0"/>
                </a:lnTo>
                <a:lnTo>
                  <a:pt x="614680" y="797560"/>
                </a:lnTo>
                <a:lnTo>
                  <a:pt x="114300" y="523240"/>
                </a:lnTo>
                <a:lnTo>
                  <a:pt x="0" y="789940"/>
                </a:lnTo>
              </a:path>
            </a:pathLst>
          </a:custGeom>
          <a:noFill/>
          <a:ln w="5715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584E17-384A-4F22-8FED-764721AB2CF2}"/>
              </a:ext>
            </a:extLst>
          </p:cNvPr>
          <p:cNvCxnSpPr>
            <a:cxnSpLocks/>
            <a:endCxn id="12" idx="8"/>
          </p:cNvCxnSpPr>
          <p:nvPr/>
        </p:nvCxnSpPr>
        <p:spPr>
          <a:xfrm flipH="1" flipV="1">
            <a:off x="7155180" y="4709160"/>
            <a:ext cx="2903220" cy="24638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151460-D493-4F41-8643-7D91020EAE7D}"/>
              </a:ext>
            </a:extLst>
          </p:cNvPr>
          <p:cNvCxnSpPr>
            <a:cxnSpLocks/>
          </p:cNvCxnSpPr>
          <p:nvPr/>
        </p:nvCxnSpPr>
        <p:spPr>
          <a:xfrm flipH="1" flipV="1">
            <a:off x="7195820" y="4668520"/>
            <a:ext cx="2334260" cy="129032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B00C767-6F7B-4AD2-A51D-0C8E79E72E30}"/>
                  </a:ext>
                </a:extLst>
              </p:cNvPr>
              <p:cNvSpPr/>
              <p:nvPr/>
            </p:nvSpPr>
            <p:spPr>
              <a:xfrm>
                <a:off x="487680" y="4995164"/>
                <a:ext cx="11267440" cy="11567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-norm would fit cases of continuous variables, which are on a similar scale (otherwise you might to perform scaling beforehand).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by trial-and-error, and domain expertise.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stat::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kmeans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/>
                  <a:t>works with p=2</a:t>
                </a:r>
                <a:endParaRPr lang="en-IL" dirty="0"/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B00C767-6F7B-4AD2-A51D-0C8E79E72E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4995164"/>
                <a:ext cx="11267440" cy="115671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51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125E-1A1F-4007-8D53-D9BD889B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Distance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75285B-4234-43F1-BB37-D221B3758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Jaccard index </a:t>
                </a:r>
                <a:r>
                  <a:rPr lang="en-US" dirty="0"/>
                  <a:t>is defined as the size of the set of identical items divided by the size of the union set: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 index defining “how similar” are the two sets (dissimilar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The equivalent distance function would be:</a:t>
                </a:r>
              </a:p>
              <a:p>
                <a:pPr lvl="1"/>
                <a:r>
                  <a:rPr lang="en-US" dirty="0"/>
                  <a:t>All features are binary 0/1</a:t>
                </a:r>
              </a:p>
              <a:p>
                <a:pPr lvl="1"/>
                <a:r>
                  <a:rPr lang="en-US" dirty="0"/>
                  <a:t>The distance of two observations is the proportion of features with different coding (0-1 or 1-0) out of all the features which have a non-zero element.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75285B-4234-43F1-BB37-D221B3758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45C9E-0484-46B2-9D43-8BDA08BB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232BA-0C35-4BEB-B51A-90BBBE8C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1B9A3A-A0FC-4506-A3BC-CBBB21789101}"/>
              </a:ext>
            </a:extLst>
          </p:cNvPr>
          <p:cNvSpPr/>
          <p:nvPr/>
        </p:nvSpPr>
        <p:spPr>
          <a:xfrm>
            <a:off x="10535920" y="2816225"/>
            <a:ext cx="1209040" cy="1207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F2AE3B-A20E-409C-9C7B-92E7A91E3EFA}"/>
              </a:ext>
            </a:extLst>
          </p:cNvPr>
          <p:cNvSpPr/>
          <p:nvPr/>
        </p:nvSpPr>
        <p:spPr>
          <a:xfrm>
            <a:off x="10535920" y="3521837"/>
            <a:ext cx="1209040" cy="1207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59961-2A91-45B2-A4BA-EAA44710BB6F}"/>
              </a:ext>
            </a:extLst>
          </p:cNvPr>
          <p:cNvSpPr txBox="1"/>
          <p:nvPr/>
        </p:nvSpPr>
        <p:spPr>
          <a:xfrm>
            <a:off x="10969560" y="295412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7760A-3C4E-4252-AF0D-1F280358F40F}"/>
              </a:ext>
            </a:extLst>
          </p:cNvPr>
          <p:cNvSpPr txBox="1"/>
          <p:nvPr/>
        </p:nvSpPr>
        <p:spPr>
          <a:xfrm>
            <a:off x="10969560" y="422526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67AE5E-8049-4C02-9ADF-B3346EAD0227}"/>
                  </a:ext>
                </a:extLst>
              </p:cNvPr>
              <p:cNvSpPr txBox="1"/>
              <p:nvPr/>
            </p:nvSpPr>
            <p:spPr>
              <a:xfrm>
                <a:off x="10728083" y="3604697"/>
                <a:ext cx="824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67AE5E-8049-4C02-9ADF-B3346EAD0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083" y="3604697"/>
                <a:ext cx="824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2A82844-B966-41AA-A8E1-36C1CF48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08816"/>
              </p:ext>
            </p:extLst>
          </p:nvPr>
        </p:nvGraphicFramePr>
        <p:xfrm>
          <a:off x="1296614" y="5327586"/>
          <a:ext cx="4145280" cy="94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52795018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4817593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83595015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51153888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11503780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76675447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50347011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106582659"/>
                    </a:ext>
                  </a:extLst>
                </a:gridCol>
              </a:tblGrid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11198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08587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18407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B5C8838-1915-4ED7-A88E-22FF1628951D}"/>
              </a:ext>
            </a:extLst>
          </p:cNvPr>
          <p:cNvSpPr/>
          <p:nvPr/>
        </p:nvSpPr>
        <p:spPr>
          <a:xfrm>
            <a:off x="1296614" y="5628640"/>
            <a:ext cx="2066346" cy="623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7CADC-B1CD-4391-A006-B409349CB1BB}"/>
              </a:ext>
            </a:extLst>
          </p:cNvPr>
          <p:cNvSpPr/>
          <p:nvPr/>
        </p:nvSpPr>
        <p:spPr>
          <a:xfrm>
            <a:off x="3867094" y="5628640"/>
            <a:ext cx="1574800" cy="623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9E1B-B03F-47D0-9C5C-A2E14E57D567}"/>
              </a:ext>
            </a:extLst>
          </p:cNvPr>
          <p:cNvSpPr/>
          <p:nvPr/>
        </p:nvSpPr>
        <p:spPr>
          <a:xfrm>
            <a:off x="2336800" y="5628640"/>
            <a:ext cx="1026160" cy="623824"/>
          </a:xfrm>
          <a:prstGeom prst="rect">
            <a:avLst/>
          </a:prstGeom>
          <a:solidFill>
            <a:srgbClr val="FF9966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2193CA-21C1-4F69-A56A-9D33D5CD2474}"/>
              </a:ext>
            </a:extLst>
          </p:cNvPr>
          <p:cNvSpPr/>
          <p:nvPr/>
        </p:nvSpPr>
        <p:spPr>
          <a:xfrm>
            <a:off x="3867094" y="5628640"/>
            <a:ext cx="1026160" cy="623824"/>
          </a:xfrm>
          <a:prstGeom prst="rect">
            <a:avLst/>
          </a:prstGeom>
          <a:solidFill>
            <a:srgbClr val="FF9966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2B9DC6-2655-40A6-B232-7195BCF66E2B}"/>
              </a:ext>
            </a:extLst>
          </p:cNvPr>
          <p:cNvCxnSpPr/>
          <p:nvPr/>
        </p:nvCxnSpPr>
        <p:spPr>
          <a:xfrm>
            <a:off x="5618480" y="5790025"/>
            <a:ext cx="2316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F7D99DF-AAD7-429E-AEC2-11AD2B5B3C23}"/>
              </a:ext>
            </a:extLst>
          </p:cNvPr>
          <p:cNvSpPr txBox="1"/>
          <p:nvPr/>
        </p:nvSpPr>
        <p:spPr>
          <a:xfrm>
            <a:off x="8027924" y="5615519"/>
            <a:ext cx="150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4/7=57.1%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3160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596C-49A5-4A90-A8B7-80274ACA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Distances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79150-8F51-484B-90DE-972ED80B4A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Spearman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rank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Kendall’s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Rank distances are useful when we have an ordering between observations but without a specific magnitude (e.g., ordinal variables)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79150-8F51-484B-90DE-972ED80B4A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8FA29-25C8-430D-B412-1E82A82C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E7636-1405-4F22-BA6E-82552DE5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883DA87B-392C-4A72-A1A7-49D23B051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80265"/>
              </p:ext>
            </p:extLst>
          </p:nvPr>
        </p:nvGraphicFramePr>
        <p:xfrm>
          <a:off x="1357574" y="4804695"/>
          <a:ext cx="2072640" cy="94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52795018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4817593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83595015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511538882"/>
                    </a:ext>
                  </a:extLst>
                </a:gridCol>
              </a:tblGrid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11198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08587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18407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8A3425-7DA6-4974-A52F-7F5D098FDEEC}"/>
              </a:ext>
            </a:extLst>
          </p:cNvPr>
          <p:cNvCxnSpPr>
            <a:cxnSpLocks/>
          </p:cNvCxnSpPr>
          <p:nvPr/>
        </p:nvCxnSpPr>
        <p:spPr>
          <a:xfrm>
            <a:off x="3606800" y="5312505"/>
            <a:ext cx="477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84BE8-34FA-4C0C-ADEB-EA366177C1FB}"/>
                  </a:ext>
                </a:extLst>
              </p:cNvPr>
              <p:cNvSpPr txBox="1"/>
              <p:nvPr/>
            </p:nvSpPr>
            <p:spPr>
              <a:xfrm>
                <a:off x="4151574" y="4804673"/>
                <a:ext cx="56824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Spearman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Kendall’s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/>
                  <a:t> = 2 (combinations (ab)+(</a:t>
                </a:r>
                <a:r>
                  <a:rPr lang="en-US" sz="2000" dirty="0" err="1"/>
                  <a:t>bc</a:t>
                </a:r>
                <a:r>
                  <a:rPr lang="en-US" sz="2000" dirty="0"/>
                  <a:t>))</a:t>
                </a:r>
                <a:endParaRPr lang="en-IL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84BE8-34FA-4C0C-ADEB-EA366177C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574" y="4804673"/>
                <a:ext cx="5682488" cy="1015663"/>
              </a:xfrm>
              <a:prstGeom prst="rect">
                <a:avLst/>
              </a:prstGeom>
              <a:blipFill>
                <a:blip r:embed="rId3"/>
                <a:stretch>
                  <a:fillRect l="-1073" t="-2994" b="-95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1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77C7-949B-4FE9-94AF-F2D767D4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A175C-B098-49BF-9B83-BDE7831338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“classical” correlation coefficients, but instead of computing them to compare the features, we are using them to compare the observations.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get the dissimilarity, take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A175C-B098-49BF-9B83-BDE783133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FE8F2-1FCC-4F26-92FE-B8E0AB00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A008F-5078-4C31-B302-E9049B5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9190-4DF7-49DE-AE37-27E0C199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Exercise: in pairs, 5 minutes.</a:t>
            </a:r>
            <a:br>
              <a:rPr lang="en-US" dirty="0"/>
            </a:br>
            <a:r>
              <a:rPr lang="en-US" sz="2800" dirty="0"/>
              <a:t>What distance would fit each use case? explain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6B05-730B-4880-AB8A-4C5A4B83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Find locations to place ballot boxes. </a:t>
            </a:r>
            <a:br>
              <a:rPr lang="en-US" dirty="0"/>
            </a:br>
            <a:r>
              <a:rPr lang="en-US" dirty="0"/>
              <a:t>Features: latitude and longitude.</a:t>
            </a:r>
            <a:br>
              <a:rPr lang="en-US" dirty="0"/>
            </a:br>
            <a:r>
              <a:rPr lang="en-US" dirty="0"/>
              <a:t>Observations: Potential voters.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Cluster retail shoppers which are similar.</a:t>
            </a:r>
            <a:br>
              <a:rPr lang="en-US" dirty="0"/>
            </a:br>
            <a:r>
              <a:rPr lang="en-US" dirty="0"/>
              <a:t>Features: 100 retail products (0 = not bought, 1 = bought).</a:t>
            </a:r>
            <a:br>
              <a:rPr lang="en-US" dirty="0"/>
            </a:br>
            <a:r>
              <a:rPr lang="en-US" dirty="0"/>
              <a:t>Observations: Each observation contains items of a single purchase.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Cluster retail branches which are similar.</a:t>
            </a:r>
            <a:br>
              <a:rPr lang="en-US" dirty="0"/>
            </a:br>
            <a:r>
              <a:rPr lang="en-US" dirty="0"/>
              <a:t>Features: Average revenue per sales day (7 features = feature for every day).</a:t>
            </a:r>
            <a:br>
              <a:rPr lang="en-US" dirty="0"/>
            </a:br>
            <a:r>
              <a:rPr lang="en-US" dirty="0"/>
              <a:t>Observations: Branches.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Cluster fraudulent transactions.</a:t>
            </a:r>
            <a:br>
              <a:rPr lang="en-US" dirty="0"/>
            </a:br>
            <a:r>
              <a:rPr lang="en-US" dirty="0"/>
              <a:t>Features: time of day, magnitude of deal (categorized small, medium, big), email domain, country of origin</a:t>
            </a:r>
            <a:br>
              <a:rPr lang="en-US" dirty="0"/>
            </a:br>
            <a:r>
              <a:rPr lang="en-US" dirty="0"/>
              <a:t>Observations: Fraudulent transactions.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Cluster genetic diseases by markers.</a:t>
            </a:r>
            <a:br>
              <a:rPr lang="en-US" dirty="0"/>
            </a:br>
            <a:r>
              <a:rPr lang="en-US" dirty="0"/>
              <a:t>Features: DNA markers in various genes (diseased marker = 1 otherwise = 0).</a:t>
            </a:r>
            <a:br>
              <a:rPr lang="en-US" dirty="0"/>
            </a:br>
            <a:r>
              <a:rPr lang="en-US" dirty="0"/>
              <a:t>Observations: Individual patients which were sequenced (p&gt;&gt;n)</a:t>
            </a:r>
            <a:br>
              <a:rPr lang="en-US" dirty="0"/>
            </a:br>
            <a:endParaRPr lang="en-US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2B883-8446-4EB7-A69F-D54B195A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74CCC-21FA-4ABA-B2FB-D8F0BEE2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DD90F1C-BB26-4641-AFFD-AD2C45F62CB7}"/>
                  </a:ext>
                </a:extLst>
              </p:cNvPr>
              <p:cNvSpPr/>
              <p:nvPr/>
            </p:nvSpPr>
            <p:spPr>
              <a:xfrm>
                <a:off x="10718800" y="71755"/>
                <a:ext cx="1390345" cy="50324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 dirty="0"/>
                  <a:t>-norm: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1400" dirty="0"/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DD90F1C-BB26-4641-AFFD-AD2C45F62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800" y="71755"/>
                <a:ext cx="1390345" cy="503248"/>
              </a:xfrm>
              <a:prstGeom prst="roundRect">
                <a:avLst/>
              </a:prstGeom>
              <a:blipFill>
                <a:blip r:embed="rId3"/>
                <a:stretch>
                  <a:fillRect t="-4762" b="-47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0D090D7-85EA-4D3B-B400-078B6A4EC73D}"/>
              </a:ext>
            </a:extLst>
          </p:cNvPr>
          <p:cNvSpPr/>
          <p:nvPr/>
        </p:nvSpPr>
        <p:spPr>
          <a:xfrm>
            <a:off x="10718800" y="685800"/>
            <a:ext cx="1390345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Correlation</a:t>
            </a:r>
            <a:endParaRPr lang="en-IL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4226C18-6A8D-46C1-A666-7C4855763FDA}"/>
              </a:ext>
            </a:extLst>
          </p:cNvPr>
          <p:cNvSpPr/>
          <p:nvPr/>
        </p:nvSpPr>
        <p:spPr>
          <a:xfrm>
            <a:off x="10718800" y="1312917"/>
            <a:ext cx="1390345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Binary</a:t>
            </a:r>
            <a:endParaRPr lang="en-IL" sz="1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EEF1A9D-C8EA-40FE-916F-08A396FDA627}"/>
              </a:ext>
            </a:extLst>
          </p:cNvPr>
          <p:cNvSpPr/>
          <p:nvPr/>
        </p:nvSpPr>
        <p:spPr>
          <a:xfrm>
            <a:off x="10718800" y="1940034"/>
            <a:ext cx="1390345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Rank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1916940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B1070-28BC-452C-A15C-EC4278CF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657E6E-1ADF-4E17-946A-F73B23133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B6C87-F49D-4414-A909-8F1804CD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7FCDE-526B-41A8-B803-7844D0E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97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happens when you don’t know </a:t>
            </a:r>
            <a:r>
              <a:rPr lang="en-US" i="1" dirty="0"/>
              <a:t>k</a:t>
            </a:r>
            <a:r>
              <a:rPr lang="en-US" dirty="0"/>
              <a:t> or want a better “mapping”?</a:t>
            </a:r>
          </a:p>
          <a:p>
            <a:r>
              <a:rPr lang="en-US" dirty="0"/>
              <a:t>Instead of </a:t>
            </a:r>
            <a:r>
              <a:rPr lang="en-US" b="1" dirty="0"/>
              <a:t>assign-&gt;update-re-assign</a:t>
            </a:r>
            <a:r>
              <a:rPr lang="en-US" dirty="0"/>
              <a:t> look for </a:t>
            </a:r>
            <a:r>
              <a:rPr lang="en-US" b="1" dirty="0"/>
              <a:t>the “next merge”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Start with </a:t>
            </a:r>
            <a:r>
              <a:rPr lang="en-US" i="1" dirty="0"/>
              <a:t>n</a:t>
            </a:r>
            <a:r>
              <a:rPr lang="en-US" dirty="0"/>
              <a:t> observations and a distance function between each observation</a:t>
            </a:r>
          </a:p>
          <a:p>
            <a:pPr lvl="1"/>
            <a:r>
              <a:rPr lang="en-US" dirty="0"/>
              <a:t>In total there are </a:t>
            </a:r>
            <a:r>
              <a:rPr lang="en-US" i="1" dirty="0"/>
              <a:t>n(n-1)/2</a:t>
            </a:r>
            <a:r>
              <a:rPr lang="en-US" dirty="0"/>
              <a:t> such pairs, every pair is now a “cluster”</a:t>
            </a:r>
          </a:p>
          <a:p>
            <a:pPr lvl="1"/>
            <a:r>
              <a:rPr lang="en-US" dirty="0"/>
              <a:t>While the number of current clusters &gt; 1:</a:t>
            </a:r>
          </a:p>
          <a:p>
            <a:pPr lvl="2"/>
            <a:r>
              <a:rPr lang="en-US" dirty="0"/>
              <a:t>Check all distances from all current clusters to each other</a:t>
            </a:r>
          </a:p>
          <a:p>
            <a:pPr lvl="2"/>
            <a:r>
              <a:rPr lang="en-US" dirty="0"/>
              <a:t>Choose the two clusters which are the closest and merge them</a:t>
            </a:r>
          </a:p>
          <a:p>
            <a:pPr lvl="2"/>
            <a:r>
              <a:rPr lang="en-US" dirty="0"/>
              <a:t>The number of clusters is decreased by 1</a:t>
            </a:r>
          </a:p>
          <a:p>
            <a:pPr lvl="2"/>
            <a:r>
              <a:rPr lang="en-US" dirty="0"/>
              <a:t>Re-compute the cluster distances</a:t>
            </a:r>
          </a:p>
          <a:p>
            <a:r>
              <a:rPr lang="en-US" dirty="0"/>
              <a:t>Bottom-up approach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4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194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877734" y="2000920"/>
            <a:ext cx="1775012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5387673" y="200615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47588" y="4305085"/>
            <a:ext cx="1456919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Classification</a:t>
            </a:r>
            <a:endParaRPr lang="he-IL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9410145" y="3680064"/>
            <a:ext cx="1208287" cy="5033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Model evaluation</a:t>
            </a:r>
            <a:endParaRPr lang="he-IL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10883353" y="3680064"/>
            <a:ext cx="1208287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Regression</a:t>
            </a:r>
            <a:endParaRPr lang="he-IL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11095857" y="2935270"/>
            <a:ext cx="989211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Models</a:t>
            </a:r>
            <a:endParaRPr lang="he-IL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9858798" y="2935270"/>
            <a:ext cx="989211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Methods</a:t>
            </a:r>
            <a:endParaRPr lang="he-IL" sz="1400" dirty="0"/>
          </a:p>
        </p:txBody>
      </p:sp>
      <p:cxnSp>
        <p:nvCxnSpPr>
          <p:cNvPr id="23" name="Straight Arrow Connector 22"/>
          <p:cNvCxnSpPr>
            <a:cxnSpLocks/>
            <a:stCxn id="6" idx="2"/>
            <a:endCxn id="16" idx="0"/>
          </p:cNvCxnSpPr>
          <p:nvPr/>
        </p:nvCxnSpPr>
        <p:spPr>
          <a:xfrm>
            <a:off x="10765240" y="2624863"/>
            <a:ext cx="825223" cy="310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6" idx="2"/>
            <a:endCxn id="15" idx="0"/>
          </p:cNvCxnSpPr>
          <p:nvPr/>
        </p:nvCxnSpPr>
        <p:spPr>
          <a:xfrm flipH="1">
            <a:off x="11487497" y="3438586"/>
            <a:ext cx="102966" cy="241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6" idx="2"/>
            <a:endCxn id="17" idx="0"/>
          </p:cNvCxnSpPr>
          <p:nvPr/>
        </p:nvCxnSpPr>
        <p:spPr>
          <a:xfrm flipH="1">
            <a:off x="10353404" y="2624863"/>
            <a:ext cx="411836" cy="310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17" idx="2"/>
            <a:endCxn id="13" idx="0"/>
          </p:cNvCxnSpPr>
          <p:nvPr/>
        </p:nvCxnSpPr>
        <p:spPr>
          <a:xfrm flipH="1">
            <a:off x="10014289" y="3438586"/>
            <a:ext cx="339115" cy="241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DF27E01E-10F6-4096-BACF-9A18E5696CB0}"/>
              </a:ext>
            </a:extLst>
          </p:cNvPr>
          <p:cNvSpPr/>
          <p:nvPr/>
        </p:nvSpPr>
        <p:spPr>
          <a:xfrm>
            <a:off x="7248865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2272CE47-C94A-4025-BA9F-15730A16AFBA}"/>
              </a:ext>
            </a:extLst>
          </p:cNvPr>
          <p:cNvSpPr/>
          <p:nvPr/>
        </p:nvSpPr>
        <p:spPr>
          <a:xfrm>
            <a:off x="5056393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Clustering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7900ACD-2427-4D3D-9908-43C934235C31}"/>
              </a:ext>
            </a:extLst>
          </p:cNvPr>
          <p:cNvCxnSpPr>
            <a:stCxn id="7" idx="2"/>
            <a:endCxn id="72" idx="0"/>
          </p:cNvCxnSpPr>
          <p:nvPr/>
        </p:nvCxnSpPr>
        <p:spPr>
          <a:xfrm flipH="1">
            <a:off x="5943899" y="2630094"/>
            <a:ext cx="331280" cy="30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3CEA6EC-6CE6-4A1B-B9E5-5B5190E77D9A}"/>
              </a:ext>
            </a:extLst>
          </p:cNvPr>
          <p:cNvCxnSpPr>
            <a:stCxn id="7" idx="2"/>
            <a:endCxn id="71" idx="0"/>
          </p:cNvCxnSpPr>
          <p:nvPr/>
        </p:nvCxnSpPr>
        <p:spPr>
          <a:xfrm>
            <a:off x="6275179" y="2630094"/>
            <a:ext cx="1861192" cy="30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6">
            <a:extLst>
              <a:ext uri="{FF2B5EF4-FFF2-40B4-BE49-F238E27FC236}">
                <a16:creationId xmlns:a16="http://schemas.microsoft.com/office/drawing/2014/main" id="{05581C97-B65A-4ED6-800C-A4D80684504F}"/>
              </a:ext>
            </a:extLst>
          </p:cNvPr>
          <p:cNvSpPr/>
          <p:nvPr/>
        </p:nvSpPr>
        <p:spPr>
          <a:xfrm>
            <a:off x="4168887" y="388678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D1769830-2F32-4B5B-A822-1573E72931A1}"/>
              </a:ext>
            </a:extLst>
          </p:cNvPr>
          <p:cNvSpPr/>
          <p:nvPr/>
        </p:nvSpPr>
        <p:spPr>
          <a:xfrm>
            <a:off x="6208820" y="388678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Hierarchical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4966A4F-9CD5-4ACC-8807-0431B9062B21}"/>
              </a:ext>
            </a:extLst>
          </p:cNvPr>
          <p:cNvCxnSpPr>
            <a:stCxn id="72" idx="2"/>
            <a:endCxn id="88" idx="0"/>
          </p:cNvCxnSpPr>
          <p:nvPr/>
        </p:nvCxnSpPr>
        <p:spPr>
          <a:xfrm flipH="1">
            <a:off x="5056393" y="3559325"/>
            <a:ext cx="887506" cy="32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1146310-FB0D-4BB7-AF03-4A3A68C63494}"/>
              </a:ext>
            </a:extLst>
          </p:cNvPr>
          <p:cNvCxnSpPr>
            <a:stCxn id="72" idx="2"/>
            <a:endCxn id="89" idx="0"/>
          </p:cNvCxnSpPr>
          <p:nvPr/>
        </p:nvCxnSpPr>
        <p:spPr>
          <a:xfrm>
            <a:off x="5943899" y="3559325"/>
            <a:ext cx="1152427" cy="32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6">
            <a:extLst>
              <a:ext uri="{FF2B5EF4-FFF2-40B4-BE49-F238E27FC236}">
                <a16:creationId xmlns:a16="http://schemas.microsoft.com/office/drawing/2014/main" id="{371B2C58-7854-47C8-9BAC-E9AA6F285C17}"/>
              </a:ext>
            </a:extLst>
          </p:cNvPr>
          <p:cNvSpPr/>
          <p:nvPr/>
        </p:nvSpPr>
        <p:spPr>
          <a:xfrm>
            <a:off x="756128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Outlier Detection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996C127-AA82-4DCF-9A41-305F65DD7AD0}"/>
              </a:ext>
            </a:extLst>
          </p:cNvPr>
          <p:cNvCxnSpPr>
            <a:cxnSpLocks/>
            <a:stCxn id="7" idx="1"/>
            <a:endCxn id="94" idx="0"/>
          </p:cNvCxnSpPr>
          <p:nvPr/>
        </p:nvCxnSpPr>
        <p:spPr>
          <a:xfrm flipH="1">
            <a:off x="1643634" y="2318123"/>
            <a:ext cx="3744039" cy="617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35CD344-5FAC-47D0-A4FC-B5FE786D7120}"/>
              </a:ext>
            </a:extLst>
          </p:cNvPr>
          <p:cNvCxnSpPr>
            <a:cxnSpLocks/>
            <a:stCxn id="72" idx="1"/>
            <a:endCxn id="94" idx="3"/>
          </p:cNvCxnSpPr>
          <p:nvPr/>
        </p:nvCxnSpPr>
        <p:spPr>
          <a:xfrm flipH="1">
            <a:off x="2531140" y="3247354"/>
            <a:ext cx="25252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66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2984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cxnSp>
        <p:nvCxnSpPr>
          <p:cNvPr id="18" name="Straight Connector 17"/>
          <p:cNvCxnSpPr>
            <a:stCxn id="3" idx="0"/>
          </p:cNvCxnSpPr>
          <p:nvPr/>
        </p:nvCxnSpPr>
        <p:spPr>
          <a:xfrm flipH="1" flipV="1">
            <a:off x="11391089" y="1235413"/>
            <a:ext cx="319309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</p:cNvCxnSpPr>
          <p:nvPr/>
        </p:nvCxnSpPr>
        <p:spPr>
          <a:xfrm flipV="1">
            <a:off x="11102419" y="1235413"/>
            <a:ext cx="278943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3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cxnSp>
        <p:nvCxnSpPr>
          <p:cNvPr id="18" name="Straight Connector 17"/>
          <p:cNvCxnSpPr>
            <a:stCxn id="3" idx="0"/>
          </p:cNvCxnSpPr>
          <p:nvPr/>
        </p:nvCxnSpPr>
        <p:spPr>
          <a:xfrm flipH="1" flipV="1">
            <a:off x="11391089" y="1235413"/>
            <a:ext cx="319309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</p:cNvCxnSpPr>
          <p:nvPr/>
        </p:nvCxnSpPr>
        <p:spPr>
          <a:xfrm flipV="1">
            <a:off x="11102419" y="1235413"/>
            <a:ext cx="278943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</p:cNvCxnSpPr>
          <p:nvPr/>
        </p:nvCxnSpPr>
        <p:spPr>
          <a:xfrm flipV="1">
            <a:off x="10494440" y="933855"/>
            <a:ext cx="488088" cy="59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0992255" y="943583"/>
            <a:ext cx="418290" cy="29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447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cxnSp>
        <p:nvCxnSpPr>
          <p:cNvPr id="18" name="Straight Connector 17"/>
          <p:cNvCxnSpPr>
            <a:stCxn id="3" idx="0"/>
          </p:cNvCxnSpPr>
          <p:nvPr/>
        </p:nvCxnSpPr>
        <p:spPr>
          <a:xfrm flipH="1" flipV="1">
            <a:off x="11391089" y="1235413"/>
            <a:ext cx="319309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</p:cNvCxnSpPr>
          <p:nvPr/>
        </p:nvCxnSpPr>
        <p:spPr>
          <a:xfrm flipV="1">
            <a:off x="11102419" y="1235413"/>
            <a:ext cx="278943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</p:cNvCxnSpPr>
          <p:nvPr/>
        </p:nvCxnSpPr>
        <p:spPr>
          <a:xfrm flipV="1">
            <a:off x="10494440" y="933855"/>
            <a:ext cx="488088" cy="59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0992255" y="943583"/>
            <a:ext cx="418290" cy="29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0"/>
          </p:cNvCxnSpPr>
          <p:nvPr/>
        </p:nvCxnSpPr>
        <p:spPr>
          <a:xfrm flipH="1" flipV="1">
            <a:off x="9659566" y="1089498"/>
            <a:ext cx="226895" cy="4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0"/>
          </p:cNvCxnSpPr>
          <p:nvPr/>
        </p:nvCxnSpPr>
        <p:spPr>
          <a:xfrm flipV="1">
            <a:off x="9278482" y="1089498"/>
            <a:ext cx="381084" cy="4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5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cxnSp>
        <p:nvCxnSpPr>
          <p:cNvPr id="18" name="Straight Connector 17"/>
          <p:cNvCxnSpPr>
            <a:stCxn id="3" idx="0"/>
          </p:cNvCxnSpPr>
          <p:nvPr/>
        </p:nvCxnSpPr>
        <p:spPr>
          <a:xfrm flipH="1" flipV="1">
            <a:off x="11391089" y="1235413"/>
            <a:ext cx="319309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</p:cNvCxnSpPr>
          <p:nvPr/>
        </p:nvCxnSpPr>
        <p:spPr>
          <a:xfrm flipV="1">
            <a:off x="11102419" y="1235413"/>
            <a:ext cx="278943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</p:cNvCxnSpPr>
          <p:nvPr/>
        </p:nvCxnSpPr>
        <p:spPr>
          <a:xfrm flipV="1">
            <a:off x="10494440" y="933855"/>
            <a:ext cx="488088" cy="59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0992255" y="943583"/>
            <a:ext cx="418290" cy="29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0"/>
          </p:cNvCxnSpPr>
          <p:nvPr/>
        </p:nvCxnSpPr>
        <p:spPr>
          <a:xfrm flipH="1" flipV="1">
            <a:off x="9659566" y="1089498"/>
            <a:ext cx="226895" cy="4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0"/>
          </p:cNvCxnSpPr>
          <p:nvPr/>
        </p:nvCxnSpPr>
        <p:spPr>
          <a:xfrm flipV="1">
            <a:off x="9278482" y="1089498"/>
            <a:ext cx="381084" cy="4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0214043" y="233464"/>
            <a:ext cx="778212" cy="72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659566" y="243191"/>
            <a:ext cx="564204" cy="846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031710" y="1894778"/>
            <a:ext cx="307808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tree height is determined </a:t>
            </a:r>
            <a:br>
              <a:rPr lang="en-US" dirty="0"/>
            </a:br>
            <a:r>
              <a:rPr lang="en-US" dirty="0"/>
              <a:t>by distance function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506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“Linkage” Function?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the “closest” cluster we can either use:</a:t>
            </a:r>
          </a:p>
          <a:p>
            <a:pPr lvl="1"/>
            <a:r>
              <a:rPr lang="en-US" dirty="0"/>
              <a:t>The two closest points (</a:t>
            </a:r>
            <a:r>
              <a:rPr lang="en-US" b="1" dirty="0"/>
              <a:t>single linkage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maximum distance (</a:t>
            </a:r>
            <a:r>
              <a:rPr lang="en-US" b="1" dirty="0"/>
              <a:t>complete linkage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average distance (weighted/unweighted </a:t>
            </a:r>
            <a:r>
              <a:rPr lang="en-US" b="1" dirty="0"/>
              <a:t>group average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Ward (</a:t>
            </a:r>
            <a:r>
              <a:rPr lang="en-US" b="1" dirty="0"/>
              <a:t>merge clusters which minimize within-cluster variance</a:t>
            </a:r>
            <a:r>
              <a:rPr lang="en-US" dirty="0"/>
              <a:t>)</a:t>
            </a:r>
          </a:p>
          <a:p>
            <a:r>
              <a:rPr lang="en-US" dirty="0"/>
              <a:t>The function is specified in the command argument </a:t>
            </a:r>
            <a:r>
              <a:rPr lang="en-US" i="1" dirty="0"/>
              <a:t>method</a:t>
            </a:r>
          </a:p>
          <a:p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5956" y="4455265"/>
            <a:ext cx="1054478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hclust_result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(dataset, method = "complete")</a:t>
            </a:r>
            <a:endParaRPr lang="he-I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256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863E40-1010-4C54-B7BD-5C834AF5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Number of Clusters </a:t>
            </a:r>
            <a:r>
              <a:rPr lang="en-US" i="1" dirty="0"/>
              <a:t>k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943AC9-49BD-4019-9492-87DB8530B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1B3EB-84BE-4513-973B-1EF9B4AF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17FDF-8734-46E9-B29A-DE946D5C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1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A54B-5CFC-4C91-A5C6-7D1EA995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</a:t>
            </a:r>
            <a:r>
              <a:rPr lang="en-US" i="1" dirty="0"/>
              <a:t>k</a:t>
            </a:r>
            <a:r>
              <a:rPr lang="en-US" dirty="0"/>
              <a:t>: “elbow method”</a:t>
            </a:r>
            <a:endParaRPr lang="en-I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D4E6-1C6D-4157-8ABA-CB03A68B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Within cluster sum of squares (“elbow”): </a:t>
            </a:r>
          </a:p>
          <a:p>
            <a:pPr lvl="1"/>
            <a:r>
              <a:rPr lang="en-US" dirty="0"/>
              <a:t>Plot the within cluster dissimilarity as a function of </a:t>
            </a:r>
            <a:r>
              <a:rPr lang="en-US" i="1" dirty="0"/>
              <a:t>k</a:t>
            </a:r>
            <a:r>
              <a:rPr lang="en-US" dirty="0"/>
              <a:t> and find “the elbow”.</a:t>
            </a:r>
          </a:p>
          <a:p>
            <a:pPr lvl="1"/>
            <a:r>
              <a:rPr lang="en-US" dirty="0"/>
              <a:t>Where the contribution of the additional cluster is very small.</a:t>
            </a:r>
          </a:p>
          <a:p>
            <a:pPr lvl="1"/>
            <a:r>
              <a:rPr lang="en-US" dirty="0"/>
              <a:t>(Might be slightly ambiguous.)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77F5A-B768-4C1B-A2D9-B85FD452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20C7B-6CFC-4418-BE9D-563EC4B4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10FD3C-9BF1-4DF6-9F0B-B150B4E4F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53" y="3627953"/>
            <a:ext cx="2937490" cy="2631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6064BD-7DE9-4829-9FAB-FD791037F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784" y="3650178"/>
            <a:ext cx="2970642" cy="258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5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A54B-5CFC-4C91-A5C6-7D1EA995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</a:t>
            </a:r>
            <a:r>
              <a:rPr lang="en-US" i="1" dirty="0"/>
              <a:t>k</a:t>
            </a:r>
            <a:r>
              <a:rPr lang="en-US" dirty="0"/>
              <a:t>: silhouette</a:t>
            </a:r>
            <a:endParaRPr lang="en-I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BD4E6-1C6D-4157-8ABA-CB03A68B9D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2480" y="1847088"/>
                <a:ext cx="10434320" cy="432003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Average silhouette: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average dissimilarity between observation </a:t>
                </a:r>
                <a:r>
                  <a:rPr lang="en-US" i="1" dirty="0" err="1"/>
                  <a:t>i</a:t>
                </a:r>
                <a:r>
                  <a:rPr lang="en-US" dirty="0"/>
                  <a:t> and observation in its cluster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the dissimilarity between </a:t>
                </a:r>
                <a:r>
                  <a:rPr lang="en-US" i="1" dirty="0" err="1"/>
                  <a:t>i</a:t>
                </a:r>
                <a:r>
                  <a:rPr lang="en-US" dirty="0"/>
                  <a:t> and the closest cluster using </a:t>
                </a:r>
                <a:r>
                  <a:rPr lang="en-US" b="1" dirty="0"/>
                  <a:t>single linkage</a:t>
                </a:r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	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uses single linkage.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 = Observation </a:t>
                </a:r>
                <a:r>
                  <a:rPr lang="en-US" i="1" dirty="0"/>
                  <a:t>i</a:t>
                </a:r>
                <a:r>
                  <a:rPr lang="en-US" dirty="0"/>
                  <a:t>’s silhouette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Interpretation 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good separation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bad separation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classified to wrong cluster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BD4E6-1C6D-4157-8ABA-CB03A68B9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2480" y="1847088"/>
                <a:ext cx="10434320" cy="4320032"/>
              </a:xfrm>
              <a:blipFill>
                <a:blip r:embed="rId3"/>
                <a:stretch>
                  <a:fillRect l="-23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77F5A-B768-4C1B-A2D9-B85FD452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20C7B-6CFC-4418-BE9D-563EC4B4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50858195-058E-43E8-972E-86358C6EB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288" y="4764025"/>
            <a:ext cx="1067424" cy="9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0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3BBB-7818-4DBB-9978-0275A6EA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</a:t>
            </a:r>
            <a:r>
              <a:rPr lang="en-US" i="1" dirty="0"/>
              <a:t>k</a:t>
            </a:r>
            <a:r>
              <a:rPr lang="en-US" dirty="0"/>
              <a:t>: the gap statistic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88D20-E0B1-4AC5-986A-28C06CD52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88160"/>
                <a:ext cx="10058400" cy="4384040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The “gap statistic” by </a:t>
                </a:r>
                <a:r>
                  <a:rPr lang="en-US" sz="1600" dirty="0" err="1"/>
                  <a:t>Tibshirani</a:t>
                </a:r>
                <a:r>
                  <a:rPr lang="en-US" sz="1600" dirty="0"/>
                  <a:t>, Walther and Hastie, 2001.</a:t>
                </a:r>
              </a:p>
              <a:p>
                <a:r>
                  <a:rPr lang="en-US" sz="1600" u="sng" dirty="0"/>
                  <a:t>Step 1:</a:t>
                </a:r>
                <a:r>
                  <a:rPr lang="en-US" sz="1600" dirty="0"/>
                  <a:t> cluster observed data, varying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/>
                  <a:t> and calculate respective within-dispersion measures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u="sng" dirty="0"/>
                  <a:t>Step 2:</a:t>
                </a:r>
                <a:r>
                  <a:rPr lang="en-US" sz="1600" dirty="0"/>
                  <a:t> generate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/>
                  <a:t> reference data sets, using the uniform distribution (of responses per each feature), cluster, and calculate the within-dispersion measures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𝑘𝑏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Compute the gap statistic: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𝐺𝑎𝑝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𝑘𝑏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func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  <a:p>
                <a:r>
                  <a:rPr lang="en-US" sz="1600" u="sng" dirty="0"/>
                  <a:t>Step 3:</a:t>
                </a:r>
                <a:r>
                  <a:rPr lang="en-US" sz="1600" dirty="0"/>
                  <a:t>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𝑘𝑏</m:t>
                                    </m:r>
                                  </m:sub>
                                  <m:sup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sz="1600" dirty="0"/>
                  <a:t>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rad>
                  </m:oMath>
                </a14:m>
                <a:r>
                  <a:rPr lang="en-US" sz="1600" dirty="0"/>
                  <a:t> 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𝑘𝑏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</m:acc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r>
                  <a:rPr lang="en-US" sz="1600" u="sng" dirty="0"/>
                  <a:t>Last step:</a:t>
                </a:r>
                <a:r>
                  <a:rPr lang="en-US" sz="1600" dirty="0"/>
                  <a:t> choose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smallest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𝐺𝑎𝑝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𝐺𝑎𝑝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L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88D20-E0B1-4AC5-986A-28C06CD52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88160"/>
                <a:ext cx="10058400" cy="4384040"/>
              </a:xfrm>
              <a:blipFill>
                <a:blip r:embed="rId3"/>
                <a:stretch>
                  <a:fillRect l="-61" t="-4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29A7B-9757-4B72-82EB-2E1F406D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8F693-3B4A-4FE0-A581-2BECED5D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901AD87B-F7B5-4CA0-ABBE-74515DA41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1771" y="4764025"/>
            <a:ext cx="1067424" cy="9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B1070-28BC-452C-A15C-EC4278CF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  <a:br>
              <a:rPr lang="en-US" dirty="0"/>
            </a:br>
            <a:r>
              <a:rPr lang="en-US" dirty="0" err="1"/>
              <a:t>Kmedoid</a:t>
            </a:r>
            <a:r>
              <a:rPr lang="en-US" dirty="0"/>
              <a:t> Clustering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657E6E-1ADF-4E17-946A-F73B23133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B6C87-F49D-4414-A909-8F1804CD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7FCDE-526B-41A8-B803-7844D0E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31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3559545"/>
          </a:xfrm>
        </p:spPr>
        <p:txBody>
          <a:bodyPr>
            <a:normAutofit/>
          </a:bodyPr>
          <a:lstStyle/>
          <a:p>
            <a:r>
              <a:rPr lang="en-US" dirty="0"/>
              <a:t>CRAN task view of clustering implementations (there are many!)</a:t>
            </a:r>
          </a:p>
          <a:p>
            <a:pPr lvl="1"/>
            <a:r>
              <a:rPr lang="en-US" dirty="0">
                <a:hlinkClick r:id="rId2"/>
              </a:rPr>
              <a:t>https://cran.r-project.org/web/views/Cluster.html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/class code/05-clustering.R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8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194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877734" y="2000920"/>
            <a:ext cx="1775012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5387673" y="200615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47588" y="4305085"/>
            <a:ext cx="1456919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Classification</a:t>
            </a:r>
            <a:endParaRPr lang="he-IL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9410145" y="3680064"/>
            <a:ext cx="1208287" cy="5033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Model evaluation</a:t>
            </a:r>
            <a:endParaRPr lang="he-IL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10883353" y="3680064"/>
            <a:ext cx="1208287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Regression</a:t>
            </a:r>
            <a:endParaRPr lang="he-IL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11095857" y="2935270"/>
            <a:ext cx="989211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Models</a:t>
            </a:r>
            <a:endParaRPr lang="he-IL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9858798" y="2935270"/>
            <a:ext cx="989211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Methods</a:t>
            </a:r>
            <a:endParaRPr lang="he-IL" sz="1400" dirty="0"/>
          </a:p>
        </p:txBody>
      </p:sp>
      <p:cxnSp>
        <p:nvCxnSpPr>
          <p:cNvPr id="23" name="Straight Arrow Connector 22"/>
          <p:cNvCxnSpPr>
            <a:cxnSpLocks/>
            <a:stCxn id="6" idx="2"/>
            <a:endCxn id="16" idx="0"/>
          </p:cNvCxnSpPr>
          <p:nvPr/>
        </p:nvCxnSpPr>
        <p:spPr>
          <a:xfrm>
            <a:off x="10765240" y="2624863"/>
            <a:ext cx="825223" cy="310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6" idx="2"/>
            <a:endCxn id="15" idx="0"/>
          </p:cNvCxnSpPr>
          <p:nvPr/>
        </p:nvCxnSpPr>
        <p:spPr>
          <a:xfrm flipH="1">
            <a:off x="11487497" y="3438586"/>
            <a:ext cx="102966" cy="241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6" idx="2"/>
            <a:endCxn id="17" idx="0"/>
          </p:cNvCxnSpPr>
          <p:nvPr/>
        </p:nvCxnSpPr>
        <p:spPr>
          <a:xfrm flipH="1">
            <a:off x="10353404" y="2624863"/>
            <a:ext cx="411836" cy="310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17" idx="2"/>
            <a:endCxn id="13" idx="0"/>
          </p:cNvCxnSpPr>
          <p:nvPr/>
        </p:nvCxnSpPr>
        <p:spPr>
          <a:xfrm flipH="1">
            <a:off x="10014289" y="3438586"/>
            <a:ext cx="339115" cy="241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DF27E01E-10F6-4096-BACF-9A18E5696CB0}"/>
              </a:ext>
            </a:extLst>
          </p:cNvPr>
          <p:cNvSpPr/>
          <p:nvPr/>
        </p:nvSpPr>
        <p:spPr>
          <a:xfrm>
            <a:off x="7248865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2272CE47-C94A-4025-BA9F-15730A16AFBA}"/>
              </a:ext>
            </a:extLst>
          </p:cNvPr>
          <p:cNvSpPr/>
          <p:nvPr/>
        </p:nvSpPr>
        <p:spPr>
          <a:xfrm>
            <a:off x="5056393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Clustering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7900ACD-2427-4D3D-9908-43C934235C31}"/>
              </a:ext>
            </a:extLst>
          </p:cNvPr>
          <p:cNvCxnSpPr>
            <a:stCxn id="7" idx="2"/>
            <a:endCxn id="72" idx="0"/>
          </p:cNvCxnSpPr>
          <p:nvPr/>
        </p:nvCxnSpPr>
        <p:spPr>
          <a:xfrm flipH="1">
            <a:off x="5943899" y="2630094"/>
            <a:ext cx="331280" cy="30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3CEA6EC-6CE6-4A1B-B9E5-5B5190E77D9A}"/>
              </a:ext>
            </a:extLst>
          </p:cNvPr>
          <p:cNvCxnSpPr>
            <a:stCxn id="7" idx="2"/>
            <a:endCxn id="71" idx="0"/>
          </p:cNvCxnSpPr>
          <p:nvPr/>
        </p:nvCxnSpPr>
        <p:spPr>
          <a:xfrm>
            <a:off x="6275179" y="2630094"/>
            <a:ext cx="1861192" cy="30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6">
            <a:extLst>
              <a:ext uri="{FF2B5EF4-FFF2-40B4-BE49-F238E27FC236}">
                <a16:creationId xmlns:a16="http://schemas.microsoft.com/office/drawing/2014/main" id="{05581C97-B65A-4ED6-800C-A4D80684504F}"/>
              </a:ext>
            </a:extLst>
          </p:cNvPr>
          <p:cNvSpPr/>
          <p:nvPr/>
        </p:nvSpPr>
        <p:spPr>
          <a:xfrm>
            <a:off x="4168887" y="388678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D1769830-2F32-4B5B-A822-1573E72931A1}"/>
              </a:ext>
            </a:extLst>
          </p:cNvPr>
          <p:cNvSpPr/>
          <p:nvPr/>
        </p:nvSpPr>
        <p:spPr>
          <a:xfrm>
            <a:off x="6208820" y="388678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Hierarchical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4966A4F-9CD5-4ACC-8807-0431B9062B21}"/>
              </a:ext>
            </a:extLst>
          </p:cNvPr>
          <p:cNvCxnSpPr>
            <a:stCxn id="72" idx="2"/>
            <a:endCxn id="88" idx="0"/>
          </p:cNvCxnSpPr>
          <p:nvPr/>
        </p:nvCxnSpPr>
        <p:spPr>
          <a:xfrm flipH="1">
            <a:off x="5056393" y="3559325"/>
            <a:ext cx="887506" cy="32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1146310-FB0D-4BB7-AF03-4A3A68C63494}"/>
              </a:ext>
            </a:extLst>
          </p:cNvPr>
          <p:cNvCxnSpPr>
            <a:stCxn id="72" idx="2"/>
            <a:endCxn id="89" idx="0"/>
          </p:cNvCxnSpPr>
          <p:nvPr/>
        </p:nvCxnSpPr>
        <p:spPr>
          <a:xfrm>
            <a:off x="5943899" y="3559325"/>
            <a:ext cx="1152427" cy="32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38603CB7-EE82-4CC7-AAF3-22EB55A39CC1}"/>
              </a:ext>
            </a:extLst>
          </p:cNvPr>
          <p:cNvSpPr/>
          <p:nvPr/>
        </p:nvSpPr>
        <p:spPr>
          <a:xfrm>
            <a:off x="1250924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Outlier Detection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02201B-C78B-4842-8BD5-75293B77C3B4}"/>
              </a:ext>
            </a:extLst>
          </p:cNvPr>
          <p:cNvCxnSpPr>
            <a:stCxn id="7" idx="1"/>
            <a:endCxn id="30" idx="0"/>
          </p:cNvCxnSpPr>
          <p:nvPr/>
        </p:nvCxnSpPr>
        <p:spPr>
          <a:xfrm flipH="1">
            <a:off x="2138430" y="2318123"/>
            <a:ext cx="3249243" cy="617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61235C-2B38-40F4-9CF8-7AF43761B16E}"/>
              </a:ext>
            </a:extLst>
          </p:cNvPr>
          <p:cNvCxnSpPr>
            <a:stCxn id="72" idx="1"/>
            <a:endCxn id="30" idx="3"/>
          </p:cNvCxnSpPr>
          <p:nvPr/>
        </p:nvCxnSpPr>
        <p:spPr>
          <a:xfrm flipH="1">
            <a:off x="3025936" y="3247354"/>
            <a:ext cx="2030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111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B1070-28BC-452C-A15C-EC4278CF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Methods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657E6E-1ADF-4E17-946A-F73B23133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B6C87-F49D-4414-A909-8F1804CD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7FCDE-526B-41A8-B803-7844D0E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divides observations in an n-dimensional space by distance from one another</a:t>
            </a:r>
          </a:p>
          <a:p>
            <a:pPr lvl="1"/>
            <a:r>
              <a:rPr lang="en-US" dirty="0"/>
              <a:t>Minimize the within variance</a:t>
            </a:r>
          </a:p>
          <a:p>
            <a:pPr lvl="1"/>
            <a:r>
              <a:rPr lang="en-US" dirty="0"/>
              <a:t>Maximize the between-group variance</a:t>
            </a:r>
          </a:p>
          <a:p>
            <a:r>
              <a:rPr lang="en-US" dirty="0"/>
              <a:t>For example, find partition (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,…, </a:t>
            </a:r>
            <a:r>
              <a:rPr lang="en-US" i="1" dirty="0" err="1"/>
              <a:t>C</a:t>
            </a:r>
            <a:r>
              <a:rPr lang="en-US" i="1" baseline="-25000" dirty="0" err="1"/>
              <a:t>k</a:t>
            </a:r>
            <a:r>
              <a:rPr lang="en-US" dirty="0"/>
              <a:t>) to reach:</a:t>
            </a:r>
          </a:p>
          <a:p>
            <a:r>
              <a:rPr lang="en-US" dirty="0"/>
              <a:t>With </a:t>
            </a:r>
            <a:r>
              <a:rPr lang="en-US" i="1" dirty="0"/>
              <a:t>W(</a:t>
            </a:r>
            <a:r>
              <a:rPr lang="en-US" i="1" dirty="0" err="1"/>
              <a:t>C</a:t>
            </a:r>
            <a:r>
              <a:rPr lang="en-US" i="1" baseline="-25000" dirty="0" err="1"/>
              <a:t>k</a:t>
            </a:r>
            <a:r>
              <a:rPr lang="en-US" i="1" dirty="0"/>
              <a:t>)</a:t>
            </a:r>
            <a:r>
              <a:rPr lang="en-US" dirty="0"/>
              <a:t> defined as: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88" y="4368975"/>
            <a:ext cx="4121082" cy="1026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088" y="3258833"/>
            <a:ext cx="2257425" cy="97821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281859" y="5350214"/>
            <a:ext cx="3265609" cy="784402"/>
            <a:chOff x="4281859" y="5350214"/>
            <a:chExt cx="3265609" cy="784402"/>
          </a:xfrm>
        </p:grpSpPr>
        <p:sp>
          <p:nvSpPr>
            <p:cNvPr id="12" name="Right Brace 11"/>
            <p:cNvSpPr/>
            <p:nvPr/>
          </p:nvSpPr>
          <p:spPr>
            <a:xfrm rot="5400000">
              <a:off x="4786853" y="4845220"/>
              <a:ext cx="329051" cy="1339039"/>
            </a:xfrm>
            <a:prstGeom prst="rightBrace">
              <a:avLst>
                <a:gd name="adj1" fmla="val 3442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54102" y="5765284"/>
              <a:ext cx="269336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What is this distance?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70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 - explained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need to find a partition to K clusters, but how do we determine K?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Sometimes it’s in the work’s goals, sometimes “trial and error”</a:t>
            </a:r>
          </a:p>
          <a:p>
            <a:pPr>
              <a:lnSpc>
                <a:spcPct val="120000"/>
              </a:lnSpc>
            </a:pPr>
            <a:r>
              <a:rPr lang="en-US" dirty="0"/>
              <a:t>How does the algorithm work?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Randomly assign a cluster to each point 1,…, 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Repeat the following until no re-assignments are made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Calculate each cluster’s </a:t>
            </a:r>
            <a:r>
              <a:rPr lang="en-US" b="1" dirty="0"/>
              <a:t>centroid</a:t>
            </a:r>
            <a:r>
              <a:rPr lang="en-US" dirty="0"/>
              <a:t> (central mass of the cluster, i.e., average position)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Change the observation’s classification according to centroid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Update centroids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Return to previous step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known as a “combinatorial algorithm”, there are also: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Mixture modeling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Mode seekers</a:t>
            </a:r>
          </a:p>
          <a:p>
            <a:pPr lvl="1">
              <a:lnSpc>
                <a:spcPct val="120000"/>
              </a:lnSpc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5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(initial classification, randomly)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840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(set centroids)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Multiply 13"/>
          <p:cNvSpPr/>
          <p:nvPr/>
        </p:nvSpPr>
        <p:spPr>
          <a:xfrm>
            <a:off x="6682900" y="4484450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Multiply 14"/>
          <p:cNvSpPr/>
          <p:nvPr/>
        </p:nvSpPr>
        <p:spPr>
          <a:xfrm>
            <a:off x="4805462" y="2840475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719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(find closest centroid)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Multiply 13"/>
          <p:cNvSpPr/>
          <p:nvPr/>
        </p:nvSpPr>
        <p:spPr>
          <a:xfrm>
            <a:off x="6682900" y="4484450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Multiply 14"/>
          <p:cNvSpPr/>
          <p:nvPr/>
        </p:nvSpPr>
        <p:spPr>
          <a:xfrm>
            <a:off x="4805462" y="2840475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85226" y="3521413"/>
            <a:ext cx="1527242" cy="1566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383294" y="3424136"/>
            <a:ext cx="1235412" cy="1157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647872" y="3424136"/>
            <a:ext cx="1167319" cy="564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11295" y="2966936"/>
            <a:ext cx="2033081" cy="184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509753" y="4591455"/>
            <a:ext cx="3151762" cy="25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8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(update classification, update centroids)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Multiply 13"/>
          <p:cNvSpPr/>
          <p:nvPr/>
        </p:nvSpPr>
        <p:spPr>
          <a:xfrm>
            <a:off x="6682900" y="4484450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Multiply 14"/>
          <p:cNvSpPr/>
          <p:nvPr/>
        </p:nvSpPr>
        <p:spPr>
          <a:xfrm>
            <a:off x="4805462" y="2840475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075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0.18594 0.133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97" y="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0.24088 -0.13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9727</TotalTime>
  <Words>2196</Words>
  <Application>Microsoft Office PowerPoint</Application>
  <PresentationFormat>Widescreen</PresentationFormat>
  <Paragraphs>360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Unsupervised Learning: Clustering and Outlier Detection Methods</vt:lpstr>
      <vt:lpstr>Contents for today</vt:lpstr>
      <vt:lpstr>Kmeans Clustering Kmedoid Clustering</vt:lpstr>
      <vt:lpstr>KMeans Clustering</vt:lpstr>
      <vt:lpstr>KMeans Clustering - explained</vt:lpstr>
      <vt:lpstr>K Means - illustration  (initial classification, randomly)</vt:lpstr>
      <vt:lpstr>K Means - illustration  (set centroids)</vt:lpstr>
      <vt:lpstr>K Means - illustration  (find closest centroid)</vt:lpstr>
      <vt:lpstr>K Means - illustration  (update classification, update centroids)</vt:lpstr>
      <vt:lpstr>K Means - illustration  (no more updates - algorithm concludes)</vt:lpstr>
      <vt:lpstr>Notes</vt:lpstr>
      <vt:lpstr>Distance Functions</vt:lpstr>
      <vt:lpstr>L_p-norm</vt:lpstr>
      <vt:lpstr>Binary Distance</vt:lpstr>
      <vt:lpstr>Rank Distances</vt:lpstr>
      <vt:lpstr>Correlation</vt:lpstr>
      <vt:lpstr>Exercise: in pairs, 5 minutes. What distance would fit each use case? explain</vt:lpstr>
      <vt:lpstr>Hierarchical Clustering</vt:lpstr>
      <vt:lpstr>Hierarchical clustering</vt:lpstr>
      <vt:lpstr>Hierarchical clustering - illustration</vt:lpstr>
      <vt:lpstr>Hierarchical clustering - illustration</vt:lpstr>
      <vt:lpstr>Hierarchical clustering - illustration</vt:lpstr>
      <vt:lpstr>Hierarchical clustering - illustration</vt:lpstr>
      <vt:lpstr>Hierarchical clustering - illustration</vt:lpstr>
      <vt:lpstr>What is the “Linkage” Function?</vt:lpstr>
      <vt:lpstr>Determining the Number of Clusters k</vt:lpstr>
      <vt:lpstr>Determining k: “elbow method”</vt:lpstr>
      <vt:lpstr>Determining k: silhouette</vt:lpstr>
      <vt:lpstr>Determining k: the gap statistic</vt:lpstr>
      <vt:lpstr>Example with R</vt:lpstr>
      <vt:lpstr>Contents for today</vt:lpstr>
      <vt:lpstr>Outlier Detection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665</cp:revision>
  <dcterms:created xsi:type="dcterms:W3CDTF">2019-03-21T08:27:23Z</dcterms:created>
  <dcterms:modified xsi:type="dcterms:W3CDTF">2019-09-10T22:34:11Z</dcterms:modified>
</cp:coreProperties>
</file>