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18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8" r:id="rId11"/>
    <p:sldId id="267" r:id="rId12"/>
    <p:sldId id="273" r:id="rId13"/>
    <p:sldId id="272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09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374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F8183"/>
    <a:srgbClr val="A54D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4779" autoAdjust="0"/>
  </p:normalViewPr>
  <p:slideViewPr>
    <p:cSldViewPr snapToGrid="0" showGuides="1">
      <p:cViewPr varScale="1">
        <p:scale>
          <a:sx n="71" d="100"/>
          <a:sy n="71" d="100"/>
        </p:scale>
        <p:origin x="1061" y="53"/>
      </p:cViewPr>
      <p:guideLst>
        <p:guide orient="horz" pos="2409"/>
        <p:guide pos="3840"/>
        <p:guide orient="horz" pos="37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5C93CA8F-50F8-44B5-B48F-4C4452AC4FCB}" type="datetimeFigureOut">
              <a:rPr lang="he-IL" smtClean="0"/>
              <a:t>י"א/תמוז/תשע"ט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C4276747-8356-4D8F-84BF-3C530C5DAF3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43854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𝐸</m:t>
                      </m:r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he-IL" dirty="0"/>
              </a:p>
            </p:txBody>
          </p:sp>
        </mc:Choice>
        <mc:Fallback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rtl="0"/>
                <a:r>
                  <a:rPr lang="en-US" b="0" i="0" dirty="0" smtClean="0">
                    <a:latin typeface="Cambria Math" panose="02040503050406030204" pitchFamily="18" charset="0"/>
                  </a:rPr>
                  <a:t>𝐸</a:t>
                </a:r>
                <a:r>
                  <a:rPr lang="en-US" b="0" i="0" dirty="0" smtClean="0">
                    <a:latin typeface="Cambria Math" panose="02040503050406030204" pitchFamily="18" charset="0"/>
                  </a:rPr>
                  <a:t>𝑎^𝑇</a:t>
                </a:r>
                <a:r>
                  <a:rPr lang="en-US" b="0" i="0">
                    <a:latin typeface="Cambria Math" panose="02040503050406030204" pitchFamily="18" charset="0"/>
                  </a:rPr>
                  <a:t> </a:t>
                </a:r>
                <a:r>
                  <a:rPr lang="en-US" i="0">
                    <a:latin typeface="Cambria Math" panose="02040503050406030204" pitchFamily="18" charset="0"/>
                  </a:rPr>
                  <a:t>(𝑋^𝑇 𝑋)^(−1) 𝑋^𝑇 𝑦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=𝐸(𝑎^𝑇 (𝑋^𝑇 𝑋)^(−1) 𝑋^𝑇 𝑋𝛽)=𝐸𝑎^𝑇 𝛽</a:t>
                </a:r>
                <a:endParaRPr lang="he-IL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276747-8356-4D8F-84BF-3C530C5DAF39}" type="slidenum">
              <a:rPr lang="he-IL" smtClean="0"/>
              <a:t>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174560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These assume a normal distribution</a:t>
            </a:r>
            <a:r>
              <a:rPr lang="en-US" baseline="0" dirty="0" smtClean="0"/>
              <a:t> for the error.</a:t>
            </a:r>
            <a:endParaRPr lang="en-US" dirty="0" smtClean="0"/>
          </a:p>
          <a:p>
            <a:r>
              <a:rPr lang="en-US" dirty="0" smtClean="0"/>
              <a:t>F = \</a:t>
            </a:r>
            <a:r>
              <a:rPr lang="en-US" dirty="0" err="1" smtClean="0"/>
              <a:t>frac</a:t>
            </a:r>
            <a:r>
              <a:rPr lang="en-US" dirty="0" smtClean="0"/>
              <a:t>{(TSS - RSS)/p}{RSS/(n-p-1)}  \</a:t>
            </a:r>
            <a:r>
              <a:rPr lang="en-US" dirty="0" err="1" smtClean="0"/>
              <a:t>Rightarrow</a:t>
            </a:r>
            <a:r>
              <a:rPr lang="en-US" baseline="0" dirty="0" smtClean="0"/>
              <a:t> as the difference is small between the TSS and RSS, the F increases, to the point its p-value is extremely small (hence the overall relationship is significant). This is equivalent to a hypothesis test of:</a:t>
            </a:r>
          </a:p>
          <a:p>
            <a:r>
              <a:rPr lang="en-US" baseline="0" dirty="0" smtClean="0"/>
              <a:t>H0: \beta_0=\beta_1=\</a:t>
            </a:r>
            <a:r>
              <a:rPr lang="en-US" baseline="0" dirty="0" err="1" smtClean="0"/>
              <a:t>ldots</a:t>
            </a:r>
            <a:r>
              <a:rPr lang="en-US" baseline="0" dirty="0" smtClean="0"/>
              <a:t>=\</a:t>
            </a:r>
            <a:r>
              <a:rPr lang="en-US" baseline="0" dirty="0" err="1" smtClean="0"/>
              <a:t>beta_p</a:t>
            </a:r>
            <a:r>
              <a:rPr lang="en-US" baseline="0" dirty="0" smtClean="0"/>
              <a:t>=0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H1: </a:t>
            </a:r>
            <a:r>
              <a:rPr lang="en-US" baseline="0" dirty="0" smtClean="0"/>
              <a:t>\exists </a:t>
            </a:r>
            <a:r>
              <a:rPr lang="en-US" baseline="0" dirty="0" err="1" smtClean="0"/>
              <a:t>i</a:t>
            </a:r>
            <a:r>
              <a:rPr lang="en-US" baseline="0" dirty="0" smtClean="0"/>
              <a:t> such that \</a:t>
            </a:r>
            <a:r>
              <a:rPr lang="en-US" baseline="0" dirty="0" err="1" smtClean="0"/>
              <a:t>beta_i</a:t>
            </a:r>
            <a:r>
              <a:rPr lang="en-US" baseline="0" dirty="0" smtClean="0"/>
              <a:t>\neq0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Individual tests for \</a:t>
            </a:r>
            <a:r>
              <a:rPr lang="en-US" baseline="0" dirty="0" err="1" smtClean="0"/>
              <a:t>beta_i</a:t>
            </a:r>
            <a:r>
              <a:rPr lang="en-US" baseline="0" dirty="0" smtClean="0"/>
              <a:t> also exist, using the t-test distribution.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\beta \sim N(\beta, (X^TX)^{-1}\sigma^2)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So by using the coefficient’s standard error and nominal estimate we can compute the individual \beta’s confidence interval.</a:t>
            </a:r>
          </a:p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276747-8356-4D8F-84BF-3C530C5DAF39}" type="slidenum">
              <a:rPr lang="he-IL" smtClean="0"/>
              <a:t>10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095831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82762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72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B8BE7-FA93-462E-91E9-54E26C408D98}" type="datetime6">
              <a:rPr lang="en-US" smtClean="0"/>
              <a:t>July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1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4" y="6310315"/>
            <a:ext cx="753101" cy="30626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72571" y="6649747"/>
            <a:ext cx="463924" cy="1634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2CCDA-FC2D-4BA5-90E3-739DC6ED4C30}" type="datetime6">
              <a:rPr lang="en-US" smtClean="0"/>
              <a:t>July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8DA83-5073-4626-B6B8-E91A24F45A53}" type="datetime6">
              <a:rPr lang="en-US" smtClean="0"/>
              <a:t>July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DCC4F-2BAB-4EBD-BBEA-01B8D436681A}" type="datetime6">
              <a:rPr lang="en-US" smtClean="0"/>
              <a:t>July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79487F88-0456-4CDE-8B89-4A78647F618A}" type="datetime6">
              <a:rPr lang="en-US" smtClean="0"/>
              <a:t>July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Materials by Adi Sarid https://adisarid.github.io and http://www.sarid-ins.com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4" y="6310315"/>
            <a:ext cx="753101" cy="30626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72571" y="6649747"/>
            <a:ext cx="463924" cy="1634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6D32D-E4FB-4AA6-8422-EE667E33FFC1}" type="datetime6">
              <a:rPr lang="en-US" smtClean="0"/>
              <a:t>July 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3EC8A-F822-46B6-826B-CC266009A74B}" type="datetime6">
              <a:rPr lang="en-US" smtClean="0"/>
              <a:t>July 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A54EB-9E75-485B-93FC-08837C33F6A9}" type="datetime6">
              <a:rPr lang="en-US" smtClean="0"/>
              <a:t>July 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7F57E-3EB2-4425-B7C6-E80F41215C16}" type="datetime6">
              <a:rPr lang="en-US" smtClean="0"/>
              <a:t>July 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A945B-18EE-4367-BA0C-8D19048BCABE}" type="datetime6">
              <a:rPr lang="en-US" smtClean="0"/>
              <a:t>July 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Materials by Adi Sarid https://adisarid.github.io and http://www.sarid-ins.com</a:t>
            </a:r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4" y="6310315"/>
            <a:ext cx="753101" cy="30626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72571" y="6649747"/>
            <a:ext cx="463924" cy="1634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F5D71FBB-8CD4-4D0A-B8C4-65C60609C705}" type="datetime6">
              <a:rPr lang="en-US" smtClean="0"/>
              <a:t>July 19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4" y="6310315"/>
            <a:ext cx="753101" cy="30626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72571" y="6649747"/>
            <a:ext cx="463924" cy="1634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CB7DA022-A739-4269-87CF-EB9B0BE787C4}" type="datetime6">
              <a:rPr lang="en-US" smtClean="0"/>
              <a:t>July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Materials by Adi Sarid https://adisarid.github.io and http://www.sarid-ins.com</a:t>
            </a:r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4" y="6310315"/>
            <a:ext cx="753101" cy="30626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172571" y="6649747"/>
            <a:ext cx="463924" cy="16342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cap="none" baseline="0">
          <a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2"/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ntimeter.com/s/046e2aa6e424e25cb670af4ecd573a02/d061662920b4/edi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ntimeter.com/s/15f7ce167d7e346be5bdbb23e83d0751/832303dd51a5/edit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/>
            <a:r>
              <a:rPr lang="en-US" dirty="0" smtClean="0"/>
              <a:t>Linear Regression Methods</a:t>
            </a:r>
            <a:endParaRPr lang="he-I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July 2019</a:t>
            </a:r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36836" y="4971292"/>
            <a:ext cx="7035502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The statistician cannot evade the responsibility for understanding the process he/she appliers or recommends.</a:t>
            </a:r>
          </a:p>
          <a:p>
            <a:endParaRPr lang="en-US" dirty="0" smtClean="0"/>
          </a:p>
          <a:p>
            <a:pPr algn="r"/>
            <a:r>
              <a:rPr lang="en-US" dirty="0" smtClean="0"/>
              <a:t>- Ronald Fisher (1890-1962)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722187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Questions we need to ask ourselves when running a model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268726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Did we capture an overall relationship between response and predictors?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How do we decide on important variables?</a:t>
            </a:r>
          </a:p>
          <a:p>
            <a:pPr>
              <a:lnSpc>
                <a:spcPct val="150000"/>
              </a:lnSpc>
            </a:pPr>
            <a:r>
              <a:rPr lang="en-US" dirty="0"/>
              <a:t>How would we measure the extent to which the model fits the data</a:t>
            </a:r>
            <a:r>
              <a:rPr lang="en-US" dirty="0" smtClean="0"/>
              <a:t>?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Given a set of predictor values, how accurate is our prediction?</a:t>
            </a:r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10</a:t>
            </a:fld>
            <a:endParaRPr lang="en-US" dirty="0"/>
          </a:p>
        </p:txBody>
      </p:sp>
      <p:pic>
        <p:nvPicPr>
          <p:cNvPr id="6" name="Picture 5">
            <a:hlinkClick r:id="rId3"/>
          </p:cNvPr>
          <p:cNvPicPr>
            <a:picLocks noChangeAspect="1"/>
          </p:cNvPicPr>
          <p:nvPr/>
        </p:nvPicPr>
        <p:blipFill rotWithShape="1">
          <a:blip r:embed="rId4"/>
          <a:srcRect l="16061" t="18242" r="8788" b="16788"/>
          <a:stretch/>
        </p:blipFill>
        <p:spPr>
          <a:xfrm>
            <a:off x="10423563" y="4588510"/>
            <a:ext cx="1574800" cy="1361440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2140772" y="5088367"/>
            <a:ext cx="1667435" cy="8615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Variable selection</a:t>
            </a:r>
            <a:endParaRPr lang="he-IL" dirty="0"/>
          </a:p>
        </p:txBody>
      </p:sp>
      <p:sp>
        <p:nvSpPr>
          <p:cNvPr id="8" name="Rounded Rectangle 7"/>
          <p:cNvSpPr/>
          <p:nvPr/>
        </p:nvSpPr>
        <p:spPr>
          <a:xfrm>
            <a:off x="4034118" y="5088367"/>
            <a:ext cx="1667435" cy="8615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R-squared</a:t>
            </a:r>
            <a:endParaRPr lang="he-IL" dirty="0"/>
          </a:p>
        </p:txBody>
      </p:sp>
      <p:sp>
        <p:nvSpPr>
          <p:cNvPr id="9" name="Rounded Rectangle 8"/>
          <p:cNvSpPr/>
          <p:nvPr/>
        </p:nvSpPr>
        <p:spPr>
          <a:xfrm>
            <a:off x="5981252" y="5088367"/>
            <a:ext cx="1667435" cy="8615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Hypothesis test</a:t>
            </a:r>
            <a:endParaRPr lang="he-IL" dirty="0"/>
          </a:p>
        </p:txBody>
      </p:sp>
      <p:sp>
        <p:nvSpPr>
          <p:cNvPr id="10" name="Rounded Rectangle 9"/>
          <p:cNvSpPr/>
          <p:nvPr/>
        </p:nvSpPr>
        <p:spPr>
          <a:xfrm>
            <a:off x="7853082" y="5088367"/>
            <a:ext cx="1667435" cy="8615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Prediction intervals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558063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Live coding examples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Model evaluation using R-squared</a:t>
            </a:r>
          </a:p>
          <a:p>
            <a:r>
              <a:rPr lang="en-US" dirty="0" smtClean="0"/>
              <a:t>Using </a:t>
            </a:r>
            <a:r>
              <a:rPr lang="en-US" i="1" dirty="0" err="1" smtClean="0"/>
              <a:t>relaimpo</a:t>
            </a:r>
            <a:r>
              <a:rPr lang="en-US" dirty="0" smtClean="0"/>
              <a:t> for feature importance</a:t>
            </a:r>
          </a:p>
          <a:p>
            <a:r>
              <a:rPr lang="en-US" dirty="0" smtClean="0"/>
              <a:t>Variable selection with </a:t>
            </a:r>
            <a:r>
              <a:rPr lang="en-US" i="1" dirty="0" smtClean="0"/>
              <a:t>stepwise</a:t>
            </a:r>
            <a:endParaRPr lang="en-US" dirty="0" smtClean="0"/>
          </a:p>
          <a:p>
            <a:r>
              <a:rPr lang="en-US" dirty="0" smtClean="0"/>
              <a:t>Hypothesis testing</a:t>
            </a:r>
          </a:p>
          <a:p>
            <a:r>
              <a:rPr lang="en-US" dirty="0" smtClean="0"/>
              <a:t>Prediction intervals with </a:t>
            </a:r>
            <a:r>
              <a:rPr lang="en-US" i="1" dirty="0" smtClean="0"/>
              <a:t>predict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411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01 - Subset selection, dimension reduction, and variable importance</a:t>
            </a:r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006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influence of outliers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Live coding example</a:t>
            </a:r>
          </a:p>
          <a:p>
            <a:r>
              <a:rPr lang="en-US" dirty="0" smtClean="0"/>
              <a:t>Mitigation:</a:t>
            </a:r>
            <a:endParaRPr lang="en-US" dirty="0"/>
          </a:p>
          <a:p>
            <a:pPr lvl="1"/>
            <a:r>
              <a:rPr lang="en-US" dirty="0" smtClean="0"/>
              <a:t>Outlier detection (out of scope for now)</a:t>
            </a:r>
          </a:p>
          <a:p>
            <a:pPr lvl="1"/>
            <a:r>
              <a:rPr lang="en-US" dirty="0" smtClean="0"/>
              <a:t>Quantile regression</a:t>
            </a:r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612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14</a:t>
            </a:fld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377903" y="2000920"/>
            <a:ext cx="1775012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Supervised learning</a:t>
            </a:r>
            <a:endParaRPr lang="he-IL" dirty="0"/>
          </a:p>
        </p:txBody>
      </p:sp>
      <p:sp>
        <p:nvSpPr>
          <p:cNvPr id="7" name="Rounded Rectangle 6"/>
          <p:cNvSpPr/>
          <p:nvPr/>
        </p:nvSpPr>
        <p:spPr>
          <a:xfrm>
            <a:off x="441065" y="2000920"/>
            <a:ext cx="1775012" cy="62394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Unsupervised learning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528511" y="4129373"/>
            <a:ext cx="1785765" cy="62394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Classification</a:t>
            </a:r>
            <a:endParaRPr lang="he-IL" dirty="0"/>
          </a:p>
        </p:txBody>
      </p:sp>
      <p:sp>
        <p:nvSpPr>
          <p:cNvPr id="9" name="Rounded Rectangle 8"/>
          <p:cNvSpPr/>
          <p:nvPr/>
        </p:nvSpPr>
        <p:spPr>
          <a:xfrm>
            <a:off x="9918559" y="3161180"/>
            <a:ext cx="1592128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Feature importance</a:t>
            </a:r>
            <a:endParaRPr lang="he-IL" dirty="0"/>
          </a:p>
        </p:txBody>
      </p:sp>
      <p:sp>
        <p:nvSpPr>
          <p:cNvPr id="10" name="Rounded Rectangle 9"/>
          <p:cNvSpPr/>
          <p:nvPr/>
        </p:nvSpPr>
        <p:spPr>
          <a:xfrm>
            <a:off x="7901252" y="5495589"/>
            <a:ext cx="1592128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Shrinkage methods</a:t>
            </a:r>
            <a:endParaRPr lang="he-IL" dirty="0"/>
          </a:p>
        </p:txBody>
      </p:sp>
      <p:sp>
        <p:nvSpPr>
          <p:cNvPr id="11" name="Rounded Rectangle 10"/>
          <p:cNvSpPr/>
          <p:nvPr/>
        </p:nvSpPr>
        <p:spPr>
          <a:xfrm>
            <a:off x="9897042" y="5140586"/>
            <a:ext cx="1108033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Ridge</a:t>
            </a:r>
            <a:endParaRPr lang="he-IL" dirty="0"/>
          </a:p>
        </p:txBody>
      </p:sp>
      <p:sp>
        <p:nvSpPr>
          <p:cNvPr id="12" name="Rounded Rectangle 11"/>
          <p:cNvSpPr/>
          <p:nvPr/>
        </p:nvSpPr>
        <p:spPr>
          <a:xfrm>
            <a:off x="9897041" y="5891923"/>
            <a:ext cx="1108033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Lasso</a:t>
            </a:r>
            <a:endParaRPr lang="he-IL" dirty="0"/>
          </a:p>
        </p:txBody>
      </p:sp>
      <p:sp>
        <p:nvSpPr>
          <p:cNvPr id="13" name="Rounded Rectangle 12"/>
          <p:cNvSpPr/>
          <p:nvPr/>
        </p:nvSpPr>
        <p:spPr>
          <a:xfrm>
            <a:off x="1516830" y="4130942"/>
            <a:ext cx="1775012" cy="62394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Model evaluation</a:t>
            </a:r>
            <a:endParaRPr lang="he-IL" dirty="0"/>
          </a:p>
        </p:txBody>
      </p:sp>
      <p:sp>
        <p:nvSpPr>
          <p:cNvPr id="14" name="Rounded Rectangle 13"/>
          <p:cNvSpPr/>
          <p:nvPr/>
        </p:nvSpPr>
        <p:spPr>
          <a:xfrm>
            <a:off x="591681" y="2913754"/>
            <a:ext cx="1473794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PCA</a:t>
            </a:r>
            <a:endParaRPr lang="he-IL" dirty="0"/>
          </a:p>
        </p:txBody>
      </p:sp>
      <p:sp>
        <p:nvSpPr>
          <p:cNvPr id="15" name="Rounded Rectangle 14"/>
          <p:cNvSpPr/>
          <p:nvPr/>
        </p:nvSpPr>
        <p:spPr>
          <a:xfrm>
            <a:off x="5443370" y="4129372"/>
            <a:ext cx="1785765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Regression</a:t>
            </a:r>
            <a:endParaRPr lang="he-IL" dirty="0"/>
          </a:p>
        </p:txBody>
      </p:sp>
      <p:sp>
        <p:nvSpPr>
          <p:cNvPr id="16" name="Rounded Rectangle 15"/>
          <p:cNvSpPr/>
          <p:nvPr/>
        </p:nvSpPr>
        <p:spPr>
          <a:xfrm>
            <a:off x="4448049" y="2935269"/>
            <a:ext cx="1785765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Models</a:t>
            </a:r>
            <a:endParaRPr lang="he-IL" dirty="0"/>
          </a:p>
        </p:txBody>
      </p:sp>
      <p:sp>
        <p:nvSpPr>
          <p:cNvPr id="17" name="Rounded Rectangle 16"/>
          <p:cNvSpPr/>
          <p:nvPr/>
        </p:nvSpPr>
        <p:spPr>
          <a:xfrm>
            <a:off x="2511673" y="2935269"/>
            <a:ext cx="1785765" cy="62394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Methods</a:t>
            </a:r>
            <a:endParaRPr lang="he-IL" dirty="0"/>
          </a:p>
        </p:txBody>
      </p:sp>
      <p:sp>
        <p:nvSpPr>
          <p:cNvPr id="18" name="Rounded Rectangle 17"/>
          <p:cNvSpPr/>
          <p:nvPr/>
        </p:nvSpPr>
        <p:spPr>
          <a:xfrm>
            <a:off x="7901252" y="3548458"/>
            <a:ext cx="1592128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Linear regression</a:t>
            </a:r>
            <a:endParaRPr lang="he-IL" dirty="0"/>
          </a:p>
        </p:txBody>
      </p:sp>
      <p:sp>
        <p:nvSpPr>
          <p:cNvPr id="19" name="Rounded Rectangle 18"/>
          <p:cNvSpPr/>
          <p:nvPr/>
        </p:nvSpPr>
        <p:spPr>
          <a:xfrm>
            <a:off x="9918559" y="3924973"/>
            <a:ext cx="1592128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Variable selection</a:t>
            </a:r>
            <a:endParaRPr lang="he-IL" dirty="0"/>
          </a:p>
        </p:txBody>
      </p:sp>
      <p:sp>
        <p:nvSpPr>
          <p:cNvPr id="20" name="Rounded Rectangle 19"/>
          <p:cNvSpPr/>
          <p:nvPr/>
        </p:nvSpPr>
        <p:spPr>
          <a:xfrm>
            <a:off x="7901252" y="4624219"/>
            <a:ext cx="1592128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Quantile regression</a:t>
            </a:r>
            <a:endParaRPr lang="he-IL" dirty="0"/>
          </a:p>
        </p:txBody>
      </p:sp>
      <p:cxnSp>
        <p:nvCxnSpPr>
          <p:cNvPr id="21" name="Straight Arrow Connector 20"/>
          <p:cNvCxnSpPr>
            <a:stCxn id="6" idx="2"/>
            <a:endCxn id="16" idx="0"/>
          </p:cNvCxnSpPr>
          <p:nvPr/>
        </p:nvCxnSpPr>
        <p:spPr>
          <a:xfrm>
            <a:off x="4265409" y="2624863"/>
            <a:ext cx="1075523" cy="3104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6" idx="2"/>
            <a:endCxn id="15" idx="0"/>
          </p:cNvCxnSpPr>
          <p:nvPr/>
        </p:nvCxnSpPr>
        <p:spPr>
          <a:xfrm>
            <a:off x="5340932" y="3559212"/>
            <a:ext cx="995321" cy="5701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8" idx="2"/>
            <a:endCxn id="20" idx="0"/>
          </p:cNvCxnSpPr>
          <p:nvPr/>
        </p:nvCxnSpPr>
        <p:spPr>
          <a:xfrm>
            <a:off x="8697316" y="4172401"/>
            <a:ext cx="0" cy="4518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5" idx="3"/>
            <a:endCxn id="18" idx="1"/>
          </p:cNvCxnSpPr>
          <p:nvPr/>
        </p:nvCxnSpPr>
        <p:spPr>
          <a:xfrm flipV="1">
            <a:off x="7229135" y="3860430"/>
            <a:ext cx="672117" cy="5809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0" idx="3"/>
            <a:endCxn id="11" idx="1"/>
          </p:cNvCxnSpPr>
          <p:nvPr/>
        </p:nvCxnSpPr>
        <p:spPr>
          <a:xfrm flipV="1">
            <a:off x="9493380" y="5452558"/>
            <a:ext cx="403662" cy="3550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0" idx="3"/>
            <a:endCxn id="12" idx="1"/>
          </p:cNvCxnSpPr>
          <p:nvPr/>
        </p:nvCxnSpPr>
        <p:spPr>
          <a:xfrm>
            <a:off x="9493380" y="5807561"/>
            <a:ext cx="403661" cy="3963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8" idx="3"/>
            <a:endCxn id="9" idx="1"/>
          </p:cNvCxnSpPr>
          <p:nvPr/>
        </p:nvCxnSpPr>
        <p:spPr>
          <a:xfrm flipV="1">
            <a:off x="9493380" y="3473152"/>
            <a:ext cx="425179" cy="3872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8" idx="3"/>
            <a:endCxn id="19" idx="1"/>
          </p:cNvCxnSpPr>
          <p:nvPr/>
        </p:nvCxnSpPr>
        <p:spPr>
          <a:xfrm>
            <a:off x="9493380" y="3860430"/>
            <a:ext cx="425179" cy="3765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6" idx="2"/>
            <a:endCxn id="17" idx="0"/>
          </p:cNvCxnSpPr>
          <p:nvPr/>
        </p:nvCxnSpPr>
        <p:spPr>
          <a:xfrm flipH="1">
            <a:off x="3404556" y="2624863"/>
            <a:ext cx="860853" cy="3104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7" idx="2"/>
            <a:endCxn id="14" idx="0"/>
          </p:cNvCxnSpPr>
          <p:nvPr/>
        </p:nvCxnSpPr>
        <p:spPr>
          <a:xfrm>
            <a:off x="1328571" y="2624863"/>
            <a:ext cx="7" cy="2888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6" idx="2"/>
            <a:endCxn id="8" idx="0"/>
          </p:cNvCxnSpPr>
          <p:nvPr/>
        </p:nvCxnSpPr>
        <p:spPr>
          <a:xfrm flipH="1">
            <a:off x="4421394" y="3559212"/>
            <a:ext cx="919538" cy="5701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7" idx="2"/>
            <a:endCxn id="13" idx="0"/>
          </p:cNvCxnSpPr>
          <p:nvPr/>
        </p:nvCxnSpPr>
        <p:spPr>
          <a:xfrm flipH="1">
            <a:off x="2404336" y="3559212"/>
            <a:ext cx="1000220" cy="5717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18" idx="2"/>
            <a:endCxn id="10" idx="1"/>
          </p:cNvCxnSpPr>
          <p:nvPr/>
        </p:nvCxnSpPr>
        <p:spPr>
          <a:xfrm rot="5400000">
            <a:off x="7481704" y="4591949"/>
            <a:ext cx="1635160" cy="796064"/>
          </a:xfrm>
          <a:prstGeom prst="bentConnector4">
            <a:avLst>
              <a:gd name="adj1" fmla="val 14145"/>
              <a:gd name="adj2" fmla="val 128716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Rounded Rectangle 33"/>
          <p:cNvSpPr/>
          <p:nvPr/>
        </p:nvSpPr>
        <p:spPr>
          <a:xfrm>
            <a:off x="4464425" y="5174438"/>
            <a:ext cx="2753954" cy="76379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Additional algorithms (e.g. </a:t>
            </a:r>
            <a:r>
              <a:rPr lang="en-US" dirty="0" err="1" smtClean="0"/>
              <a:t>knn</a:t>
            </a:r>
            <a:r>
              <a:rPr lang="en-US" dirty="0" smtClean="0"/>
              <a:t>, trees,…)</a:t>
            </a:r>
            <a:endParaRPr lang="he-IL" dirty="0"/>
          </a:p>
        </p:txBody>
      </p:sp>
      <p:cxnSp>
        <p:nvCxnSpPr>
          <p:cNvPr id="35" name="Straight Arrow Connector 34"/>
          <p:cNvCxnSpPr>
            <a:stCxn id="15" idx="2"/>
            <a:endCxn id="34" idx="0"/>
          </p:cNvCxnSpPr>
          <p:nvPr/>
        </p:nvCxnSpPr>
        <p:spPr>
          <a:xfrm flipH="1">
            <a:off x="5841402" y="4753315"/>
            <a:ext cx="494851" cy="4211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6091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Dimension reduction using Principle Component Analysis (PCA)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858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Overfitting with linear regression Coding example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459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Contents for today</a:t>
            </a:r>
            <a:br>
              <a:rPr lang="en-US" dirty="0" smtClean="0"/>
            </a:br>
            <a:r>
              <a:rPr lang="en-US" sz="2400" dirty="0" smtClean="0"/>
              <a:t>(we might not have enough time to cover everything)</a:t>
            </a:r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784467" y="6272784"/>
            <a:ext cx="640080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377903" y="2000920"/>
            <a:ext cx="1775012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Supervised learning</a:t>
            </a:r>
            <a:endParaRPr lang="he-IL" dirty="0"/>
          </a:p>
        </p:txBody>
      </p:sp>
      <p:sp>
        <p:nvSpPr>
          <p:cNvPr id="7" name="Rounded Rectangle 6"/>
          <p:cNvSpPr/>
          <p:nvPr/>
        </p:nvSpPr>
        <p:spPr>
          <a:xfrm>
            <a:off x="441065" y="2000920"/>
            <a:ext cx="1775012" cy="62394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Unsupervised learning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528511" y="4129373"/>
            <a:ext cx="1785765" cy="62394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Classification</a:t>
            </a:r>
            <a:endParaRPr lang="he-IL" dirty="0"/>
          </a:p>
        </p:txBody>
      </p:sp>
      <p:sp>
        <p:nvSpPr>
          <p:cNvPr id="9" name="Rounded Rectangle 8"/>
          <p:cNvSpPr/>
          <p:nvPr/>
        </p:nvSpPr>
        <p:spPr>
          <a:xfrm>
            <a:off x="9918559" y="3161180"/>
            <a:ext cx="1592128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Feature importance</a:t>
            </a:r>
            <a:endParaRPr lang="he-IL" dirty="0"/>
          </a:p>
        </p:txBody>
      </p:sp>
      <p:sp>
        <p:nvSpPr>
          <p:cNvPr id="10" name="Rounded Rectangle 9"/>
          <p:cNvSpPr/>
          <p:nvPr/>
        </p:nvSpPr>
        <p:spPr>
          <a:xfrm>
            <a:off x="7901252" y="5495589"/>
            <a:ext cx="1592128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Shrinkage methods</a:t>
            </a:r>
            <a:endParaRPr lang="he-IL" dirty="0"/>
          </a:p>
        </p:txBody>
      </p:sp>
      <p:sp>
        <p:nvSpPr>
          <p:cNvPr id="11" name="Rounded Rectangle 10"/>
          <p:cNvSpPr/>
          <p:nvPr/>
        </p:nvSpPr>
        <p:spPr>
          <a:xfrm>
            <a:off x="9897042" y="5140586"/>
            <a:ext cx="1108033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Ridge</a:t>
            </a:r>
            <a:endParaRPr lang="he-IL" dirty="0"/>
          </a:p>
        </p:txBody>
      </p:sp>
      <p:sp>
        <p:nvSpPr>
          <p:cNvPr id="12" name="Rounded Rectangle 11"/>
          <p:cNvSpPr/>
          <p:nvPr/>
        </p:nvSpPr>
        <p:spPr>
          <a:xfrm>
            <a:off x="9897041" y="5891923"/>
            <a:ext cx="1108033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Lasso</a:t>
            </a:r>
            <a:endParaRPr lang="he-IL" dirty="0"/>
          </a:p>
        </p:txBody>
      </p:sp>
      <p:sp>
        <p:nvSpPr>
          <p:cNvPr id="13" name="Rounded Rectangle 12"/>
          <p:cNvSpPr/>
          <p:nvPr/>
        </p:nvSpPr>
        <p:spPr>
          <a:xfrm>
            <a:off x="1516830" y="4130942"/>
            <a:ext cx="1775012" cy="62394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Model evaluation</a:t>
            </a:r>
            <a:endParaRPr lang="he-IL" dirty="0"/>
          </a:p>
        </p:txBody>
      </p:sp>
      <p:sp>
        <p:nvSpPr>
          <p:cNvPr id="14" name="Rounded Rectangle 13"/>
          <p:cNvSpPr/>
          <p:nvPr/>
        </p:nvSpPr>
        <p:spPr>
          <a:xfrm>
            <a:off x="591681" y="2913754"/>
            <a:ext cx="1473794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PCA</a:t>
            </a:r>
            <a:endParaRPr lang="he-IL" dirty="0"/>
          </a:p>
        </p:txBody>
      </p:sp>
      <p:sp>
        <p:nvSpPr>
          <p:cNvPr id="15" name="Rounded Rectangle 14"/>
          <p:cNvSpPr/>
          <p:nvPr/>
        </p:nvSpPr>
        <p:spPr>
          <a:xfrm>
            <a:off x="5443370" y="4129372"/>
            <a:ext cx="1785765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Regression</a:t>
            </a:r>
            <a:endParaRPr lang="he-IL" dirty="0"/>
          </a:p>
        </p:txBody>
      </p:sp>
      <p:sp>
        <p:nvSpPr>
          <p:cNvPr id="16" name="Rounded Rectangle 15"/>
          <p:cNvSpPr/>
          <p:nvPr/>
        </p:nvSpPr>
        <p:spPr>
          <a:xfrm>
            <a:off x="4448049" y="2935269"/>
            <a:ext cx="1785765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Models</a:t>
            </a:r>
            <a:endParaRPr lang="he-IL" dirty="0"/>
          </a:p>
        </p:txBody>
      </p:sp>
      <p:sp>
        <p:nvSpPr>
          <p:cNvPr id="17" name="Rounded Rectangle 16"/>
          <p:cNvSpPr/>
          <p:nvPr/>
        </p:nvSpPr>
        <p:spPr>
          <a:xfrm>
            <a:off x="2511673" y="2935269"/>
            <a:ext cx="1785765" cy="62394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Methods</a:t>
            </a:r>
            <a:endParaRPr lang="he-IL" dirty="0"/>
          </a:p>
        </p:txBody>
      </p:sp>
      <p:sp>
        <p:nvSpPr>
          <p:cNvPr id="19" name="Rounded Rectangle 18"/>
          <p:cNvSpPr/>
          <p:nvPr/>
        </p:nvSpPr>
        <p:spPr>
          <a:xfrm>
            <a:off x="7901252" y="3548458"/>
            <a:ext cx="1592128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Linear regression</a:t>
            </a:r>
            <a:endParaRPr lang="he-IL" dirty="0"/>
          </a:p>
        </p:txBody>
      </p:sp>
      <p:sp>
        <p:nvSpPr>
          <p:cNvPr id="20" name="Rounded Rectangle 19"/>
          <p:cNvSpPr/>
          <p:nvPr/>
        </p:nvSpPr>
        <p:spPr>
          <a:xfrm>
            <a:off x="9918559" y="3924973"/>
            <a:ext cx="1592128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Variable selection</a:t>
            </a:r>
            <a:endParaRPr lang="he-IL" dirty="0"/>
          </a:p>
        </p:txBody>
      </p:sp>
      <p:sp>
        <p:nvSpPr>
          <p:cNvPr id="21" name="Rounded Rectangle 20"/>
          <p:cNvSpPr/>
          <p:nvPr/>
        </p:nvSpPr>
        <p:spPr>
          <a:xfrm>
            <a:off x="7901252" y="4624219"/>
            <a:ext cx="1592128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Quantile regression</a:t>
            </a:r>
            <a:endParaRPr lang="he-IL" dirty="0"/>
          </a:p>
        </p:txBody>
      </p:sp>
      <p:cxnSp>
        <p:nvCxnSpPr>
          <p:cNvPr id="23" name="Straight Arrow Connector 22"/>
          <p:cNvCxnSpPr>
            <a:stCxn id="6" idx="2"/>
            <a:endCxn id="16" idx="0"/>
          </p:cNvCxnSpPr>
          <p:nvPr/>
        </p:nvCxnSpPr>
        <p:spPr>
          <a:xfrm>
            <a:off x="4265409" y="2624863"/>
            <a:ext cx="1075523" cy="3104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6" idx="2"/>
            <a:endCxn id="15" idx="0"/>
          </p:cNvCxnSpPr>
          <p:nvPr/>
        </p:nvCxnSpPr>
        <p:spPr>
          <a:xfrm>
            <a:off x="5340932" y="3559212"/>
            <a:ext cx="995321" cy="5701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9" idx="2"/>
            <a:endCxn id="21" idx="0"/>
          </p:cNvCxnSpPr>
          <p:nvPr/>
        </p:nvCxnSpPr>
        <p:spPr>
          <a:xfrm>
            <a:off x="8697316" y="4172401"/>
            <a:ext cx="0" cy="4518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5" idx="3"/>
            <a:endCxn id="19" idx="1"/>
          </p:cNvCxnSpPr>
          <p:nvPr/>
        </p:nvCxnSpPr>
        <p:spPr>
          <a:xfrm flipV="1">
            <a:off x="7229135" y="3860430"/>
            <a:ext cx="672117" cy="5809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0" idx="3"/>
            <a:endCxn id="11" idx="1"/>
          </p:cNvCxnSpPr>
          <p:nvPr/>
        </p:nvCxnSpPr>
        <p:spPr>
          <a:xfrm flipV="1">
            <a:off x="9493380" y="5452558"/>
            <a:ext cx="403662" cy="3550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0" idx="3"/>
            <a:endCxn id="12" idx="1"/>
          </p:cNvCxnSpPr>
          <p:nvPr/>
        </p:nvCxnSpPr>
        <p:spPr>
          <a:xfrm>
            <a:off x="9493380" y="5807561"/>
            <a:ext cx="403661" cy="3963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9" idx="3"/>
            <a:endCxn id="9" idx="1"/>
          </p:cNvCxnSpPr>
          <p:nvPr/>
        </p:nvCxnSpPr>
        <p:spPr>
          <a:xfrm flipV="1">
            <a:off x="9493380" y="3473152"/>
            <a:ext cx="425179" cy="3872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9" idx="3"/>
            <a:endCxn id="20" idx="1"/>
          </p:cNvCxnSpPr>
          <p:nvPr/>
        </p:nvCxnSpPr>
        <p:spPr>
          <a:xfrm>
            <a:off x="9493380" y="3860430"/>
            <a:ext cx="425179" cy="3765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6" idx="2"/>
            <a:endCxn id="17" idx="0"/>
          </p:cNvCxnSpPr>
          <p:nvPr/>
        </p:nvCxnSpPr>
        <p:spPr>
          <a:xfrm flipH="1">
            <a:off x="3404556" y="2624863"/>
            <a:ext cx="860853" cy="3104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7" idx="2"/>
            <a:endCxn id="14" idx="0"/>
          </p:cNvCxnSpPr>
          <p:nvPr/>
        </p:nvCxnSpPr>
        <p:spPr>
          <a:xfrm>
            <a:off x="1328571" y="2624863"/>
            <a:ext cx="7" cy="2888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6" idx="2"/>
            <a:endCxn id="8" idx="0"/>
          </p:cNvCxnSpPr>
          <p:nvPr/>
        </p:nvCxnSpPr>
        <p:spPr>
          <a:xfrm flipH="1">
            <a:off x="4421394" y="3559212"/>
            <a:ext cx="919538" cy="5701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7" idx="2"/>
            <a:endCxn id="13" idx="0"/>
          </p:cNvCxnSpPr>
          <p:nvPr/>
        </p:nvCxnSpPr>
        <p:spPr>
          <a:xfrm flipH="1">
            <a:off x="2404336" y="3559212"/>
            <a:ext cx="1000220" cy="5717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Elbow Connector 54"/>
          <p:cNvCxnSpPr>
            <a:stCxn id="19" idx="2"/>
            <a:endCxn id="10" idx="1"/>
          </p:cNvCxnSpPr>
          <p:nvPr/>
        </p:nvCxnSpPr>
        <p:spPr>
          <a:xfrm rot="5400000">
            <a:off x="7481704" y="4591949"/>
            <a:ext cx="1635160" cy="796064"/>
          </a:xfrm>
          <a:prstGeom prst="bentConnector4">
            <a:avLst>
              <a:gd name="adj1" fmla="val 14145"/>
              <a:gd name="adj2" fmla="val 128716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9" name="Rounded Rectangle 58"/>
          <p:cNvSpPr/>
          <p:nvPr/>
        </p:nvSpPr>
        <p:spPr>
          <a:xfrm>
            <a:off x="4464425" y="5174438"/>
            <a:ext cx="2753954" cy="76379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Additional algorithms (e.g. </a:t>
            </a:r>
            <a:r>
              <a:rPr lang="en-US" dirty="0" err="1" smtClean="0"/>
              <a:t>knn</a:t>
            </a:r>
            <a:r>
              <a:rPr lang="en-US" dirty="0" smtClean="0"/>
              <a:t>, trees,…)</a:t>
            </a:r>
            <a:endParaRPr lang="he-IL" dirty="0"/>
          </a:p>
        </p:txBody>
      </p:sp>
      <p:cxnSp>
        <p:nvCxnSpPr>
          <p:cNvPr id="61" name="Straight Arrow Connector 60"/>
          <p:cNvCxnSpPr>
            <a:stCxn id="15" idx="2"/>
            <a:endCxn id="59" idx="0"/>
          </p:cNvCxnSpPr>
          <p:nvPr/>
        </p:nvCxnSpPr>
        <p:spPr>
          <a:xfrm flipH="1">
            <a:off x="5841402" y="4753315"/>
            <a:ext cx="494851" cy="4211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7909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goal</a:t>
            </a:r>
            <a:endParaRPr lang="he-IL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Given data </a:t>
            </a:r>
            <a:r>
              <a:rPr lang="en-US" i="1" dirty="0" smtClean="0"/>
              <a:t>X</a:t>
            </a:r>
            <a:r>
              <a:rPr lang="en-US" dirty="0" smtClean="0"/>
              <a:t> (matrix) with independent variable </a:t>
            </a:r>
            <a:r>
              <a:rPr lang="en-US" i="1" dirty="0" smtClean="0"/>
              <a:t>Y </a:t>
            </a:r>
            <a:r>
              <a:rPr lang="en-US" dirty="0" smtClean="0"/>
              <a:t>(vector)</a:t>
            </a:r>
            <a:endParaRPr lang="en-US" dirty="0"/>
          </a:p>
          <a:p>
            <a:r>
              <a:rPr lang="en-US" dirty="0" smtClean="0"/>
              <a:t>Assuming a relationship </a:t>
            </a:r>
            <a:r>
              <a:rPr lang="en-US" i="1" dirty="0" smtClean="0"/>
              <a:t>f</a:t>
            </a:r>
            <a:r>
              <a:rPr lang="en-US" dirty="0" smtClean="0"/>
              <a:t> such that</a:t>
            </a:r>
          </a:p>
          <a:p>
            <a:r>
              <a:rPr lang="en-US" dirty="0" smtClean="0"/>
              <a:t>Find </a:t>
            </a:r>
            <a:r>
              <a:rPr lang="en-US" i="1" dirty="0" smtClean="0"/>
              <a:t>f  </a:t>
            </a:r>
            <a:r>
              <a:rPr lang="en-US" dirty="0" smtClean="0"/>
              <a:t>(predicting </a:t>
            </a:r>
            <a:r>
              <a:rPr lang="en-US" i="1" dirty="0" smtClean="0"/>
              <a:t>Y</a:t>
            </a:r>
            <a:r>
              <a:rPr lang="en-US" dirty="0" smtClean="0"/>
              <a:t> using </a:t>
            </a:r>
            <a:r>
              <a:rPr lang="en-US" i="1" dirty="0" smtClean="0"/>
              <a:t>X</a:t>
            </a:r>
            <a:r>
              <a:rPr lang="en-US" dirty="0" smtClean="0"/>
              <a:t>)</a:t>
            </a:r>
          </a:p>
          <a:p>
            <a:r>
              <a:rPr lang="en-US" dirty="0" smtClean="0"/>
              <a:t>How do we measure accuracy? with a loss function, e.g.:</a:t>
            </a:r>
          </a:p>
          <a:p>
            <a:endParaRPr lang="en-US" dirty="0"/>
          </a:p>
          <a:p>
            <a:r>
              <a:rPr lang="en-US" dirty="0" smtClean="0"/>
              <a:t>The solution which minimizes the expected prediction error is</a:t>
            </a:r>
          </a:p>
          <a:p>
            <a:endParaRPr lang="en-US" dirty="0"/>
          </a:p>
          <a:p>
            <a:r>
              <a:rPr lang="en-US" dirty="0" smtClean="0"/>
              <a:t>This is known as a “</a:t>
            </a:r>
            <a:r>
              <a:rPr lang="en-US" b="1" dirty="0" smtClean="0"/>
              <a:t>regression function</a:t>
            </a:r>
            <a:r>
              <a:rPr lang="en-US" dirty="0" smtClean="0"/>
              <a:t>”</a:t>
            </a:r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5927464" y="2544183"/>
                <a:ext cx="182973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he-IL" sz="2400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7464" y="2544183"/>
                <a:ext cx="1829732" cy="369332"/>
              </a:xfrm>
              <a:prstGeom prst="rect">
                <a:avLst/>
              </a:prstGeom>
              <a:blipFill>
                <a:blip r:embed="rId2"/>
                <a:stretch>
                  <a:fillRect l="-2990" r="-997" b="-36066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4652442" y="3789363"/>
                <a:ext cx="2909066" cy="408189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he-IL" sz="2000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2442" y="3789363"/>
                <a:ext cx="2909066" cy="40818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5018207" y="4703760"/>
                <a:ext cx="217848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he-IL" sz="2000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8207" y="4703760"/>
                <a:ext cx="2178481" cy="307777"/>
              </a:xfrm>
              <a:prstGeom prst="rect">
                <a:avLst/>
              </a:prstGeom>
              <a:blipFill>
                <a:blip r:embed="rId4"/>
                <a:stretch>
                  <a:fillRect l="-3352" t="-2000" r="-3352" b="-3800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7200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 </a:t>
            </a:r>
            <a:br>
              <a:rPr lang="en-US" dirty="0" smtClean="0"/>
            </a:br>
            <a:r>
              <a:rPr lang="en-US" sz="2800" dirty="0" smtClean="0"/>
              <a:t>“the least squares estimate”</a:t>
            </a:r>
            <a:endParaRPr lang="he-IL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</a:t>
            </a:r>
            <a:r>
              <a:rPr lang="en-US" b="1" dirty="0" smtClean="0"/>
              <a:t>assume</a:t>
            </a:r>
            <a:r>
              <a:rPr lang="en-US" dirty="0" smtClean="0"/>
              <a:t> that the regression function, </a:t>
            </a:r>
            <a:r>
              <a:rPr lang="en-US" i="1" dirty="0" smtClean="0"/>
              <a:t>f(x)</a:t>
            </a:r>
            <a:r>
              <a:rPr lang="en-US" dirty="0" smtClean="0"/>
              <a:t>, is actually linear, i.e.: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 </a:t>
            </a:r>
            <a:r>
              <a:rPr lang="en-US" b="1" dirty="0" smtClean="0"/>
              <a:t>model based </a:t>
            </a:r>
            <a:r>
              <a:rPr lang="en-US" dirty="0" smtClean="0"/>
              <a:t>approach</a:t>
            </a:r>
            <a:br>
              <a:rPr lang="en-US" dirty="0" smtClean="0"/>
            </a:br>
            <a:r>
              <a:rPr lang="en-US" dirty="0" smtClean="0"/>
              <a:t>(set the </a:t>
            </a:r>
            <a:r>
              <a:rPr lang="en-US" i="1" dirty="0" smtClean="0"/>
              <a:t>lm</a:t>
            </a:r>
            <a:r>
              <a:rPr lang="en-US" dirty="0" smtClean="0"/>
              <a:t> into the loss function and take derivative)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3452199" y="2759338"/>
                <a:ext cx="528760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≈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+…</m:t>
                      </m:r>
                    </m:oMath>
                  </m:oMathPara>
                </a14:m>
                <a:endParaRPr lang="he-IL" sz="2400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2199" y="2759338"/>
                <a:ext cx="5287601" cy="369332"/>
              </a:xfrm>
              <a:prstGeom prst="rect">
                <a:avLst/>
              </a:prstGeom>
              <a:blipFill>
                <a:blip r:embed="rId2"/>
                <a:stretch>
                  <a:fillRect l="-1498" b="-36667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1313298" y="4134913"/>
                <a:ext cx="7495065" cy="764505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RSS</m:t>
                          </m:r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=</m:t>
                          </m:r>
                        </m:fName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⇒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𝑅𝑆𝑆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𝜕𝛽</m:t>
                              </m:r>
                            </m:den>
                          </m:f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he-IL" sz="2400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3298" y="4134913"/>
                <a:ext cx="7495065" cy="76450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5193534" y="5104973"/>
                <a:ext cx="221028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he-IL" sz="2400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3534" y="5104973"/>
                <a:ext cx="2210285" cy="369332"/>
              </a:xfrm>
              <a:prstGeom prst="rect">
                <a:avLst/>
              </a:prstGeom>
              <a:blipFill>
                <a:blip r:embed="rId4"/>
                <a:stretch>
                  <a:fillRect l="-2755" r="-2479" b="-36066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5137875" y="5677466"/>
                <a:ext cx="2358851" cy="389337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txBody>
              <a:bodyPr wrap="none" lIns="0" tIns="0" rIns="0" bIns="0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he-IL" sz="2400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7875" y="5677466"/>
                <a:ext cx="2358851" cy="38933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0098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Key properties of linear regression</a:t>
            </a:r>
            <a:endParaRPr lang="he-IL" sz="4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The linear regression estimate</a:t>
                </a:r>
                <a:r>
                  <a:rPr lang="en-US" i="1" dirty="0" smtClean="0"/>
                  <a:t> </a:t>
                </a:r>
                <a:r>
                  <a:rPr lang="en-US" dirty="0" smtClean="0"/>
                  <a:t>is </a:t>
                </a:r>
                <a:r>
                  <a:rPr lang="en-US" b="1" dirty="0" smtClean="0"/>
                  <a:t>unbiased</a:t>
                </a:r>
                <a:r>
                  <a:rPr lang="en-US" dirty="0" smtClean="0"/>
                  <a:t>, i.e.,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Any statistic (i.e., estimator) can be broken down to a bias-variance tradeoff:</a:t>
                </a:r>
              </a:p>
              <a:p>
                <a:endParaRPr lang="he-IL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̃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acc>
                                <m:accPr>
                                  <m:chr m:val="̃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The linear regression yields the </a:t>
                </a:r>
                <a:r>
                  <a:rPr lang="en-US" b="1" dirty="0" smtClean="0"/>
                  <a:t>minimal variance among all unbiased </a:t>
                </a:r>
                <a:r>
                  <a:rPr lang="en-US" dirty="0" smtClean="0"/>
                  <a:t>linear estimates (gauss-</a:t>
                </a:r>
                <a:r>
                  <a:rPr lang="en-US" dirty="0" err="1" smtClean="0"/>
                  <a:t>markov</a:t>
                </a:r>
                <a:r>
                  <a:rPr lang="en-US" dirty="0" smtClean="0"/>
                  <a:t> theorem)</a:t>
                </a:r>
              </a:p>
              <a:p>
                <a:pPr lvl="1"/>
                <a:r>
                  <a:rPr lang="en-US" dirty="0" smtClean="0"/>
                  <a:t>Unbiased = “on average” we are accurate</a:t>
                </a:r>
              </a:p>
              <a:p>
                <a:pPr lvl="1"/>
                <a:r>
                  <a:rPr lang="en-US" dirty="0" smtClean="0"/>
                  <a:t>Minimum variance = our estimates have a low dispersion</a:t>
                </a:r>
              </a:p>
              <a:p>
                <a:r>
                  <a:rPr lang="en-US" dirty="0" smtClean="0"/>
                  <a:t>However, we might get a lower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̃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acc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 by using biased estimates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303" t="-1053" r="-1273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560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Warm-up quiz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13280"/>
            <a:ext cx="10058400" cy="4058920"/>
          </a:xfrm>
        </p:spPr>
        <p:txBody>
          <a:bodyPr/>
          <a:lstStyle/>
          <a:p>
            <a:r>
              <a:rPr lang="en-US" dirty="0" smtClean="0"/>
              <a:t>Take a moment to think: Is this a good model? (Is it unbiased?</a:t>
            </a:r>
            <a:r>
              <a:rPr lang="en-US" dirty="0"/>
              <a:t> </a:t>
            </a:r>
            <a:r>
              <a:rPr lang="en-US" dirty="0" smtClean="0"/>
              <a:t>Does the linearity assumption hold?)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8640" y="3013545"/>
            <a:ext cx="6418563" cy="256580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38480" y="2966720"/>
            <a:ext cx="5249134" cy="283923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Call: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lm(formula =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measured_y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~ x, data =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data_in_partial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Residuals: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Min       1Q   Median       3Q      Max 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-0.45050 -0.12257 -0.00307  0.13733  0.39436 </a:t>
            </a:r>
          </a:p>
          <a:p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Coefficients: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Estimate Std. Error t value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(&gt;|t|)    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(Intercept)  0.13405    0.02618    5.12 7.88e-07 ***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x            0.66828    0.02883   23.18  &lt; 2e-16 ***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---</a:t>
            </a:r>
          </a:p>
          <a:p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Signif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. codes:  0 ‘***’ 0.001 ‘**’ 0.01 ‘*’ 0.05 ‘.’ 0.1 ‘ ’ 1</a:t>
            </a:r>
          </a:p>
          <a:p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Residual standard error: 0.1764 on 178 degrees of freedom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Multiple R-squared:  0.7512,	Adjusted R-squared:  0.7498 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F-statistic: 537.3 on 1 and 178 DF,  p-value: &lt; 2.2e-16</a:t>
            </a:r>
            <a:endParaRPr lang="he-IL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2" name="Picture 11">
            <a:hlinkClick r:id="rId3"/>
          </p:cNvPr>
          <p:cNvPicPr>
            <a:picLocks noChangeAspect="1"/>
          </p:cNvPicPr>
          <p:nvPr/>
        </p:nvPicPr>
        <p:blipFill rotWithShape="1">
          <a:blip r:embed="rId4"/>
          <a:srcRect l="16061" t="18242" r="8788" b="16788"/>
          <a:stretch/>
        </p:blipFill>
        <p:spPr>
          <a:xfrm>
            <a:off x="10434320" y="172720"/>
            <a:ext cx="1574800" cy="1361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849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 depends: the good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we are just predicting 0,…,pi/2, it’s roughly ok, even though we could’ve done better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</a:t>
            </a:fld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1290320" y="2854960"/>
            <a:ext cx="6309360" cy="3231654"/>
            <a:chOff x="1290320" y="2854960"/>
            <a:chExt cx="6309360" cy="3231654"/>
          </a:xfrm>
        </p:grpSpPr>
        <p:sp>
          <p:nvSpPr>
            <p:cNvPr id="6" name="TextBox 5"/>
            <p:cNvSpPr txBox="1"/>
            <p:nvPr/>
          </p:nvSpPr>
          <p:spPr>
            <a:xfrm>
              <a:off x="1290320" y="2854960"/>
              <a:ext cx="6309360" cy="32316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Call:</a:t>
              </a:r>
            </a:p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lm(formula =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measured_y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~ x, data =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data_in_partial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Residuals:</a:t>
              </a:r>
            </a:p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Min       1Q   Median       3Q      Max </a:t>
              </a:r>
            </a:p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-0.45050 -0.12257 -0.00307  0.13733  0.39436 </a:t>
              </a:r>
            </a:p>
            <a:p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Coefficients:</a:t>
              </a:r>
            </a:p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Estimate Std. Error t value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(&gt;|t|)    </a:t>
              </a:r>
            </a:p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(Intercept)  0.13405    0.02618    5.12 7.88e-07 ***</a:t>
              </a:r>
            </a:p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x            0.66828    0.02883   23.18  &lt; 2e-16 ***</a:t>
              </a:r>
            </a:p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---</a:t>
              </a:r>
            </a:p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Signif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 codes:  0 ‘***’ 0.001 ‘**’ 0.01 ‘*’ 0.05 ‘.’ 0.1 ‘ ’ 1</a:t>
              </a:r>
            </a:p>
            <a:p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Residual standard error: 0.1764 on 178 degrees of freedom</a:t>
              </a:r>
            </a:p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Multiple R-squared:  0.7512,	Adjusted R-squared:  0.7498 </a:t>
              </a:r>
            </a:p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F-statistic: 537.3 on 1 and 178 DF,  p-value: &lt; 2.2e-16</a:t>
              </a:r>
              <a:endParaRPr lang="he-IL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5019040" y="4368800"/>
              <a:ext cx="1168400" cy="5588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241040" y="5648960"/>
              <a:ext cx="741680" cy="17272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744720" y="5812790"/>
              <a:ext cx="1757680" cy="23241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627120" y="5455920"/>
              <a:ext cx="670560" cy="18288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</p:spTree>
    <p:extLst>
      <p:ext uri="{BB962C8B-B14F-4D97-AF65-F5344CB8AC3E}">
        <p14:creationId xmlns:p14="http://schemas.microsoft.com/office/powerpoint/2010/main" val="3097666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 depends: the bad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we’re trying to extrapolate we’re going to make a huge mistake – and not even know about it</a:t>
            </a:r>
          </a:p>
          <a:p>
            <a:r>
              <a:rPr lang="en-US" dirty="0" smtClean="0"/>
              <a:t>We’re approximating a sine function + error as a linear function…</a:t>
            </a:r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8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008" y="3534201"/>
            <a:ext cx="5713992" cy="228415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3688" y="3534201"/>
            <a:ext cx="5713992" cy="2284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802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Note the following terms</a:t>
            </a:r>
            <a:br>
              <a:rPr lang="en-US" dirty="0" smtClean="0"/>
            </a:br>
            <a:r>
              <a:rPr lang="en-US" sz="3200" dirty="0" smtClean="0"/>
              <a:t>(discussing linear regression)</a:t>
            </a:r>
            <a:endParaRPr lang="he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dirty="0" smtClean="0"/>
                  <a:t>Residual sum of squares (RSS, our target for minimization)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 smtClean="0"/>
                  <a:t>Residuals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 smtClean="0"/>
                  <a:t>Residual standard error (estimator for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sub>
                    </m:sSub>
                  </m:oMath>
                </a14:m>
                <a:r>
                  <a:rPr lang="en-US" dirty="0" smtClean="0"/>
                  <a:t>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 smtClean="0"/>
                  <a:t>Total sum of squares (like RSS for a nominal “average”)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 smtClean="0"/>
                  <a:t>R-squared (a 0…1 measure, proportion)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 smtClean="0"/>
                  <a:t>Coefficient standard error (</a:t>
                </a:r>
                <a:r>
                  <a:rPr lang="en-US" dirty="0" err="1" smtClean="0"/>
                  <a:t>std</a:t>
                </a:r>
                <a:r>
                  <a:rPr lang="en-US" dirty="0" smtClean="0"/>
                  <a:t> of coefficient estimators)</a:t>
                </a:r>
                <a:endParaRPr lang="he-IL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03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9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9019287" y="2019193"/>
                <a:ext cx="2160783" cy="8485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RSS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=</m:t>
                          </m:r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̂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func>
                    </m:oMath>
                  </m:oMathPara>
                </a14:m>
                <a:endParaRPr lang="he-IL" dirty="0"/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9287" y="2019193"/>
                <a:ext cx="2160783" cy="84856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/>
              <p:cNvSpPr/>
              <p:nvPr/>
            </p:nvSpPr>
            <p:spPr>
              <a:xfrm>
                <a:off x="2913127" y="2852313"/>
                <a:ext cx="139615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he-IL" dirty="0"/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3127" y="2852313"/>
                <a:ext cx="1396151" cy="369332"/>
              </a:xfrm>
              <a:prstGeom prst="rect">
                <a:avLst/>
              </a:prstGeom>
              <a:blipFill>
                <a:blip r:embed="rId4"/>
                <a:stretch>
                  <a:fillRect t="-5000" r="-23581" b="-8333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/>
              <p:cNvSpPr/>
              <p:nvPr/>
            </p:nvSpPr>
            <p:spPr>
              <a:xfrm>
                <a:off x="7718807" y="3157113"/>
                <a:ext cx="2028696" cy="9106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RS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E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=</m:t>
                          </m:r>
                        </m:fName>
                        <m:e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𝑅𝑆𝑆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den>
                              </m:f>
                            </m:e>
                          </m:rad>
                        </m:e>
                      </m:func>
                    </m:oMath>
                  </m:oMathPara>
                </a14:m>
                <a:endParaRPr lang="he-IL" dirty="0"/>
              </a:p>
            </p:txBody>
          </p:sp>
        </mc:Choice>
        <mc:Fallback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8807" y="3157113"/>
                <a:ext cx="2028696" cy="9106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/>
              <p:cNvSpPr/>
              <p:nvPr/>
            </p:nvSpPr>
            <p:spPr>
              <a:xfrm>
                <a:off x="9456167" y="3858153"/>
                <a:ext cx="2101153" cy="8485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RSS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=</m:t>
                          </m:r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1" i="1" smtClean="0">
                                              <a:latin typeface="Cambria Math" panose="02040503050406030204" pitchFamily="18" charset="0"/>
                                            </a:rPr>
                                            <m:t>𝒚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func>
                    </m:oMath>
                  </m:oMathPara>
                </a14:m>
                <a:endParaRPr lang="he-IL" dirty="0"/>
              </a:p>
            </p:txBody>
          </p:sp>
        </mc:Choice>
        <mc:Fallback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6167" y="3858153"/>
                <a:ext cx="2101153" cy="84856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Connector 10"/>
          <p:cNvCxnSpPr/>
          <p:nvPr/>
        </p:nvCxnSpPr>
        <p:spPr>
          <a:xfrm>
            <a:off x="7061200" y="3637280"/>
            <a:ext cx="660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8747760" y="2438400"/>
            <a:ext cx="2946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8300720" y="4277360"/>
            <a:ext cx="11074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6441440" y="4886960"/>
            <a:ext cx="4165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ctangle 16"/>
              <p:cNvSpPr/>
              <p:nvPr/>
            </p:nvSpPr>
            <p:spPr>
              <a:xfrm>
                <a:off x="6936487" y="4691273"/>
                <a:ext cx="210467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𝑅𝑆𝑆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𝑇𝑆𝑆</m:t>
                      </m:r>
                    </m:oMath>
                  </m:oMathPara>
                </a14:m>
                <a:endParaRPr lang="he-IL" dirty="0"/>
              </a:p>
            </p:txBody>
          </p:sp>
        </mc:Choice>
        <mc:Fallback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6487" y="4691273"/>
                <a:ext cx="2104679" cy="369332"/>
              </a:xfrm>
              <a:prstGeom prst="rect">
                <a:avLst/>
              </a:prstGeom>
              <a:blipFill>
                <a:blip r:embed="rId7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Connector 19"/>
          <p:cNvCxnSpPr/>
          <p:nvPr/>
        </p:nvCxnSpPr>
        <p:spPr>
          <a:xfrm>
            <a:off x="2631440" y="3048000"/>
            <a:ext cx="25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Rectangle 20"/>
              <p:cNvSpPr/>
              <p:nvPr/>
            </p:nvSpPr>
            <p:spPr>
              <a:xfrm>
                <a:off x="8724647" y="5239913"/>
                <a:ext cx="2918107" cy="46609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𝑆𝐸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lit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𝑗𝑗</m:t>
                          </m:r>
                        </m:sub>
                      </m:sSub>
                    </m:oMath>
                  </m:oMathPara>
                </a14:m>
                <a:endParaRPr lang="he-IL" baseline="-25000" dirty="0"/>
              </a:p>
            </p:txBody>
          </p:sp>
        </mc:Choice>
        <mc:Fallback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4647" y="5239913"/>
                <a:ext cx="2918107" cy="466090"/>
              </a:xfrm>
              <a:prstGeom prst="rect">
                <a:avLst/>
              </a:prstGeom>
              <a:blipFill>
                <a:blip r:embed="rId8"/>
                <a:stretch>
                  <a:fillRect b="-6579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Connector 21"/>
          <p:cNvCxnSpPr/>
          <p:nvPr/>
        </p:nvCxnSpPr>
        <p:spPr>
          <a:xfrm>
            <a:off x="8351520" y="5496560"/>
            <a:ext cx="4165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7824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84ACB6"/>
      </a:dk2>
      <a:lt2>
        <a:srgbClr val="EBE9DD"/>
      </a:lt2>
      <a:accent1>
        <a:srgbClr val="6F8183"/>
      </a:accent1>
      <a:accent2>
        <a:srgbClr val="967E96"/>
      </a:accent2>
      <a:accent3>
        <a:srgbClr val="CCC893"/>
      </a:accent3>
      <a:accent4>
        <a:srgbClr val="A54D74"/>
      </a:accent4>
      <a:accent5>
        <a:srgbClr val="949C6B"/>
      </a:accent5>
      <a:accent6>
        <a:srgbClr val="766A50"/>
      </a:accent6>
      <a:hlink>
        <a:srgbClr val="CC6600"/>
      </a:hlink>
      <a:folHlink>
        <a:srgbClr val="777777"/>
      </a:folHlink>
    </a:clrScheme>
    <a:fontScheme name="Wood Type">
      <a:majorFont>
        <a:latin typeface="Century Gothic" panose="020B0502020202020204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man Old Style" panose="02050604050505020204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_template.potx" id="{28986EE7-16A1-47D9-9EE6-D9525141E991}" vid="{572A5B6A-2799-475E-B79D-1D48C63397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presentation_template</Template>
  <TotalTime>1015</TotalTime>
  <Words>942</Words>
  <Application>Microsoft Office PowerPoint</Application>
  <PresentationFormat>Widescreen</PresentationFormat>
  <Paragraphs>191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Arial</vt:lpstr>
      <vt:lpstr>Bookman Old Style</vt:lpstr>
      <vt:lpstr>Calibri</vt:lpstr>
      <vt:lpstr>Cambria Math</vt:lpstr>
      <vt:lpstr>Century Gothic</vt:lpstr>
      <vt:lpstr>Courier New</vt:lpstr>
      <vt:lpstr>Gisha</vt:lpstr>
      <vt:lpstr>Times New Roman</vt:lpstr>
      <vt:lpstr>Wingdings</vt:lpstr>
      <vt:lpstr>Wood Type</vt:lpstr>
      <vt:lpstr>Linear Regression Methods</vt:lpstr>
      <vt:lpstr>Contents for today (we might not have enough time to cover everything)</vt:lpstr>
      <vt:lpstr>Our goal</vt:lpstr>
      <vt:lpstr>Linear regression  “the least squares estimate”</vt:lpstr>
      <vt:lpstr>Key properties of linear regression</vt:lpstr>
      <vt:lpstr>Warm-up quiz</vt:lpstr>
      <vt:lpstr>It depends: the good</vt:lpstr>
      <vt:lpstr>It depends: the bad</vt:lpstr>
      <vt:lpstr>Note the following terms (discussing linear regression)</vt:lpstr>
      <vt:lpstr>Questions we need to ask ourselves when running a model</vt:lpstr>
      <vt:lpstr>Live coding examples</vt:lpstr>
      <vt:lpstr>Exercise</vt:lpstr>
      <vt:lpstr>The influence of outliers</vt:lpstr>
      <vt:lpstr>Contents</vt:lpstr>
      <vt:lpstr>Dimension reduction using Principle Component Analysis (PCA)</vt:lpstr>
      <vt:lpstr>Overfitting with linear regression Coding 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 Sarid</dc:creator>
  <cp:lastModifiedBy>Adi Sarid</cp:lastModifiedBy>
  <cp:revision>148</cp:revision>
  <dcterms:created xsi:type="dcterms:W3CDTF">2019-03-21T08:27:23Z</dcterms:created>
  <dcterms:modified xsi:type="dcterms:W3CDTF">2019-07-14T18:02:52Z</dcterms:modified>
</cp:coreProperties>
</file>