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74" r:id="rId18"/>
    <p:sldId id="273" r:id="rId19"/>
    <p:sldId id="269" r:id="rId20"/>
    <p:sldId id="270" r:id="rId21"/>
    <p:sldId id="282" r:id="rId22"/>
    <p:sldId id="281" r:id="rId23"/>
    <p:sldId id="261" r:id="rId24"/>
    <p:sldId id="285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157" y="67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pPr rtl="0"/>
                <a:endParaRPr lang="en-US" dirty="0" smtClean="0"/>
              </a:p>
              <a:p>
                <a:pPr algn="ctr" rtl="0"/>
                <a:r>
                  <a:rPr lang="en-US" dirty="0" smtClean="0"/>
                  <a:t>E[(Y-\hat{f}(x_0))^2|X=x_0] = \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(\epsilon) + E[\hat{f}(x_0)</a:t>
                </a:r>
                <a:r>
                  <a:rPr lang="en-US" baseline="0" dirty="0" smtClean="0"/>
                  <a:t> - f(x_0)]^2 + E[\hat{f}(x_0)-E\hat{f}(x_0)]^2 = \sigma_\epsilon^2+Bias^2(\hat{f}(x_0)) + \</a:t>
                </a:r>
                <a:r>
                  <a:rPr lang="en-US" baseline="0" dirty="0" err="1" smtClean="0"/>
                  <a:t>var</a:t>
                </a:r>
                <a:r>
                  <a:rPr lang="en-US" baseline="0" dirty="0" smtClean="0"/>
                  <a:t>(\hat{f}(x_0))</a:t>
                </a:r>
              </a:p>
              <a:p>
                <a:pPr algn="ctr" rtl="0"/>
                <a:endParaRPr lang="en-US" baseline="0" dirty="0" smtClean="0"/>
              </a:p>
              <a:p>
                <a:pPr algn="l" rtl="0"/>
                <a:r>
                  <a:rPr lang="en-US" baseline="0" dirty="0" smtClean="0"/>
                  <a:t>When we make the model “more complex”, i.e., more features, we usually get a lower bias, but a higher variance. There is also an irreducible error which cannot be avoided (unless \sigma_\epsilon=0).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– Linear regression, feature selection, and variable importance</a:t>
            </a:r>
          </a:p>
          <a:p>
            <a:r>
              <a:rPr lang="en-US" dirty="0"/>
              <a:t>Download the file from </a:t>
            </a:r>
            <a:r>
              <a:rPr lang="en-US" dirty="0" smtClean="0"/>
              <a:t>S3 (flight_prices.csv)</a:t>
            </a:r>
            <a:endParaRPr lang="en-US" dirty="0"/>
          </a:p>
          <a:p>
            <a:r>
              <a:rPr lang="en-US" dirty="0"/>
              <a:t>Open /exercises/01-flight_prices.R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our explanatory variables are correlated</a:t>
            </a:r>
          </a:p>
          <a:p>
            <a:r>
              <a:rPr lang="en-US" dirty="0" smtClean="0"/>
              <a:t>We may also get too many variables</a:t>
            </a:r>
          </a:p>
          <a:p>
            <a:r>
              <a:rPr lang="en-US" dirty="0" smtClean="0"/>
              <a:t>As discussed, feature selection is one option, another options is PCA</a:t>
            </a:r>
          </a:p>
          <a:p>
            <a:endParaRPr lang="en-US" dirty="0"/>
          </a:p>
          <a:p>
            <a:r>
              <a:rPr lang="en-US" dirty="0" smtClean="0"/>
              <a:t>/class code/01-pca.Rmd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 methods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Bias-Variance tradeoff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the regression </a:t>
                </a:r>
                <a:r>
                  <a:rPr lang="en-US" dirty="0" smtClean="0"/>
                  <a:t>case assuming a fixed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9294607" y="5185186"/>
            <a:ext cx="204993" cy="7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Irreducible error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variance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bias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202338" y="5217459"/>
            <a:ext cx="414076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254799" y="5217459"/>
            <a:ext cx="704937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</a:t>
                </a:r>
                <a:r>
                  <a:rPr lang="en-US" b="1" dirty="0"/>
                  <a:t>biased </a:t>
                </a:r>
                <a:r>
                  <a:rPr lang="en-US" b="1" dirty="0" smtClean="0"/>
                  <a:t>estimates</a:t>
                </a:r>
                <a:r>
                  <a:rPr lang="en-US" dirty="0" smtClean="0"/>
                  <a:t> which have a </a:t>
                </a:r>
                <a:r>
                  <a:rPr lang="en-US" b="1" dirty="0" smtClean="0"/>
                  <a:t>much lower variance</a:t>
                </a:r>
              </a:p>
              <a:p>
                <a:r>
                  <a:rPr lang="en-US" dirty="0" smtClean="0"/>
                  <a:t>How would we achieve that? by “penalizing” large coefficients.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Ridge and the Lasso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Ridge regression:</a:t>
                </a:r>
              </a:p>
              <a:p>
                <a:r>
                  <a:rPr lang="en-US" sz="2400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RSS with an </a:t>
                </a:r>
                <a:r>
                  <a:rPr lang="en-US" sz="2400" b="1" dirty="0" smtClean="0"/>
                  <a:t>L2 penalty </a:t>
                </a:r>
                <a:r>
                  <a:rPr lang="en-US" sz="2400" dirty="0" smtClean="0"/>
                  <a:t>on coefficients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  <a:blipFill>
                <a:blip r:embed="rId2"/>
                <a:stretch>
                  <a:fillRect l="-1154" t="-25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Lasso regression:</a:t>
                </a:r>
              </a:p>
              <a:p>
                <a:r>
                  <a:rPr lang="en-US" sz="2400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RSS with an </a:t>
                </a:r>
                <a:r>
                  <a:rPr lang="en-US" sz="2400" b="1" dirty="0" smtClean="0"/>
                  <a:t>L1 penalty </a:t>
                </a:r>
                <a:r>
                  <a:rPr lang="en-US" sz="2400" dirty="0" smtClean="0"/>
                  <a:t>on coefficients</a:t>
                </a:r>
                <a:endParaRPr lang="he-IL" sz="24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  <a:blipFill>
                <a:blip r:embed="rId3"/>
                <a:stretch>
                  <a:fillRect l="-1154" t="-25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The basic model is the same (still a linear model with the beta coefficients, only that now, we solve a different optimization problem.</a:t>
                </a:r>
              </a:p>
              <a:p>
                <a:r>
                  <a:rPr lang="en-US" dirty="0" smtClean="0"/>
                  <a:t>Instead of finding the coefficients that yield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blipFill>
                <a:blip r:embed="rId4"/>
                <a:stretch>
                  <a:fillRect l="-526" t="-3012" b="-84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1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 very “simplistic tool”, linear regression can be a very good tool for gaining insights, and help the exploratory process</a:t>
            </a:r>
          </a:p>
          <a:p>
            <a:r>
              <a:rPr lang="en-US" dirty="0"/>
              <a:t>It is quick to run, and can illustrate relationships of variables</a:t>
            </a:r>
          </a:p>
          <a:p>
            <a:r>
              <a:rPr lang="en-US" dirty="0"/>
              <a:t>It has some nice extensions, which can be beneficial in various situations</a:t>
            </a:r>
          </a:p>
          <a:p>
            <a:r>
              <a:rPr lang="en-US" dirty="0"/>
              <a:t>Even though it is not as flexible as other regression tools (i.e., forests, boosting, NNs), it can provide a reference – “starting point”, from which one can improve further with other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</a:t>
            </a:r>
            <a:r>
              <a:rPr lang="en-US" dirty="0" smtClean="0"/>
              <a:t>the expectancy of this </a:t>
            </a:r>
            <a:r>
              <a:rPr lang="en-US" dirty="0"/>
              <a:t>loss function </a:t>
            </a:r>
            <a:r>
              <a:rPr lang="en-US" dirty="0" smtClean="0"/>
              <a:t>is given by: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 smtClean="0"/>
              <a:t>approach: we </a:t>
            </a:r>
            <a:r>
              <a:rPr lang="en-US" dirty="0"/>
              <a:t>assume an underlying </a:t>
            </a:r>
            <a:r>
              <a:rPr lang="en-US" dirty="0" smtClean="0"/>
              <a:t>(linear)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influences the beer consumption around the world?</a:t>
            </a:r>
          </a:p>
          <a:p>
            <a:endParaRPr lang="en-US" sz="2400" dirty="0" smtClean="0"/>
          </a:p>
          <a:p>
            <a:r>
              <a:rPr lang="en-US" sz="2400" dirty="0" smtClean="0"/>
              <a:t>/</a:t>
            </a:r>
            <a:r>
              <a:rPr lang="en-US" sz="2400" dirty="0"/>
              <a:t>class code/01-linear_regression_example1.Rmd</a:t>
            </a:r>
            <a:endParaRPr lang="en-I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1968</TotalTime>
  <Words>1669</Words>
  <Application>Microsoft Office PowerPoint</Application>
  <PresentationFormat>Widescreen</PresentationFormat>
  <Paragraphs>315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Quantile regression</vt:lpstr>
      <vt:lpstr>Exercise</vt:lpstr>
      <vt:lpstr>Contents</vt:lpstr>
      <vt:lpstr>Dimension reduction using Principle Component Analysis (PCA)</vt:lpstr>
      <vt:lpstr>Regularization methods</vt:lpstr>
      <vt:lpstr>The Bias-Variance tradeoff</vt:lpstr>
      <vt:lpstr>Some properties of linear regression</vt:lpstr>
      <vt:lpstr>The Ridge and the Lasso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205</cp:revision>
  <dcterms:created xsi:type="dcterms:W3CDTF">2019-03-21T08:27:23Z</dcterms:created>
  <dcterms:modified xsi:type="dcterms:W3CDTF">2019-07-17T13:23:29Z</dcterms:modified>
</cp:coreProperties>
</file>