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98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99" r:id="rId16"/>
    <p:sldId id="286" r:id="rId17"/>
    <p:sldId id="289" r:id="rId18"/>
    <p:sldId id="290" r:id="rId19"/>
    <p:sldId id="291" r:id="rId20"/>
    <p:sldId id="292" r:id="rId21"/>
    <p:sldId id="273" r:id="rId22"/>
    <p:sldId id="287" r:id="rId23"/>
    <p:sldId id="293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2678" autoAdjust="0"/>
  </p:normalViewPr>
  <p:slideViewPr>
    <p:cSldViewPr snapToGrid="0" showGuides="1">
      <p:cViewPr varScale="1">
        <p:scale>
          <a:sx n="69" d="100"/>
          <a:sy n="69" d="100"/>
        </p:scale>
        <p:origin x="1334" y="67"/>
      </p:cViewPr>
      <p:guideLst>
        <p:guide orient="horz" pos="1729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ז'/אב/תשע"ט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additional information about how to find \beta, see ESLII pages 132-135, and pages</a:t>
            </a:r>
            <a:r>
              <a:rPr lang="en-US" baseline="0" dirty="0"/>
              <a:t> 418-421</a:t>
            </a:r>
            <a:r>
              <a:rPr lang="en-US" dirty="0"/>
              <a:t>. It turns out to be a convex </a:t>
            </a:r>
            <a:r>
              <a:rPr lang="en-US" baseline="0" dirty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Details on the formulation of the inner product are given in ESLII pages 132-135, and pages</a:t>
            </a:r>
            <a:r>
              <a:rPr lang="en-US" baseline="0" dirty="0"/>
              <a:t> 418-421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356-359 in ISLR provide very good intuition on the relationship between SVMs and logistic</a:t>
            </a:r>
            <a:r>
              <a:rPr lang="en-US" baseline="0" dirty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52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explanation</a:t>
            </a:r>
            <a:r>
              <a:rPr lang="en-US" baseline="0" dirty="0"/>
              <a:t> here of bias-variance tradeoff of the test set error is somewhat “hand waving”. If you’re interested, it is also explained in pages 183-184 in ISLR.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56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11d05bace8ced4e3ebb5be644a9061ce/6044a042f1c1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Classification Methods and Cross Validation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When I want to understand what is happening today or try to decide what will happen tomorrow, I look back.</a:t>
            </a:r>
          </a:p>
          <a:p>
            <a:endParaRPr lang="en-US" dirty="0"/>
          </a:p>
          <a:p>
            <a:pPr algn="r"/>
            <a:r>
              <a:rPr lang="en-US" dirty="0"/>
              <a:t>- 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(not        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variables are called “</a:t>
                </a:r>
                <a:r>
                  <a:rPr lang="en-US" b="1" dirty="0"/>
                  <a:t>slack variables</a:t>
                </a:r>
                <a:r>
                  <a:rPr lang="en-US" dirty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i="1" dirty="0"/>
                  <a:t>C</a:t>
                </a:r>
                <a:r>
                  <a:rPr lang="en-US" dirty="0"/>
                  <a:t> tuning parameter limits our “slack budget”, and controls the </a:t>
                </a:r>
                <a:r>
                  <a:rPr lang="en-US" b="1" dirty="0"/>
                  <a:t>bias-variance tradeoff</a:t>
                </a:r>
                <a:r>
                  <a:rPr lang="en-US" dirty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Large </a:t>
                </a:r>
                <a:r>
                  <a:rPr lang="en-US" i="1" dirty="0"/>
                  <a:t>C</a:t>
                </a:r>
                <a:r>
                  <a:rPr lang="en-US" dirty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Small </a:t>
                </a:r>
                <a:r>
                  <a:rPr lang="en-US" i="1" dirty="0"/>
                  <a:t>C</a:t>
                </a:r>
                <a:r>
                  <a:rPr lang="en-US" dirty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b="1" dirty="0"/>
                  <a:t>support vector classifier </a:t>
                </a:r>
                <a:r>
                  <a:rPr lang="en-US" dirty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</a:t>
                </a:r>
                <a:r>
                  <a:rPr lang="en-US" b="1" dirty="0"/>
                  <a:t>kernels</a:t>
                </a:r>
                <a:r>
                  <a:rPr lang="en-US" dirty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Kernels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/>
                  <a:t>d</a:t>
                </a:r>
                <a:r>
                  <a:rPr lang="en-US" dirty="0" err="1"/>
                  <a:t>th</a:t>
                </a:r>
                <a:r>
                  <a:rPr lang="en-US" dirty="0"/>
                  <a:t>-Degree polynomial </a:t>
                </a:r>
                <a:r>
                  <a:rPr lang="en-US" sz="1600" dirty="0"/>
                  <a:t>(separating hyperplane -&gt; a polynomial separator)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Radial basis </a:t>
                </a:r>
                <a:r>
                  <a:rPr lang="en-US" sz="1600" dirty="0"/>
                  <a:t>(“circular” decision rule)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Source: Introduction to Statistical Learning, </a:t>
            </a:r>
            <a:br>
              <a:rPr lang="en-US" dirty="0"/>
            </a:br>
            <a:r>
              <a:rPr lang="en-US" dirty="0"/>
              <a:t>		Chapter 9.3 (Support Vector Machines)</a:t>
            </a:r>
            <a:br>
              <a:rPr lang="en-US" dirty="0"/>
            </a:br>
            <a:r>
              <a:rPr lang="en-US" dirty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versus one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classifiers, choose the one mostly “voted for”</a:t>
                </a:r>
                <a:endParaRPr lang="he-IL" dirty="0"/>
              </a:p>
              <a:p>
                <a:r>
                  <a:rPr lang="en-US" dirty="0"/>
                  <a:t>One versus many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classifiers</a:t>
                </a:r>
              </a:p>
              <a:p>
                <a:pPr lvl="1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demonstration:</a:t>
            </a:r>
          </a:p>
          <a:p>
            <a:r>
              <a:rPr lang="en-US" dirty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 Validation?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We’ve talked about the train/test division – it allows us to build a model and then evaluate it on an independent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train/test division provides us with a single relevant error (of the test set), which is sometimes not enough: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a sense, estimating the error based on a single observation is like calculating an average based on a sample with a single number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Intuitively, as we repeat the process many times, we improve the estimate for the error, but it becomes more computationally intensive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How do we choose the number of repetitions,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How do we Choose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sz="2400" b="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is called “10-fold” cv, and means we randomly split the data 90/10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Train on 90% and estimate the error on 10%; Repeat 10 times;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As a result, we get the distribution of the error</a:t>
                </a:r>
                <a:endParaRPr lang="en-US" sz="1600" b="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this is a special case called “leave-one-out” cross validation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Rarely ever used, but very low bias (we simulate the “real” process with </a:t>
                </a:r>
                <a:r>
                  <a:rPr lang="en-US" sz="1600" i="1" dirty="0"/>
                  <a:t>n-1</a:t>
                </a:r>
                <a:r>
                  <a:rPr lang="en-US" sz="1600" dirty="0"/>
                  <a:t> observations)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  <a:blipFill>
                <a:blip r:embed="rId4"/>
                <a:stretch>
                  <a:fillRect l="-242" t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123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Train/Validation</a:t>
            </a:r>
          </a:p>
          <a:p>
            <a:pPr algn="ctr"/>
            <a:r>
              <a:rPr lang="en-US" dirty="0"/>
              <a:t>(i.e., 50/50, once)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94184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k-fold, k=10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8655205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Leave one out</a:t>
            </a:r>
            <a:endParaRPr lang="he-IL" dirty="0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>
            <a:off x="3579541" y="5057079"/>
            <a:ext cx="136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50151" y="5057079"/>
            <a:ext cx="14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137102"/>
            <a:ext cx="60105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905" y="3724508"/>
            <a:ext cx="51988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Computational intensity, Variance increases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7188820" y="4215162"/>
            <a:ext cx="1853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Bias decreases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494263" y="5524152"/>
            <a:ext cx="97796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Intuition</a:t>
            </a:r>
            <a:r>
              <a:rPr lang="en-US" dirty="0"/>
              <a:t>: In LOOCV we’re essentially using almost “the same” version of train set</a:t>
            </a:r>
          </a:p>
          <a:p>
            <a:r>
              <a:rPr lang="en-US" dirty="0"/>
              <a:t>This yields lower bias, but highly correlated models provide high variance</a:t>
            </a:r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627756"/>
            <a:ext cx="6010507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Error vs. Parameter Tuning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cross-validation is utilized for various tasks: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provide an </a:t>
            </a:r>
            <a:r>
              <a:rPr lang="en-US" b="1" dirty="0"/>
              <a:t>estimate for a model’s performance </a:t>
            </a:r>
            <a:r>
              <a:rPr lang="en-US" dirty="0"/>
              <a:t>(KPI’s such as MSE, Type-I/II errors, etc.)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Compare modelling approaches </a:t>
            </a:r>
            <a:r>
              <a:rPr lang="en-US" dirty="0"/>
              <a:t>and we want to choose a model which yields the lowest error (or the lowest error variance/bias/etc.)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</a:t>
            </a:r>
            <a:r>
              <a:rPr lang="en-US" b="1" dirty="0"/>
              <a:t>tune hyper-parameters</a:t>
            </a:r>
            <a:r>
              <a:rPr lang="en-US" dirty="0"/>
              <a:t> within our model, e.g.: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svm</a:t>
            </a:r>
            <a:r>
              <a:rPr lang="en-US" dirty="0"/>
              <a:t> example, find the optimal cost parameter (which yields the minimum classification error), or in </a:t>
            </a:r>
            <a:r>
              <a:rPr lang="en-US" dirty="0" err="1"/>
              <a:t>knn</a:t>
            </a:r>
            <a:r>
              <a:rPr lang="en-US" dirty="0"/>
              <a:t> find the optimal number of neighbors.</a:t>
            </a:r>
          </a:p>
          <a:p>
            <a:pPr lvl="1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65DC083-A7C7-4E35-8A1D-E6521E732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Both logistic regression and linear discriminant analysis assume </a:t>
                </a:r>
                <a:r>
                  <a:rPr lang="en-US" b="1" dirty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Support vector = hyperplane = line in 2d</a:t>
                </a:r>
                <a:br>
                  <a:rPr lang="en-US" dirty="0"/>
                </a:br>
                <a:r>
                  <a:rPr lang="en-US" dirty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(Very rarely there is) Exactly one separating hyperplane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Separator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  <a:p>
            <a:pPr marL="0" indent="0">
              <a:buNone/>
            </a:pPr>
            <a:r>
              <a:rPr lang="en-US" dirty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Correction</a:t>
            </a:r>
            <a:r>
              <a:rPr lang="en-US" dirty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Correction</a:t>
                </a:r>
                <a:r>
                  <a:rPr lang="en-US" dirty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Demands are not as strict as before</a:t>
                </a:r>
              </a:p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4666</TotalTime>
  <Words>1345</Words>
  <Application>Microsoft Office PowerPoint</Application>
  <PresentationFormat>Widescreen</PresentationFormat>
  <Paragraphs>296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 and Cross Validation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Contents for today</vt:lpstr>
      <vt:lpstr>Cross Validation</vt:lpstr>
      <vt:lpstr>Why Cross Validation?</vt:lpstr>
      <vt:lpstr>How do we Choose k?  (k∈\{1,…,n\})</vt:lpstr>
      <vt:lpstr>Estimating Error vs. Parameter Tuning</vt:lpstr>
      <vt:lpstr>Live Coding Example k-fold cv</vt:lpstr>
      <vt:lpstr>Contents for today</vt:lpstr>
      <vt:lpstr>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412</cp:revision>
  <dcterms:created xsi:type="dcterms:W3CDTF">2019-03-21T08:27:23Z</dcterms:created>
  <dcterms:modified xsi:type="dcterms:W3CDTF">2019-08-08T06:47:11Z</dcterms:modified>
</cp:coreProperties>
</file>