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1"/>
  </p:notesMasterIdLst>
  <p:sldIdLst>
    <p:sldId id="256" r:id="rId2"/>
    <p:sldId id="286" r:id="rId3"/>
    <p:sldId id="292" r:id="rId4"/>
    <p:sldId id="287" r:id="rId5"/>
    <p:sldId id="293" r:id="rId6"/>
    <p:sldId id="294" r:id="rId7"/>
    <p:sldId id="295" r:id="rId8"/>
    <p:sldId id="296" r:id="rId9"/>
    <p:sldId id="297" r:id="rId10"/>
    <p:sldId id="319" r:id="rId11"/>
    <p:sldId id="298" r:id="rId12"/>
    <p:sldId id="299" r:id="rId13"/>
    <p:sldId id="301" r:id="rId14"/>
    <p:sldId id="315" r:id="rId15"/>
    <p:sldId id="312" r:id="rId16"/>
    <p:sldId id="314" r:id="rId17"/>
    <p:sldId id="302" r:id="rId18"/>
    <p:sldId id="318" r:id="rId19"/>
    <p:sldId id="303" r:id="rId20"/>
    <p:sldId id="306" r:id="rId21"/>
    <p:sldId id="317" r:id="rId22"/>
    <p:sldId id="304" r:id="rId23"/>
    <p:sldId id="305" r:id="rId24"/>
    <p:sldId id="320" r:id="rId25"/>
    <p:sldId id="321" r:id="rId26"/>
    <p:sldId id="322" r:id="rId27"/>
    <p:sldId id="324" r:id="rId28"/>
    <p:sldId id="310" r:id="rId29"/>
    <p:sldId id="31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7E96"/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76884" autoAdjust="0"/>
  </p:normalViewPr>
  <p:slideViewPr>
    <p:cSldViewPr snapToGrid="0" showGuides="1">
      <p:cViewPr>
        <p:scale>
          <a:sx n="66" d="100"/>
          <a:sy n="66" d="100"/>
        </p:scale>
        <p:origin x="1430" y="-96"/>
      </p:cViewPr>
      <p:guideLst>
        <p:guide orient="horz" pos="1729"/>
        <p:guide pos="3840"/>
        <p:guide orient="horz" pos="23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ג'/אלול/תשע"ט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meter.com/s/4065641c158611be7b963216aa6d682e/5bf16a135536/edit?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198839/evaluate-random-forest-oob-vs-cv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details about measures and why misclassification is not that advised, see ESLII pages 309-310.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0918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ESLII for the equivalent algorithm for classification trees (page 339, algorithm 10.1), the AdaBoost.M1 algorithm.</a:t>
            </a:r>
          </a:p>
          <a:p>
            <a:r>
              <a:rPr lang="en-US" dirty="0"/>
              <a:t>This returns a discrete classification, AdaBoost generalizes this to continuous values (probability mapped to [-1,1]).</a:t>
            </a:r>
          </a:p>
          <a:p>
            <a:endParaRPr lang="en-US" dirty="0"/>
          </a:p>
          <a:p>
            <a:r>
              <a:rPr lang="en-US" dirty="0"/>
              <a:t>Question answers:</a:t>
            </a:r>
          </a:p>
          <a:p>
            <a:r>
              <a:rPr lang="en-US" dirty="0"/>
              <a:t>Q1: The majority vote in the leaves is determined after weighing the observations at each leave according to weights.</a:t>
            </a:r>
          </a:p>
          <a:p>
            <a:r>
              <a:rPr lang="en-US" dirty="0"/>
              <a:t>Q2: After the first iteration, weights do not necessarily sum to 1 (they are exponents).</a:t>
            </a:r>
          </a:p>
          <a:p>
            <a:r>
              <a:rPr lang="en-US" dirty="0"/>
              <a:t>Q3: As the accuracy tends to 1, the weight tends to infinity. As the accuracy tends to 0, the weight tends to –infinity (minus infinity).</a:t>
            </a:r>
          </a:p>
          <a:p>
            <a:r>
              <a:rPr lang="en-US" dirty="0"/>
              <a:t>Q4: If the prediction of observation </a:t>
            </a:r>
            <a:r>
              <a:rPr lang="en-US" i="1" dirty="0" err="1"/>
              <a:t>i</a:t>
            </a:r>
            <a:r>
              <a:rPr lang="en-US" i="0" dirty="0"/>
              <a:t> is accurate, then the weight is 1. If the prediction is wrong, then the weight becomes (1-err)/err*</a:t>
            </a:r>
            <a:r>
              <a:rPr lang="en-US" i="0" dirty="0" err="1"/>
              <a:t>w_i</a:t>
            </a:r>
            <a:r>
              <a:rPr lang="en-US" i="0" dirty="0"/>
              <a:t>. As the process continues from iteration to iteration, the weight is updated scaled up (increased) until there is a model which is able to predict the observation (then the weight resets to 1).</a:t>
            </a: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7830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page 359 in ESLII for additional details. The explanation to why this works is quite technical, and currently out of our scope.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9785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645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330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Mentimeter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https://www.mentimeter.com/s/4065641c158611be7b963216aa6d682e/5bf16a135536/edit?</a:t>
            </a:r>
            <a:endParaRPr lang="en-US" dirty="0"/>
          </a:p>
          <a:p>
            <a:r>
              <a:rPr lang="en-US" dirty="0"/>
              <a:t>Out of the following, what would require bootstrap? (multiple choice)</a:t>
            </a:r>
          </a:p>
          <a:p>
            <a:pPr marL="228600" indent="-228600">
              <a:buAutoNum type="alphaUcPeriod"/>
            </a:pPr>
            <a:r>
              <a:rPr lang="en-US" dirty="0"/>
              <a:t>The A1c value of a logistic regression</a:t>
            </a:r>
          </a:p>
          <a:p>
            <a:pPr marL="228600" indent="-228600">
              <a:buAutoNum type="alphaUcPeriod"/>
            </a:pPr>
            <a:r>
              <a:rPr lang="en-US" dirty="0"/>
              <a:t>The distribution of an A1c of a logistic regression model</a:t>
            </a:r>
          </a:p>
          <a:p>
            <a:pPr marL="228600" indent="-228600">
              <a:buAutoNum type="alphaUcPeriod"/>
            </a:pPr>
            <a:r>
              <a:rPr lang="en-US" dirty="0"/>
              <a:t>The p-value of logistic regression coefficients</a:t>
            </a:r>
          </a:p>
          <a:p>
            <a:pPr marL="228600" indent="-228600">
              <a:buAutoNum type="alphaUcPeriod"/>
            </a:pPr>
            <a:r>
              <a:rPr lang="en-US" dirty="0"/>
              <a:t>The average of a sample which drawn from an “unknown distribution” (i.e., not normal, exponential, etc.)</a:t>
            </a:r>
          </a:p>
          <a:p>
            <a:pPr marL="228600" indent="-228600">
              <a:buAutoNum type="alphaUcPeriod"/>
            </a:pPr>
            <a:r>
              <a:rPr lang="en-US" dirty="0"/>
              <a:t>The standard deviation of a sample from which was drawn from an “unknown distribution”</a:t>
            </a:r>
          </a:p>
          <a:p>
            <a:pPr marL="228600" indent="-228600">
              <a:buAutoNum type="alphaUcPeriod"/>
            </a:pPr>
            <a:r>
              <a:rPr lang="en-US" dirty="0"/>
              <a:t>A hypothesis test for the monotonicity of a density function</a:t>
            </a:r>
          </a:p>
          <a:p>
            <a:pPr marL="228600" indent="-228600">
              <a:buAutoNum type="alphaU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My set is (B; F; and maybe C. Specifically C can also be computed out of the likelihood function using the </a:t>
            </a:r>
            <a:r>
              <a:rPr lang="en-US" i="1" dirty="0" err="1"/>
              <a:t>confint</a:t>
            </a:r>
            <a:r>
              <a:rPr lang="en-US" i="0" dirty="0"/>
              <a:t> function</a:t>
            </a:r>
            <a:r>
              <a:rPr lang="en-US" dirty="0"/>
              <a:t>)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889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B/3</a:t>
            </a:r>
            <a:r>
              <a:rPr lang="en-US" i="0" dirty="0"/>
              <a:t> comes from, the probability that an observation wouldn’t exist in a sample is (1-1/n)^n.</a:t>
            </a:r>
          </a:p>
          <a:p>
            <a:r>
              <a:rPr lang="en-US" i="0" dirty="0"/>
              <a:t>In the limit that’s 36.8%, so taking expectancy, an observation would not appear in about </a:t>
            </a:r>
            <a:r>
              <a:rPr lang="en-US" i="1" dirty="0"/>
              <a:t>B</a:t>
            </a:r>
            <a:r>
              <a:rPr lang="en-US" i="0" dirty="0"/>
              <a:t>*0.368 bootstrap samples.</a:t>
            </a:r>
          </a:p>
          <a:p>
            <a:endParaRPr lang="en-US" i="0" dirty="0"/>
          </a:p>
          <a:p>
            <a:r>
              <a:rPr lang="en-US" i="0" dirty="0"/>
              <a:t>Also see this post: </a:t>
            </a:r>
            <a:r>
              <a:rPr lang="en-US" dirty="0">
                <a:hlinkClick r:id="rId3"/>
              </a:rPr>
              <a:t>https://stats.stackexchange.com/questions/198839/evaluate-random-forest-oob-vs-cv</a:t>
            </a:r>
            <a:endParaRPr lang="en-IL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1559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4336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“de-correlates” – ISLR gives an intuitive explanation. If there is a dominant variable in the data, bagging will “always” use it. Hence the trees become more similar to one another and are highly correlated. A bagging estimator that relies on highly correlates trees yields a high variance error.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4147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2594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7750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416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September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www.mentimeter.com/s/4065641c158611be7b963216aa6d682e/5bf16a135536/" TargetMode="Externa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mentimeter.com/s/cc8bc686e17ae412bdd7a98a401fe0b7/1e122edd8378/ed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sz="6600" dirty="0"/>
              <a:t>Bagging, Random Forests, and Boosting</a:t>
            </a:r>
            <a:endParaRPr lang="he-IL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September 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5458968"/>
            <a:ext cx="502615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 forest doesn't weep over one tree.</a:t>
            </a:r>
          </a:p>
          <a:p>
            <a:pPr algn="r"/>
            <a:r>
              <a:rPr lang="en-US" dirty="0"/>
              <a:t>- Aleksandr Solzhenitsyn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F4EE-DFF0-409A-B6EC-DE4E3FCC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are…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D8902-C3DA-486F-8DE0-D6C27EF04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Easy to explain</a:t>
            </a:r>
          </a:p>
          <a:p>
            <a:r>
              <a:rPr lang="en-US" sz="2400" dirty="0">
                <a:solidFill>
                  <a:srgbClr val="00B050"/>
                </a:solidFill>
              </a:rPr>
              <a:t>Visually appealing</a:t>
            </a:r>
          </a:p>
          <a:p>
            <a:r>
              <a:rPr lang="en-US" sz="2400" dirty="0">
                <a:solidFill>
                  <a:srgbClr val="00B050"/>
                </a:solidFill>
              </a:rPr>
              <a:t>Handle qualitative predictors (and NAs)</a:t>
            </a:r>
          </a:p>
          <a:p>
            <a:r>
              <a:rPr lang="en-US" sz="2400" dirty="0">
                <a:solidFill>
                  <a:srgbClr val="C00000"/>
                </a:solidFill>
              </a:rPr>
              <a:t>Lousy predictors (performance wise)</a:t>
            </a:r>
          </a:p>
          <a:p>
            <a:r>
              <a:rPr lang="en-US" sz="2400" dirty="0">
                <a:solidFill>
                  <a:srgbClr val="C00000"/>
                </a:solidFill>
              </a:rPr>
              <a:t>Not robust (sensitive to minor changes – we will see later)</a:t>
            </a:r>
          </a:p>
          <a:p>
            <a:endParaRPr lang="en-US" sz="2400" dirty="0"/>
          </a:p>
          <a:p>
            <a:r>
              <a:rPr lang="en-US" sz="2800" dirty="0"/>
              <a:t>Introducing… </a:t>
            </a:r>
            <a:r>
              <a:rPr lang="en-US" sz="2800" b="1" dirty="0"/>
              <a:t>bagging, random forests, and boosting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218C8-83F2-4F9D-84B3-61BAA6A5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4999C-EE58-4C0B-9225-5BF492CC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39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88638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217340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9981917" y="3973255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8663210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1430005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5290684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9556093" y="3559212"/>
            <a:ext cx="1318707" cy="41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2322888" y="2624863"/>
            <a:ext cx="1942521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8781521" y="3559212"/>
            <a:ext cx="774572" cy="41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1104846" y="3559212"/>
            <a:ext cx="1218042" cy="265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877806" y="3973256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Linear methods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7866332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randomForest</a:t>
            </a:r>
            <a:endParaRPr lang="he-IL" dirty="0"/>
          </a:p>
        </p:txBody>
      </p:sp>
      <p:cxnSp>
        <p:nvCxnSpPr>
          <p:cNvPr id="53" name="Straight Arrow Connector 52"/>
          <p:cNvCxnSpPr>
            <a:cxnSpLocks/>
            <a:stCxn id="8" idx="2"/>
            <a:endCxn id="54" idx="0"/>
          </p:cNvCxnSpPr>
          <p:nvPr/>
        </p:nvCxnSpPr>
        <p:spPr>
          <a:xfrm>
            <a:off x="8781521" y="4597199"/>
            <a:ext cx="11951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46" idx="3"/>
          </p:cNvCxnSpPr>
          <p:nvPr/>
        </p:nvCxnSpPr>
        <p:spPr>
          <a:xfrm flipH="1">
            <a:off x="6663571" y="4285228"/>
            <a:ext cx="1225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0053949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Trees</a:t>
            </a:r>
            <a:endParaRPr lang="he-IL" strike="sngStrike" dirty="0"/>
          </a:p>
        </p:txBody>
      </p:sp>
      <p:cxnSp>
        <p:nvCxnSpPr>
          <p:cNvPr id="18" name="Straight Arrow Connector 17"/>
          <p:cNvCxnSpPr>
            <a:stCxn id="8" idx="2"/>
            <a:endCxn id="36" idx="0"/>
          </p:cNvCxnSpPr>
          <p:nvPr/>
        </p:nvCxnSpPr>
        <p:spPr>
          <a:xfrm>
            <a:off x="8781521" y="4597199"/>
            <a:ext cx="2307131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ounded Rectangle 53">
            <a:extLst>
              <a:ext uri="{FF2B5EF4-FFF2-40B4-BE49-F238E27FC236}">
                <a16:creationId xmlns:a16="http://schemas.microsoft.com/office/drawing/2014/main" id="{2EFA4364-472F-4959-8B47-E104DC0F0367}"/>
              </a:ext>
            </a:extLst>
          </p:cNvPr>
          <p:cNvSpPr/>
          <p:nvPr/>
        </p:nvSpPr>
        <p:spPr>
          <a:xfrm>
            <a:off x="6217920" y="5021472"/>
            <a:ext cx="1410686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Bagging</a:t>
            </a:r>
            <a:endParaRPr lang="he-IL" dirty="0"/>
          </a:p>
        </p:txBody>
      </p:sp>
      <p:sp>
        <p:nvSpPr>
          <p:cNvPr id="40" name="Rounded Rectangle 53">
            <a:extLst>
              <a:ext uri="{FF2B5EF4-FFF2-40B4-BE49-F238E27FC236}">
                <a16:creationId xmlns:a16="http://schemas.microsoft.com/office/drawing/2014/main" id="{E2C9B332-7832-4BEF-975E-CC697AADEFB6}"/>
              </a:ext>
            </a:extLst>
          </p:cNvPr>
          <p:cNvSpPr/>
          <p:nvPr/>
        </p:nvSpPr>
        <p:spPr>
          <a:xfrm>
            <a:off x="3943350" y="5021472"/>
            <a:ext cx="2030731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Boosting</a:t>
            </a:r>
            <a:endParaRPr lang="he-IL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4634C8-2A86-4FDA-B955-DDAD96893608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 flipH="1">
            <a:off x="6923263" y="4597199"/>
            <a:ext cx="1858258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3ADA3C-D21F-4DF5-9480-131610C88017}"/>
              </a:ext>
            </a:extLst>
          </p:cNvPr>
          <p:cNvCxnSpPr>
            <a:cxnSpLocks/>
            <a:stCxn id="8" idx="2"/>
            <a:endCxn id="40" idx="0"/>
          </p:cNvCxnSpPr>
          <p:nvPr/>
        </p:nvCxnSpPr>
        <p:spPr>
          <a:xfrm flipH="1">
            <a:off x="4958716" y="4597199"/>
            <a:ext cx="3822805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6E0D12-B5EA-4E56-9C17-793133DCF05D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9674403" y="4285227"/>
            <a:ext cx="30751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ounded Rectangle 53">
            <a:extLst>
              <a:ext uri="{FF2B5EF4-FFF2-40B4-BE49-F238E27FC236}">
                <a16:creationId xmlns:a16="http://schemas.microsoft.com/office/drawing/2014/main" id="{7E92A08C-143E-4CF5-A6B1-D6E4FCE7BF25}"/>
              </a:ext>
            </a:extLst>
          </p:cNvPr>
          <p:cNvSpPr/>
          <p:nvPr/>
        </p:nvSpPr>
        <p:spPr>
          <a:xfrm>
            <a:off x="1725178" y="5021471"/>
            <a:ext cx="1410686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Bootstrap</a:t>
            </a:r>
            <a:endParaRPr lang="he-IL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51F9558-9AFF-4BD3-A489-8185D7902847}"/>
              </a:ext>
            </a:extLst>
          </p:cNvPr>
          <p:cNvCxnSpPr>
            <a:stCxn id="29" idx="2"/>
            <a:endCxn id="38" idx="2"/>
          </p:cNvCxnSpPr>
          <p:nvPr/>
        </p:nvCxnSpPr>
        <p:spPr>
          <a:xfrm rot="16200000" flipH="1">
            <a:off x="4676892" y="3399043"/>
            <a:ext cx="1" cy="4492742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557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F7B72E-4181-4474-95E4-BB2F1AAE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</a:t>
            </a:r>
            <a:br>
              <a:rPr lang="en-US" dirty="0"/>
            </a:br>
            <a:r>
              <a:rPr lang="en-US" dirty="0"/>
              <a:t>(“bootstrap aggregation”)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8784AB-D712-48D1-9C66-80E2CB000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The basic idea</a:t>
            </a:r>
            <a:r>
              <a:rPr lang="en-US" dirty="0"/>
              <a:t>: trees are not robust, so let’s leverage the inherent variation and make a lot of them</a:t>
            </a:r>
          </a:p>
          <a:p>
            <a:r>
              <a:rPr lang="en-US" dirty="0"/>
              <a:t>But first, let’s talk about </a:t>
            </a:r>
            <a:r>
              <a:rPr lang="en-US" u="sng" dirty="0"/>
              <a:t>bootstrap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B13F2-2CB6-4E7C-B2BC-A0320D20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22BB-D65C-4202-B889-3F05EDA0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52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BD2C52-5C4B-4947-9CC2-A335E120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Bootstrap?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CFB131C-2DB8-4577-9245-AA8CF1C3E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Some statistics are “easily” (analytically) computed from a data set, e.g.: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Average, Standard Deviation, The SE of linear regression coefficients,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etc.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Some statistics do not have a closed analytical form, e.g.: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Distribution of a median, when normality doesn’t hold.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The distribution of a model’s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(confidence interval).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The distribution of the variance of a statistic.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Statistics computed via a complex process.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Bootstrap is a method used for estimating statistics from a dataset, which is useful when no closed analytical form is available.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CFB131C-2DB8-4577-9245-AA8CF1C3E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37BFC-14FC-4A5E-9D60-51B0ABB4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D8187-BDB6-4794-897C-E3FA4F69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76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81F9-D566-4586-A510-7D9B0713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bootstrap works?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A31CC-E969-47DF-B693-1528E69907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Let’s assume we have 100 random numbers between 0-1. You want to generate a normal random distribution. </a:t>
                </a:r>
                <a:r>
                  <a:rPr lang="en-US" b="1" dirty="0"/>
                  <a:t>What do you do?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Now, 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/>
                  <a:t>, the sample distribution, represent some unknown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(related to the population from which the sample was drawn),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(the sample of portion which is equal to </a:t>
                </a:r>
                <a:r>
                  <a:rPr lang="en-US" i="1" dirty="0"/>
                  <a:t>t</a:t>
                </a:r>
                <a:r>
                  <a:rPr lang="en-US" dirty="0"/>
                  <a:t>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Generally,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(i.e., </a:t>
                </a:r>
                <a:r>
                  <a:rPr lang="en-US" i="1" dirty="0"/>
                  <a:t>A</a:t>
                </a:r>
                <a:r>
                  <a:rPr lang="en-US" dirty="0"/>
                  <a:t> can be any “probabilistic event”)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A31CC-E969-47DF-B693-1528E69907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BF761-ED26-4367-B8EE-D7ABAEB0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DA5F8-F4F6-4C69-A038-F7CEB6B7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6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81F9-D566-4586-A510-7D9B0713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bootstrap works?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A31CC-E969-47DF-B693-1528E69907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Now we can 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/>
                  <a:t> to randomize a new sample “as if” we were sampling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Use the existing data to create a new sample (with replacement)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For each such sample compute the desired statistic (e.g. Median)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Repeat this process </a:t>
                </a:r>
                <a:r>
                  <a:rPr lang="en-US" i="1" dirty="0"/>
                  <a:t>B</a:t>
                </a:r>
                <a:r>
                  <a:rPr lang="en-US" dirty="0"/>
                  <a:t> times (</a:t>
                </a:r>
                <a:r>
                  <a:rPr lang="en-US" i="1" dirty="0"/>
                  <a:t>B</a:t>
                </a:r>
                <a:r>
                  <a:rPr lang="en-US" dirty="0"/>
                  <a:t> samples)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Compute the distribution of the statistic based on the </a:t>
                </a:r>
                <a:r>
                  <a:rPr lang="en-US" i="1" dirty="0"/>
                  <a:t>B</a:t>
                </a:r>
                <a:r>
                  <a:rPr lang="en-US" dirty="0"/>
                  <a:t> observations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For more theory: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 err="1"/>
                  <a:t>Efron</a:t>
                </a:r>
                <a:r>
                  <a:rPr lang="en-US" dirty="0"/>
                  <a:t>, B. and </a:t>
                </a:r>
                <a:r>
                  <a:rPr lang="en-US" dirty="0" err="1"/>
                  <a:t>Tibshirani</a:t>
                </a:r>
                <a:r>
                  <a:rPr lang="en-US" dirty="0"/>
                  <a:t>, R.J. (1993). An Introduction to the Bootstrap, Chapman &amp; Hall, New York.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In R, this can be facilitated by package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boot </a:t>
                </a:r>
                <a:r>
                  <a:rPr lang="en-US" dirty="0"/>
                  <a:t>or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u="sng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rsample</a:t>
                </a:r>
                <a:endParaRPr lang="en-US" u="sng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/class code/04-bootstrap_example.R</a:t>
                </a:r>
                <a:endParaRPr lang="en-I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A31CC-E969-47DF-B693-1528E69907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BF761-ED26-4367-B8EE-D7ABAEB0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DA5F8-F4F6-4C69-A038-F7CEB6B7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955451-23DD-4DF0-9AD4-E649F0332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2152" y="134461"/>
            <a:ext cx="947614" cy="1102678"/>
          </a:xfrm>
          <a:prstGeom prst="rect">
            <a:avLst/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1AC22C7C-B1DE-4BA1-9B95-D65E34524D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6440" y="5469523"/>
            <a:ext cx="1067424" cy="90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48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4AA1-340A-4BB5-BAAA-449CBA7F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(Bootstrap Aggregation)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4157B-FE0F-4D65-A77C-132BE3253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General purpose procedure for </a:t>
            </a:r>
            <a:r>
              <a:rPr lang="en-US" b="1" dirty="0"/>
              <a:t>reducing the variance </a:t>
            </a:r>
            <a:r>
              <a:rPr lang="en-US" dirty="0"/>
              <a:t>of a statistical learning model. Algorithm: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Split the dataset to Train/Test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Create </a:t>
            </a:r>
            <a:r>
              <a:rPr lang="en-US" i="1" dirty="0"/>
              <a:t>B</a:t>
            </a:r>
            <a:r>
              <a:rPr lang="en-US" b="1" i="1" dirty="0"/>
              <a:t> </a:t>
            </a:r>
            <a:r>
              <a:rPr lang="en-US" dirty="0"/>
              <a:t>bootstrap samples of the train data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Build </a:t>
            </a:r>
            <a:r>
              <a:rPr lang="en-US" i="1" dirty="0"/>
              <a:t>B</a:t>
            </a:r>
            <a:r>
              <a:rPr lang="en-US" dirty="0"/>
              <a:t> “deep” over-fitted trees (i.e., high variance-low bias), using all available features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Average the results of these trees (for regression) or take majority vote (for classification)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 the test data to evaluate your model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/class code/04-bagging.R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14BF4-9999-4602-AE2F-F03FA9A4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C9B48-2A21-4DBB-9AD9-835D0827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6492109A-9D5E-454C-B332-71B34450F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440" y="5469523"/>
            <a:ext cx="1067424" cy="90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16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A524-44F5-43AD-B56C-AECAEBF6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Out-of-Bag Error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ABCF7-6AA1-4B82-A039-868FA8C73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 estimate the error in bagging, you can either use cross validation, </a:t>
            </a:r>
            <a:r>
              <a:rPr lang="en-US" b="1" dirty="0"/>
              <a:t>OR</a:t>
            </a:r>
            <a:r>
              <a:rPr lang="en-US" dirty="0"/>
              <a:t> use “out-of-bag” error, which estimates the error as well: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Predict the response of observation </a:t>
            </a:r>
            <a:r>
              <a:rPr lang="en-US" i="1" dirty="0" err="1"/>
              <a:t>i</a:t>
            </a:r>
            <a:r>
              <a:rPr lang="en-US" dirty="0"/>
              <a:t> based on trees in which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wasn’t in the train set (hence “out of bag”)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Yields around </a:t>
            </a:r>
            <a:r>
              <a:rPr lang="en-US" i="1" dirty="0"/>
              <a:t>B</a:t>
            </a:r>
            <a:r>
              <a:rPr lang="en-US" dirty="0"/>
              <a:t>/3 predictions per observation (</a:t>
            </a:r>
            <a:r>
              <a:rPr lang="en-US" b="1" dirty="0"/>
              <a:t>can you see why?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Average predictions (or use majority vote in classification problems)</a:t>
            </a:r>
          </a:p>
          <a:p>
            <a:pPr>
              <a:lnSpc>
                <a:spcPct val="150000"/>
              </a:lnSpc>
            </a:pPr>
            <a:r>
              <a:rPr lang="en-US" dirty="0"/>
              <a:t>The out of bag error converges to leave one out cross validation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Exercise 15.2 in ESLII, p.603.</a:t>
            </a:r>
          </a:p>
          <a:p>
            <a:pPr>
              <a:lnSpc>
                <a:spcPct val="150000"/>
              </a:lnSpc>
            </a:pPr>
            <a:r>
              <a:rPr lang="en-US" dirty="0"/>
              <a:t>Out of bag error can be used in the same manner for </a:t>
            </a:r>
            <a:r>
              <a:rPr lang="en-US" dirty="0" err="1"/>
              <a:t>randomForest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Set replace=TRUE.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C251F-11EB-4627-8494-805C2266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902A6-EB2E-499B-816B-6A516380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75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88638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217340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9981917" y="3973255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8663210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1430005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5290684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9556093" y="3559212"/>
            <a:ext cx="1318707" cy="41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2322888" y="2624863"/>
            <a:ext cx="1942521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8781521" y="3559212"/>
            <a:ext cx="774572" cy="41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1104846" y="3559212"/>
            <a:ext cx="1218042" cy="265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877806" y="3973256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Linear methods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7866332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randomForest</a:t>
            </a:r>
            <a:endParaRPr lang="he-IL" dirty="0"/>
          </a:p>
        </p:txBody>
      </p:sp>
      <p:cxnSp>
        <p:nvCxnSpPr>
          <p:cNvPr id="53" name="Straight Arrow Connector 52"/>
          <p:cNvCxnSpPr>
            <a:cxnSpLocks/>
            <a:stCxn id="8" idx="2"/>
            <a:endCxn id="54" idx="0"/>
          </p:cNvCxnSpPr>
          <p:nvPr/>
        </p:nvCxnSpPr>
        <p:spPr>
          <a:xfrm>
            <a:off x="8781521" y="4597199"/>
            <a:ext cx="11951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46" idx="3"/>
          </p:cNvCxnSpPr>
          <p:nvPr/>
        </p:nvCxnSpPr>
        <p:spPr>
          <a:xfrm flipH="1">
            <a:off x="6663571" y="4285228"/>
            <a:ext cx="1225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0053949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Trees</a:t>
            </a:r>
            <a:endParaRPr lang="he-IL" strike="sngStrike" dirty="0"/>
          </a:p>
        </p:txBody>
      </p:sp>
      <p:cxnSp>
        <p:nvCxnSpPr>
          <p:cNvPr id="18" name="Straight Arrow Connector 17"/>
          <p:cNvCxnSpPr>
            <a:stCxn id="8" idx="2"/>
            <a:endCxn id="36" idx="0"/>
          </p:cNvCxnSpPr>
          <p:nvPr/>
        </p:nvCxnSpPr>
        <p:spPr>
          <a:xfrm>
            <a:off x="8781521" y="4597199"/>
            <a:ext cx="2307131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ounded Rectangle 53">
            <a:extLst>
              <a:ext uri="{FF2B5EF4-FFF2-40B4-BE49-F238E27FC236}">
                <a16:creationId xmlns:a16="http://schemas.microsoft.com/office/drawing/2014/main" id="{2EFA4364-472F-4959-8B47-E104DC0F0367}"/>
              </a:ext>
            </a:extLst>
          </p:cNvPr>
          <p:cNvSpPr/>
          <p:nvPr/>
        </p:nvSpPr>
        <p:spPr>
          <a:xfrm>
            <a:off x="6217920" y="5021472"/>
            <a:ext cx="1410686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Bagging</a:t>
            </a:r>
            <a:endParaRPr lang="he-IL" dirty="0"/>
          </a:p>
        </p:txBody>
      </p:sp>
      <p:sp>
        <p:nvSpPr>
          <p:cNvPr id="40" name="Rounded Rectangle 53">
            <a:extLst>
              <a:ext uri="{FF2B5EF4-FFF2-40B4-BE49-F238E27FC236}">
                <a16:creationId xmlns:a16="http://schemas.microsoft.com/office/drawing/2014/main" id="{E2C9B332-7832-4BEF-975E-CC697AADEFB6}"/>
              </a:ext>
            </a:extLst>
          </p:cNvPr>
          <p:cNvSpPr/>
          <p:nvPr/>
        </p:nvSpPr>
        <p:spPr>
          <a:xfrm>
            <a:off x="3943350" y="5021472"/>
            <a:ext cx="2030731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Boosting</a:t>
            </a:r>
            <a:endParaRPr lang="he-IL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4634C8-2A86-4FDA-B955-DDAD96893608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 flipH="1">
            <a:off x="6923263" y="4597199"/>
            <a:ext cx="1858258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3ADA3C-D21F-4DF5-9480-131610C88017}"/>
              </a:ext>
            </a:extLst>
          </p:cNvPr>
          <p:cNvCxnSpPr>
            <a:cxnSpLocks/>
            <a:stCxn id="8" idx="2"/>
            <a:endCxn id="40" idx="0"/>
          </p:cNvCxnSpPr>
          <p:nvPr/>
        </p:nvCxnSpPr>
        <p:spPr>
          <a:xfrm flipH="1">
            <a:off x="4958716" y="4597199"/>
            <a:ext cx="3822805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6E0D12-B5EA-4E56-9C17-793133DCF05D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9674403" y="4285227"/>
            <a:ext cx="30751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ounded Rectangle 53">
            <a:extLst>
              <a:ext uri="{FF2B5EF4-FFF2-40B4-BE49-F238E27FC236}">
                <a16:creationId xmlns:a16="http://schemas.microsoft.com/office/drawing/2014/main" id="{7E92A08C-143E-4CF5-A6B1-D6E4FCE7BF25}"/>
              </a:ext>
            </a:extLst>
          </p:cNvPr>
          <p:cNvSpPr/>
          <p:nvPr/>
        </p:nvSpPr>
        <p:spPr>
          <a:xfrm>
            <a:off x="1725178" y="5021471"/>
            <a:ext cx="1410686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Bootstrap</a:t>
            </a:r>
            <a:endParaRPr lang="he-IL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51F9558-9AFF-4BD3-A489-8185D7902847}"/>
              </a:ext>
            </a:extLst>
          </p:cNvPr>
          <p:cNvCxnSpPr>
            <a:stCxn id="29" idx="2"/>
            <a:endCxn id="38" idx="2"/>
          </p:cNvCxnSpPr>
          <p:nvPr/>
        </p:nvCxnSpPr>
        <p:spPr>
          <a:xfrm rot="16200000" flipH="1">
            <a:off x="4676892" y="3399043"/>
            <a:ext cx="1" cy="4492742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109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F7B72E-4181-4474-95E4-BB2F1AAE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8784AB-D712-48D1-9C66-80E2CB000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B13F2-2CB6-4E7C-B2BC-A0320D20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22BB-D65C-4202-B889-3F05EDA0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8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Reminder/revision: Cross Validation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147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9DDFEB-C810-471D-9571-7EF7DB4F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Algorithm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9F36936E-36E1-41DD-9B1A-702A88BBAA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Remember bagging? Instead of building a deep tree with all features add a randomization for </a:t>
                </a:r>
                <a:r>
                  <a:rPr lang="en-US" b="1" dirty="0"/>
                  <a:t>what features will be used </a:t>
                </a:r>
                <a:r>
                  <a:rPr lang="en-US" dirty="0"/>
                  <a:t>during each step of the tree-building.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 common choice is to consider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dirty="0"/>
                  <a:t> features at each split.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This “de-correlates” the predictions and lowers the variance (in the bias-variance error trade-off).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/class code/04-Random_Forests.R</a:t>
                </a:r>
                <a:endParaRPr lang="en-I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9F36936E-36E1-41DD-9B1A-702A88BBAA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63889-BBE1-4DFC-B04D-7833103C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3D10F-AB1B-47B0-80B3-96F2BF64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03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88638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217340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9981917" y="3973255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8663210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1430005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5290684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9556093" y="3559212"/>
            <a:ext cx="1318707" cy="41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2322888" y="2624863"/>
            <a:ext cx="1942521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8781521" y="3559212"/>
            <a:ext cx="774572" cy="41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1104846" y="3559212"/>
            <a:ext cx="1218042" cy="265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877806" y="3973256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Linear methods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7866332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randomForest</a:t>
            </a:r>
            <a:endParaRPr lang="he-IL" dirty="0"/>
          </a:p>
        </p:txBody>
      </p:sp>
      <p:cxnSp>
        <p:nvCxnSpPr>
          <p:cNvPr id="53" name="Straight Arrow Connector 52"/>
          <p:cNvCxnSpPr>
            <a:cxnSpLocks/>
            <a:stCxn id="8" idx="2"/>
            <a:endCxn id="54" idx="0"/>
          </p:cNvCxnSpPr>
          <p:nvPr/>
        </p:nvCxnSpPr>
        <p:spPr>
          <a:xfrm>
            <a:off x="8781521" y="4597199"/>
            <a:ext cx="11951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46" idx="3"/>
          </p:cNvCxnSpPr>
          <p:nvPr/>
        </p:nvCxnSpPr>
        <p:spPr>
          <a:xfrm flipH="1">
            <a:off x="6663571" y="4285228"/>
            <a:ext cx="1225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0053949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Trees</a:t>
            </a:r>
            <a:endParaRPr lang="he-IL" strike="sngStrike" dirty="0"/>
          </a:p>
        </p:txBody>
      </p:sp>
      <p:cxnSp>
        <p:nvCxnSpPr>
          <p:cNvPr id="18" name="Straight Arrow Connector 17"/>
          <p:cNvCxnSpPr>
            <a:stCxn id="8" idx="2"/>
            <a:endCxn id="36" idx="0"/>
          </p:cNvCxnSpPr>
          <p:nvPr/>
        </p:nvCxnSpPr>
        <p:spPr>
          <a:xfrm>
            <a:off x="8781521" y="4597199"/>
            <a:ext cx="2307131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ounded Rectangle 53">
            <a:extLst>
              <a:ext uri="{FF2B5EF4-FFF2-40B4-BE49-F238E27FC236}">
                <a16:creationId xmlns:a16="http://schemas.microsoft.com/office/drawing/2014/main" id="{2EFA4364-472F-4959-8B47-E104DC0F0367}"/>
              </a:ext>
            </a:extLst>
          </p:cNvPr>
          <p:cNvSpPr/>
          <p:nvPr/>
        </p:nvSpPr>
        <p:spPr>
          <a:xfrm>
            <a:off x="6217920" y="5021472"/>
            <a:ext cx="1410686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Bagging</a:t>
            </a:r>
            <a:endParaRPr lang="he-IL" dirty="0"/>
          </a:p>
        </p:txBody>
      </p:sp>
      <p:sp>
        <p:nvSpPr>
          <p:cNvPr id="40" name="Rounded Rectangle 53">
            <a:extLst>
              <a:ext uri="{FF2B5EF4-FFF2-40B4-BE49-F238E27FC236}">
                <a16:creationId xmlns:a16="http://schemas.microsoft.com/office/drawing/2014/main" id="{E2C9B332-7832-4BEF-975E-CC697AADEFB6}"/>
              </a:ext>
            </a:extLst>
          </p:cNvPr>
          <p:cNvSpPr/>
          <p:nvPr/>
        </p:nvSpPr>
        <p:spPr>
          <a:xfrm>
            <a:off x="3943350" y="5021472"/>
            <a:ext cx="2030731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Boosting</a:t>
            </a:r>
            <a:endParaRPr lang="he-IL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4634C8-2A86-4FDA-B955-DDAD96893608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 flipH="1">
            <a:off x="6923263" y="4597199"/>
            <a:ext cx="1858258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3ADA3C-D21F-4DF5-9480-131610C88017}"/>
              </a:ext>
            </a:extLst>
          </p:cNvPr>
          <p:cNvCxnSpPr>
            <a:cxnSpLocks/>
            <a:stCxn id="8" idx="2"/>
            <a:endCxn id="40" idx="0"/>
          </p:cNvCxnSpPr>
          <p:nvPr/>
        </p:nvCxnSpPr>
        <p:spPr>
          <a:xfrm flipH="1">
            <a:off x="4958716" y="4597199"/>
            <a:ext cx="3822805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6E0D12-B5EA-4E56-9C17-793133DCF05D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9674403" y="4285227"/>
            <a:ext cx="30751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ounded Rectangle 53">
            <a:extLst>
              <a:ext uri="{FF2B5EF4-FFF2-40B4-BE49-F238E27FC236}">
                <a16:creationId xmlns:a16="http://schemas.microsoft.com/office/drawing/2014/main" id="{7E92A08C-143E-4CF5-A6B1-D6E4FCE7BF25}"/>
              </a:ext>
            </a:extLst>
          </p:cNvPr>
          <p:cNvSpPr/>
          <p:nvPr/>
        </p:nvSpPr>
        <p:spPr>
          <a:xfrm>
            <a:off x="1725178" y="5021471"/>
            <a:ext cx="1410686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Bootstrap</a:t>
            </a:r>
            <a:endParaRPr lang="he-IL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51F9558-9AFF-4BD3-A489-8185D7902847}"/>
              </a:ext>
            </a:extLst>
          </p:cNvPr>
          <p:cNvCxnSpPr>
            <a:stCxn id="29" idx="2"/>
            <a:endCxn id="38" idx="2"/>
          </p:cNvCxnSpPr>
          <p:nvPr/>
        </p:nvCxnSpPr>
        <p:spPr>
          <a:xfrm rot="16200000" flipH="1">
            <a:off x="4676892" y="3399043"/>
            <a:ext cx="1" cy="4492742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381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F7B72E-4181-4474-95E4-BB2F1AAE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8784AB-D712-48D1-9C66-80E2CB000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B13F2-2CB6-4E7C-B2BC-A0320D20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22BB-D65C-4202-B889-3F05EDA0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03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9DDFEB-C810-471D-9571-7EF7DB4F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9F36936E-36E1-41DD-9B1A-702A88BBAA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algorithm used for improving the results of an individual model. </a:t>
                </a:r>
              </a:p>
              <a:p>
                <a:r>
                  <a:rPr lang="en-US" dirty="0"/>
                  <a:t>This approach is commonly used when the “building blocks” are trees but it can be implemented on any model (from here on, I use the term “trees”)</a:t>
                </a:r>
              </a:p>
              <a:p>
                <a:r>
                  <a:rPr lang="en-US" dirty="0"/>
                  <a:t>The trees are fitted on a modified dataset. </a:t>
                </a:r>
              </a:p>
              <a:p>
                <a:r>
                  <a:rPr lang="en-US" dirty="0"/>
                  <a:t>Grown sequentially “slow learner”. </a:t>
                </a:r>
              </a:p>
              <a:p>
                <a:r>
                  <a:rPr lang="en-US" dirty="0"/>
                  <a:t>No bootstrapping or randomization is applied while building the sequential models.</a:t>
                </a:r>
              </a:p>
              <a:p>
                <a:r>
                  <a:rPr lang="en-US" dirty="0"/>
                  <a:t>At each iteration, we fit the residuals instead of the original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thus the overall residuals gradually decrease</a:t>
                </a:r>
                <a:endParaRPr lang="en-IL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9F36936E-36E1-41DD-9B1A-702A88BBAA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63889-BBE1-4DFC-B04D-7833103C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3D10F-AB1B-47B0-80B3-96F2BF64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12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394E9-7A93-4E1C-82E4-A0D20499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Algorithm </a:t>
            </a:r>
            <a:br>
              <a:rPr lang="en-US" dirty="0"/>
            </a:br>
            <a:r>
              <a:rPr lang="en-US" sz="3200" dirty="0"/>
              <a:t>(standard least squares boosting)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89F4D4-4AF7-4394-A4C1-37D2438909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 the training set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73152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Fit a tree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splits to the train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dirty="0"/>
              </a:p>
              <a:p>
                <a:pPr marL="73152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Update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73152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Update residuals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The boosted model is: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nary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89F4D4-4AF7-4394-A4C1-37D2438909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 b="-1473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C3AAF-ED63-4326-88F6-858D0498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53F6E-45C9-4961-BC46-E99E742D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3A1ED6-3D56-43C5-8483-7063A283B7CE}"/>
                  </a:ext>
                </a:extLst>
              </p:cNvPr>
              <p:cNvSpPr/>
              <p:nvPr/>
            </p:nvSpPr>
            <p:spPr>
              <a:xfrm>
                <a:off x="9326880" y="3429000"/>
                <a:ext cx="2624328" cy="2743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400" u="sng" dirty="0"/>
                  <a:t>Parameters:</a:t>
                </a:r>
                <a:endParaRPr lang="en-US" sz="1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1400" dirty="0"/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The shrinkage (learn rate)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400" dirty="0"/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Total number of models</a:t>
                </a:r>
              </a:p>
              <a:p>
                <a:pPr>
                  <a:lnSpc>
                    <a:spcPct val="150000"/>
                  </a:lnSpc>
                </a:pPr>
                <a:endParaRPr lang="en-US" sz="1400" dirty="0"/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Individual tree parameters</a:t>
                </a:r>
                <a:endParaRPr lang="en-IL" sz="14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3A1ED6-3D56-43C5-8483-7063A283B7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880" y="3429000"/>
                <a:ext cx="2624328" cy="2743200"/>
              </a:xfrm>
              <a:prstGeom prst="rect">
                <a:avLst/>
              </a:prstGeom>
              <a:blipFill>
                <a:blip r:embed="rId4"/>
                <a:stretch>
                  <a:fillRect l="-46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37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394E9-7A93-4E1C-82E4-A0D20499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Algorithm </a:t>
            </a:r>
            <a:r>
              <a:rPr lang="en-US" i="1" dirty="0"/>
              <a:t>AdaBoost.M1 </a:t>
            </a:r>
            <a:r>
              <a:rPr lang="en-US" sz="3200" dirty="0"/>
              <a:t>(classification)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89F4D4-4AF7-4394-A4C1-37D2438909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Initialize observation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73152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Fit a 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using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73152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Compute the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err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73152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Compute the step’s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err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err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marL="73152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Update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The boosted model is: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89F4D4-4AF7-4394-A4C1-37D2438909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2" b="-120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C3AAF-ED63-4326-88F6-858D0498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53F6E-45C9-4961-BC46-E99E742D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0EC951-8D7E-427C-8D29-E30A4D933A06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636871" y="2189051"/>
            <a:ext cx="2841934" cy="116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C037316-8310-4895-A9E9-59C234713521}"/>
              </a:ext>
            </a:extLst>
          </p:cNvPr>
          <p:cNvSpPr/>
          <p:nvPr/>
        </p:nvSpPr>
        <p:spPr>
          <a:xfrm>
            <a:off x="8478805" y="1846945"/>
            <a:ext cx="3510596" cy="684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Q1: Think, how do trees use case weights?</a:t>
            </a:r>
            <a:endParaRPr lang="en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9AA902-5495-4D13-A8A4-75C2F97B6710}"/>
              </a:ext>
            </a:extLst>
          </p:cNvPr>
          <p:cNvSpPr/>
          <p:nvPr/>
        </p:nvSpPr>
        <p:spPr>
          <a:xfrm>
            <a:off x="8478805" y="2654637"/>
            <a:ext cx="3510596" cy="684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Q2: If weights sum to 1, why do we need the denominator?</a:t>
            </a:r>
            <a:endParaRPr lang="en-IL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AB4687-D77D-41DC-A9D3-85B5274AD2D0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636871" y="2996743"/>
            <a:ext cx="2841934" cy="73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784E6D0-9BB5-46D8-9D54-BCFF6413EBA3}"/>
                  </a:ext>
                </a:extLst>
              </p:cNvPr>
              <p:cNvSpPr/>
              <p:nvPr/>
            </p:nvSpPr>
            <p:spPr>
              <a:xfrm>
                <a:off x="8478805" y="3469106"/>
                <a:ext cx="3510596" cy="684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Q3: What would be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of an accurate model?</a:t>
                </a:r>
                <a:endParaRPr lang="en-IL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784E6D0-9BB5-46D8-9D54-BCFF6413EB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805" y="3469106"/>
                <a:ext cx="3510596" cy="684212"/>
              </a:xfrm>
              <a:prstGeom prst="rect">
                <a:avLst/>
              </a:prstGeom>
              <a:blipFill>
                <a:blip r:embed="rId4"/>
                <a:stretch>
                  <a:fillRect l="-1384" r="-173" b="-1140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16F152-4D80-41FA-89A7-470FCCE91B6E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096000" y="3811212"/>
            <a:ext cx="2382805" cy="58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0E1302B-1314-479D-8235-55D57A03814E}"/>
              </a:ext>
            </a:extLst>
          </p:cNvPr>
          <p:cNvSpPr/>
          <p:nvPr/>
        </p:nvSpPr>
        <p:spPr>
          <a:xfrm>
            <a:off x="8478805" y="4281022"/>
            <a:ext cx="3510596" cy="684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Q4: What is the intuition behind this weight update?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896C13-20E8-4253-A507-A6A39631C3C3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7118430" y="4623128"/>
            <a:ext cx="1360375" cy="261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71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8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41E8F-4876-4128-ADF8-D97DF501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 Methods (</a:t>
            </a:r>
            <a:r>
              <a:rPr lang="en-US" dirty="0" err="1"/>
              <a:t>gbm</a:t>
            </a:r>
            <a:r>
              <a:rPr lang="en-US" dirty="0"/>
              <a:t>)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DC0331-BF30-4AA5-B6AF-7AD0B3840C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In the first approach, the update was on the </a:t>
                </a:r>
                <a:r>
                  <a:rPr lang="en-US" b="1" dirty="0"/>
                  <a:t>residuals</a:t>
                </a:r>
                <a:endParaRPr lang="en-US" dirty="0"/>
              </a:p>
              <a:p>
                <a:r>
                  <a:rPr lang="en-US" dirty="0"/>
                  <a:t>In the second approach, the update was on the </a:t>
                </a:r>
                <a:r>
                  <a:rPr lang="en-US" b="1" dirty="0"/>
                  <a:t>weights</a:t>
                </a:r>
                <a:endParaRPr lang="en-US" dirty="0"/>
              </a:p>
              <a:p>
                <a:r>
                  <a:rPr lang="en-US" dirty="0"/>
                  <a:t>In </a:t>
                </a:r>
                <a:r>
                  <a:rPr lang="en-US" b="1" dirty="0" err="1"/>
                  <a:t>gbm</a:t>
                </a:r>
                <a:r>
                  <a:rPr lang="en-US" dirty="0"/>
                  <a:t> we update the </a:t>
                </a:r>
                <a:r>
                  <a:rPr lang="en-US" b="1" dirty="0"/>
                  <a:t>gradient of the loss function</a:t>
                </a:r>
                <a:r>
                  <a:rPr lang="en-US" dirty="0"/>
                  <a:t> instead of the predictor itself, i.e.</a:t>
                </a:r>
              </a:p>
              <a:p>
                <a:r>
                  <a:rPr lang="en-US" dirty="0"/>
                  <a:t>Define the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At each iteration, find the tree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which minimizes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𝑖𝑚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800" dirty="0"/>
                  <a:t>(Where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1800" dirty="0"/>
                  <a:t> represents the tree’s splits).</a:t>
                </a:r>
              </a:p>
              <a:p>
                <a:r>
                  <a:rPr lang="en-US" sz="1800" dirty="0"/>
                  <a:t>At each step we looking for a tree in the direction which minimizes the error.</a:t>
                </a:r>
                <a:endParaRPr lang="en-IL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DC0331-BF30-4AA5-B6AF-7AD0B3840C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24" t="-225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96BB6-1B50-4E3E-95B4-C59CD9D2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58044-FD3B-4114-86A1-1B89ED6B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963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D4FC-5A83-4C82-A367-88B3F74D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 Methods (</a:t>
            </a:r>
            <a:r>
              <a:rPr lang="en-US" dirty="0" err="1"/>
              <a:t>gbm</a:t>
            </a:r>
            <a:r>
              <a:rPr lang="en-US" dirty="0"/>
              <a:t>) – cont.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072F49-7046-432B-9FF7-2C6C14531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rigorous explanation to why this works is out of our scope</a:t>
                </a:r>
              </a:p>
              <a:p>
                <a:pPr lvl="1"/>
                <a:r>
                  <a:rPr lang="en-US" dirty="0"/>
                  <a:t>See ESLII p. 359-361.</a:t>
                </a:r>
              </a:p>
              <a:p>
                <a:r>
                  <a:rPr lang="en-US" dirty="0"/>
                  <a:t>But intuitively, (and to see the relationship to the residuals we were using earlier) consider: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as the loss function. Then its gradient is given by.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Fitting a tree to the residual in each step is equivalent to </a:t>
                </a:r>
                <a:r>
                  <a:rPr lang="en-US" dirty="0" err="1"/>
                  <a:t>gbm</a:t>
                </a:r>
                <a:r>
                  <a:rPr lang="en-US" dirty="0"/>
                  <a:t>.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/code class/04-boosting.R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072F49-7046-432B-9FF7-2C6C14531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A9022-87DB-444A-8431-C86D15E98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C68E1-BC52-4FF0-B506-F0686835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64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88638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217340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9981917" y="3973255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8663210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1430005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5290684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9556093" y="3559212"/>
            <a:ext cx="1318707" cy="41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2322888" y="2624863"/>
            <a:ext cx="1942521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8781521" y="3559212"/>
            <a:ext cx="774572" cy="41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1104846" y="3559212"/>
            <a:ext cx="1218042" cy="265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877806" y="3973256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Linear methods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7866332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randomForest</a:t>
            </a:r>
            <a:endParaRPr lang="he-IL" dirty="0"/>
          </a:p>
        </p:txBody>
      </p:sp>
      <p:cxnSp>
        <p:nvCxnSpPr>
          <p:cNvPr id="53" name="Straight Arrow Connector 52"/>
          <p:cNvCxnSpPr>
            <a:cxnSpLocks/>
            <a:stCxn id="8" idx="2"/>
            <a:endCxn id="54" idx="0"/>
          </p:cNvCxnSpPr>
          <p:nvPr/>
        </p:nvCxnSpPr>
        <p:spPr>
          <a:xfrm>
            <a:off x="8781521" y="4597199"/>
            <a:ext cx="11951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46" idx="3"/>
          </p:cNvCxnSpPr>
          <p:nvPr/>
        </p:nvCxnSpPr>
        <p:spPr>
          <a:xfrm flipH="1">
            <a:off x="6663571" y="4285228"/>
            <a:ext cx="1225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0053949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Trees</a:t>
            </a:r>
            <a:endParaRPr lang="he-IL" strike="sngStrike" dirty="0"/>
          </a:p>
        </p:txBody>
      </p:sp>
      <p:cxnSp>
        <p:nvCxnSpPr>
          <p:cNvPr id="18" name="Straight Arrow Connector 17"/>
          <p:cNvCxnSpPr>
            <a:stCxn id="8" idx="2"/>
            <a:endCxn id="36" idx="0"/>
          </p:cNvCxnSpPr>
          <p:nvPr/>
        </p:nvCxnSpPr>
        <p:spPr>
          <a:xfrm>
            <a:off x="8781521" y="4597199"/>
            <a:ext cx="2307131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ounded Rectangle 53">
            <a:extLst>
              <a:ext uri="{FF2B5EF4-FFF2-40B4-BE49-F238E27FC236}">
                <a16:creationId xmlns:a16="http://schemas.microsoft.com/office/drawing/2014/main" id="{2EFA4364-472F-4959-8B47-E104DC0F0367}"/>
              </a:ext>
            </a:extLst>
          </p:cNvPr>
          <p:cNvSpPr/>
          <p:nvPr/>
        </p:nvSpPr>
        <p:spPr>
          <a:xfrm>
            <a:off x="6217920" y="5021472"/>
            <a:ext cx="1410686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Bagging</a:t>
            </a:r>
            <a:endParaRPr lang="he-IL" dirty="0"/>
          </a:p>
        </p:txBody>
      </p:sp>
      <p:sp>
        <p:nvSpPr>
          <p:cNvPr id="40" name="Rounded Rectangle 53">
            <a:extLst>
              <a:ext uri="{FF2B5EF4-FFF2-40B4-BE49-F238E27FC236}">
                <a16:creationId xmlns:a16="http://schemas.microsoft.com/office/drawing/2014/main" id="{E2C9B332-7832-4BEF-975E-CC697AADEFB6}"/>
              </a:ext>
            </a:extLst>
          </p:cNvPr>
          <p:cNvSpPr/>
          <p:nvPr/>
        </p:nvSpPr>
        <p:spPr>
          <a:xfrm>
            <a:off x="3943350" y="5021472"/>
            <a:ext cx="2030731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Boosting</a:t>
            </a:r>
            <a:endParaRPr lang="he-IL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4634C8-2A86-4FDA-B955-DDAD96893608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 flipH="1">
            <a:off x="6923263" y="4597199"/>
            <a:ext cx="1858258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3ADA3C-D21F-4DF5-9480-131610C88017}"/>
              </a:ext>
            </a:extLst>
          </p:cNvPr>
          <p:cNvCxnSpPr>
            <a:cxnSpLocks/>
            <a:stCxn id="8" idx="2"/>
            <a:endCxn id="40" idx="0"/>
          </p:cNvCxnSpPr>
          <p:nvPr/>
        </p:nvCxnSpPr>
        <p:spPr>
          <a:xfrm flipH="1">
            <a:off x="4958716" y="4597199"/>
            <a:ext cx="3822805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6E0D12-B5EA-4E56-9C17-793133DCF05D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9674403" y="4285227"/>
            <a:ext cx="30751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ounded Rectangle 53">
            <a:extLst>
              <a:ext uri="{FF2B5EF4-FFF2-40B4-BE49-F238E27FC236}">
                <a16:creationId xmlns:a16="http://schemas.microsoft.com/office/drawing/2014/main" id="{5A89EEEB-3FD3-4691-ACAF-BB15F2BC436D}"/>
              </a:ext>
            </a:extLst>
          </p:cNvPr>
          <p:cNvSpPr/>
          <p:nvPr/>
        </p:nvSpPr>
        <p:spPr>
          <a:xfrm>
            <a:off x="1725178" y="5021471"/>
            <a:ext cx="1410686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Bootstrap</a:t>
            </a:r>
            <a:endParaRPr lang="he-IL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6E56BD1-B2E3-4E1F-8912-F65B2865EF59}"/>
              </a:ext>
            </a:extLst>
          </p:cNvPr>
          <p:cNvCxnSpPr/>
          <p:nvPr/>
        </p:nvCxnSpPr>
        <p:spPr>
          <a:xfrm rot="16200000" flipH="1">
            <a:off x="4676892" y="3399043"/>
            <a:ext cx="1" cy="4492742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866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EF26FE-0E2B-4ED1-A4BD-4F2F0E8D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Optimization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9114CB-9592-4AAA-AD87-E4ADF24055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C0AFA-CA43-4EB5-87DE-5D763387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5E124-F3A6-4D24-B2CA-CEDBD628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5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Example k-fold cv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Revising:</a:t>
            </a:r>
          </a:p>
          <a:p>
            <a:pPr lvl="1"/>
            <a:r>
              <a:rPr lang="en-US" dirty="0"/>
              <a:t>k-fold cross validation</a:t>
            </a:r>
          </a:p>
          <a:p>
            <a:pPr lvl="2"/>
            <a:r>
              <a:rPr lang="en-US" i="1" dirty="0"/>
              <a:t>k</a:t>
            </a:r>
            <a:r>
              <a:rPr lang="en-US" dirty="0"/>
              <a:t> disjoint partitions (no overlap), all observation participate</a:t>
            </a:r>
          </a:p>
          <a:p>
            <a:pPr lvl="1"/>
            <a:r>
              <a:rPr lang="en-US" dirty="0"/>
              <a:t>Repeated random sub-sampling validation </a:t>
            </a:r>
          </a:p>
          <a:p>
            <a:pPr lvl="2"/>
            <a:r>
              <a:rPr lang="en-US" dirty="0"/>
              <a:t>AKA Monte-Carlo cross-validation), validation can be any size, some observations may be skipped</a:t>
            </a:r>
          </a:p>
          <a:p>
            <a:endParaRPr lang="en-US" dirty="0"/>
          </a:p>
          <a:p>
            <a:r>
              <a:rPr lang="en-US" dirty="0"/>
              <a:t>In k-fold CV, how many times would observation </a:t>
            </a:r>
            <a:r>
              <a:rPr lang="en-US" i="1" dirty="0" err="1"/>
              <a:t>i</a:t>
            </a:r>
            <a:r>
              <a:rPr lang="en-US" dirty="0"/>
              <a:t> appear in the train set?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/class code/03-cv_example.R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3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Classification and Regression Trees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6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D4A2CB-46CD-4B88-A127-C79091E6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Trees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858DC6-4784-4AEA-8A8B-1A75B8A56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Classification and Regression Trees is an algorithm used to divide the space into sub-regions. In each region the prediction is given according to the observations which “reside” in the region. </a:t>
            </a:r>
          </a:p>
          <a:p>
            <a:pPr>
              <a:lnSpc>
                <a:spcPct val="100000"/>
              </a:lnSpc>
            </a:pPr>
            <a:r>
              <a:rPr lang="en-US" dirty="0"/>
              <a:t>This makes trees a very flexible model.</a:t>
            </a:r>
          </a:p>
          <a:p>
            <a:pPr>
              <a:lnSpc>
                <a:spcPct val="100000"/>
              </a:lnSpc>
            </a:pPr>
            <a:r>
              <a:rPr lang="en-US" dirty="0"/>
              <a:t>Trees can be used for either regression or classification.</a:t>
            </a:r>
          </a:p>
          <a:p>
            <a:pPr>
              <a:lnSpc>
                <a:spcPct val="100000"/>
              </a:lnSpc>
            </a:pPr>
            <a:r>
              <a:rPr lang="en-US" dirty="0"/>
              <a:t>Caution, flexibility = very high bias = can be easily abused into over-fitting.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CD76A-FBBD-4EB5-9331-3E360488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46B01-14E9-4AD0-BE3F-87BE9280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0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2215-2117-4C38-9223-E9880B1C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How a Tree Classifies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097BD-0487-4EA7-BFE4-D8A7D091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01D67-0638-4612-9939-3CE66F87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42B1E6-2694-464F-88FC-1848535F22BD}"/>
              </a:ext>
            </a:extLst>
          </p:cNvPr>
          <p:cNvSpPr/>
          <p:nvPr/>
        </p:nvSpPr>
        <p:spPr>
          <a:xfrm>
            <a:off x="603209" y="2567822"/>
            <a:ext cx="4489786" cy="33589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71E425-0C54-4B85-AB7C-739145400BD6}"/>
                  </a:ext>
                </a:extLst>
              </p:cNvPr>
              <p:cNvSpPr txBox="1"/>
              <p:nvPr/>
            </p:nvSpPr>
            <p:spPr>
              <a:xfrm>
                <a:off x="1252806" y="1924855"/>
                <a:ext cx="2999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Plane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two classes)</a:t>
                </a:r>
                <a:endParaRPr lang="en-IL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71E425-0C54-4B85-AB7C-739145400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806" y="1924855"/>
                <a:ext cx="2999154" cy="369332"/>
              </a:xfrm>
              <a:prstGeom prst="rect">
                <a:avLst/>
              </a:prstGeom>
              <a:blipFill>
                <a:blip r:embed="rId2"/>
                <a:stretch>
                  <a:fillRect l="-1829" t="-8333" r="-1016" b="-28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6E8DD9F-908C-4366-B368-9CCBEF593E61}"/>
              </a:ext>
            </a:extLst>
          </p:cNvPr>
          <p:cNvSpPr txBox="1"/>
          <p:nvPr/>
        </p:nvSpPr>
        <p:spPr>
          <a:xfrm>
            <a:off x="8464298" y="1924855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tree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A7195F-A1FA-4BFE-B981-52393AB19818}"/>
                  </a:ext>
                </a:extLst>
              </p:cNvPr>
              <p:cNvSpPr txBox="1"/>
              <p:nvPr/>
            </p:nvSpPr>
            <p:spPr>
              <a:xfrm>
                <a:off x="4774018" y="5903452"/>
                <a:ext cx="318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A7195F-A1FA-4BFE-B981-52393AB19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018" y="5903452"/>
                <a:ext cx="318977" cy="369332"/>
              </a:xfrm>
              <a:prstGeom prst="rect">
                <a:avLst/>
              </a:prstGeom>
              <a:blipFill>
                <a:blip r:embed="rId3"/>
                <a:stretch>
                  <a:fillRect r="-153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141EEA-0148-4460-A352-265C3AFD9883}"/>
                  </a:ext>
                </a:extLst>
              </p:cNvPr>
              <p:cNvSpPr txBox="1"/>
              <p:nvPr/>
            </p:nvSpPr>
            <p:spPr>
              <a:xfrm>
                <a:off x="167273" y="2567822"/>
                <a:ext cx="318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141EEA-0148-4460-A352-265C3AFD9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73" y="2567822"/>
                <a:ext cx="318977" cy="369332"/>
              </a:xfrm>
              <a:prstGeom prst="rect">
                <a:avLst/>
              </a:prstGeom>
              <a:blipFill>
                <a:blip r:embed="rId4"/>
                <a:stretch>
                  <a:fillRect r="-1509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363DD30C-A5C2-4E41-8B5D-FF64A6788637}"/>
              </a:ext>
            </a:extLst>
          </p:cNvPr>
          <p:cNvSpPr/>
          <p:nvPr/>
        </p:nvSpPr>
        <p:spPr>
          <a:xfrm>
            <a:off x="3923414" y="5039833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07B8DE-D97E-4C44-9EE3-A90A4FADF5F6}"/>
              </a:ext>
            </a:extLst>
          </p:cNvPr>
          <p:cNvSpPr/>
          <p:nvPr/>
        </p:nvSpPr>
        <p:spPr>
          <a:xfrm>
            <a:off x="4417827" y="5130209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5DD323-0EBE-4457-90A7-C53CFBA1DF22}"/>
              </a:ext>
            </a:extLst>
          </p:cNvPr>
          <p:cNvSpPr/>
          <p:nvPr/>
        </p:nvSpPr>
        <p:spPr>
          <a:xfrm>
            <a:off x="3141920" y="5534136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003550-262B-4AC3-BF3B-03548C51184D}"/>
              </a:ext>
            </a:extLst>
          </p:cNvPr>
          <p:cNvSpPr/>
          <p:nvPr/>
        </p:nvSpPr>
        <p:spPr>
          <a:xfrm>
            <a:off x="1525771" y="2846777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921351-B68C-4CF9-A8EF-0BEB8EDA2624}"/>
              </a:ext>
            </a:extLst>
          </p:cNvPr>
          <p:cNvSpPr/>
          <p:nvPr/>
        </p:nvSpPr>
        <p:spPr>
          <a:xfrm>
            <a:off x="2493333" y="3463465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43FBD4-8ECB-4FF9-9505-45F784F3D338}"/>
              </a:ext>
            </a:extLst>
          </p:cNvPr>
          <p:cNvSpPr/>
          <p:nvPr/>
        </p:nvSpPr>
        <p:spPr>
          <a:xfrm>
            <a:off x="3232296" y="3035414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E274D9-181D-4A2C-8464-36254439798B}"/>
              </a:ext>
            </a:extLst>
          </p:cNvPr>
          <p:cNvSpPr/>
          <p:nvPr/>
        </p:nvSpPr>
        <p:spPr>
          <a:xfrm>
            <a:off x="997759" y="5353383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387863-3141-49D7-95E0-4DE1DCB381BA}"/>
              </a:ext>
            </a:extLst>
          </p:cNvPr>
          <p:cNvSpPr/>
          <p:nvPr/>
        </p:nvSpPr>
        <p:spPr>
          <a:xfrm>
            <a:off x="3248246" y="4996610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9E1AA68-D6CE-42C7-BB07-5FD6D0B39A05}"/>
              </a:ext>
            </a:extLst>
          </p:cNvPr>
          <p:cNvSpPr/>
          <p:nvPr/>
        </p:nvSpPr>
        <p:spPr>
          <a:xfrm>
            <a:off x="2387010" y="5177363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20978C-78A8-4B4E-A52A-26117A14A4B8}"/>
              </a:ext>
            </a:extLst>
          </p:cNvPr>
          <p:cNvSpPr/>
          <p:nvPr/>
        </p:nvSpPr>
        <p:spPr>
          <a:xfrm>
            <a:off x="1884819" y="4906233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949C59F-3FBA-4BB9-9238-99A1F1723A88}"/>
              </a:ext>
            </a:extLst>
          </p:cNvPr>
          <p:cNvSpPr/>
          <p:nvPr/>
        </p:nvSpPr>
        <p:spPr>
          <a:xfrm>
            <a:off x="1088135" y="3373088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A6B1F4F-2FB8-4836-8D86-B44EFA15530D}"/>
              </a:ext>
            </a:extLst>
          </p:cNvPr>
          <p:cNvSpPr/>
          <p:nvPr/>
        </p:nvSpPr>
        <p:spPr>
          <a:xfrm>
            <a:off x="715238" y="5047716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3EF1755-2BF6-4BD7-9F3E-8C71D73186EA}"/>
              </a:ext>
            </a:extLst>
          </p:cNvPr>
          <p:cNvSpPr/>
          <p:nvPr/>
        </p:nvSpPr>
        <p:spPr>
          <a:xfrm>
            <a:off x="4630476" y="2934037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2C4FBF8-C351-487C-96FB-A5A06B7A3F39}"/>
              </a:ext>
            </a:extLst>
          </p:cNvPr>
          <p:cNvGrpSpPr/>
          <p:nvPr/>
        </p:nvGrpSpPr>
        <p:grpSpPr>
          <a:xfrm>
            <a:off x="262054" y="4062622"/>
            <a:ext cx="4830941" cy="369332"/>
            <a:chOff x="262054" y="4062622"/>
            <a:chExt cx="4830941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F20AF05-F713-4D71-8383-04F2FC65505B}"/>
                    </a:ext>
                  </a:extLst>
                </p:cNvPr>
                <p:cNvSpPr txBox="1"/>
                <p:nvPr/>
              </p:nvSpPr>
              <p:spPr>
                <a:xfrm>
                  <a:off x="262054" y="4062622"/>
                  <a:ext cx="4483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F20AF05-F713-4D71-8383-04F2FC6550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054" y="4062622"/>
                  <a:ext cx="44839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0A636A-244F-4A27-B55D-0B986EE8B119}"/>
                </a:ext>
              </a:extLst>
            </p:cNvPr>
            <p:cNvCxnSpPr>
              <a:cxnSpLocks/>
              <a:stCxn id="6" idx="1"/>
              <a:endCxn id="6" idx="3"/>
            </p:cNvCxnSpPr>
            <p:nvPr/>
          </p:nvCxnSpPr>
          <p:spPr>
            <a:xfrm>
              <a:off x="603209" y="4247288"/>
              <a:ext cx="448978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A1E853-89D9-45C7-9CAB-3A101ADCA72D}"/>
              </a:ext>
            </a:extLst>
          </p:cNvPr>
          <p:cNvGrpSpPr/>
          <p:nvPr/>
        </p:nvGrpSpPr>
        <p:grpSpPr>
          <a:xfrm>
            <a:off x="1238548" y="2567822"/>
            <a:ext cx="453714" cy="3728264"/>
            <a:chOff x="1238548" y="2567822"/>
            <a:chExt cx="453714" cy="3728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856A66-DC33-4D03-8191-B0719617DF77}"/>
                    </a:ext>
                  </a:extLst>
                </p:cNvPr>
                <p:cNvSpPr txBox="1"/>
                <p:nvPr/>
              </p:nvSpPr>
              <p:spPr>
                <a:xfrm>
                  <a:off x="1238548" y="5926754"/>
                  <a:ext cx="4537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856A66-DC33-4D03-8191-B0719617D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8548" y="5926754"/>
                  <a:ext cx="45371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76EAA6F-0762-43E4-AD2A-93E4BB682BB0}"/>
                </a:ext>
              </a:extLst>
            </p:cNvPr>
            <p:cNvCxnSpPr>
              <a:stCxn id="25" idx="0"/>
            </p:cNvCxnSpPr>
            <p:nvPr/>
          </p:nvCxnSpPr>
          <p:spPr>
            <a:xfrm flipV="1">
              <a:off x="1465405" y="2567822"/>
              <a:ext cx="0" cy="33589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B5289D-E630-4E76-A0FA-D0271CABF024}"/>
              </a:ext>
            </a:extLst>
          </p:cNvPr>
          <p:cNvGrpSpPr/>
          <p:nvPr/>
        </p:nvGrpSpPr>
        <p:grpSpPr>
          <a:xfrm>
            <a:off x="3878775" y="2567822"/>
            <a:ext cx="453714" cy="3728264"/>
            <a:chOff x="3878775" y="2567822"/>
            <a:chExt cx="453714" cy="3728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333640E-C693-4AEA-BBCD-64A29CDBD7DB}"/>
                    </a:ext>
                  </a:extLst>
                </p:cNvPr>
                <p:cNvSpPr txBox="1"/>
                <p:nvPr/>
              </p:nvSpPr>
              <p:spPr>
                <a:xfrm>
                  <a:off x="3878775" y="5926754"/>
                  <a:ext cx="4537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333640E-C693-4AEA-BBCD-64A29CDBD7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8775" y="5926754"/>
                  <a:ext cx="45371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543E43C-1F22-43F3-9512-E4171B78EBE3}"/>
                </a:ext>
              </a:extLst>
            </p:cNvPr>
            <p:cNvCxnSpPr/>
            <p:nvPr/>
          </p:nvCxnSpPr>
          <p:spPr>
            <a:xfrm flipV="1">
              <a:off x="3932159" y="2567822"/>
              <a:ext cx="0" cy="33589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41CFE8E-F4A3-4626-B6D8-CA992D3B3B0A}"/>
              </a:ext>
            </a:extLst>
          </p:cNvPr>
          <p:cNvGrpSpPr/>
          <p:nvPr/>
        </p:nvGrpSpPr>
        <p:grpSpPr>
          <a:xfrm>
            <a:off x="8464298" y="2466445"/>
            <a:ext cx="1667444" cy="467592"/>
            <a:chOff x="8763096" y="2466445"/>
            <a:chExt cx="1667444" cy="46759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40258DB-694F-4551-A031-787B4627DD7E}"/>
                </a:ext>
              </a:extLst>
            </p:cNvPr>
            <p:cNvSpPr/>
            <p:nvPr/>
          </p:nvSpPr>
          <p:spPr>
            <a:xfrm>
              <a:off x="8763096" y="2466445"/>
              <a:ext cx="1667444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Root </a:t>
              </a:r>
              <a:endParaRPr lang="en-IL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AD9D9A-B6EF-4415-B8F9-4F6D1328769A}"/>
                </a:ext>
              </a:extLst>
            </p:cNvPr>
            <p:cNvSpPr/>
            <p:nvPr/>
          </p:nvSpPr>
          <p:spPr>
            <a:xfrm>
              <a:off x="9782610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en-IL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EF5DACC-15A7-4AC2-B45E-894D886A21E1}"/>
                </a:ext>
              </a:extLst>
            </p:cNvPr>
            <p:cNvSpPr/>
            <p:nvPr/>
          </p:nvSpPr>
          <p:spPr>
            <a:xfrm>
              <a:off x="10124430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IL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2CEBA5D-88F4-4763-8B1F-7C09B621431E}"/>
              </a:ext>
            </a:extLst>
          </p:cNvPr>
          <p:cNvGrpSpPr/>
          <p:nvPr/>
        </p:nvGrpSpPr>
        <p:grpSpPr>
          <a:xfrm>
            <a:off x="8059479" y="2985966"/>
            <a:ext cx="2573079" cy="841755"/>
            <a:chOff x="8059479" y="2985966"/>
            <a:chExt cx="2573079" cy="841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F11CB49-F917-4A34-859A-C773D70EC308}"/>
                    </a:ext>
                  </a:extLst>
                </p:cNvPr>
                <p:cNvSpPr txBox="1"/>
                <p:nvPr/>
              </p:nvSpPr>
              <p:spPr>
                <a:xfrm>
                  <a:off x="8808879" y="2985966"/>
                  <a:ext cx="978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F11CB49-F917-4A34-859A-C773D70EC3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8879" y="2985966"/>
                  <a:ext cx="978281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47DCEAF-5657-41AD-8CB6-C401A802C941}"/>
                </a:ext>
              </a:extLst>
            </p:cNvPr>
            <p:cNvCxnSpPr>
              <a:stCxn id="41" idx="2"/>
            </p:cNvCxnSpPr>
            <p:nvPr/>
          </p:nvCxnSpPr>
          <p:spPr>
            <a:xfrm flipH="1">
              <a:off x="8059479" y="3355298"/>
              <a:ext cx="1238541" cy="472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F59A100-EEEC-432E-A43B-307BA1BA9863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9298020" y="3355298"/>
              <a:ext cx="1334538" cy="468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601F4C7-A4C7-478C-BFC9-EDE441673A88}"/>
                </a:ext>
              </a:extLst>
            </p:cNvPr>
            <p:cNvSpPr txBox="1"/>
            <p:nvPr/>
          </p:nvSpPr>
          <p:spPr>
            <a:xfrm>
              <a:off x="8403673" y="3348855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  <a:endParaRPr lang="en-IL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AA6E2FA-FCF9-4EEE-8E12-9EC1DBB3ED4C}"/>
                </a:ext>
              </a:extLst>
            </p:cNvPr>
            <p:cNvSpPr txBox="1"/>
            <p:nvPr/>
          </p:nvSpPr>
          <p:spPr>
            <a:xfrm>
              <a:off x="9642214" y="3348855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  <a:endParaRPr lang="en-IL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11C21F7-BC39-41F9-B969-0752EB613B9D}"/>
              </a:ext>
            </a:extLst>
          </p:cNvPr>
          <p:cNvGrpSpPr/>
          <p:nvPr/>
        </p:nvGrpSpPr>
        <p:grpSpPr>
          <a:xfrm>
            <a:off x="7760990" y="3896308"/>
            <a:ext cx="745840" cy="467592"/>
            <a:chOff x="9266430" y="2466445"/>
            <a:chExt cx="745840" cy="467592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2E75907D-9836-4101-87C9-F82C22CA3993}"/>
                </a:ext>
              </a:extLst>
            </p:cNvPr>
            <p:cNvSpPr/>
            <p:nvPr/>
          </p:nvSpPr>
          <p:spPr>
            <a:xfrm>
              <a:off x="9266430" y="2466445"/>
              <a:ext cx="745840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</a:t>
              </a:r>
              <a:endParaRPr lang="en-IL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06E7BA5-23D8-44B1-BA8A-362B9A92B331}"/>
                </a:ext>
              </a:extLst>
            </p:cNvPr>
            <p:cNvSpPr/>
            <p:nvPr/>
          </p:nvSpPr>
          <p:spPr>
            <a:xfrm>
              <a:off x="938416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IL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E8134F4-26D0-4FCC-AEF3-D0B89501555E}"/>
                </a:ext>
              </a:extLst>
            </p:cNvPr>
            <p:cNvSpPr/>
            <p:nvPr/>
          </p:nvSpPr>
          <p:spPr>
            <a:xfrm>
              <a:off x="972598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IL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9A7A1E-EFC3-4B6C-B338-3E5682E254D6}"/>
              </a:ext>
            </a:extLst>
          </p:cNvPr>
          <p:cNvGrpSpPr/>
          <p:nvPr/>
        </p:nvGrpSpPr>
        <p:grpSpPr>
          <a:xfrm>
            <a:off x="10175355" y="3896308"/>
            <a:ext cx="765544" cy="467592"/>
            <a:chOff x="9139615" y="2466445"/>
            <a:chExt cx="765544" cy="467592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7BF37FAB-2DC6-482C-A51A-0AD68A9495BE}"/>
                </a:ext>
              </a:extLst>
            </p:cNvPr>
            <p:cNvSpPr/>
            <p:nvPr/>
          </p:nvSpPr>
          <p:spPr>
            <a:xfrm>
              <a:off x="9139615" y="2466445"/>
              <a:ext cx="765544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</a:t>
              </a:r>
              <a:endParaRPr lang="en-IL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1C16AE6-0ADA-4608-A836-285FAB55CBFB}"/>
                </a:ext>
              </a:extLst>
            </p:cNvPr>
            <p:cNvSpPr/>
            <p:nvPr/>
          </p:nvSpPr>
          <p:spPr>
            <a:xfrm>
              <a:off x="9282880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F56D818-C650-4DEE-BF67-FF75A7137FC4}"/>
                </a:ext>
              </a:extLst>
            </p:cNvPr>
            <p:cNvSpPr/>
            <p:nvPr/>
          </p:nvSpPr>
          <p:spPr>
            <a:xfrm>
              <a:off x="9624700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IL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B203686-4BD4-4FE3-8CB0-252361A69159}"/>
              </a:ext>
            </a:extLst>
          </p:cNvPr>
          <p:cNvGrpSpPr/>
          <p:nvPr/>
        </p:nvGrpSpPr>
        <p:grpSpPr>
          <a:xfrm>
            <a:off x="7155712" y="4367037"/>
            <a:ext cx="1535613" cy="853548"/>
            <a:chOff x="7155712" y="4367037"/>
            <a:chExt cx="1535613" cy="8535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44B1821-A753-4C4F-9FEB-481AE3ECDCC5}"/>
                    </a:ext>
                  </a:extLst>
                </p:cNvPr>
                <p:cNvSpPr txBox="1"/>
                <p:nvPr/>
              </p:nvSpPr>
              <p:spPr>
                <a:xfrm>
                  <a:off x="7643436" y="4367037"/>
                  <a:ext cx="10478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44B1821-A753-4C4F-9FEB-481AE3ECDC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3436" y="4367037"/>
                  <a:ext cx="104788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A9932EA-231B-4D19-AC6E-43E689CECC8C}"/>
                </a:ext>
              </a:extLst>
            </p:cNvPr>
            <p:cNvCxnSpPr>
              <a:stCxn id="58" idx="2"/>
            </p:cNvCxnSpPr>
            <p:nvPr/>
          </p:nvCxnSpPr>
          <p:spPr>
            <a:xfrm flipH="1">
              <a:off x="7155712" y="4736369"/>
              <a:ext cx="1011669" cy="440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7209C8B-FC3A-4639-9E8C-6AE12CE0E999}"/>
                </a:ext>
              </a:extLst>
            </p:cNvPr>
            <p:cNvCxnSpPr>
              <a:stCxn id="58" idx="2"/>
            </p:cNvCxnSpPr>
            <p:nvPr/>
          </p:nvCxnSpPr>
          <p:spPr>
            <a:xfrm flipH="1">
              <a:off x="8167380" y="4736369"/>
              <a:ext cx="1" cy="484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67734EF-CAFC-422F-A333-83DF36B8233E}"/>
                </a:ext>
              </a:extLst>
            </p:cNvPr>
            <p:cNvSpPr txBox="1"/>
            <p:nvPr/>
          </p:nvSpPr>
          <p:spPr>
            <a:xfrm>
              <a:off x="7511333" y="471696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L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10086EC-C284-4346-A657-0197E32004C7}"/>
                </a:ext>
              </a:extLst>
            </p:cNvPr>
            <p:cNvSpPr txBox="1"/>
            <p:nvPr/>
          </p:nvSpPr>
          <p:spPr>
            <a:xfrm>
              <a:off x="8021804" y="4716961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endParaRPr lang="en-IL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AD9FE03-422A-47A8-ACC2-D21AE48B6889}"/>
              </a:ext>
            </a:extLst>
          </p:cNvPr>
          <p:cNvGrpSpPr/>
          <p:nvPr/>
        </p:nvGrpSpPr>
        <p:grpSpPr>
          <a:xfrm>
            <a:off x="5955191" y="5218762"/>
            <a:ext cx="1523731" cy="467592"/>
            <a:chOff x="8488539" y="2466445"/>
            <a:chExt cx="1523731" cy="467592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D58EC50B-6C91-499B-A890-BCAE3BB01B1E}"/>
                </a:ext>
              </a:extLst>
            </p:cNvPr>
            <p:cNvSpPr/>
            <p:nvPr/>
          </p:nvSpPr>
          <p:spPr>
            <a:xfrm>
              <a:off x="8488539" y="2466445"/>
              <a:ext cx="1523731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Leaf</a:t>
              </a:r>
              <a:endParaRPr lang="en-IL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318EF0F-790A-4DC4-9A72-9F1709612FAF}"/>
                </a:ext>
              </a:extLst>
            </p:cNvPr>
            <p:cNvSpPr/>
            <p:nvPr/>
          </p:nvSpPr>
          <p:spPr>
            <a:xfrm>
              <a:off x="938416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L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30EF6C8-230A-40D0-8445-843E241CE560}"/>
                </a:ext>
              </a:extLst>
            </p:cNvPr>
            <p:cNvSpPr/>
            <p:nvPr/>
          </p:nvSpPr>
          <p:spPr>
            <a:xfrm>
              <a:off x="972598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IL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BECCB33-8889-420F-9DCD-55949A312976}"/>
              </a:ext>
            </a:extLst>
          </p:cNvPr>
          <p:cNvGrpSpPr/>
          <p:nvPr/>
        </p:nvGrpSpPr>
        <p:grpSpPr>
          <a:xfrm>
            <a:off x="7525404" y="5218762"/>
            <a:ext cx="1349540" cy="467592"/>
            <a:chOff x="9266430" y="2466445"/>
            <a:chExt cx="1349540" cy="467592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7D2BC2B6-765F-477D-9DEA-DBFC9181D49D}"/>
                </a:ext>
              </a:extLst>
            </p:cNvPr>
            <p:cNvSpPr/>
            <p:nvPr/>
          </p:nvSpPr>
          <p:spPr>
            <a:xfrm>
              <a:off x="9266430" y="2466445"/>
              <a:ext cx="1349540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Leaf</a:t>
              </a:r>
              <a:endParaRPr lang="en-IL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9DFE2E2-E5D1-4D50-9FAA-89C41353E878}"/>
                </a:ext>
              </a:extLst>
            </p:cNvPr>
            <p:cNvSpPr/>
            <p:nvPr/>
          </p:nvSpPr>
          <p:spPr>
            <a:xfrm>
              <a:off x="9944988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IL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BB363DA-4DE7-4A7B-944B-04926479AF11}"/>
                </a:ext>
              </a:extLst>
            </p:cNvPr>
            <p:cNvSpPr/>
            <p:nvPr/>
          </p:nvSpPr>
          <p:spPr>
            <a:xfrm>
              <a:off x="10286808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L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7885F8F-F2E1-4764-9A6D-A58ED2C1EBE0}"/>
              </a:ext>
            </a:extLst>
          </p:cNvPr>
          <p:cNvGrpSpPr/>
          <p:nvPr/>
        </p:nvGrpSpPr>
        <p:grpSpPr>
          <a:xfrm>
            <a:off x="9875611" y="4367037"/>
            <a:ext cx="1713180" cy="730867"/>
            <a:chOff x="7366758" y="4367037"/>
            <a:chExt cx="1713180" cy="7308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96FD93A-C20D-486F-87AB-87ADE8ED6EB3}"/>
                    </a:ext>
                  </a:extLst>
                </p:cNvPr>
                <p:cNvSpPr txBox="1"/>
                <p:nvPr/>
              </p:nvSpPr>
              <p:spPr>
                <a:xfrm>
                  <a:off x="7643436" y="4367037"/>
                  <a:ext cx="10478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96FD93A-C20D-486F-87AB-87ADE8ED6E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3436" y="4367037"/>
                  <a:ext cx="104788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7A05DC1-9244-45DC-9DD0-16CBCF1C66B7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 flipH="1">
              <a:off x="7366758" y="4736369"/>
              <a:ext cx="800623" cy="349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F56EF6E-E7CF-4500-AE00-CE965ABE60B5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8167381" y="4736369"/>
              <a:ext cx="912557" cy="3499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569A97B-370C-4193-802D-55E4F7266F0C}"/>
                </a:ext>
              </a:extLst>
            </p:cNvPr>
            <p:cNvSpPr txBox="1"/>
            <p:nvPr/>
          </p:nvSpPr>
          <p:spPr>
            <a:xfrm>
              <a:off x="7667032" y="472857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L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6F7327C-DA30-4B05-97EF-21CF640763A0}"/>
                </a:ext>
              </a:extLst>
            </p:cNvPr>
            <p:cNvSpPr txBox="1"/>
            <p:nvPr/>
          </p:nvSpPr>
          <p:spPr>
            <a:xfrm>
              <a:off x="8548679" y="4716961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endParaRPr lang="en-IL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D19119C-A919-49EE-95E6-40A7CE571508}"/>
              </a:ext>
            </a:extLst>
          </p:cNvPr>
          <p:cNvGrpSpPr/>
          <p:nvPr/>
        </p:nvGrpSpPr>
        <p:grpSpPr>
          <a:xfrm>
            <a:off x="9203423" y="5218762"/>
            <a:ext cx="1523731" cy="467592"/>
            <a:chOff x="8488539" y="2466445"/>
            <a:chExt cx="1523731" cy="467592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9B841BF9-85FD-4E4E-A0BD-190DBD86F6D0}"/>
                </a:ext>
              </a:extLst>
            </p:cNvPr>
            <p:cNvSpPr/>
            <p:nvPr/>
          </p:nvSpPr>
          <p:spPr>
            <a:xfrm>
              <a:off x="8488539" y="2466445"/>
              <a:ext cx="1523731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Leaf</a:t>
              </a:r>
              <a:endParaRPr lang="en-IL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5DDFC14-3B3B-4C68-B51B-15FDFD2FAC86}"/>
                </a:ext>
              </a:extLst>
            </p:cNvPr>
            <p:cNvSpPr/>
            <p:nvPr/>
          </p:nvSpPr>
          <p:spPr>
            <a:xfrm>
              <a:off x="938416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L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2B99E18-4804-4442-8D8A-790D051A962F}"/>
                </a:ext>
              </a:extLst>
            </p:cNvPr>
            <p:cNvSpPr/>
            <p:nvPr/>
          </p:nvSpPr>
          <p:spPr>
            <a:xfrm>
              <a:off x="972598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IL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64E5A6E-3FB4-4E83-AFF0-67A69C5A41C9}"/>
              </a:ext>
            </a:extLst>
          </p:cNvPr>
          <p:cNvGrpSpPr/>
          <p:nvPr/>
        </p:nvGrpSpPr>
        <p:grpSpPr>
          <a:xfrm>
            <a:off x="10761196" y="5218762"/>
            <a:ext cx="1349540" cy="467592"/>
            <a:chOff x="9266430" y="2466445"/>
            <a:chExt cx="1349540" cy="467592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66AC6ECC-F985-4DE1-9F53-7B9C42ADAF7B}"/>
                </a:ext>
              </a:extLst>
            </p:cNvPr>
            <p:cNvSpPr/>
            <p:nvPr/>
          </p:nvSpPr>
          <p:spPr>
            <a:xfrm>
              <a:off x="9266430" y="2466445"/>
              <a:ext cx="1349540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Leaf</a:t>
              </a:r>
              <a:endParaRPr lang="en-IL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A956A1-D8F8-4989-AB69-627673C4FE50}"/>
                </a:ext>
              </a:extLst>
            </p:cNvPr>
            <p:cNvSpPr/>
            <p:nvPr/>
          </p:nvSpPr>
          <p:spPr>
            <a:xfrm>
              <a:off x="9944988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L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5CE9998-8150-44BF-BF53-27173272668E}"/>
                </a:ext>
              </a:extLst>
            </p:cNvPr>
            <p:cNvSpPr/>
            <p:nvPr/>
          </p:nvSpPr>
          <p:spPr>
            <a:xfrm>
              <a:off x="10286808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L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B91C6C-3F93-4ECB-B541-C75953EAB4A5}"/>
              </a:ext>
            </a:extLst>
          </p:cNvPr>
          <p:cNvGrpSpPr/>
          <p:nvPr/>
        </p:nvGrpSpPr>
        <p:grpSpPr>
          <a:xfrm>
            <a:off x="5401340" y="2372476"/>
            <a:ext cx="6560987" cy="651937"/>
            <a:chOff x="5401340" y="2372476"/>
            <a:chExt cx="6560987" cy="65193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AD6B5B9-AF12-4AD4-8F9A-206498563B93}"/>
                </a:ext>
              </a:extLst>
            </p:cNvPr>
            <p:cNvCxnSpPr/>
            <p:nvPr/>
          </p:nvCxnSpPr>
          <p:spPr>
            <a:xfrm flipH="1">
              <a:off x="5401340" y="3024413"/>
              <a:ext cx="65609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1116805-03FC-4BA1-AE8A-E52806FEFED1}"/>
                </a:ext>
              </a:extLst>
            </p:cNvPr>
            <p:cNvSpPr txBox="1"/>
            <p:nvPr/>
          </p:nvSpPr>
          <p:spPr>
            <a:xfrm>
              <a:off x="5401340" y="2372476"/>
              <a:ext cx="20775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Train set error:</a:t>
              </a:r>
            </a:p>
            <a:p>
              <a:r>
                <a:rPr lang="en-US" dirty="0"/>
                <a:t>Err 46%</a:t>
              </a:r>
              <a:endParaRPr lang="en-IL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3918DFF-A260-4692-B9F4-D65E0F3BAD80}"/>
              </a:ext>
            </a:extLst>
          </p:cNvPr>
          <p:cNvGrpSpPr/>
          <p:nvPr/>
        </p:nvGrpSpPr>
        <p:grpSpPr>
          <a:xfrm>
            <a:off x="5401340" y="4006057"/>
            <a:ext cx="6560987" cy="420030"/>
            <a:chOff x="5401340" y="4006057"/>
            <a:chExt cx="6560987" cy="420030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202004A-14EE-42D6-9C2F-DB503D39E078}"/>
                </a:ext>
              </a:extLst>
            </p:cNvPr>
            <p:cNvCxnSpPr/>
            <p:nvPr/>
          </p:nvCxnSpPr>
          <p:spPr>
            <a:xfrm flipH="1">
              <a:off x="5401340" y="4426087"/>
              <a:ext cx="65609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CBE8286-1A05-4D50-B37D-C7ECDA597775}"/>
                </a:ext>
              </a:extLst>
            </p:cNvPr>
            <p:cNvSpPr txBox="1"/>
            <p:nvPr/>
          </p:nvSpPr>
          <p:spPr>
            <a:xfrm>
              <a:off x="5401341" y="4006057"/>
              <a:ext cx="1160834" cy="370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Err 23%</a:t>
              </a:r>
              <a:endParaRPr lang="en-IL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C296B05-3289-443D-BF30-054517DB78A6}"/>
              </a:ext>
            </a:extLst>
          </p:cNvPr>
          <p:cNvGrpSpPr/>
          <p:nvPr/>
        </p:nvGrpSpPr>
        <p:grpSpPr>
          <a:xfrm>
            <a:off x="5401340" y="5802894"/>
            <a:ext cx="6560987" cy="420031"/>
            <a:chOff x="5401340" y="5802894"/>
            <a:chExt cx="6560987" cy="420031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009F9ED-8F10-48C8-B3DA-9295222574AE}"/>
                </a:ext>
              </a:extLst>
            </p:cNvPr>
            <p:cNvCxnSpPr/>
            <p:nvPr/>
          </p:nvCxnSpPr>
          <p:spPr>
            <a:xfrm flipH="1">
              <a:off x="5401340" y="5802894"/>
              <a:ext cx="65609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4ED07C1-B800-4ED8-A1D1-F093543601C7}"/>
                </a:ext>
              </a:extLst>
            </p:cNvPr>
            <p:cNvSpPr txBox="1"/>
            <p:nvPr/>
          </p:nvSpPr>
          <p:spPr>
            <a:xfrm>
              <a:off x="5401341" y="5852753"/>
              <a:ext cx="1160834" cy="370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Err 0%</a:t>
              </a:r>
              <a:endParaRPr lang="en-IL" dirty="0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6116B856-0794-4ADC-9239-EAF7CDE7CC8C}"/>
              </a:ext>
            </a:extLst>
          </p:cNvPr>
          <p:cNvSpPr txBox="1"/>
          <p:nvPr/>
        </p:nvSpPr>
        <p:spPr>
          <a:xfrm>
            <a:off x="5427573" y="4824501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 8%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6982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02056-5B20-4641-9849-83AEA12B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Tree is Grown?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AE4E9F-EACB-472F-B605-A431EA5EC1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(Regression tree)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 goal: find “boxes” which divide the plane and minimize: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(the residual sum of squares; prediction = average of points in box)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Greedy approach. at each step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for splitting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versus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which minimize:</a:t>
                </a:r>
              </a:p>
              <a:p>
                <a:pPr marL="27432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AE4E9F-EACB-472F-B605-A431EA5EC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21B2F-4990-45E5-A855-30F725B6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94322-5282-4E85-86EF-C1E4616E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6D40CF-F300-4998-9510-538697AD845D}"/>
              </a:ext>
            </a:extLst>
          </p:cNvPr>
          <p:cNvGrpSpPr/>
          <p:nvPr/>
        </p:nvGrpSpPr>
        <p:grpSpPr>
          <a:xfrm>
            <a:off x="8686802" y="5422604"/>
            <a:ext cx="3387504" cy="396765"/>
            <a:chOff x="8665536" y="5433237"/>
            <a:chExt cx="3387504" cy="39676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B810A04-7B34-4B2A-8082-5AFFC7089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5536" y="5433237"/>
              <a:ext cx="32856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B8ABDF-A2D6-4612-90B2-EE0C4A35D317}"/>
                </a:ext>
              </a:extLst>
            </p:cNvPr>
            <p:cNvSpPr txBox="1"/>
            <p:nvPr/>
          </p:nvSpPr>
          <p:spPr>
            <a:xfrm>
              <a:off x="8978159" y="5460670"/>
              <a:ext cx="3074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Recursive binary splitting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921675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994E-D75A-4232-BB36-6C43CBF9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Pruning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BFC5BA-A395-468E-A705-079FD5AF7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Grow a very large tree (which will probably be extremely over-fitted)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Use a “cost complexity” parameter,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to prune the leaves and branches into subtrees, i.e., by minimizing: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is the number of terminal nodes (see the resemblance to </a:t>
                </a:r>
                <a:r>
                  <a:rPr lang="en-US" b="1" dirty="0"/>
                  <a:t>lasso?</a:t>
                </a:r>
                <a:r>
                  <a:rPr lang="en-US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Using cross-validation, examine the error as a function of the cost complexity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Choose optimal cost complexity 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BFC5BA-A395-468E-A705-079FD5AF7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" b="-90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8BD24-FAEE-4B2B-A0DF-27B857B6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5BDA3-2C28-41E9-AB48-A131E607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11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E64C-42AC-48F8-9CC4-A848469D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915407-7AC9-4664-B0FC-070C03A344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When a classification tree is built, we use either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Gini index for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Cross-entropy or deviance for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𝑚𝑘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The misclassification may be used for pruning (but is </a:t>
                </a:r>
                <a:r>
                  <a:rPr lang="en-US"/>
                  <a:t>less advised for growth)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915407-7AC9-4664-B0FC-070C03A344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F66D6-C93D-463E-B5E9-AA3EF650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F37C9-9246-406F-8882-12BD8F03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7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7101</TotalTime>
  <Words>2760</Words>
  <Application>Microsoft Office PowerPoint</Application>
  <PresentationFormat>Widescreen</PresentationFormat>
  <Paragraphs>350</Paragraphs>
  <Slides>29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Bookman Old Style</vt:lpstr>
      <vt:lpstr>Calibri</vt:lpstr>
      <vt:lpstr>Cambria Math</vt:lpstr>
      <vt:lpstr>Century Gothic</vt:lpstr>
      <vt:lpstr>Courier New</vt:lpstr>
      <vt:lpstr>Wingdings</vt:lpstr>
      <vt:lpstr>Wood Type</vt:lpstr>
      <vt:lpstr>Bagging, Random Forests, and Boosting</vt:lpstr>
      <vt:lpstr>Reminder/revision: Cross Validation</vt:lpstr>
      <vt:lpstr>Live Coding Example k-fold cv</vt:lpstr>
      <vt:lpstr>Reminder: Classification and Regression Trees</vt:lpstr>
      <vt:lpstr>Building Trees</vt:lpstr>
      <vt:lpstr>Example: How a Tree Classifies</vt:lpstr>
      <vt:lpstr>How a Tree is Grown?</vt:lpstr>
      <vt:lpstr>Tree Pruning</vt:lpstr>
      <vt:lpstr>Classification Trees</vt:lpstr>
      <vt:lpstr>Trees are…</vt:lpstr>
      <vt:lpstr>Contents for today</vt:lpstr>
      <vt:lpstr>Bagging  (“bootstrap aggregation”)</vt:lpstr>
      <vt:lpstr>What is Bootstrap?</vt:lpstr>
      <vt:lpstr>How bootstrap works?</vt:lpstr>
      <vt:lpstr>How bootstrap works?</vt:lpstr>
      <vt:lpstr>Bagging (Bootstrap Aggregation)</vt:lpstr>
      <vt:lpstr>Out-of-Bag Error</vt:lpstr>
      <vt:lpstr>Contents for today</vt:lpstr>
      <vt:lpstr>Random Forests</vt:lpstr>
      <vt:lpstr>Random Forest Algorithm</vt:lpstr>
      <vt:lpstr>Contents for today</vt:lpstr>
      <vt:lpstr>Boosting</vt:lpstr>
      <vt:lpstr>Boosting</vt:lpstr>
      <vt:lpstr>Boosting Algorithm  (standard least squares boosting)</vt:lpstr>
      <vt:lpstr>Boosting Algorithm AdaBoost.M1 (classification)</vt:lpstr>
      <vt:lpstr>Gradient Boost Methods (gbm)</vt:lpstr>
      <vt:lpstr>Gradient Boost Methods (gbm) – cont.</vt:lpstr>
      <vt:lpstr>Contents for today</vt:lpstr>
      <vt:lpstr>Bonus: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536</cp:revision>
  <dcterms:created xsi:type="dcterms:W3CDTF">2019-03-21T08:27:23Z</dcterms:created>
  <dcterms:modified xsi:type="dcterms:W3CDTF">2019-09-04T12:38:33Z</dcterms:modified>
</cp:coreProperties>
</file>