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5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9" r:id="rId10"/>
    <p:sldId id="318" r:id="rId11"/>
    <p:sldId id="320" r:id="rId12"/>
    <p:sldId id="321" r:id="rId13"/>
    <p:sldId id="323" r:id="rId14"/>
    <p:sldId id="322" r:id="rId15"/>
    <p:sldId id="324" r:id="rId16"/>
    <p:sldId id="326" r:id="rId17"/>
    <p:sldId id="325" r:id="rId18"/>
    <p:sldId id="327" r:id="rId19"/>
    <p:sldId id="329" r:id="rId20"/>
    <p:sldId id="328" r:id="rId21"/>
    <p:sldId id="330" r:id="rId22"/>
    <p:sldId id="331" r:id="rId23"/>
    <p:sldId id="332" r:id="rId24"/>
    <p:sldId id="333" r:id="rId25"/>
    <p:sldId id="335" r:id="rId26"/>
    <p:sldId id="334" r:id="rId27"/>
    <p:sldId id="336" r:id="rId28"/>
    <p:sldId id="337" r:id="rId29"/>
    <p:sldId id="338" r:id="rId30"/>
    <p:sldId id="339" r:id="rId31"/>
    <p:sldId id="340" r:id="rId32"/>
    <p:sldId id="341" r:id="rId33"/>
    <p:sldId id="31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Sarid" initials="AS" lastIdx="1" clrIdx="0">
    <p:extLst>
      <p:ext uri="{19B8F6BF-5375-455C-9EA6-DF929625EA0E}">
        <p15:presenceInfo xmlns:p15="http://schemas.microsoft.com/office/powerpoint/2012/main" userId="936649b24e43f7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3744" autoAdjust="0"/>
  </p:normalViewPr>
  <p:slideViewPr>
    <p:cSldViewPr snapToGrid="0" showGuides="1">
      <p:cViewPr varScale="1">
        <p:scale>
          <a:sx n="60" d="100"/>
          <a:sy n="60" d="100"/>
        </p:scale>
        <p:origin x="1632" y="38"/>
      </p:cViewPr>
      <p:guideLst>
        <p:guide orient="horz" pos="1774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כ"ד/אלול/תשע"ט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also a “partial autocorrelation function”, the equivalent of “partial correlation”.</a:t>
                </a:r>
              </a:p>
              <a:p>
                <a:r>
                  <a:rPr lang="en-US" dirty="0"/>
                  <a:t>The partial autocorrelation function shows the autocorrelation of the residuals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regressed against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correlated with the residuals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regressed</a:t>
                </a:r>
                <a:r>
                  <a:rPr lang="en-US" baseline="0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. This is related to autoregressive</a:t>
                </a:r>
                <a:r>
                  <a:rPr lang="en-US" baseline="0" dirty="0"/>
                  <a:t> (ARIMA) models, which we will discuss later.</a:t>
                </a:r>
                <a:endParaRPr lang="en-I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also a “partial autocorrelation function”, the equivalent of “partial correlation”.</a:t>
                </a:r>
              </a:p>
              <a:p>
                <a:r>
                  <a:rPr lang="en-US" dirty="0"/>
                  <a:t>The partial autocorrelation function shows the autocorrelation of the residuals of </a:t>
                </a:r>
                <a:r>
                  <a:rPr lang="en-US" b="0" i="0">
                    <a:latin typeface="Cambria Math" panose="02040503050406030204" pitchFamily="18" charset="0"/>
                  </a:rPr>
                  <a:t>𝑎_𝑖</a:t>
                </a:r>
                <a:r>
                  <a:rPr lang="en-US" dirty="0"/>
                  <a:t> regressed against</a:t>
                </a:r>
                <a:r>
                  <a:rPr lang="en-US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𝑎_(𝑖−𝑘),…,𝑎_(𝑖−1)</a:t>
                </a:r>
                <a:r>
                  <a:rPr lang="en-US" dirty="0"/>
                  <a:t> correlated with the residuals of </a:t>
                </a:r>
                <a:r>
                  <a:rPr lang="en-US" b="0" i="0">
                    <a:latin typeface="Cambria Math" panose="02040503050406030204" pitchFamily="18" charset="0"/>
                  </a:rPr>
                  <a:t>𝑎_(𝑖−1)</a:t>
                </a:r>
                <a:r>
                  <a:rPr lang="en-US" dirty="0"/>
                  <a:t> regressed</a:t>
                </a:r>
                <a:r>
                  <a:rPr lang="en-US" baseline="0" dirty="0"/>
                  <a:t> against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𝑎_(𝑖−𝑘−1),…,𝑎_(𝑖−2)</a:t>
                </a:r>
                <a:r>
                  <a:rPr lang="en-US" dirty="0"/>
                  <a:t>. This is related to autoregressive</a:t>
                </a:r>
                <a:r>
                  <a:rPr lang="en-US" baseline="0" dirty="0"/>
                  <a:t> (ARIMA) models, which we will discuss later.</a:t>
                </a:r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641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Answers:</a:t>
            </a:r>
          </a:p>
          <a:p>
            <a:r>
              <a:rPr lang="pt-BR" dirty="0"/>
              <a:t>1 -&gt; B is the easiest to match because it clearly has no “seasonality” patterns</a:t>
            </a:r>
          </a:p>
          <a:p>
            <a:r>
              <a:rPr lang="pt-BR" dirty="0"/>
              <a:t>3 -&gt; D very strong seasonality + trend. Classic.</a:t>
            </a:r>
          </a:p>
          <a:p>
            <a:r>
              <a:rPr lang="pt-BR" dirty="0"/>
              <a:t>2 -&gt; A Clearly shows a 12-month seasonality, and very consistent about it</a:t>
            </a:r>
          </a:p>
          <a:p>
            <a:r>
              <a:rPr lang="pt-BR" dirty="0"/>
              <a:t>4 -&gt; C The peaks keep moving so it’s not a strong seasonality. The ACF shows a corrlation at lag=10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723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ACF (bottom left) shows that the SNAIVE did not capture the dependence between an observation and the one which came before it.</a:t>
            </a:r>
          </a:p>
          <a:p>
            <a:r>
              <a:rPr lang="en-US" dirty="0"/>
              <a:t>The histogram (bottom right) shows that the distribution of residuals is heavy right-tailed and spread, it does not look normally distributed.</a:t>
            </a:r>
          </a:p>
          <a:p>
            <a:r>
              <a:rPr lang="en-US" dirty="0"/>
              <a:t>The time plot (upper plot) does not look biased or with a certain trend for the most part.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60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Scale dependent:</a:t>
                </a:r>
              </a:p>
              <a:p>
                <a:r>
                  <a:rPr lang="en-US" dirty="0"/>
                  <a:t>Minimizing RMSE will lead to results close to the mean.</a:t>
                </a:r>
              </a:p>
              <a:p>
                <a:r>
                  <a:rPr lang="en-US" dirty="0"/>
                  <a:t>The MAE will lead to results close to the median (and is slightly better interpretable than the RMSE).</a:t>
                </a:r>
              </a:p>
              <a:p>
                <a:r>
                  <a:rPr lang="en-US" dirty="0"/>
                  <a:t>(Reminds you of linear regression,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versus quantile regression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doesn’t it?)</a:t>
                </a:r>
              </a:p>
              <a:p>
                <a:endParaRPr lang="en-US" dirty="0"/>
              </a:p>
              <a:p>
                <a:r>
                  <a:rPr lang="en-US" dirty="0"/>
                  <a:t>Percentage:</a:t>
                </a:r>
              </a:p>
              <a:p>
                <a:r>
                  <a:rPr lang="en-US" dirty="0"/>
                  <a:t>The MAPE is very interpretable, </a:t>
                </a:r>
                <a:r>
                  <a:rPr lang="en-US" b="1" dirty="0"/>
                  <a:t>but</a:t>
                </a:r>
                <a:r>
                  <a:rPr lang="en-US" b="0" dirty="0"/>
                  <a:t>, has a problem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and can have extreme values for very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sMAPE</a:t>
                </a:r>
                <a:r>
                  <a:rPr lang="en-US" dirty="0"/>
                  <a:t> (symmetric-MAPE) solves the problem of division by 0, but when both prediction and observed values are close to 0, the measure still explodes.</a:t>
                </a:r>
              </a:p>
              <a:p>
                <a:endParaRPr lang="en-US" dirty="0"/>
              </a:p>
              <a:p>
                <a:r>
                  <a:rPr lang="en-US" dirty="0"/>
                  <a:t>Scaled:</a:t>
                </a:r>
              </a:p>
              <a:p>
                <a:r>
                  <a:rPr lang="en-US" dirty="0"/>
                  <a:t>The mean absolute scaled error compares the performance of the forecast versus a naïve model (or seasonal naïve model if seasonality is examined). If the MASE is greater than 1 than the naïve model is better.</a:t>
                </a:r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Scale dependent:</a:t>
                </a:r>
              </a:p>
              <a:p>
                <a:r>
                  <a:rPr lang="en-US" dirty="0"/>
                  <a:t>Minimizing RMSE will lead to results close to the mean.</a:t>
                </a:r>
              </a:p>
              <a:p>
                <a:r>
                  <a:rPr lang="en-US" dirty="0"/>
                  <a:t>The MAE will lead to results close to the median (and is slightly better interpretable than the RMSE).</a:t>
                </a:r>
              </a:p>
              <a:p>
                <a:r>
                  <a:rPr lang="en-US" dirty="0"/>
                  <a:t>(Reminds you of linear regression, based on </a:t>
                </a:r>
                <a:r>
                  <a:rPr lang="en-US" b="0" i="0">
                    <a:latin typeface="Cambria Math" panose="02040503050406030204" pitchFamily="18" charset="0"/>
                  </a:rPr>
                  <a:t>𝐿_2</a:t>
                </a:r>
                <a:r>
                  <a:rPr lang="en-US" dirty="0"/>
                  <a:t> versus quantile regression based on </a:t>
                </a:r>
                <a:r>
                  <a:rPr lang="en-US" b="0" i="0">
                    <a:latin typeface="Cambria Math" panose="02040503050406030204" pitchFamily="18" charset="0"/>
                  </a:rPr>
                  <a:t>𝐿_1</a:t>
                </a:r>
                <a:r>
                  <a:rPr lang="en-US" dirty="0"/>
                  <a:t>, doesn’t it?)</a:t>
                </a:r>
              </a:p>
              <a:p>
                <a:endParaRPr lang="en-US" dirty="0"/>
              </a:p>
              <a:p>
                <a:r>
                  <a:rPr lang="en-US" dirty="0"/>
                  <a:t>Percentage:</a:t>
                </a:r>
              </a:p>
              <a:p>
                <a:r>
                  <a:rPr lang="en-US" dirty="0"/>
                  <a:t>The MAPE is very interpretable, </a:t>
                </a:r>
                <a:r>
                  <a:rPr lang="en-US" b="1" dirty="0"/>
                  <a:t>but</a:t>
                </a:r>
                <a:r>
                  <a:rPr lang="en-US" b="0" dirty="0"/>
                  <a:t>, has a problem when </a:t>
                </a:r>
                <a:r>
                  <a:rPr lang="en-US" b="0" i="0">
                    <a:latin typeface="Cambria Math" panose="02040503050406030204" pitchFamily="18" charset="0"/>
                  </a:rPr>
                  <a:t>𝑦_𝑡=0</a:t>
                </a:r>
                <a:r>
                  <a:rPr lang="en-US" dirty="0"/>
                  <a:t>, and can have extreme values for very low </a:t>
                </a:r>
                <a:r>
                  <a:rPr lang="en-US" b="0" i="0">
                    <a:latin typeface="Cambria Math" panose="02040503050406030204" pitchFamily="18" charset="0"/>
                  </a:rPr>
                  <a:t>𝑦_𝑡</a:t>
                </a:r>
                <a:r>
                  <a:rPr lang="en-US" dirty="0"/>
                  <a:t>’s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sMAPE</a:t>
                </a:r>
                <a:r>
                  <a:rPr lang="en-US" dirty="0"/>
                  <a:t> (symmetric-MAPE) solves the problem of division by 0, but when both prediction and observed values are close to 0, the measure still explodes.</a:t>
                </a:r>
              </a:p>
              <a:p>
                <a:endParaRPr lang="en-US" dirty="0"/>
              </a:p>
              <a:p>
                <a:r>
                  <a:rPr lang="en-US" dirty="0"/>
                  <a:t>Scaled:</a:t>
                </a:r>
              </a:p>
              <a:p>
                <a:r>
                  <a:rPr lang="en-US" dirty="0"/>
                  <a:t>The mean absolute scaled error compares the performance of the forecast versus a naïve model (or seasonal naïve model if seasonality is examined). If the MASE is greater than 1 than the naïve model is better.</a:t>
                </a:r>
              </a:p>
              <a:p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8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824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15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were not able to capture an apparent trend in the data; and </a:t>
            </a:r>
          </a:p>
          <a:p>
            <a:r>
              <a:rPr lang="en-US" dirty="0"/>
              <a:t>There still seems to be a high autocorrelation at low lags (</a:t>
            </a:r>
            <a:r>
              <a:rPr lang="en-US" i="1" dirty="0"/>
              <a:t>k</a:t>
            </a:r>
            <a:r>
              <a:rPr lang="en-US" i="0" dirty="0"/>
              <a:t>&lt;5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461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i="0" dirty="0">
                    <a:latin typeface="Cambria Math" panose="02040503050406030204" pitchFamily="18" charset="0"/>
                  </a:rPr>
                  <a:t>In the multiplicative models we just multiply instead of add: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i="0" dirty="0">
                    <a:latin typeface="Cambria Math" panose="02040503050406030204" pitchFamily="18" charset="0"/>
                  </a:rPr>
                  <a:t>In the multiplicative models we just multiply instead of add: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𝑦 ̂</a:t>
                </a:r>
                <a:r>
                  <a:rPr lang="en-US" b="0" i="0" dirty="0">
                    <a:latin typeface="Cambria Math" panose="02040503050406030204" pitchFamily="18" charset="0"/>
                  </a:rPr>
                  <a:t>_(𝑡+ℎ|𝑡)=(𝑙_𝑡+ℎ𝑏_𝑡)𝑠_(𝑡+ℎ−𝑚(𝑘+1) )</a:t>
                </a:r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𝑙_𝑡=𝛼(𝑦_𝑡/𝑠_(𝑡−𝑚) )+(1−𝛼)(𝑙_(𝑡−1)+𝑏_(𝑡−1) )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𝑏_𝑡=𝛽^∗ (𝑙_𝑡−𝑙_(𝑡−1) )+(1−𝛽^∗ ) 𝑏_(𝑡−1)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𝑠_𝑡=𝛾(𝑦_𝑡/(𝑙_(𝑡−1)−𝑏_(𝑡−1) ))+(1−𝛾) 𝑠_(𝑡−𝑚)</a:t>
                </a:r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364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entimeter.com/s/9fd23810005deb69cc6b67e69d1ae8e9/71252eb53539/ed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texts.com/fpp3/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texts.com/fpp3/graphics-exercise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Time Series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7827" y="5165818"/>
            <a:ext cx="53579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Time flies over us, but leaves its shadow behind.	</a:t>
            </a:r>
          </a:p>
          <a:p>
            <a:r>
              <a:rPr lang="en-US" dirty="0"/>
              <a:t>		- Nathaniel Hawthorne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5DF-AFF4-40F9-AAA8-1F77459D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Identify the Patterns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B4D8-118C-4DEE-B2B4-06CBD3EC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identify which patterns appear in each figure?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A0CA0-7924-4F03-A1A8-53D91549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46551-4A8F-4607-908D-2F46B40F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FA10C6E1-ED5A-49E7-AE3A-C39885A2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728" y="3429000"/>
            <a:ext cx="1067424" cy="90384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7CDE0-2F9C-4573-9698-67D4D82D9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586" y="2684478"/>
            <a:ext cx="4722607" cy="2916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0D895-7D45-42CC-BD37-A31203F94632}"/>
              </a:ext>
            </a:extLst>
          </p:cNvPr>
          <p:cNvSpPr txBox="1"/>
          <p:nvPr/>
        </p:nvSpPr>
        <p:spPr>
          <a:xfrm>
            <a:off x="1527586" y="5701553"/>
            <a:ext cx="840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Forecasting: Principles and Practice, Rob J Hyndman and George </a:t>
            </a:r>
            <a:r>
              <a:rPr lang="en-US" sz="1400" dirty="0" err="1"/>
              <a:t>Athanasopoulos</a:t>
            </a:r>
            <a:r>
              <a:rPr lang="en-US" sz="1400" dirty="0"/>
              <a:t>,</a:t>
            </a:r>
          </a:p>
          <a:p>
            <a:r>
              <a:rPr lang="en-US" sz="1400" dirty="0">
                <a:hlinkClick r:id="rId5"/>
              </a:rPr>
              <a:t>https://otexts.com/fpp3/</a:t>
            </a:r>
            <a:r>
              <a:rPr lang="en-US" sz="1400" dirty="0"/>
              <a:t>, chapter 2.3.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88386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81C1-DC33-4921-BC6B-7CD31738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for Identifying Seasonality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39113-7EA3-4252-9F52-7946E8A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C4A89-7177-49F2-BA44-0E2CAD33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383117-0F8A-4DDD-B282-59E0DCA8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4671465" cy="2362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D6B11F-D38B-4B52-A17F-DFF7F94F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87" y="2093975"/>
            <a:ext cx="4671465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1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EA51-5E14-4A3C-970B-D4797B29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Function (ACF)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67FF3-4A48-4124-8173-881FCD074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autocorrelation function ACF(</a:t>
                </a:r>
                <a:r>
                  <a:rPr lang="en-US" i="1" dirty="0"/>
                  <a:t>k</a:t>
                </a:r>
                <a:r>
                  <a:rPr lang="en-US" dirty="0"/>
                  <a:t>) measures a linear relationship between an element in the series and an element which preceded it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“lags” (periods)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is computed the same as correlation is computed, i.e.: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length of the time series.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67FF3-4A48-4124-8173-881FCD074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5893B-2B12-49AF-AB5E-235D92E6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D9662-883D-42DA-ADD2-AA59D538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2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72C-D8C2-4F89-A22B-3ABEB5D6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Visualization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BEA4-D147-4BD3-AA24-75B63278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ACF shows which seasonal patterns and additional dependencies emerge from the series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6D80A-6F8E-4EA5-9F25-F1A975D3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D0EF5-6676-4E08-8C52-C34B3757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321BD-2ADD-41C0-95C4-2D953BFF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2" y="3003075"/>
            <a:ext cx="5372566" cy="3215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010F3-3FE6-4F2B-AAEB-132C901B1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414" y="3025937"/>
            <a:ext cx="4884843" cy="15850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D63F9C-FF04-4C79-BF73-692415EE269C}"/>
                  </a:ext>
                </a:extLst>
              </p:cNvPr>
              <p:cNvSpPr txBox="1"/>
              <p:nvPr/>
            </p:nvSpPr>
            <p:spPr>
              <a:xfrm>
                <a:off x="6657567" y="5269567"/>
                <a:ext cx="4868714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dashed blue lines are “sort of” confidence intervals, i.e.: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±1.96/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i="1" dirty="0"/>
                  <a:t>T</a:t>
                </a:r>
                <a:r>
                  <a:rPr lang="en-US" dirty="0"/>
                  <a:t> is the time series length)</a:t>
                </a:r>
                <a:endParaRPr lang="en-I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D63F9C-FF04-4C79-BF73-692415EE2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7" y="5269567"/>
                <a:ext cx="4868714" cy="949427"/>
              </a:xfrm>
              <a:prstGeom prst="rect">
                <a:avLst/>
              </a:prstGeom>
              <a:blipFill>
                <a:blip r:embed="rId5"/>
                <a:stretch>
                  <a:fillRect l="-1001" t="-2564" b="-96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2BFFE3B-46F2-4123-96EB-2C13B019E032}"/>
              </a:ext>
            </a:extLst>
          </p:cNvPr>
          <p:cNvGrpSpPr/>
          <p:nvPr/>
        </p:nvGrpSpPr>
        <p:grpSpPr>
          <a:xfrm>
            <a:off x="6906409" y="3170511"/>
            <a:ext cx="4649904" cy="1336943"/>
            <a:chOff x="6906409" y="3170511"/>
            <a:chExt cx="4649904" cy="13369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ECD77-84CC-41E4-9C80-28E5940B4D47}"/>
                </a:ext>
              </a:extLst>
            </p:cNvPr>
            <p:cNvSpPr/>
            <p:nvPr/>
          </p:nvSpPr>
          <p:spPr>
            <a:xfrm>
              <a:off x="6906409" y="3238052"/>
              <a:ext cx="1635163" cy="12694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58F28D-0001-4701-B891-6227F85C992B}"/>
                </a:ext>
              </a:extLst>
            </p:cNvPr>
            <p:cNvSpPr txBox="1"/>
            <p:nvPr/>
          </p:nvSpPr>
          <p:spPr>
            <a:xfrm>
              <a:off x="8577612" y="3170511"/>
              <a:ext cx="297870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Indicates a trend</a:t>
              </a:r>
            </a:p>
            <a:p>
              <a:r>
                <a:rPr lang="en-US" sz="1400" dirty="0"/>
                <a:t>(close lags w/ high dependency)</a:t>
              </a:r>
              <a:endParaRPr lang="en-IL" sz="1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0F2F1E-1941-4FA5-9FD3-754478188EFB}"/>
              </a:ext>
            </a:extLst>
          </p:cNvPr>
          <p:cNvGrpSpPr/>
          <p:nvPr/>
        </p:nvGrpSpPr>
        <p:grpSpPr>
          <a:xfrm>
            <a:off x="3291839" y="3228986"/>
            <a:ext cx="2474070" cy="2246656"/>
            <a:chOff x="3291839" y="3228986"/>
            <a:chExt cx="2474070" cy="22466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518504-F1F8-42BD-80A8-01EC2F23F266}"/>
                </a:ext>
              </a:extLst>
            </p:cNvPr>
            <p:cNvSpPr/>
            <p:nvPr/>
          </p:nvSpPr>
          <p:spPr>
            <a:xfrm>
              <a:off x="3291839" y="3238052"/>
              <a:ext cx="258185" cy="22375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653939-B774-455E-9670-5F8AC63C2909}"/>
                </a:ext>
              </a:extLst>
            </p:cNvPr>
            <p:cNvSpPr txBox="1"/>
            <p:nvPr/>
          </p:nvSpPr>
          <p:spPr>
            <a:xfrm>
              <a:off x="3582298" y="3228986"/>
              <a:ext cx="218361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Indicates seasonality</a:t>
              </a:r>
            </a:p>
            <a:p>
              <a:r>
                <a:rPr lang="en-US" sz="1400" dirty="0"/>
                <a:t>(small “spaced” spikes)</a:t>
              </a:r>
              <a:endParaRPr lang="en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327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7B40-FD95-4F6A-9F10-164FD825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coding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5F6F-4C0F-4DB1-BCF8-E004856E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for the figures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code/06-time_series.R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159F9-BFF5-40E3-97FD-6D7A087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4271-B3F0-464E-8A6F-04DE596D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B9CE-C37B-48DC-ADC3-7BEAC923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Series ACF Exercise</a:t>
            </a:r>
            <a:br>
              <a:rPr lang="en-US" dirty="0"/>
            </a:br>
            <a:r>
              <a:rPr lang="en-US" sz="3200" dirty="0"/>
              <a:t>Take 5 minutes in pairs – match the series to the ACF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8E788-B4F2-4633-BA7A-D4C7923C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DA082-C1CD-43A0-9D2E-FC49567A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7C53F-6315-402A-BC90-F67D452B1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24" y="1963810"/>
            <a:ext cx="8617948" cy="4308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04174D-09D0-4916-A9D9-B04417634777}"/>
              </a:ext>
            </a:extLst>
          </p:cNvPr>
          <p:cNvSpPr txBox="1"/>
          <p:nvPr/>
        </p:nvSpPr>
        <p:spPr>
          <a:xfrm>
            <a:off x="9764829" y="5087685"/>
            <a:ext cx="2186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https://otexts.com/fpp3/graphics-exercises.html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Exercise 7.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28178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A7-1F5F-44EA-98F8-7C7168C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Workflow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3842-2731-4B03-B9DE-5114DD2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EBF-D7BE-4949-A724-251EE75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62978-096F-4D1B-A3DC-E115E2685B92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BDA59-A59C-4EE6-B42B-7FDA710A659D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AADE8-4711-4DD9-86E3-5A57E74836A7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26A78-366C-4059-ADB0-185231B7E144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61A9-57E7-4B12-860A-F7F6679E40B7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73011-0788-460E-A607-00E496C896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5AFB1-23BD-4292-9FBA-36A19A6C76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0A75FC-3B29-4E17-B63C-2BE9EDDEE83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2DCE-1AC1-416E-AACE-4BB49190C43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EE3A9-75ED-49B1-BB13-DEF618944A5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9774-5AB6-4919-9321-1417E2C785A4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Baseline models,</a:t>
            </a:r>
            <a:r>
              <a:rPr lang="en-US" dirty="0"/>
              <a:t> </a:t>
            </a:r>
            <a:r>
              <a:rPr lang="en-US" b="1" dirty="0"/>
              <a:t>Exponential Smoothing, </a:t>
            </a:r>
            <a:r>
              <a:rPr lang="en-US" dirty="0"/>
              <a:t>ARIMA, Hierarchical, etc.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B009AC-CB9F-4926-A667-F248F4C784E7}"/>
              </a:ext>
            </a:extLst>
          </p:cNvPr>
          <p:cNvSpPr/>
          <p:nvPr/>
        </p:nvSpPr>
        <p:spPr>
          <a:xfrm>
            <a:off x="4076723" y="4072279"/>
            <a:ext cx="6508377" cy="1266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1FB59-3F50-429E-A7B3-AE3906425C1A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</p:spTree>
    <p:extLst>
      <p:ext uri="{BB962C8B-B14F-4D97-AF65-F5344CB8AC3E}">
        <p14:creationId xmlns:p14="http://schemas.microsoft.com/office/powerpoint/2010/main" val="256021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0339-1659-46D6-948A-A865DDC6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Kickoff: Benchmark methods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57606-E90E-4F12-91EF-9A431356D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start with basic predictions (i.e., “baseline” useful for learning and for comparison)</a:t>
                </a:r>
              </a:p>
              <a:p>
                <a:r>
                  <a:rPr lang="en-US" dirty="0"/>
                  <a:t>Mean = prediction is the overall mean of the series</a:t>
                </a:r>
              </a:p>
              <a:p>
                <a:r>
                  <a:rPr lang="en-US" dirty="0"/>
                  <a:t>Naïve = value of the last observation</a:t>
                </a:r>
              </a:p>
              <a:p>
                <a:r>
                  <a:rPr lang="en-US" dirty="0"/>
                  <a:t>Seasonal Naïve = value of the last observed value in the previous season</a:t>
                </a:r>
              </a:p>
              <a:p>
                <a:r>
                  <a:rPr lang="en-US" dirty="0"/>
                  <a:t>Drift = Naïve + average change seen in historical data (simple linear trend)</a:t>
                </a:r>
              </a:p>
              <a:p>
                <a:endParaRPr lang="en-US" dirty="0"/>
              </a:p>
              <a:p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based on the observed series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57606-E90E-4F12-91EF-9A431356D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2CBF-B837-431E-9B30-1EB365B4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25351-C4EF-4A89-B4F3-D963E2B3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3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0339-1659-46D6-948A-A865DDC6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methods Explained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2CBF-B837-431E-9B30-1EB365B4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25351-C4EF-4A89-B4F3-D963E2B3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B48B6519-7699-4F01-8B9A-CE82928BFF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562745"/>
                  </p:ext>
                </p:extLst>
              </p:nvPr>
            </p:nvGraphicFramePr>
            <p:xfrm>
              <a:off x="1339955" y="2113119"/>
              <a:ext cx="10271672" cy="37881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840">
                      <a:extLst>
                        <a:ext uri="{9D8B030D-6E8A-4147-A177-3AD203B41FA5}">
                          <a16:colId xmlns:a16="http://schemas.microsoft.com/office/drawing/2014/main" val="2716173511"/>
                        </a:ext>
                      </a:extLst>
                    </a:gridCol>
                    <a:gridCol w="3097299">
                      <a:extLst>
                        <a:ext uri="{9D8B030D-6E8A-4147-A177-3AD203B41FA5}">
                          <a16:colId xmlns:a16="http://schemas.microsoft.com/office/drawing/2014/main" val="776482894"/>
                        </a:ext>
                      </a:extLst>
                    </a:gridCol>
                    <a:gridCol w="5132533">
                      <a:extLst>
                        <a:ext uri="{9D8B030D-6E8A-4147-A177-3AD203B41FA5}">
                          <a16:colId xmlns:a16="http://schemas.microsoft.com/office/drawing/2014/main" val="2123525103"/>
                        </a:ext>
                      </a:extLst>
                    </a:gridCol>
                  </a:tblGrid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Model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Formula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Explanation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210341"/>
                      </a:ext>
                    </a:extLst>
                  </a:tr>
                  <a:tr h="106886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Mean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A simple average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943577"/>
                      </a:ext>
                    </a:extLst>
                  </a:tr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Naïve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The last observation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5305842"/>
                      </a:ext>
                    </a:extLst>
                  </a:tr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Seasonal Naïve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The last observation of previous season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9547581"/>
                      </a:ext>
                    </a:extLst>
                  </a:tr>
                  <a:tr h="805067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Drift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A line between the first and the last observations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98453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B48B6519-7699-4F01-8B9A-CE82928BFF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562745"/>
                  </p:ext>
                </p:extLst>
              </p:nvPr>
            </p:nvGraphicFramePr>
            <p:xfrm>
              <a:off x="1339955" y="2113119"/>
              <a:ext cx="10271672" cy="37881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840">
                      <a:extLst>
                        <a:ext uri="{9D8B030D-6E8A-4147-A177-3AD203B41FA5}">
                          <a16:colId xmlns:a16="http://schemas.microsoft.com/office/drawing/2014/main" val="2716173511"/>
                        </a:ext>
                      </a:extLst>
                    </a:gridCol>
                    <a:gridCol w="3097299">
                      <a:extLst>
                        <a:ext uri="{9D8B030D-6E8A-4147-A177-3AD203B41FA5}">
                          <a16:colId xmlns:a16="http://schemas.microsoft.com/office/drawing/2014/main" val="776482894"/>
                        </a:ext>
                      </a:extLst>
                    </a:gridCol>
                    <a:gridCol w="5132533">
                      <a:extLst>
                        <a:ext uri="{9D8B030D-6E8A-4147-A177-3AD203B41FA5}">
                          <a16:colId xmlns:a16="http://schemas.microsoft.com/office/drawing/2014/main" val="2123525103"/>
                        </a:ext>
                      </a:extLst>
                    </a:gridCol>
                  </a:tblGrid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Model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Formula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Explanation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210341"/>
                      </a:ext>
                    </a:extLst>
                  </a:tr>
                  <a:tr h="106886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Mean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012" t="-57386" r="-166208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A simple average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943577"/>
                      </a:ext>
                    </a:extLst>
                  </a:tr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Naïve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012" t="-279798" r="-166208" b="-259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The last observation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530584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Seasonal Naïve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012" t="-324138" r="-166208" b="-121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The last observation of previous season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9547581"/>
                      </a:ext>
                    </a:extLst>
                  </a:tr>
                  <a:tr h="805067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Drift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012" t="-372727" r="-166208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A line between the first and the last observations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984532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7675824-1021-49F3-BD3B-B0930CF8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98" y="2093976"/>
            <a:ext cx="10501270" cy="3856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2749F2-608D-4DC9-BA5C-068CF1037B5A}"/>
              </a:ext>
            </a:extLst>
          </p:cNvPr>
          <p:cNvSpPr txBox="1"/>
          <p:nvPr/>
        </p:nvSpPr>
        <p:spPr>
          <a:xfrm>
            <a:off x="1142997" y="5950030"/>
            <a:ext cx="708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basic predictions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code/06-time_series.R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A7-1F5F-44EA-98F8-7C7168C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Workflow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3842-2731-4B03-B9DE-5114DD2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EBF-D7BE-4949-A724-251EE75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62978-096F-4D1B-A3DC-E115E2685B92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BDA59-A59C-4EE6-B42B-7FDA710A659D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AADE8-4711-4DD9-86E3-5A57E74836A7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26A78-366C-4059-ADB0-185231B7E144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61A9-57E7-4B12-860A-F7F6679E40B7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73011-0788-460E-A607-00E496C896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5AFB1-23BD-4292-9FBA-36A19A6C76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0A75FC-3B29-4E17-B63C-2BE9EDDEE83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2DCE-1AC1-416E-AACE-4BB49190C43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EE3A9-75ED-49B1-BB13-DEF618944A5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9774-5AB6-4919-9321-1417E2C785A4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Baseline models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Exponential Smoothing, </a:t>
            </a:r>
            <a:r>
              <a:rPr lang="en-US" dirty="0"/>
              <a:t>ARIMA, Hierarchical,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2193A-C6C7-420F-8914-74A47867BD8D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B009AC-CB9F-4926-A667-F248F4C784E7}"/>
              </a:ext>
            </a:extLst>
          </p:cNvPr>
          <p:cNvSpPr/>
          <p:nvPr/>
        </p:nvSpPr>
        <p:spPr>
          <a:xfrm>
            <a:off x="5907505" y="5413386"/>
            <a:ext cx="6043703" cy="801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04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194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AFF780-E689-48DA-9B28-DD4170E60E5C}"/>
              </a:ext>
            </a:extLst>
          </p:cNvPr>
          <p:cNvSpPr/>
          <p:nvPr/>
        </p:nvSpPr>
        <p:spPr>
          <a:xfrm>
            <a:off x="5424543" y="1975261"/>
            <a:ext cx="1342914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Time Series</a:t>
            </a:r>
            <a:endParaRPr lang="en-IL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ED48AA-8FCE-487A-A81E-ADDB689187D3}"/>
              </a:ext>
            </a:extLst>
          </p:cNvPr>
          <p:cNvSpPr/>
          <p:nvPr/>
        </p:nvSpPr>
        <p:spPr>
          <a:xfrm>
            <a:off x="7769710" y="3429000"/>
            <a:ext cx="1342914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Models</a:t>
            </a:r>
            <a:endParaRPr lang="en-IL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22DB14-25E1-4773-A8FF-0AC24E581EEF}"/>
              </a:ext>
            </a:extLst>
          </p:cNvPr>
          <p:cNvSpPr/>
          <p:nvPr/>
        </p:nvSpPr>
        <p:spPr>
          <a:xfrm>
            <a:off x="2612761" y="4381762"/>
            <a:ext cx="1948032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Evaluation</a:t>
            </a:r>
            <a:endParaRPr lang="en-IL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8DCF3F-FE01-4DD9-A9A4-F30B3B320C9D}"/>
              </a:ext>
            </a:extLst>
          </p:cNvPr>
          <p:cNvSpPr/>
          <p:nvPr/>
        </p:nvSpPr>
        <p:spPr>
          <a:xfrm>
            <a:off x="6045797" y="4850892"/>
            <a:ext cx="2043953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Exp. Smooth / State Space</a:t>
            </a:r>
            <a:endParaRPr lang="en-IL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0727C2-E23D-4955-8108-EB6B782B3956}"/>
              </a:ext>
            </a:extLst>
          </p:cNvPr>
          <p:cNvSpPr/>
          <p:nvPr/>
        </p:nvSpPr>
        <p:spPr>
          <a:xfrm>
            <a:off x="9092006" y="4850892"/>
            <a:ext cx="1342914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ARIMA</a:t>
            </a:r>
            <a:endParaRPr lang="en-IL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A5DA3A-CC41-40C8-A9DC-A4624C16D1AF}"/>
              </a:ext>
            </a:extLst>
          </p:cNvPr>
          <p:cNvSpPr/>
          <p:nvPr/>
        </p:nvSpPr>
        <p:spPr>
          <a:xfrm>
            <a:off x="2612761" y="3283058"/>
            <a:ext cx="1948032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Visualization</a:t>
            </a:r>
            <a:endParaRPr lang="en-IL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378806-DBF4-4C0A-80FE-2CA766AD5A7B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816225"/>
            <a:ext cx="2345167" cy="61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D86DAC-BD4A-43A0-89FD-6F1E3B4ACEE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8441167" y="4269964"/>
            <a:ext cx="1322296" cy="580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CF179-6848-48BC-9B26-6F2AD41EA70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7067774" y="4269964"/>
            <a:ext cx="1373393" cy="580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DF91BD-7E7D-427B-8B9E-F51E5142E622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3586777" y="2816225"/>
            <a:ext cx="2509223" cy="46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FE2502-76BF-4DEB-B081-9748A2DFA940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 flipV="1">
            <a:off x="4560793" y="3703540"/>
            <a:ext cx="3208917" cy="145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63EB85-FBF6-48F4-B7A1-25C36C7EBBB6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4560793" y="3849482"/>
            <a:ext cx="3208917" cy="952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5FC8-8B54-41F1-855D-EB7D2E62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Evaluation: Residuals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51E8D-1EC8-478A-9019-433E1E16B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residuals should be:</a:t>
                </a:r>
              </a:p>
              <a:p>
                <a:pPr lvl="1"/>
                <a:r>
                  <a:rPr lang="en-US" dirty="0"/>
                  <a:t>Uncorrelated (otherwise more information can be leveraged)</a:t>
                </a:r>
              </a:p>
              <a:p>
                <a:pPr lvl="1"/>
                <a:r>
                  <a:rPr lang="en-US" dirty="0"/>
                  <a:t>Zero mean (otherwise the forecast is biased)</a:t>
                </a:r>
              </a:p>
              <a:p>
                <a:r>
                  <a:rPr lang="en-US" dirty="0"/>
                  <a:t>Preferable, the residuals should also be:</a:t>
                </a:r>
              </a:p>
              <a:p>
                <a:pPr lvl="1"/>
                <a:r>
                  <a:rPr lang="en-US" dirty="0"/>
                  <a:t>With a constant variance</a:t>
                </a:r>
              </a:p>
              <a:p>
                <a:pPr lvl="1"/>
                <a:r>
                  <a:rPr lang="en-US" dirty="0"/>
                  <a:t>Normally distributed</a:t>
                </a:r>
              </a:p>
              <a:p>
                <a:pPr marL="274320" lvl="1" indent="0">
                  <a:buNone/>
                </a:pPr>
                <a:r>
                  <a:rPr lang="en-US" dirty="0"/>
                  <a:t>(easier to produce confidence intervals)</a:t>
                </a:r>
              </a:p>
              <a:p>
                <a:r>
                  <a:rPr lang="en-US" dirty="0"/>
                  <a:t>Residuals are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51E8D-1EC8-478A-9019-433E1E16B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D8089-C62B-4E33-94A3-BB0F160A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A4295-1905-42E2-B07C-1BFF9892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0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BE4B-97D5-4F71-8A15-807C89C5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Analyzing Residuals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gg_tsresiduals</a:t>
            </a:r>
            <a:br>
              <a:rPr lang="en-US" dirty="0"/>
            </a:br>
            <a:r>
              <a:rPr lang="en-US" sz="2400" dirty="0"/>
              <a:t>Can you identify problems with SNAIVE’s forecast?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69E3-E788-4E52-999D-E9381947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F098E-E412-412B-9D6C-05C4740A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43601-E8A4-4719-96FD-D6FF995B2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86" y="2134784"/>
            <a:ext cx="10501270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C0C6-EEAD-403C-B02E-AC5A7E93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Test Set Errors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F26979-EA7E-4364-A31A-EA39D5463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12327"/>
                <a:ext cx="10058400" cy="206804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To generate a train/test split:</a:t>
                </a:r>
              </a:p>
              <a:p>
                <a:pPr lvl="1"/>
                <a:r>
                  <a:rPr lang="en-US" sz="1600" dirty="0"/>
                  <a:t>Subset the data to a point</a:t>
                </a:r>
              </a:p>
              <a:p>
                <a:pPr lvl="1"/>
                <a:r>
                  <a:rPr lang="en-US" sz="1600" dirty="0"/>
                  <a:t>Generate a forecast</a:t>
                </a:r>
              </a:p>
              <a:p>
                <a:pPr lvl="1"/>
                <a:r>
                  <a:rPr lang="en-US" sz="1600" dirty="0"/>
                  <a:t>Compare to the observed values of the holdout</a:t>
                </a:r>
              </a:p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800" dirty="0"/>
                  <a:t>  then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F26979-EA7E-4364-A31A-EA39D5463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12327"/>
                <a:ext cx="10058400" cy="2068040"/>
              </a:xfrm>
              <a:blipFill>
                <a:blip r:embed="rId3"/>
                <a:stretch>
                  <a:fillRect l="-242" t="-1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25DF7-9847-4F06-BD99-2E1039F6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4B1DE-841E-4957-B797-8746E50C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6075AA-3AE8-44DB-9C6D-AEA701539A71}"/>
              </a:ext>
            </a:extLst>
          </p:cNvPr>
          <p:cNvSpPr/>
          <p:nvPr/>
        </p:nvSpPr>
        <p:spPr>
          <a:xfrm>
            <a:off x="1592981" y="3675708"/>
            <a:ext cx="1684421" cy="8106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Scale Dependent Errors</a:t>
            </a:r>
            <a:endParaRPr lang="en-IL" sz="1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42B082-60F4-44E3-BE8E-46582249775E}"/>
              </a:ext>
            </a:extLst>
          </p:cNvPr>
          <p:cNvSpPr/>
          <p:nvPr/>
        </p:nvSpPr>
        <p:spPr>
          <a:xfrm>
            <a:off x="4933749" y="3675708"/>
            <a:ext cx="1684421" cy="8106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Percentage Errors</a:t>
            </a:r>
            <a:endParaRPr lang="en-IL" sz="1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0894C96-12FA-4A7B-98D6-6AEDAB097959}"/>
              </a:ext>
            </a:extLst>
          </p:cNvPr>
          <p:cNvSpPr/>
          <p:nvPr/>
        </p:nvSpPr>
        <p:spPr>
          <a:xfrm>
            <a:off x="8815941" y="3675708"/>
            <a:ext cx="1684421" cy="8106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Scaled Errors</a:t>
            </a:r>
          </a:p>
          <a:p>
            <a:pPr algn="ctr"/>
            <a:r>
              <a:rPr lang="en-US" sz="1600" dirty="0"/>
              <a:t>(on train set)</a:t>
            </a:r>
            <a:endParaRPr lang="en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561285-FC4C-4D03-890E-B0883ACC1568}"/>
                  </a:ext>
                </a:extLst>
              </p:cNvPr>
              <p:cNvSpPr txBox="1"/>
              <p:nvPr/>
            </p:nvSpPr>
            <p:spPr>
              <a:xfrm>
                <a:off x="1484696" y="4623073"/>
                <a:ext cx="1900990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MAE: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561285-FC4C-4D03-890E-B0883ACC1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96" y="4623073"/>
                <a:ext cx="1900990" cy="369332"/>
              </a:xfrm>
              <a:prstGeom prst="rect">
                <a:avLst/>
              </a:prstGeom>
              <a:blipFill>
                <a:blip r:embed="rId4"/>
                <a:stretch>
                  <a:fillRect l="-3537" t="-6557" r="-2251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3180D1-59AE-4E6E-8032-A945FCE77445}"/>
                  </a:ext>
                </a:extLst>
              </p:cNvPr>
              <p:cNvSpPr txBox="1"/>
              <p:nvPr/>
            </p:nvSpPr>
            <p:spPr>
              <a:xfrm>
                <a:off x="1171876" y="5078106"/>
                <a:ext cx="2526630" cy="42774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RMSE: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3180D1-59AE-4E6E-8032-A945FCE77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76" y="5078106"/>
                <a:ext cx="2526630" cy="427746"/>
              </a:xfrm>
              <a:prstGeom prst="rect">
                <a:avLst/>
              </a:prstGeom>
              <a:blipFill>
                <a:blip r:embed="rId5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6E7896-37BD-427D-9693-093785B2640B}"/>
                  </a:ext>
                </a:extLst>
              </p:cNvPr>
              <p:cNvSpPr txBox="1"/>
              <p:nvPr/>
            </p:nvSpPr>
            <p:spPr>
              <a:xfrm>
                <a:off x="4456176" y="4623073"/>
                <a:ext cx="2639568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MAPE: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6E7896-37BD-427D-9693-093785B2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76" y="4623073"/>
                <a:ext cx="2639568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15D967-9BCA-4A07-8A28-0CD7C1E08D91}"/>
                  </a:ext>
                </a:extLst>
              </p:cNvPr>
              <p:cNvSpPr txBox="1"/>
              <p:nvPr/>
            </p:nvSpPr>
            <p:spPr>
              <a:xfrm>
                <a:off x="4034108" y="5078106"/>
                <a:ext cx="3483704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sMAPE: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)|)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15D967-9BCA-4A07-8A28-0CD7C1E08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8" y="5078106"/>
                <a:ext cx="3483704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34EEE2-943A-482F-B76C-B42304F8E1D8}"/>
                  </a:ext>
                </a:extLst>
              </p:cNvPr>
              <p:cNvSpPr txBox="1"/>
              <p:nvPr/>
            </p:nvSpPr>
            <p:spPr>
              <a:xfrm>
                <a:off x="7940364" y="4623073"/>
                <a:ext cx="3370764" cy="1126527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MASE: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mean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34EEE2-943A-482F-B76C-B42304F8E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64" y="4623073"/>
                <a:ext cx="3370764" cy="1126527"/>
              </a:xfrm>
              <a:prstGeom prst="rect">
                <a:avLst/>
              </a:prstGeom>
              <a:blipFill>
                <a:blip r:embed="rId8"/>
                <a:stretch>
                  <a:fillRect l="-723" t="-21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88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07271FB-F378-4012-A1AA-E5E6E6E9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91" y="1910025"/>
            <a:ext cx="8620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25F2D-BAAF-4432-83C6-E8B766BD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– </a:t>
            </a:r>
            <a:r>
              <a:rPr lang="en-US" sz="4400" dirty="0"/>
              <a:t>In pairs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2800" dirty="0"/>
              <a:t>Determine which measures are reported in each column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1067D-D14C-4903-8EA2-6864EBB0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C4105-AB32-4519-8644-787AF4D0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22511-5881-40F9-80E7-30EF3BCDC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" y="3360259"/>
            <a:ext cx="6331226" cy="30131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CC7124-56FE-4522-9C8F-F8CA4D5FD90B}"/>
              </a:ext>
            </a:extLst>
          </p:cNvPr>
          <p:cNvSpPr/>
          <p:nvPr/>
        </p:nvSpPr>
        <p:spPr>
          <a:xfrm>
            <a:off x="7591926" y="1966019"/>
            <a:ext cx="914207" cy="29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IL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DE3CF-2126-44BA-A5D9-345CD925E718}"/>
              </a:ext>
            </a:extLst>
          </p:cNvPr>
          <p:cNvSpPr/>
          <p:nvPr/>
        </p:nvSpPr>
        <p:spPr>
          <a:xfrm>
            <a:off x="3465095" y="1966019"/>
            <a:ext cx="851224" cy="28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endParaRPr lang="en-IL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74B6F4-DE21-4213-9199-B43F29DD04D3}"/>
              </a:ext>
            </a:extLst>
          </p:cNvPr>
          <p:cNvSpPr/>
          <p:nvPr/>
        </p:nvSpPr>
        <p:spPr>
          <a:xfrm>
            <a:off x="6614448" y="1965473"/>
            <a:ext cx="914207" cy="30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endParaRPr lang="en-IL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C5807B-EB2D-48FB-8C57-5AF4209F471E}"/>
              </a:ext>
            </a:extLst>
          </p:cNvPr>
          <p:cNvSpPr/>
          <p:nvPr/>
        </p:nvSpPr>
        <p:spPr>
          <a:xfrm>
            <a:off x="5699953" y="1965473"/>
            <a:ext cx="851224" cy="30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E76C7-BDD3-4D9F-A8F7-C23CAFCD7E77}"/>
              </a:ext>
            </a:extLst>
          </p:cNvPr>
          <p:cNvSpPr txBox="1"/>
          <p:nvPr/>
        </p:nvSpPr>
        <p:spPr>
          <a:xfrm>
            <a:off x="7415785" y="3789363"/>
            <a:ext cx="3898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Choose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percentage error (</a:t>
            </a:r>
            <a:r>
              <a:rPr lang="en-US" b="1" dirty="0"/>
              <a:t>MPE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percentage error (</a:t>
            </a:r>
            <a:r>
              <a:rPr lang="en-US" b="1" dirty="0"/>
              <a:t>MAPE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scaled error (</a:t>
            </a:r>
            <a:r>
              <a:rPr lang="en-US" b="1" dirty="0"/>
              <a:t>MASE</a:t>
            </a:r>
            <a:r>
              <a:rPr lang="en-US" dirty="0"/>
              <a:t>)</a:t>
            </a: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mean squared error (</a:t>
            </a:r>
            <a:r>
              <a:rPr lang="en-US" b="1" dirty="0"/>
              <a:t>RMSE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9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F0F2-AD6C-412C-89EE-4EB64F91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– Computing Accuracy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7031-9FDB-49AB-999E-02E8E660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820E9-9F9F-4CE1-A99B-1F8C03A6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78C0C-9F1E-44F2-83FA-631AD95F0F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975" y="2120900"/>
            <a:ext cx="10058400" cy="4051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implementation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code/06-time_series.R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32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A7-1F5F-44EA-98F8-7C7168C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Workflow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3842-2731-4B03-B9DE-5114DD2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EBF-D7BE-4949-A724-251EE75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62978-096F-4D1B-A3DC-E115E2685B92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BDA59-A59C-4EE6-B42B-7FDA710A659D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AADE8-4711-4DD9-86E3-5A57E74836A7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26A78-366C-4059-ADB0-185231B7E144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61A9-57E7-4B12-860A-F7F6679E40B7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73011-0788-460E-A607-00E496C896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5AFB1-23BD-4292-9FBA-36A19A6C76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0A75FC-3B29-4E17-B63C-2BE9EDDEE83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2DCE-1AC1-416E-AACE-4BB49190C43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EE3A9-75ED-49B1-BB13-DEF618944A5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9774-5AB6-4919-9321-1417E2C785A4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Baseline models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Exponential Smoothing, </a:t>
            </a:r>
            <a:r>
              <a:rPr lang="en-US" dirty="0"/>
              <a:t>ARIMA, Hierarchical,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2193A-C6C7-420F-8914-74A47867BD8D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B009AC-CB9F-4926-A667-F248F4C784E7}"/>
              </a:ext>
            </a:extLst>
          </p:cNvPr>
          <p:cNvSpPr/>
          <p:nvPr/>
        </p:nvSpPr>
        <p:spPr>
          <a:xfrm>
            <a:off x="7325833" y="4580555"/>
            <a:ext cx="3285673" cy="305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8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C3FB-656D-4261-BB23-2AC6AA75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6C4D-C671-425F-AEAD-EDA98E84E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method developed by Holt and Winters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this method, forecasts are conducted with weighted averages of previous observations (with decreasing weights)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smoothing parameter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(exponential decay)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process starts at the initial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(another parameter)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Optimization methods are used to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6C4D-C671-425F-AEAD-EDA98E84E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A2A9B-F42C-4B34-A544-EF3DB778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CA28-7936-44DC-83D0-137D1FE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61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C3FB-656D-4261-BB23-2AC6AA75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6C4D-C671-425F-AEAD-EDA98E84E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 general, we can derive the form: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Exponential smoothing has a “flat” forecast (no trend/seasonality considered)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=2,3,…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6C4D-C671-425F-AEAD-EDA98E84E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r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A2A9B-F42C-4B34-A544-EF3DB778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CA28-7936-44DC-83D0-137D1FE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11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825A-B083-4926-B57D-F186A11E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 – Illustration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7C25-B885-4CBC-8992-A6162952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exponential smoothing would look like on the movies data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6220C-10B9-470B-B6B6-C19290F5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552B9-229D-466A-A4DE-9AF1C44C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AC2CA-41E5-4C79-B12E-9F2BBBC7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2615976"/>
            <a:ext cx="7067917" cy="355622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BD0B52-1525-4AFF-A9F5-1F3375933F9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506721" y="4561840"/>
            <a:ext cx="3010372" cy="1046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2D3662-1BBD-443E-AF56-62BF5CF530A2}"/>
              </a:ext>
            </a:extLst>
          </p:cNvPr>
          <p:cNvSpPr txBox="1"/>
          <p:nvPr/>
        </p:nvSpPr>
        <p:spPr>
          <a:xfrm>
            <a:off x="8517093" y="5423654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Fitted values “lag” behind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A949C-0F40-40AF-9C39-CAD88D259B4E}"/>
              </a:ext>
            </a:extLst>
          </p:cNvPr>
          <p:cNvSpPr txBox="1"/>
          <p:nvPr/>
        </p:nvSpPr>
        <p:spPr>
          <a:xfrm>
            <a:off x="8517093" y="315695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is “flat”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99C223-0851-414F-A42A-1B4984CC958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335521" y="3284992"/>
            <a:ext cx="1181572" cy="56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2E13-0B4C-40B1-BCA1-03E3A81F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Residuals for More Insights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36FD-6549-4AAB-BF9C-084FDF19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examining the former model’s residuals?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B7CAA-A84B-4C78-A6A5-90546620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ED6DA-4B14-4830-9EE1-EB304A7D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88A49-5ACD-4C34-A43E-05F3D117B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615148"/>
            <a:ext cx="7169517" cy="3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9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0154-B525-4F50-9E31-38555778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Time Series?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7BB83-B7F3-4203-A0EE-D68070A2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058400" cy="232150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 series of observations, with a clear time-index (discrete time data)</a:t>
                </a:r>
              </a:p>
              <a:p>
                <a:pPr lvl="1"/>
                <a:r>
                  <a:rPr lang="en-US" sz="1600" dirty="0"/>
                  <a:t>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800" dirty="0"/>
                  <a:t>Usually, the time series elements will be “evenly spaced”</a:t>
                </a:r>
              </a:p>
              <a:p>
                <a:pPr lvl="1"/>
                <a:r>
                  <a:rPr lang="en-US" sz="1600" dirty="0"/>
                  <a:t>The sequence is taken at </a:t>
                </a:r>
                <a:r>
                  <a:rPr lang="en-US" sz="1600" dirty="0" err="1"/>
                  <a:t>successsive</a:t>
                </a:r>
                <a:r>
                  <a:rPr lang="en-US" sz="1600" dirty="0"/>
                  <a:t> equally spaced points in time</a:t>
                </a:r>
              </a:p>
              <a:p>
                <a:r>
                  <a:rPr lang="en-US" sz="1800" dirty="0"/>
                  <a:t>In time series analysis, we are interested in </a:t>
                </a:r>
                <a:r>
                  <a:rPr lang="en-US" sz="1800" b="1" dirty="0"/>
                  <a:t>forecasting</a:t>
                </a:r>
                <a:r>
                  <a:rPr lang="en-US" sz="1800" dirty="0"/>
                  <a:t>, the next observations of the series, to a horizon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IL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7BB83-B7F3-4203-A0EE-D68070A2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058400" cy="2321500"/>
              </a:xfrm>
              <a:blipFill>
                <a:blip r:embed="rId2"/>
                <a:stretch>
                  <a:fillRect l="-242" t="-1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95AFD-E9D3-4A3D-B0D7-FD727D97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C8F3B-836C-46CF-9850-B0390CB1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11731D-DF61-447E-AA53-87E23324E049}"/>
                  </a:ext>
                </a:extLst>
              </p:cNvPr>
              <p:cNvSpPr/>
              <p:nvPr/>
            </p:nvSpPr>
            <p:spPr>
              <a:xfrm>
                <a:off x="5502538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11731D-DF61-447E-AA53-87E23324E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38" y="4482174"/>
                <a:ext cx="419548" cy="441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ABA345-6D20-4C88-8F10-EE6F0D9E2045}"/>
                  </a:ext>
                </a:extLst>
              </p:cNvPr>
              <p:cNvSpPr/>
              <p:nvPr/>
            </p:nvSpPr>
            <p:spPr>
              <a:xfrm>
                <a:off x="6094209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ABA345-6D20-4C88-8F10-EE6F0D9E2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09" y="4482174"/>
                <a:ext cx="419548" cy="441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9F44F8-DEA5-4010-AEDC-AF7687B36106}"/>
                  </a:ext>
                </a:extLst>
              </p:cNvPr>
              <p:cNvSpPr/>
              <p:nvPr/>
            </p:nvSpPr>
            <p:spPr>
              <a:xfrm>
                <a:off x="6691259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9F44F8-DEA5-4010-AEDC-AF7687B36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259" y="4482174"/>
                <a:ext cx="419548" cy="441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EF0923-E056-4B57-BF73-5F6FB9A768AB}"/>
                  </a:ext>
                </a:extLst>
              </p:cNvPr>
              <p:cNvSpPr/>
              <p:nvPr/>
            </p:nvSpPr>
            <p:spPr>
              <a:xfrm>
                <a:off x="7282930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EF0923-E056-4B57-BF73-5F6FB9A76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930" y="4482174"/>
                <a:ext cx="419548" cy="441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F611AF-D03D-41B1-9423-40F27272394D}"/>
                  </a:ext>
                </a:extLst>
              </p:cNvPr>
              <p:cNvSpPr/>
              <p:nvPr/>
            </p:nvSpPr>
            <p:spPr>
              <a:xfrm>
                <a:off x="8548744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F611AF-D03D-41B1-9423-40F272723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744" y="4482174"/>
                <a:ext cx="419548" cy="441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EDB8748-6275-4A00-BE53-4E8CC5C38276}"/>
              </a:ext>
            </a:extLst>
          </p:cNvPr>
          <p:cNvSpPr txBox="1"/>
          <p:nvPr/>
        </p:nvSpPr>
        <p:spPr>
          <a:xfrm>
            <a:off x="1131168" y="5018299"/>
            <a:ext cx="396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Hour/Day/</a:t>
            </a:r>
            <a:br>
              <a:rPr lang="en-US" dirty="0"/>
            </a:br>
            <a:r>
              <a:rPr lang="en-US" dirty="0"/>
              <a:t>Month/Quarter/…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ECA24E-C22C-4A94-839C-036BEC7866EF}"/>
              </a:ext>
            </a:extLst>
          </p:cNvPr>
          <p:cNvSpPr/>
          <p:nvPr/>
        </p:nvSpPr>
        <p:spPr>
          <a:xfrm>
            <a:off x="5502538" y="5067143"/>
            <a:ext cx="419548" cy="44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664A05-1DB2-4D7D-BDEB-EFAD8E476910}"/>
              </a:ext>
            </a:extLst>
          </p:cNvPr>
          <p:cNvSpPr/>
          <p:nvPr/>
        </p:nvSpPr>
        <p:spPr>
          <a:xfrm>
            <a:off x="6094209" y="5067143"/>
            <a:ext cx="419548" cy="44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4ACD6-5A3E-42B8-8417-07DE9E07AEBF}"/>
              </a:ext>
            </a:extLst>
          </p:cNvPr>
          <p:cNvSpPr/>
          <p:nvPr/>
        </p:nvSpPr>
        <p:spPr>
          <a:xfrm>
            <a:off x="6691259" y="5067143"/>
            <a:ext cx="419548" cy="44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57589-C119-477D-9F21-927ABC6B1B9F}"/>
              </a:ext>
            </a:extLst>
          </p:cNvPr>
          <p:cNvSpPr/>
          <p:nvPr/>
        </p:nvSpPr>
        <p:spPr>
          <a:xfrm>
            <a:off x="7282930" y="5067143"/>
            <a:ext cx="419548" cy="44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EE28E1-C016-448D-9DEF-3C0B25237D0D}"/>
                  </a:ext>
                </a:extLst>
              </p:cNvPr>
              <p:cNvSpPr/>
              <p:nvPr/>
            </p:nvSpPr>
            <p:spPr>
              <a:xfrm>
                <a:off x="8548744" y="5067143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i="1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EE28E1-C016-448D-9DEF-3C0B25237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744" y="5067143"/>
                <a:ext cx="419548" cy="441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7F70CB-F0E1-44BA-BDCD-D47751AC67CC}"/>
              </a:ext>
            </a:extLst>
          </p:cNvPr>
          <p:cNvSpPr txBox="1"/>
          <p:nvPr/>
        </p:nvSpPr>
        <p:spPr>
          <a:xfrm>
            <a:off x="1106784" y="4364609"/>
            <a:ext cx="398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Demand/#Events/</a:t>
            </a:r>
          </a:p>
          <a:p>
            <a:r>
              <a:rPr lang="en-US" dirty="0"/>
              <a:t>Precipitation/Stock prices/…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821406-E784-4574-BB6A-E97F044969DD}"/>
              </a:ext>
            </a:extLst>
          </p:cNvPr>
          <p:cNvSpPr txBox="1"/>
          <p:nvPr/>
        </p:nvSpPr>
        <p:spPr>
          <a:xfrm>
            <a:off x="7957073" y="47798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0EADB5-FB0D-43B4-BCF4-79E8AEF1E31D}"/>
                  </a:ext>
                </a:extLst>
              </p:cNvPr>
              <p:cNvSpPr/>
              <p:nvPr/>
            </p:nvSpPr>
            <p:spPr>
              <a:xfrm>
                <a:off x="9161932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0EADB5-FB0D-43B4-BCF4-79E8AEF1E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932" y="4482174"/>
                <a:ext cx="419548" cy="441064"/>
              </a:xfrm>
              <a:prstGeom prst="rect">
                <a:avLst/>
              </a:prstGeom>
              <a:blipFill>
                <a:blip r:embed="rId9"/>
                <a:stretch>
                  <a:fillRect l="-12676" r="-126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A7EA124-C512-4CF3-90EF-6F77DDF422AE}"/>
                  </a:ext>
                </a:extLst>
              </p:cNvPr>
              <p:cNvSpPr/>
              <p:nvPr/>
            </p:nvSpPr>
            <p:spPr>
              <a:xfrm>
                <a:off x="10350653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A7EA124-C512-4CF3-90EF-6F77DDF42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53" y="4482174"/>
                <a:ext cx="419548" cy="441064"/>
              </a:xfrm>
              <a:prstGeom prst="rect">
                <a:avLst/>
              </a:prstGeom>
              <a:blipFill>
                <a:blip r:embed="rId10"/>
                <a:stretch>
                  <a:fillRect l="-12676" r="-154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5C94B9C-B03A-486C-BD19-779C68BC29C1}"/>
              </a:ext>
            </a:extLst>
          </p:cNvPr>
          <p:cNvSpPr txBox="1"/>
          <p:nvPr/>
        </p:nvSpPr>
        <p:spPr>
          <a:xfrm>
            <a:off x="9753603" y="4783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L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1838CB49-DF71-471A-9A9E-51920787EB52}"/>
              </a:ext>
            </a:extLst>
          </p:cNvPr>
          <p:cNvSpPr/>
          <p:nvPr/>
        </p:nvSpPr>
        <p:spPr>
          <a:xfrm rot="16200000">
            <a:off x="7047157" y="3980507"/>
            <a:ext cx="376518" cy="34657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7AF6778-E9E7-4710-A656-5B408594F48F}"/>
              </a:ext>
            </a:extLst>
          </p:cNvPr>
          <p:cNvSpPr/>
          <p:nvPr/>
        </p:nvSpPr>
        <p:spPr>
          <a:xfrm rot="16200000">
            <a:off x="9715503" y="4846946"/>
            <a:ext cx="376518" cy="17328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168081-CD6D-4766-875D-4BEBA96B8788}"/>
              </a:ext>
            </a:extLst>
          </p:cNvPr>
          <p:cNvSpPr txBox="1"/>
          <p:nvPr/>
        </p:nvSpPr>
        <p:spPr>
          <a:xfrm>
            <a:off x="5948981" y="5884157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observations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1F701-5E38-43DD-AAF5-277B6CB76988}"/>
              </a:ext>
            </a:extLst>
          </p:cNvPr>
          <p:cNvSpPr txBox="1"/>
          <p:nvPr/>
        </p:nvSpPr>
        <p:spPr>
          <a:xfrm>
            <a:off x="9371711" y="588415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406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 animBg="1"/>
      <p:bldP spid="21" grpId="0" animBg="1"/>
      <p:bldP spid="28" grpId="0"/>
      <p:bldP spid="32" grpId="0" animBg="1"/>
      <p:bldP spid="33" grpId="0" animBg="1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4D50-41D0-47A2-886D-B8FF0D8A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Demonstration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AB3E-0729-4E6A-9D5C-E22A44E4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code/06-time_series.R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C28BE-37DB-468E-BBA5-E37C32A3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C6536-65A0-4D44-8A33-AB586C7B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BC640-FA62-4DA8-8833-A0317100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609179"/>
            <a:ext cx="7281335" cy="3663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F71BF3-9B42-4163-A82B-BE3CCD2E6956}"/>
              </a:ext>
            </a:extLst>
          </p:cNvPr>
          <p:cNvSpPr txBox="1"/>
          <p:nvPr/>
        </p:nvSpPr>
        <p:spPr>
          <a:xfrm>
            <a:off x="8579557" y="3228623"/>
            <a:ext cx="337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capture seasonality with SES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21834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1965-7D78-4FA3-A2EB-EBF1BE2A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for Seasonality and Trend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3CE05A-E502-442C-87F5-A321C597C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Called the “Holt-Winters” model, an extension to the simple exponential smoothing which captures seasonality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method has three smoothing equations: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the level,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the trend,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for the seasonal component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With smoothing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respectively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3CE05A-E502-442C-87F5-A321C597C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b="-18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0F9EC-2335-4EF4-9A5F-9C667DE4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A1E43-D237-4B84-8C79-14DDBA0D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68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83CC-2F57-4F86-87BD-4C36126A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Innovations State Space Models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6B8E7-3040-4999-8939-D1040392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BE290-E4B1-4164-B168-42223498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13965E-658F-4B89-8E18-68C68B26A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6" y="1794933"/>
            <a:ext cx="4873844" cy="42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67C53-DB16-4755-AECD-BB906482BEAA}"/>
              </a:ext>
            </a:extLst>
          </p:cNvPr>
          <p:cNvSpPr txBox="1"/>
          <p:nvPr/>
        </p:nvSpPr>
        <p:spPr>
          <a:xfrm>
            <a:off x="6883400" y="2093976"/>
            <a:ext cx="4086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playing with the difference combinations of season/trend/additive-multiplicative we can generate a family of 18 different models</a:t>
            </a:r>
          </a:p>
          <a:p>
            <a:endParaRPr lang="en-US" dirty="0"/>
          </a:p>
          <a:p>
            <a:r>
              <a:rPr lang="en-US" dirty="0"/>
              <a:t>The share the name ETS</a:t>
            </a:r>
          </a:p>
          <a:p>
            <a:r>
              <a:rPr lang="en-US" dirty="0"/>
              <a:t>(Error-Trend-Season)</a:t>
            </a:r>
          </a:p>
          <a:p>
            <a:endParaRPr lang="en-US" dirty="0"/>
          </a:p>
          <a:p>
            <a:r>
              <a:rPr lang="en-US" dirty="0"/>
              <a:t>A framework for selecting models from this family is provided by the </a:t>
            </a:r>
            <a:r>
              <a:rPr lang="en-US"/>
              <a:t>ETS function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674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583A-ABCC-49E7-B0EF-E224A2B2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B5CD-B7D2-4E67-AA78-B1A67FF2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https://otexts.com/fpp3/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BF2F4-315A-47B5-A2B2-5A09A741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C0FD3-D334-4112-8716-7287B0BB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2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9DCE-E379-4333-81F4-8B10BB7C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Time Series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00CD-09D9-4C96-838F-DC8FF4BD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time series can be defined on a lot of things, but not any times series can be forecasted</a:t>
            </a:r>
          </a:p>
          <a:p>
            <a:pPr>
              <a:lnSpc>
                <a:spcPct val="150000"/>
              </a:lnSpc>
            </a:pPr>
            <a:r>
              <a:rPr lang="en-US" dirty="0"/>
              <a:t>Predictability of an event or quantity can depend 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Understanding of contributing factors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Availability of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 forecasts influence future measurements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42809-D474-43E0-B677-4F2DB32F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AC086-081C-4A1F-9730-38A9E8A1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9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7751-2B59-41A8-A5E9-08E080DD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Time Series – Examples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DB882-8132-4B04-BEF1-FA705976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9DD0-5057-4E16-AAA7-060D050D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4927C-37A0-4E6B-8C72-CFB722DC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2120900"/>
            <a:ext cx="10058400" cy="4051300"/>
          </a:xfrm>
        </p:spPr>
        <p:txBody>
          <a:bodyPr>
            <a:normAutofit/>
          </a:bodyPr>
          <a:lstStyle/>
          <a:p>
            <a:r>
              <a:rPr lang="en-US" dirty="0"/>
              <a:t>Electricity demand </a:t>
            </a:r>
          </a:p>
          <a:p>
            <a:pPr lvl="1"/>
            <a:r>
              <a:rPr lang="en-US" dirty="0"/>
              <a:t>Influenced by temperature, calendar (holidays, weekdays/weekends, economy)</a:t>
            </a:r>
          </a:p>
          <a:p>
            <a:pPr lvl="1"/>
            <a:r>
              <a:rPr lang="en-US" dirty="0"/>
              <a:t>Can be predicted reliably</a:t>
            </a:r>
          </a:p>
          <a:p>
            <a:r>
              <a:rPr lang="en-US" dirty="0"/>
              <a:t>Demand of retail products</a:t>
            </a:r>
          </a:p>
          <a:p>
            <a:pPr lvl="1"/>
            <a:r>
              <a:rPr lang="en-US" dirty="0"/>
              <a:t>Influenced by season/weekday</a:t>
            </a:r>
          </a:p>
          <a:p>
            <a:pPr lvl="1"/>
            <a:r>
              <a:rPr lang="en-US" dirty="0"/>
              <a:t>Influenced by previous forecasts (if we go “out-of-stock” we will measure “0 demand”)</a:t>
            </a:r>
          </a:p>
          <a:p>
            <a:r>
              <a:rPr lang="en-US" dirty="0"/>
              <a:t>Stock prices</a:t>
            </a:r>
          </a:p>
          <a:p>
            <a:pPr lvl="1"/>
            <a:r>
              <a:rPr lang="en-US" dirty="0"/>
              <a:t>Very hard to predict – it’s basically a Brownian motion (random)</a:t>
            </a:r>
          </a:p>
          <a:p>
            <a:pPr lvl="1"/>
            <a:r>
              <a:rPr lang="en-US" dirty="0"/>
              <a:t>Forecasts for stock prices affect the stock prices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1572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DB17-509F-4E74-B7D4-F92282E9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Short-Medium-Long Term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A0A6-D18A-46B5-9EAC-AA334ED9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When forecasting we are trying to </a:t>
            </a:r>
            <a:r>
              <a:rPr lang="en-US" b="1" dirty="0"/>
              <a:t>predict the future </a:t>
            </a:r>
            <a:r>
              <a:rPr lang="en-US" dirty="0"/>
              <a:t>in the most accurate way </a:t>
            </a:r>
          </a:p>
          <a:p>
            <a:pPr>
              <a:lnSpc>
                <a:spcPct val="120000"/>
              </a:lnSpc>
            </a:pPr>
            <a:r>
              <a:rPr lang="en-US" dirty="0"/>
              <a:t>Forecasts are provided as a baseline for </a:t>
            </a:r>
            <a:r>
              <a:rPr lang="en-US" b="1" dirty="0"/>
              <a:t>planning</a:t>
            </a:r>
          </a:p>
          <a:p>
            <a:pPr>
              <a:lnSpc>
                <a:spcPct val="120000"/>
              </a:lnSpc>
            </a:pPr>
            <a:r>
              <a:rPr lang="en-US" dirty="0"/>
              <a:t>Roughly speaking, we can split the type of forecasts to:</a:t>
            </a:r>
          </a:p>
          <a:p>
            <a:pPr>
              <a:lnSpc>
                <a:spcPct val="120000"/>
              </a:lnSpc>
            </a:pPr>
            <a:r>
              <a:rPr lang="en-US" dirty="0"/>
              <a:t>Short-term: </a:t>
            </a:r>
            <a:r>
              <a:rPr lang="en-US" b="1" dirty="0"/>
              <a:t>operational decisions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What’s going to happen in the next seconds/…/days ahead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Examples: bid on FOREX, electricity generation, personnel scheduling, etc.</a:t>
            </a:r>
          </a:p>
          <a:p>
            <a:pPr>
              <a:lnSpc>
                <a:spcPct val="120000"/>
              </a:lnSpc>
            </a:pPr>
            <a:r>
              <a:rPr lang="en-US" dirty="0"/>
              <a:t>Medium-term: </a:t>
            </a:r>
            <a:r>
              <a:rPr lang="en-US" b="1" dirty="0"/>
              <a:t>resource planning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What’s going to happen in the next days/months/quarters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Examples: importing goods, hiring personnel</a:t>
            </a:r>
          </a:p>
          <a:p>
            <a:pPr>
              <a:lnSpc>
                <a:spcPct val="120000"/>
              </a:lnSpc>
            </a:pPr>
            <a:r>
              <a:rPr lang="en-US" dirty="0"/>
              <a:t>Long-term: </a:t>
            </a:r>
            <a:r>
              <a:rPr lang="en-US" b="1" dirty="0"/>
              <a:t>strategic planning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What’s going to happen in the next quarters/years/decades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Examples: Building a new power plant, entering a new market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D978E-8BF6-46FE-998C-E701BA71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28C04-6569-45F0-8884-1A3F2BA8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0C078D-2FC7-4A40-88FE-F0147EF2B82E}"/>
              </a:ext>
            </a:extLst>
          </p:cNvPr>
          <p:cNvSpPr/>
          <p:nvPr/>
        </p:nvSpPr>
        <p:spPr>
          <a:xfrm>
            <a:off x="8392134" y="3313356"/>
            <a:ext cx="355003" cy="1907062"/>
          </a:xfrm>
          <a:prstGeom prst="rightBrace">
            <a:avLst>
              <a:gd name="adj1" fmla="val 3863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D5409-515E-470C-BD57-4A455C8C8393}"/>
              </a:ext>
            </a:extLst>
          </p:cNvPr>
          <p:cNvSpPr txBox="1"/>
          <p:nvPr/>
        </p:nvSpPr>
        <p:spPr>
          <a:xfrm>
            <a:off x="8747137" y="4082221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production</a:t>
            </a:r>
            <a:endParaRPr lang="en-IL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3A59C14-CCAF-4D34-A819-8374CEEC6EEB}"/>
              </a:ext>
            </a:extLst>
          </p:cNvPr>
          <p:cNvSpPr/>
          <p:nvPr/>
        </p:nvSpPr>
        <p:spPr>
          <a:xfrm>
            <a:off x="8392134" y="5396612"/>
            <a:ext cx="355003" cy="741433"/>
          </a:xfrm>
          <a:prstGeom prst="rightBrace">
            <a:avLst>
              <a:gd name="adj1" fmla="val 2045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5B26A-FBD3-4069-9014-2CC034E1B57E}"/>
              </a:ext>
            </a:extLst>
          </p:cNvPr>
          <p:cNvSpPr txBox="1"/>
          <p:nvPr/>
        </p:nvSpPr>
        <p:spPr>
          <a:xfrm>
            <a:off x="8747137" y="5444163"/>
            <a:ext cx="160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“Offline” research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60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A7-1F5F-44EA-98F8-7C7168C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Workflow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3842-2731-4B03-B9DE-5114DD2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EBF-D7BE-4949-A724-251EE75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62978-096F-4D1B-A3DC-E115E2685B92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BDA59-A59C-4EE6-B42B-7FDA710A659D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AADE8-4711-4DD9-86E3-5A57E74836A7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26A78-366C-4059-ADB0-185231B7E144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61A9-57E7-4B12-860A-F7F6679E40B7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73011-0788-460E-A607-00E496C896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5AFB1-23BD-4292-9FBA-36A19A6C76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0A75FC-3B29-4E17-B63C-2BE9EDDEE83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2DCE-1AC1-416E-AACE-4BB49190C43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EE3A9-75ED-49B1-BB13-DEF618944A5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9774-5AB6-4919-9321-1417E2C785A4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Baseline models,</a:t>
            </a:r>
            <a:r>
              <a:rPr lang="en-US" dirty="0"/>
              <a:t> </a:t>
            </a:r>
            <a:r>
              <a:rPr lang="en-US" b="1" dirty="0"/>
              <a:t>Exponential Smoothing, </a:t>
            </a:r>
            <a:r>
              <a:rPr lang="en-US" dirty="0"/>
              <a:t>ARIMA, Hierarchical, etc.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07CAEA-E052-4635-92D9-A0B3056EF613}"/>
              </a:ext>
            </a:extLst>
          </p:cNvPr>
          <p:cNvSpPr/>
          <p:nvPr/>
        </p:nvSpPr>
        <p:spPr>
          <a:xfrm>
            <a:off x="2861534" y="2990626"/>
            <a:ext cx="6508377" cy="1266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13D30-7B61-4A34-9343-4DB2E67804D5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</p:spTree>
    <p:extLst>
      <p:ext uri="{BB962C8B-B14F-4D97-AF65-F5344CB8AC3E}">
        <p14:creationId xmlns:p14="http://schemas.microsoft.com/office/powerpoint/2010/main" val="41294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8E8-FD2C-4B4E-A419-A0ACF84A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Time Series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A3E6-C327-468C-8972-9C546069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for time series is a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dirty="0">
                <a:cs typeface="Courier New" panose="02070309020205020404" pitchFamily="49" charset="0"/>
              </a:rPr>
              <a:t>(a time series-</a:t>
            </a:r>
            <a:r>
              <a:rPr lang="en-US" dirty="0" err="1">
                <a:cs typeface="Courier New" panose="02070309020205020404" pitchFamily="49" charset="0"/>
              </a:rPr>
              <a:t>tibble</a:t>
            </a:r>
            <a:r>
              <a:rPr lang="en-US" dirty="0">
                <a:cs typeface="Courier New" panose="02070309020205020404" pitchFamily="49" charset="0"/>
              </a:rPr>
              <a:t>) from the package bearing that name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base R there is a class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Time series objects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code/06-time_series.R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89B05-A0D0-4744-B7CF-35FD4F59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6C7E-2D83-4643-A356-891716E2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8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FC1F-1153-4E44-B611-C2153DC6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Plots and Patterns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7B60-B581-48B2-9ACF-EE01FBB85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“basic” plot we deal with, simply shows the series as a function of time</a:t>
            </a:r>
          </a:p>
          <a:p>
            <a:r>
              <a:rPr lang="en-US" dirty="0"/>
              <a:t>We can use it to identify patterns in the series.</a:t>
            </a:r>
          </a:p>
          <a:p>
            <a:r>
              <a:rPr lang="en-US" dirty="0"/>
              <a:t>Trend – Long term increase or decrease in the data.</a:t>
            </a:r>
          </a:p>
          <a:p>
            <a:r>
              <a:rPr lang="en-US" dirty="0"/>
              <a:t>Seasonal – The series is affected by “seasonal” factors: time of year, time of day, day of the week, day of month, etc. </a:t>
            </a:r>
            <a:r>
              <a:rPr lang="en-US" b="1" dirty="0"/>
              <a:t>Fixed and known frequency</a:t>
            </a:r>
            <a:r>
              <a:rPr lang="en-US" dirty="0"/>
              <a:t>.</a:t>
            </a:r>
          </a:p>
          <a:p>
            <a:r>
              <a:rPr lang="en-US" dirty="0"/>
              <a:t>Cyclic – “Rise and falls” but </a:t>
            </a:r>
            <a:r>
              <a:rPr lang="en-US" b="1" dirty="0"/>
              <a:t>without a fixed frequency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need to identify the patterns before choosing a proper model for the series.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1BC52-2D89-41AA-B6B5-FB5257BE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3A643-001B-4279-B9CF-A176A0AB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85191-883B-46BA-8CAF-B83F9F7A4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57" b="50310"/>
          <a:stretch/>
        </p:blipFill>
        <p:spPr>
          <a:xfrm>
            <a:off x="8744677" y="220091"/>
            <a:ext cx="3094398" cy="19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2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12160</TotalTime>
  <Words>2686</Words>
  <Application>Microsoft Office PowerPoint</Application>
  <PresentationFormat>Widescreen</PresentationFormat>
  <Paragraphs>357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Time Series</vt:lpstr>
      <vt:lpstr>Contents for today</vt:lpstr>
      <vt:lpstr>What is a Time Series?</vt:lpstr>
      <vt:lpstr>Forecasting Time Series</vt:lpstr>
      <vt:lpstr>Forecasting Time Series – Examples</vt:lpstr>
      <vt:lpstr>Short-Medium-Long Term</vt:lpstr>
      <vt:lpstr>Forecast Workflow</vt:lpstr>
      <vt:lpstr>Exploratory Analysis of Time Series</vt:lpstr>
      <vt:lpstr>Time Plots and Patterns</vt:lpstr>
      <vt:lpstr>Exercise: Identify the Patterns</vt:lpstr>
      <vt:lpstr>Plots for Identifying Seasonality</vt:lpstr>
      <vt:lpstr>Autocorrelation Function (ACF)</vt:lpstr>
      <vt:lpstr>ACF Visualization</vt:lpstr>
      <vt:lpstr>Back to coding</vt:lpstr>
      <vt:lpstr>Time Series ACF Exercise Take 5 minutes in pairs – match the series to the ACF</vt:lpstr>
      <vt:lpstr>Forecast Workflow</vt:lpstr>
      <vt:lpstr>Kickoff: Benchmark methods</vt:lpstr>
      <vt:lpstr>Benchmark methods Explained</vt:lpstr>
      <vt:lpstr>Forecast Workflow</vt:lpstr>
      <vt:lpstr>Model Evaluation: Residuals</vt:lpstr>
      <vt:lpstr>Analyzing Residuals gg_tsresiduals Can you identify problems with SNAIVE’s forecast?</vt:lpstr>
      <vt:lpstr>Measuring Test Set Errors</vt:lpstr>
      <vt:lpstr>Exercise – In pairs  Determine which measures are reported in each column</vt:lpstr>
      <vt:lpstr>Live Coding – Computing Accuracy</vt:lpstr>
      <vt:lpstr>Forecast Workflow</vt:lpstr>
      <vt:lpstr>Simple Exponential Smoothing</vt:lpstr>
      <vt:lpstr>Simple Exponential Smoothing</vt:lpstr>
      <vt:lpstr>Simple Exponential Smoothing – Illustration</vt:lpstr>
      <vt:lpstr>Examine Residuals for More Insights</vt:lpstr>
      <vt:lpstr>See Demonstration </vt:lpstr>
      <vt:lpstr>Extension for Seasonality and Trend</vt:lpstr>
      <vt:lpstr>Innovations State Space Models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841</cp:revision>
  <dcterms:created xsi:type="dcterms:W3CDTF">2019-03-21T08:27:23Z</dcterms:created>
  <dcterms:modified xsi:type="dcterms:W3CDTF">2019-09-25T19:45:01Z</dcterms:modified>
</cp:coreProperties>
</file>