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8" r:id="rId14"/>
    <p:sldId id="281" r:id="rId15"/>
    <p:sldId id="286" r:id="rId16"/>
    <p:sldId id="289" r:id="rId17"/>
    <p:sldId id="290" r:id="rId18"/>
    <p:sldId id="291" r:id="rId19"/>
    <p:sldId id="292" r:id="rId20"/>
    <p:sldId id="287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82678" autoAdjust="0"/>
  </p:normalViewPr>
  <p:slideViewPr>
    <p:cSldViewPr snapToGrid="0" showGuides="1">
      <p:cViewPr varScale="1">
        <p:scale>
          <a:sx n="90" d="100"/>
          <a:sy n="90" d="100"/>
        </p:scale>
        <p:origin x="1410" y="96"/>
      </p:cViewPr>
      <p:guideLst>
        <p:guide orient="horz" pos="1729"/>
        <p:guide pos="3840"/>
        <p:guide orient="horz" pos="3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ו'/אב/תשע"ט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59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additional information about how to find \beta, see ESLII pages 132-135, and pages</a:t>
            </a:r>
            <a:r>
              <a:rPr lang="en-US" baseline="0" dirty="0"/>
              <a:t> 418-421</a:t>
            </a:r>
            <a:r>
              <a:rPr lang="en-US" dirty="0"/>
              <a:t>. It turns out to be a convex </a:t>
            </a:r>
            <a:r>
              <a:rPr lang="en-US" baseline="0" dirty="0"/>
              <a:t>optimization problem. The technical details are interesting (for those of you interested in optimization, check it out).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7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Details on the formulation of the inner product are given in ESLII pages 132-135, and pages</a:t>
            </a:r>
            <a:r>
              <a:rPr lang="en-US" baseline="0" dirty="0"/>
              <a:t> 418-421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Pages 356-359 in ISLR provide very good intuition on the relationship between SVMs and logistic</a:t>
            </a:r>
            <a:r>
              <a:rPr lang="en-US" baseline="0" dirty="0"/>
              <a:t> regression. A recommended read.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31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explanation</a:t>
            </a:r>
            <a:r>
              <a:rPr lang="en-US" baseline="0" dirty="0"/>
              <a:t> here of bias-variance tradeoff of the test set error is somewhat “hand waving”. If you’re interested, it is also explained in pages 183-184 in ISLR.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56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August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11d05bace8ced4e3ebb5be644a9061ce/6044a042f1c1/ed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b0b75dcd62e496675b92c06e51ab35ee/8ab6a6c85e36/ed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e47f5e61e610a2ce1a2b46985aeab249/1128272f6086/ed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e47f5e61e610a2ce1a2b46985aeab249/1128272f6086/edit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When I want to understand what is happening today or try to decide what will happen tomorrow, I look back.</a:t>
            </a:r>
          </a:p>
          <a:p>
            <a:endParaRPr lang="en-US" dirty="0"/>
          </a:p>
          <a:p>
            <a:pPr algn="r"/>
            <a:r>
              <a:rPr lang="en-US" dirty="0"/>
              <a:t>- Omar Khayyam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(not        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variables are called “</a:t>
                </a:r>
                <a:r>
                  <a:rPr lang="en-US" b="1" dirty="0"/>
                  <a:t>slack variables</a:t>
                </a:r>
                <a:r>
                  <a:rPr lang="en-US" dirty="0"/>
                  <a:t>”. They allow individual observations to be on the wrong side of the margin or of the hyperplane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What do each of the following values mean?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i="1" dirty="0"/>
                  <a:t>C</a:t>
                </a:r>
                <a:r>
                  <a:rPr lang="en-US" dirty="0"/>
                  <a:t> tuning parameter limits our “slack budget”, and controls the </a:t>
                </a:r>
                <a:r>
                  <a:rPr lang="en-US" b="1" dirty="0"/>
                  <a:t>bias-variance tradeoff</a:t>
                </a:r>
                <a:r>
                  <a:rPr lang="en-US" dirty="0"/>
                  <a:t> of the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Large </a:t>
                </a:r>
                <a:r>
                  <a:rPr lang="en-US" i="1" dirty="0"/>
                  <a:t>C</a:t>
                </a:r>
                <a:r>
                  <a:rPr lang="en-US" dirty="0"/>
                  <a:t> -&gt; Many points determine the classifier = high bias, low variance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Small </a:t>
                </a:r>
                <a:r>
                  <a:rPr lang="en-US" i="1" dirty="0"/>
                  <a:t>C</a:t>
                </a:r>
                <a:r>
                  <a:rPr lang="en-US" dirty="0"/>
                  <a:t> -&gt; Few points involved in determining the support = low bias, high variance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9" y="850380"/>
            <a:ext cx="836341" cy="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b="1" dirty="0"/>
                  <a:t>support vector classifier </a:t>
                </a:r>
                <a:r>
                  <a:rPr lang="en-US" dirty="0"/>
                  <a:t>can be expressed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“most”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Only support points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i.e., points on boundaries/inside margin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support vector classifier is linear. Sometimes, not good enough.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</a:t>
                </a:r>
                <a:r>
                  <a:rPr lang="en-US" b="1" dirty="0"/>
                  <a:t>kernels</a:t>
                </a:r>
                <a:r>
                  <a:rPr lang="en-US" dirty="0"/>
                  <a:t> to expand the feature space, with non-linear patterns/interactions: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turns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96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Kernels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i="1" dirty="0" err="1"/>
                  <a:t>d</a:t>
                </a:r>
                <a:r>
                  <a:rPr lang="en-US" dirty="0" err="1"/>
                  <a:t>th</a:t>
                </a:r>
                <a:r>
                  <a:rPr lang="en-US" dirty="0"/>
                  <a:t>-Degree polynomial </a:t>
                </a:r>
                <a:r>
                  <a:rPr lang="en-US" sz="1600" dirty="0"/>
                  <a:t>(separating hyperplane -&gt; a polynomial separator)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Radial basis </a:t>
                </a:r>
                <a:r>
                  <a:rPr lang="en-US" sz="1600" dirty="0"/>
                  <a:t>(“circular” decision rule)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Neural network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991949"/>
            <a:ext cx="552587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Source: Introduction to Statistical Learning, </a:t>
            </a:r>
            <a:br>
              <a:rPr lang="en-US" dirty="0"/>
            </a:br>
            <a:r>
              <a:rPr lang="en-US" dirty="0"/>
              <a:t>		Chapter 9.3 (Support Vector Machines)</a:t>
            </a:r>
            <a:br>
              <a:rPr lang="en-US" dirty="0"/>
            </a:br>
            <a:r>
              <a:rPr lang="en-US" dirty="0"/>
              <a:t>		Pages 349, 353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75" y="2767535"/>
            <a:ext cx="2072700" cy="214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28" y="2775182"/>
            <a:ext cx="1966950" cy="204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847" y="2775181"/>
            <a:ext cx="1945800" cy="20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versus one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classifiers, choose the one mostly “voted for”</a:t>
                </a:r>
                <a:endParaRPr lang="he-IL" dirty="0"/>
              </a:p>
              <a:p>
                <a:r>
                  <a:rPr lang="en-US" dirty="0"/>
                  <a:t>One versus many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classifiers</a:t>
                </a:r>
              </a:p>
              <a:p>
                <a:pPr lvl="1"/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set its class according to the classifier with the 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demonstration:</a:t>
            </a:r>
          </a:p>
          <a:p>
            <a:r>
              <a:rPr lang="en-US" dirty="0"/>
              <a:t>/Class Code/03-SVM_example.R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Cross Validation?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We’ve talked about the train/test division – it allows us to build a model and then evaluate it on an independent 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 train/test division provides us with a single relevant error (of the test set), which is sometimes not enough: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a sense, estimating the error based on a single observation is like calculating an average based on a sample with a single number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Intuitively, as we repeat the process many times, we improve the estimate for the error, but it becomes more computationally intensive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How do we choose the number of repetitions,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How do we Choose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?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sz="2400" b="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800" dirty="0"/>
                  <a:t> is called “10-fold” cv, and means we randomly split the data 90/10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Train on 90% and estimate the error on 10%; Repeat 10 times;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As a result, we get the distribution of the error</a:t>
                </a:r>
                <a:endParaRPr lang="en-US" sz="1600" b="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, this is a special case called “leave-one-out” cross validation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Rarely ever used, but very low bias (we simulate the “real” process with </a:t>
                </a:r>
                <a:r>
                  <a:rPr lang="en-US" sz="1600" i="1" dirty="0"/>
                  <a:t>n-1</a:t>
                </a:r>
                <a:r>
                  <a:rPr lang="en-US" sz="1600" dirty="0"/>
                  <a:t> observations)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  <a:blipFill>
                <a:blip r:embed="rId4"/>
                <a:stretch>
                  <a:fillRect l="-242" t="-11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7123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Train/Validation</a:t>
            </a:r>
          </a:p>
          <a:p>
            <a:pPr algn="ctr"/>
            <a:r>
              <a:rPr lang="en-US" dirty="0"/>
              <a:t>(i.e., 50/50, once)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94184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k-fold, k=10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8655205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Leave one out</a:t>
            </a:r>
            <a:endParaRPr lang="he-IL" dirty="0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/>
        </p:nvCxnSpPr>
        <p:spPr>
          <a:xfrm>
            <a:off x="3579541" y="5057079"/>
            <a:ext cx="136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7250151" y="5057079"/>
            <a:ext cx="1405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137102"/>
            <a:ext cx="60105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905" y="3724508"/>
            <a:ext cx="51988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Computational intensity, Variance increases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7188820" y="4215162"/>
            <a:ext cx="18533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Bias decreases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1494263" y="5524152"/>
            <a:ext cx="97796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Intuition</a:t>
            </a:r>
            <a:r>
              <a:rPr lang="en-US" dirty="0"/>
              <a:t>: In LOOOCV we’re essentially using almost “the same” version of train set</a:t>
            </a:r>
          </a:p>
          <a:p>
            <a:r>
              <a:rPr lang="en-US" dirty="0"/>
              <a:t>This yields lower bias, but highly correlated models provide high variance</a:t>
            </a:r>
            <a:endParaRPr lang="he-I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00400" y="4627756"/>
            <a:ext cx="6010507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7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Error vs. Parameter Tuning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cross-validation is utilized for various tasks: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provide an </a:t>
            </a:r>
            <a:r>
              <a:rPr lang="en-US" b="1" dirty="0"/>
              <a:t>estimate for a model’s performance </a:t>
            </a:r>
            <a:r>
              <a:rPr lang="en-US" dirty="0"/>
              <a:t>(KPI’s such as MSE, Type-I/II errors, etc.)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Compare modelling approaches </a:t>
            </a:r>
            <a:r>
              <a:rPr lang="en-US" dirty="0"/>
              <a:t>and we want to choose a model which yields the lowest error (or the lowest error variance/bias/etc.)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</a:t>
            </a:r>
            <a:r>
              <a:rPr lang="en-US" b="1" dirty="0"/>
              <a:t>tune hyper-parameters</a:t>
            </a:r>
            <a:r>
              <a:rPr lang="en-US" dirty="0"/>
              <a:t> within our model, e.g.: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svm</a:t>
            </a:r>
            <a:r>
              <a:rPr lang="en-US" dirty="0"/>
              <a:t> example, find the optimal cost parameter (which yields the minimum classification error), or in </a:t>
            </a:r>
            <a:r>
              <a:rPr lang="en-US" dirty="0" err="1"/>
              <a:t>knn</a:t>
            </a:r>
            <a:r>
              <a:rPr lang="en-US" dirty="0"/>
              <a:t> find the optimal number of neighbors.</a:t>
            </a:r>
          </a:p>
          <a:p>
            <a:pPr lvl="1">
              <a:lnSpc>
                <a:spcPct val="15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65DC083-A7C7-4E35-8A1D-E6521E732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Trees</a:t>
            </a:r>
            <a:r>
              <a:rPr lang="en-US" dirty="0"/>
              <a:t>, </a:t>
            </a:r>
            <a:r>
              <a:rPr lang="en-US" strike="sngStrike" dirty="0"/>
              <a:t>Forests, Boosting, etc.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7340" y="4756769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Cross validation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3" idx="2"/>
            <a:endCxn id="37" idx="0"/>
          </p:cNvCxnSpPr>
          <p:nvPr/>
        </p:nvCxnSpPr>
        <p:spPr>
          <a:xfrm>
            <a:off x="1104846" y="4448231"/>
            <a:ext cx="0" cy="3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25579" y="5735170"/>
            <a:ext cx="1183092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k-fold </a:t>
            </a:r>
            <a:r>
              <a:rPr lang="en-US" sz="1400" dirty="0" err="1"/>
              <a:t>xval</a:t>
            </a:r>
            <a:endParaRPr lang="he-IL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482811" y="5735170"/>
            <a:ext cx="1466334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Leave one out</a:t>
            </a:r>
            <a:endParaRPr lang="he-IL" sz="1400" dirty="0"/>
          </a:p>
        </p:txBody>
      </p:sp>
      <p:cxnSp>
        <p:nvCxnSpPr>
          <p:cNvPr id="24" name="Straight Arrow Connector 23"/>
          <p:cNvCxnSpPr>
            <a:stCxn id="37" idx="2"/>
            <a:endCxn id="42" idx="0"/>
          </p:cNvCxnSpPr>
          <p:nvPr/>
        </p:nvCxnSpPr>
        <p:spPr>
          <a:xfrm flipH="1">
            <a:off x="817125" y="5380712"/>
            <a:ext cx="287721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2"/>
            <a:endCxn id="44" idx="0"/>
          </p:cNvCxnSpPr>
          <p:nvPr/>
        </p:nvCxnSpPr>
        <p:spPr>
          <a:xfrm>
            <a:off x="1104846" y="5380712"/>
            <a:ext cx="1111132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the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images, which classifier was used to generate the classification?</a:t>
            </a:r>
          </a:p>
          <a:p>
            <a:r>
              <a:rPr lang="en-US" dirty="0"/>
              <a:t>Choose out of the following list: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LDA</a:t>
            </a:r>
          </a:p>
          <a:p>
            <a:pPr lvl="1"/>
            <a:r>
              <a:rPr lang="en-US" dirty="0"/>
              <a:t>QDA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Trees</a:t>
            </a:r>
          </a:p>
          <a:p>
            <a:r>
              <a:rPr lang="en-US" dirty="0"/>
              <a:t>/class code/03-Match_the_classifier.R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961971" y="5738217"/>
            <a:ext cx="2609385" cy="780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quiz/illustration here!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692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Hyperplanes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Both logistic regression and linear discriminant analysis assume </a:t>
                </a:r>
                <a:r>
                  <a:rPr lang="en-US" b="1" dirty="0"/>
                  <a:t>linear decision boundaries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logistic regression: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Support vector = hyperplane = line in 2d</a:t>
                </a:r>
                <a:br>
                  <a:rPr lang="en-US" dirty="0"/>
                </a:br>
                <a:r>
                  <a:rPr lang="en-US" dirty="0"/>
                  <a:t>which provides complete separation of classes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Sometimes there are: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Many separating “lines” (hyperplanes),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No separating hyperplanes,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(Very rarely there is) Exactly one separating hyperplane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9856098" y="5661025"/>
            <a:ext cx="1113369" cy="9625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887518" y="2931304"/>
            <a:ext cx="2397514" cy="1919480"/>
            <a:chOff x="9400475" y="3053967"/>
            <a:chExt cx="2397514" cy="1919480"/>
          </a:xfrm>
        </p:grpSpPr>
        <p:sp>
          <p:nvSpPr>
            <p:cNvPr id="24" name="Oval 23"/>
            <p:cNvSpPr/>
            <p:nvPr/>
          </p:nvSpPr>
          <p:spPr>
            <a:xfrm>
              <a:off x="10126778" y="305396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10583978" y="355430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10015266" y="391114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11331110" y="413416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1096935" y="470287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10505921" y="469172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400475" y="3579545"/>
              <a:ext cx="2397514" cy="1393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9800000">
              <a:off x="9571092" y="4078674"/>
              <a:ext cx="214193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separating hyperplane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“Optimal” Separator?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1070"/>
          </a:xfrm>
        </p:spPr>
        <p:txBody>
          <a:bodyPr/>
          <a:lstStyle/>
          <a:p>
            <a:r>
              <a:rPr lang="en-US" dirty="0"/>
              <a:t>Out of the possible hyperplanes, which is “better”?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38507" y="3133492"/>
            <a:ext cx="3189249" cy="2527533"/>
            <a:chOff x="1438507" y="3133492"/>
            <a:chExt cx="3189249" cy="252753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152185" y="3713356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438507" y="3133492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1761893" y="3456877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40700" y="2787805"/>
            <a:ext cx="8841446" cy="2472628"/>
            <a:chOff x="1640700" y="2787805"/>
            <a:chExt cx="8841446" cy="2472628"/>
          </a:xfrm>
        </p:grpSpPr>
        <p:sp>
          <p:nvSpPr>
            <p:cNvPr id="6" name="Oval 5"/>
            <p:cNvSpPr/>
            <p:nvPr/>
          </p:nvSpPr>
          <p:spPr>
            <a:xfrm>
              <a:off x="1886027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2789276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1640700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238934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3748281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2900788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7896535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8799784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7651208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9442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9758789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8911296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62272" y="2966570"/>
            <a:ext cx="2683951" cy="2448797"/>
            <a:chOff x="7562272" y="2966570"/>
            <a:chExt cx="2683951" cy="2448797"/>
          </a:xfrm>
        </p:grpSpPr>
        <p:cxnSp>
          <p:nvCxnSpPr>
            <p:cNvPr id="25" name="Straight Connector 24"/>
            <p:cNvCxnSpPr/>
            <p:nvPr/>
          </p:nvCxnSpPr>
          <p:spPr>
            <a:xfrm rot="1134941" flipH="1">
              <a:off x="7770652" y="3467698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134941" flipH="1">
              <a:off x="7562272" y="2966570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rot="1134941" flipH="1">
            <a:off x="7662632" y="3223049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Separator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 classification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on the “correct side” of the hyperplane (given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normalization “doesn’t bother” the hyperplane, but guarantees the distance (perpendicular) from point to hyperplane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  <a:blipFill>
                <a:blip r:embed="rId3"/>
                <a:stretch>
                  <a:fillRect l="-667" t="-15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Separator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  <a:p>
            <a:pPr marL="0" indent="0">
              <a:buNone/>
            </a:pPr>
            <a:r>
              <a:rPr lang="en-US" dirty="0"/>
              <a:t>/class code/03-Hyperplane_illustration.R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Sometimes a separating hyperplane does not exist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still find a hyperplane which would do a good job with classification, but our previous optimization problem would be infeasible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Correction</a:t>
            </a:r>
            <a:r>
              <a:rPr lang="en-US" dirty="0"/>
              <a:t>: Allow for some misclassifications to find a viable hyperplane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Correction</a:t>
                </a:r>
                <a:r>
                  <a:rPr lang="en-US" dirty="0"/>
                  <a:t>: Allow for some misclassifications to find a viable hyperplane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2722" y="5616421"/>
            <a:ext cx="2553629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757640" y="4891592"/>
            <a:ext cx="892098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Demands are not as strict as before</a:t>
                </a:r>
              </a:p>
              <a:p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blipFill>
                <a:blip r:embed="rId3"/>
                <a:stretch>
                  <a:fillRect l="-2133" t="-3311" b="-105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7560527" y="5397191"/>
            <a:ext cx="1226635" cy="72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7337502" y="5798636"/>
            <a:ext cx="1449660" cy="3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4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3995</TotalTime>
  <Words>1554</Words>
  <Application>Microsoft Office PowerPoint</Application>
  <PresentationFormat>Widescreen</PresentationFormat>
  <Paragraphs>187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Bookman Old Style</vt:lpstr>
      <vt:lpstr>Calibri</vt:lpstr>
      <vt:lpstr>Cambria Math</vt:lpstr>
      <vt:lpstr>Century Gothic</vt:lpstr>
      <vt:lpstr>Wingdings</vt:lpstr>
      <vt:lpstr>Wood Type</vt:lpstr>
      <vt:lpstr>Classification Methods</vt:lpstr>
      <vt:lpstr>Contents for today</vt:lpstr>
      <vt:lpstr>Support Vector Machines</vt:lpstr>
      <vt:lpstr>Separating Hyperplanes</vt:lpstr>
      <vt:lpstr>What is an “Optimal” Separator?</vt:lpstr>
      <vt:lpstr>Maximal Margin Separator</vt:lpstr>
      <vt:lpstr>Margin Separator</vt:lpstr>
      <vt:lpstr>Support Vector Classifier</vt:lpstr>
      <vt:lpstr>Support Vector Classifier</vt:lpstr>
      <vt:lpstr>Slack (not        )</vt:lpstr>
      <vt:lpstr>Support Vector Machines</vt:lpstr>
      <vt:lpstr>Examples for Kernels</vt:lpstr>
      <vt:lpstr>Multiple Classes</vt:lpstr>
      <vt:lpstr>Illustration of SVM</vt:lpstr>
      <vt:lpstr>Cross Validation</vt:lpstr>
      <vt:lpstr>Why Cross Validation?</vt:lpstr>
      <vt:lpstr>How do we Choose k?  (k∈\{1,…,n\})</vt:lpstr>
      <vt:lpstr>Estimating Error vs. Parameter Tuning</vt:lpstr>
      <vt:lpstr>Live Coding Example k-fold cv</vt:lpstr>
      <vt:lpstr>Classification and Regression Trees</vt:lpstr>
      <vt:lpstr>Match the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378</cp:revision>
  <dcterms:created xsi:type="dcterms:W3CDTF">2019-03-21T08:27:23Z</dcterms:created>
  <dcterms:modified xsi:type="dcterms:W3CDTF">2019-08-07T19:05:33Z</dcterms:modified>
</cp:coreProperties>
</file>