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678" autoAdjust="0"/>
  </p:normalViewPr>
  <p:slideViewPr>
    <p:cSldViewPr snapToGrid="0" showGuides="1">
      <p:cViewPr varScale="1">
        <p:scale>
          <a:sx n="90" d="100"/>
          <a:sy n="90" d="100"/>
        </p:scale>
        <p:origin x="1308" y="96"/>
      </p:cViewPr>
      <p:guideLst>
        <p:guide orient="horz" pos="2409"/>
        <p:guide pos="3840"/>
        <p:guide orient="horz" pos="3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כ'/תמוז/תשע"ט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99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18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July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56f130e7c30206442ffb2a0b6b3ffba7/0135534fa194/ed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Classification Methods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It is only when they go wrong that machines remind you how powerful they are.</a:t>
            </a:r>
          </a:p>
          <a:p>
            <a:endParaRPr lang="en-US" dirty="0"/>
          </a:p>
          <a:p>
            <a:pPr algn="r"/>
            <a:r>
              <a:rPr lang="en-US" dirty="0"/>
              <a:t>- Clive James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48" name="Rounded Rectangle 47"/>
          <p:cNvSpPr/>
          <p:nvPr/>
        </p:nvSpPr>
        <p:spPr>
          <a:xfrm>
            <a:off x="5758750" y="50214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Logistic regression</a:t>
            </a:r>
            <a:endParaRPr lang="he-IL" dirty="0"/>
          </a:p>
        </p:txBody>
      </p:sp>
      <p:sp>
        <p:nvSpPr>
          <p:cNvPr id="49" name="Rounded Rectangle 48"/>
          <p:cNvSpPr/>
          <p:nvPr/>
        </p:nvSpPr>
        <p:spPr>
          <a:xfrm>
            <a:off x="3807288" y="5032624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Discriminant Analysis</a:t>
            </a:r>
            <a:endParaRPr lang="he-IL" dirty="0"/>
          </a:p>
        </p:txBody>
      </p:sp>
      <p:sp>
        <p:nvSpPr>
          <p:cNvPr id="50" name="Rounded Rectangle 49"/>
          <p:cNvSpPr/>
          <p:nvPr/>
        </p:nvSpPr>
        <p:spPr>
          <a:xfrm>
            <a:off x="1320567" y="4597727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</a:t>
            </a:r>
            <a:br>
              <a:rPr lang="en-US" dirty="0"/>
            </a:br>
            <a:r>
              <a:rPr lang="en-US" dirty="0"/>
              <a:t>(LDA)</a:t>
            </a:r>
            <a:endParaRPr lang="he-IL" dirty="0"/>
          </a:p>
        </p:txBody>
      </p:sp>
      <p:sp>
        <p:nvSpPr>
          <p:cNvPr id="51" name="Rounded Rectangle 50"/>
          <p:cNvSpPr/>
          <p:nvPr/>
        </p:nvSpPr>
        <p:spPr>
          <a:xfrm>
            <a:off x="1320567" y="5545578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Quadratic (QDA)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Support Vector Machines (SVM)</a:t>
            </a:r>
            <a:endParaRPr lang="he-IL" dirty="0"/>
          </a:p>
        </p:txBody>
      </p:sp>
      <p:cxnSp>
        <p:nvCxnSpPr>
          <p:cNvPr id="53" name="Straight Arrow Connector 52"/>
          <p:cNvCxnSpPr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2"/>
            <a:endCxn id="48" idx="0"/>
          </p:cNvCxnSpPr>
          <p:nvPr/>
        </p:nvCxnSpPr>
        <p:spPr>
          <a:xfrm>
            <a:off x="5770689" y="4597199"/>
            <a:ext cx="88094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2"/>
            <a:endCxn id="49" idx="0"/>
          </p:cNvCxnSpPr>
          <p:nvPr/>
        </p:nvCxnSpPr>
        <p:spPr>
          <a:xfrm flipH="1">
            <a:off x="4700171" y="4597199"/>
            <a:ext cx="1070518" cy="43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1"/>
            <a:endCxn id="50" idx="3"/>
          </p:cNvCxnSpPr>
          <p:nvPr/>
        </p:nvCxnSpPr>
        <p:spPr>
          <a:xfrm flipH="1" flipV="1">
            <a:off x="3106332" y="4909699"/>
            <a:ext cx="700956" cy="4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9" idx="1"/>
            <a:endCxn id="51" idx="3"/>
          </p:cNvCxnSpPr>
          <p:nvPr/>
        </p:nvCxnSpPr>
        <p:spPr>
          <a:xfrm flipH="1">
            <a:off x="3106332" y="5344596"/>
            <a:ext cx="700956" cy="512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9" idx="2"/>
            <a:endCxn id="54" idx="2"/>
          </p:cNvCxnSpPr>
          <p:nvPr/>
        </p:nvCxnSpPr>
        <p:spPr>
          <a:xfrm rot="5400000" flipH="1" flipV="1">
            <a:off x="6795027" y="3550559"/>
            <a:ext cx="11152" cy="4200864"/>
          </a:xfrm>
          <a:prstGeom prst="bentConnector3">
            <a:avLst>
              <a:gd name="adj1" fmla="val -37497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0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Given data </a:t>
                </a:r>
                <a:r>
                  <a:rPr lang="en-US" i="1" dirty="0"/>
                  <a:t>X</a:t>
                </a:r>
                <a:r>
                  <a:rPr lang="en-US" dirty="0"/>
                  <a:t> (matrix) with independent </a:t>
                </a:r>
                <a:r>
                  <a:rPr lang="en-US" b="1" dirty="0"/>
                  <a:t>categorical </a:t>
                </a:r>
                <a:r>
                  <a:rPr lang="en-US" dirty="0"/>
                  <a:t>result </a:t>
                </a:r>
                <a:r>
                  <a:rPr lang="en-US" i="1" dirty="0"/>
                  <a:t>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i="1" dirty="0"/>
                  <a:t>Y </a:t>
                </a:r>
                <a:r>
                  <a:rPr lang="en-US" dirty="0"/>
                  <a:t>can be a 0-1; T-F; or even multiple level variable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Find a prediction to </a:t>
                </a:r>
                <a:r>
                  <a:rPr lang="en-US" i="1" dirty="0"/>
                  <a:t>Y</a:t>
                </a:r>
                <a:r>
                  <a:rPr lang="en-US" dirty="0"/>
                  <a:t> or formally, find: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Or more generally that </a:t>
                </a:r>
                <a:r>
                  <a:rPr lang="en-US" i="1" dirty="0"/>
                  <a:t>Y</a:t>
                </a:r>
                <a:r>
                  <a:rPr lang="en-US" dirty="0"/>
                  <a:t> is of a certain type,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Probability is in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hence, linear regression does not capture its range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0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0FC6-4FC2-4723-AB64-BFCE6A80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accuracy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EBF2-7280-4121-9C49-E9B7CE72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we measure accuracy?</a:t>
            </a:r>
          </a:p>
          <a:p>
            <a:pPr lvl="1"/>
            <a:r>
              <a:rPr lang="en-US" b="1" dirty="0"/>
              <a:t>Objective</a:t>
            </a:r>
            <a:r>
              <a:rPr lang="en-US" dirty="0"/>
              <a:t>: e.g., likelihood function, vs.:</a:t>
            </a:r>
          </a:p>
          <a:p>
            <a:pPr lvl="1"/>
            <a:r>
              <a:rPr lang="en-US" b="1" dirty="0"/>
              <a:t>Performance</a:t>
            </a:r>
            <a:r>
              <a:rPr lang="en-US" dirty="0"/>
              <a:t>: e.g., Confusion matrix (misclassification), ROC, AUC,…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7ED92-3794-4CC6-8A43-D54896C7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25519-DE70-4828-B305-D0CFBE57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EF9060-C30B-40DE-A7CE-67DAAEADD72F}"/>
              </a:ext>
            </a:extLst>
          </p:cNvPr>
          <p:cNvGrpSpPr/>
          <p:nvPr/>
        </p:nvGrpSpPr>
        <p:grpSpPr>
          <a:xfrm>
            <a:off x="2681959" y="3515934"/>
            <a:ext cx="2913321" cy="2468941"/>
            <a:chOff x="1626784" y="3515934"/>
            <a:chExt cx="2913321" cy="24689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E0C4EBD-B652-4DA8-8EF4-57A49E1E07A0}"/>
                </a:ext>
              </a:extLst>
            </p:cNvPr>
            <p:cNvSpPr/>
            <p:nvPr/>
          </p:nvSpPr>
          <p:spPr>
            <a:xfrm>
              <a:off x="1626784" y="3515934"/>
              <a:ext cx="2913321" cy="2468941"/>
            </a:xfrm>
            <a:prstGeom prst="roundRect">
              <a:avLst>
                <a:gd name="adj" fmla="val 504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82D13D4-C487-4A5D-A334-4E0D552D684F}"/>
                </a:ext>
              </a:extLst>
            </p:cNvPr>
            <p:cNvSpPr/>
            <p:nvPr/>
          </p:nvSpPr>
          <p:spPr>
            <a:xfrm>
              <a:off x="2215614" y="3611631"/>
              <a:ext cx="1814126" cy="59885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Objective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EE4BE8-9DDA-4F25-ADE1-DBA6B0204D4B}"/>
                </a:ext>
              </a:extLst>
            </p:cNvPr>
            <p:cNvSpPr/>
            <p:nvPr/>
          </p:nvSpPr>
          <p:spPr>
            <a:xfrm>
              <a:off x="1765005" y="4325810"/>
              <a:ext cx="1212111" cy="41639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Entropy</a:t>
              </a:r>
              <a:endParaRPr lang="en-IL" sz="16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3380F29-292B-4E12-BA4B-069E858BB621}"/>
                </a:ext>
              </a:extLst>
            </p:cNvPr>
            <p:cNvSpPr/>
            <p:nvPr/>
          </p:nvSpPr>
          <p:spPr>
            <a:xfrm>
              <a:off x="1765005" y="4875992"/>
              <a:ext cx="1212111" cy="41639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Gini</a:t>
              </a:r>
              <a:endParaRPr lang="en-IL" sz="16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388C11-8F8D-4334-8FD3-66CCBCA73441}"/>
                </a:ext>
              </a:extLst>
            </p:cNvPr>
            <p:cNvSpPr/>
            <p:nvPr/>
          </p:nvSpPr>
          <p:spPr>
            <a:xfrm>
              <a:off x="3186473" y="4325810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Likelihood</a:t>
              </a:r>
              <a:endParaRPr lang="en-IL" sz="14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D220F6-A550-4B51-9138-46397987E472}"/>
                </a:ext>
              </a:extLst>
            </p:cNvPr>
            <p:cNvSpPr/>
            <p:nvPr/>
          </p:nvSpPr>
          <p:spPr>
            <a:xfrm>
              <a:off x="3186473" y="4875992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Bayes</a:t>
              </a:r>
              <a:endParaRPr lang="en-IL" sz="16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360B6BF-3CC5-48F3-8A54-095EA6DB9B22}"/>
                </a:ext>
              </a:extLst>
            </p:cNvPr>
            <p:cNvSpPr/>
            <p:nvPr/>
          </p:nvSpPr>
          <p:spPr>
            <a:xfrm>
              <a:off x="1765005" y="5426174"/>
              <a:ext cx="1212111" cy="4018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Separator Margin</a:t>
              </a:r>
              <a:endParaRPr lang="en-IL" sz="12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D8D218-FE2D-47B7-9F24-51C540245C52}"/>
                </a:ext>
              </a:extLst>
            </p:cNvPr>
            <p:cNvSpPr/>
            <p:nvPr/>
          </p:nvSpPr>
          <p:spPr>
            <a:xfrm>
              <a:off x="3186473" y="5411601"/>
              <a:ext cx="1212111" cy="41639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  <a:endParaRPr lang="en-IL" sz="16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EE9021-E660-4ACE-A02E-EF37FCEC01D8}"/>
              </a:ext>
            </a:extLst>
          </p:cNvPr>
          <p:cNvGrpSpPr/>
          <p:nvPr/>
        </p:nvGrpSpPr>
        <p:grpSpPr>
          <a:xfrm>
            <a:off x="6596720" y="3515934"/>
            <a:ext cx="2913321" cy="2468941"/>
            <a:chOff x="7548867" y="3515934"/>
            <a:chExt cx="2913321" cy="246894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3F6CABE-6668-4F27-9F93-42E7ACBE976D}"/>
                </a:ext>
              </a:extLst>
            </p:cNvPr>
            <p:cNvSpPr/>
            <p:nvPr/>
          </p:nvSpPr>
          <p:spPr>
            <a:xfrm>
              <a:off x="7548867" y="3515934"/>
              <a:ext cx="2913321" cy="2468941"/>
            </a:xfrm>
            <a:prstGeom prst="roundRect">
              <a:avLst>
                <a:gd name="adj" fmla="val 504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68FD5A4-535C-4897-8CF5-4DEDEAAAF2A8}"/>
                </a:ext>
              </a:extLst>
            </p:cNvPr>
            <p:cNvSpPr/>
            <p:nvPr/>
          </p:nvSpPr>
          <p:spPr>
            <a:xfrm>
              <a:off x="8098465" y="3611631"/>
              <a:ext cx="1814126" cy="59885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Performance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8F763AB-1634-4EA3-BB03-F67F7A40EC48}"/>
                </a:ext>
              </a:extLst>
            </p:cNvPr>
            <p:cNvSpPr/>
            <p:nvPr/>
          </p:nvSpPr>
          <p:spPr>
            <a:xfrm>
              <a:off x="7734692" y="4325810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Type-I</a:t>
              </a:r>
              <a:endParaRPr lang="en-IL" sz="16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FDA49A1-C413-49D7-8B6F-EB6EE1DB0240}"/>
                </a:ext>
              </a:extLst>
            </p:cNvPr>
            <p:cNvSpPr/>
            <p:nvPr/>
          </p:nvSpPr>
          <p:spPr>
            <a:xfrm>
              <a:off x="7734691" y="4888374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Type-II</a:t>
              </a:r>
              <a:endParaRPr lang="en-IL" sz="14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A98133-2B93-40D4-AF35-702C62E6CF51}"/>
                </a:ext>
              </a:extLst>
            </p:cNvPr>
            <p:cNvSpPr/>
            <p:nvPr/>
          </p:nvSpPr>
          <p:spPr>
            <a:xfrm>
              <a:off x="9114389" y="4329241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ROC</a:t>
              </a:r>
              <a:endParaRPr lang="en-IL" sz="16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68EBC21-5758-483B-93A5-5DF3A008596E}"/>
                </a:ext>
              </a:extLst>
            </p:cNvPr>
            <p:cNvSpPr/>
            <p:nvPr/>
          </p:nvSpPr>
          <p:spPr>
            <a:xfrm>
              <a:off x="9114389" y="4875991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AUC</a:t>
              </a:r>
              <a:endParaRPr lang="en-IL" sz="1600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02DB25E-0656-4561-BC64-9F6E47DC9C95}"/>
                </a:ext>
              </a:extLst>
            </p:cNvPr>
            <p:cNvSpPr/>
            <p:nvPr/>
          </p:nvSpPr>
          <p:spPr>
            <a:xfrm>
              <a:off x="7734691" y="5426174"/>
              <a:ext cx="1212111" cy="4163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Operational Implications</a:t>
              </a:r>
              <a:endParaRPr lang="en-IL" sz="1200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B0ADBA9-DCAE-4135-BC21-1AE85B4668D3}"/>
                </a:ext>
              </a:extLst>
            </p:cNvPr>
            <p:cNvSpPr/>
            <p:nvPr/>
          </p:nvSpPr>
          <p:spPr>
            <a:xfrm>
              <a:off x="9114389" y="5411600"/>
              <a:ext cx="1212111" cy="41639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  <a:endParaRPr lang="en-IL" sz="16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D12819-25BD-4DEE-B7AF-DD4442AE1857}"/>
              </a:ext>
            </a:extLst>
          </p:cNvPr>
          <p:cNvGrpSpPr/>
          <p:nvPr/>
        </p:nvGrpSpPr>
        <p:grpSpPr>
          <a:xfrm>
            <a:off x="7071887" y="6132097"/>
            <a:ext cx="4164810" cy="584775"/>
            <a:chOff x="8235728" y="342051"/>
            <a:chExt cx="4164810" cy="584775"/>
          </a:xfrm>
        </p:grpSpPr>
        <p:pic>
          <p:nvPicPr>
            <p:cNvPr id="22" name="Picture 21">
              <a:hlinkClick r:id="rId3"/>
              <a:extLst>
                <a:ext uri="{FF2B5EF4-FFF2-40B4-BE49-F238E27FC236}">
                  <a16:creationId xmlns:a16="http://schemas.microsoft.com/office/drawing/2014/main" id="{DB58D866-C1C8-46C0-8AC0-0119F1B82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061" t="18242" r="8788" b="16788"/>
            <a:stretch/>
          </p:blipFill>
          <p:spPr>
            <a:xfrm>
              <a:off x="8235728" y="356980"/>
              <a:ext cx="640080" cy="55335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017EAA-0246-48A0-80A4-30764F645462}"/>
                </a:ext>
              </a:extLst>
            </p:cNvPr>
            <p:cNvSpPr txBox="1"/>
            <p:nvPr/>
          </p:nvSpPr>
          <p:spPr>
            <a:xfrm>
              <a:off x="8931580" y="342051"/>
              <a:ext cx="34689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/>
                <a:t>Sanity check:</a:t>
              </a:r>
            </a:p>
            <a:p>
              <a:r>
                <a:rPr lang="en-US" sz="1600" dirty="0"/>
                <a:t>Objectives vs. performance in </a:t>
              </a:r>
              <a:r>
                <a:rPr lang="en-US" sz="1600" i="1" dirty="0" err="1"/>
                <a:t>lm</a:t>
              </a:r>
              <a:endParaRPr lang="en-IL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2266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C32C-85A4-4E9C-8105-FB22F774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and likelihood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A995B1-110C-4833-A2FC-F96DC7D5A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 logistic regression, we assume that the probability can be modeled as a function of a linear combination of </a:t>
                </a:r>
                <a:r>
                  <a:rPr lang="en-US" i="1" dirty="0"/>
                  <a:t>x</a:t>
                </a:r>
                <a:r>
                  <a:rPr lang="en-US" dirty="0"/>
                  <a:t>, i.e.: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This is known as the “logit link function”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logit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linear)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Likelihood serves as our objective. It measures the extent to which the observed event is likely to happen under the model’s assumptions, i.e.: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A995B1-110C-4833-A2FC-F96DC7D5A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E927B-C0DC-4C85-9C78-CD5E09E1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BECF7-D857-47CB-81CD-79C2BAF6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5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B8FC1D-4BF5-4834-ABE4-167D074807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Finding the 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B8FC1D-4BF5-4834-ABE4-167D07480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0A2C-CBBD-4347-BD7A-E09490B1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the linear regression case, we had a closed analytical form of the solution</a:t>
            </a:r>
          </a:p>
          <a:p>
            <a:pPr>
              <a:lnSpc>
                <a:spcPct val="150000"/>
              </a:lnSpc>
            </a:pPr>
            <a:r>
              <a:rPr lang="en-US" dirty="0"/>
              <a:t>With logistic regression there is no closed analytical form to solve the max(log-likelihood), instead optimization algorithms such as Newton-Raphson are employed (see ESLII p.120-122)</a:t>
            </a:r>
          </a:p>
          <a:p>
            <a:pPr>
              <a:lnSpc>
                <a:spcPct val="150000"/>
              </a:lnSpc>
            </a:pPr>
            <a:r>
              <a:rPr lang="en-US" dirty="0"/>
              <a:t>Logistic regression example:</a:t>
            </a:r>
          </a:p>
          <a:p>
            <a:pPr>
              <a:lnSpc>
                <a:spcPct val="150000"/>
              </a:lnSpc>
            </a:pPr>
            <a:r>
              <a:rPr lang="en-US" dirty="0"/>
              <a:t>/class code/02-classification.Rmd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FFC62-C5BC-4777-81BF-BF3855F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C889D-7C4E-46EE-98E1-F7AEB2CD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1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AB71-592E-43C6-A6CB-73CB74CB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0815-FEFC-4585-BA34-B4D96C33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A9B70-9C48-4DEB-86FD-BC480DC6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6CF1-E4B7-4764-9D3D-081E38A1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64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2617</TotalTime>
  <Words>439</Words>
  <Application>Microsoft Office PowerPoint</Application>
  <PresentationFormat>Widescreen</PresentationFormat>
  <Paragraphs>73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Bookman Old Style</vt:lpstr>
      <vt:lpstr>Calibri</vt:lpstr>
      <vt:lpstr>Cambria Math</vt:lpstr>
      <vt:lpstr>Century Gothic</vt:lpstr>
      <vt:lpstr>Wingdings</vt:lpstr>
      <vt:lpstr>Wood Type</vt:lpstr>
      <vt:lpstr>Classification Methods</vt:lpstr>
      <vt:lpstr>Contents for today</vt:lpstr>
      <vt:lpstr>Background</vt:lpstr>
      <vt:lpstr>Classification accuracy</vt:lpstr>
      <vt:lpstr>Logistic regression and likelihood</vt:lpstr>
      <vt:lpstr>Finding the optimal β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Adi</cp:lastModifiedBy>
  <cp:revision>235</cp:revision>
  <dcterms:created xsi:type="dcterms:W3CDTF">2019-03-21T08:27:23Z</dcterms:created>
  <dcterms:modified xsi:type="dcterms:W3CDTF">2019-07-23T14:22:39Z</dcterms:modified>
</cp:coreProperties>
</file>