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96" r:id="rId9"/>
    <p:sldId id="297" r:id="rId10"/>
    <p:sldId id="319" r:id="rId11"/>
    <p:sldId id="298" r:id="rId12"/>
    <p:sldId id="299" r:id="rId13"/>
    <p:sldId id="301" r:id="rId14"/>
    <p:sldId id="315" r:id="rId15"/>
    <p:sldId id="312" r:id="rId16"/>
    <p:sldId id="314" r:id="rId17"/>
    <p:sldId id="302" r:id="rId18"/>
    <p:sldId id="318" r:id="rId19"/>
    <p:sldId id="303" r:id="rId20"/>
    <p:sldId id="306" r:id="rId21"/>
    <p:sldId id="317" r:id="rId22"/>
    <p:sldId id="304" r:id="rId23"/>
    <p:sldId id="305" r:id="rId24"/>
    <p:sldId id="320" r:id="rId25"/>
    <p:sldId id="321" r:id="rId26"/>
    <p:sldId id="322" r:id="rId27"/>
    <p:sldId id="324" r:id="rId28"/>
    <p:sldId id="310" r:id="rId29"/>
    <p:sldId id="311" r:id="rId30"/>
    <p:sldId id="325" r:id="rId31"/>
    <p:sldId id="326" r:id="rId32"/>
    <p:sldId id="327" r:id="rId33"/>
    <p:sldId id="328" r:id="rId34"/>
    <p:sldId id="32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6884" autoAdjust="0"/>
  </p:normalViewPr>
  <p:slideViewPr>
    <p:cSldViewPr snapToGrid="0" showGuides="1">
      <p:cViewPr>
        <p:scale>
          <a:sx n="66" d="100"/>
          <a:sy n="66" d="100"/>
        </p:scale>
        <p:origin x="2442" y="462"/>
      </p:cViewPr>
      <p:guideLst>
        <p:guide orient="horz" pos="1729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ג'/אלול/תשע"ט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ccfdae1613bfa65976766fe5a8c02e94/70251db61258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4065641c158611be7b963216aa6d682e/5bf16a135536/edit?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98839/evaluate-random-forest-oob-vs-cv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ESLII for the equivalent algorithm for classification trees (page 339, algorithm 10.1), the AdaBoost.M1 algorithm.</a:t>
            </a:r>
          </a:p>
          <a:p>
            <a:r>
              <a:rPr lang="en-US" dirty="0"/>
              <a:t>This returns a discrete classification, AdaBoost generalizes this to continuous values (probability mapped to [-1,1]).</a:t>
            </a:r>
          </a:p>
          <a:p>
            <a:endParaRPr lang="en-US" dirty="0"/>
          </a:p>
          <a:p>
            <a:r>
              <a:rPr lang="en-US" dirty="0"/>
              <a:t>Question answers:</a:t>
            </a:r>
          </a:p>
          <a:p>
            <a:r>
              <a:rPr lang="en-US" dirty="0"/>
              <a:t>Q1: The majority vote in the leaves is determined after weighing the observations at each leave according to weights.</a:t>
            </a:r>
          </a:p>
          <a:p>
            <a:r>
              <a:rPr lang="en-US" dirty="0"/>
              <a:t>Q2: After the first iteration, weights do not necessarily sum to 1 (they are exponents).</a:t>
            </a:r>
          </a:p>
          <a:p>
            <a:r>
              <a:rPr lang="en-US" dirty="0"/>
              <a:t>Q3: As the accuracy tends to 1, the weight tends to infinity. As the accuracy tends to 0, the weight tends to –infinity (minus infinity).</a:t>
            </a:r>
          </a:p>
          <a:p>
            <a:r>
              <a:rPr lang="en-US" dirty="0"/>
              <a:t>Q4: If the prediction of observation </a:t>
            </a:r>
            <a:r>
              <a:rPr lang="en-US" i="1" dirty="0" err="1"/>
              <a:t>i</a:t>
            </a:r>
            <a:r>
              <a:rPr lang="en-US" i="0" dirty="0"/>
              <a:t> is accurate, then the weight is not changed (multiplied by 1). If the prediction is wrong, then the weight becomes (1-err)/err*</a:t>
            </a:r>
            <a:r>
              <a:rPr lang="en-US" i="0" dirty="0" err="1"/>
              <a:t>w_i</a:t>
            </a:r>
            <a:r>
              <a:rPr lang="en-US" i="0" dirty="0"/>
              <a:t>. As the process continues from iteration to iteration, the weight is updated scaled up (increased) when the classification is wrong and remains unchanged when the classification is correct.</a:t>
            </a:r>
          </a:p>
          <a:p>
            <a:endParaRPr lang="en-US" i="0" dirty="0"/>
          </a:p>
          <a:p>
            <a:r>
              <a:rPr lang="en-US" i="0" dirty="0" err="1"/>
              <a:t>Mentimeter</a:t>
            </a:r>
            <a:r>
              <a:rPr lang="en-US" i="0" dirty="0"/>
              <a:t>: </a:t>
            </a:r>
            <a:r>
              <a:rPr lang="en-US" dirty="0">
                <a:hlinkClick r:id="rId3"/>
              </a:rPr>
              <a:t>https://www.mentimeter.com/s/ccfdae1613bfa65976766fe5a8c02e94/70251db61258/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83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page 359 in ESLII for additional details. The explanation to why this works is quite technical, and currently out of our scope.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78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3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Mentimeter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https://www.mentimeter.com/s/4065641c158611be7b963216aa6d682e/5bf16a135536/edit?</a:t>
            </a:r>
            <a:endParaRPr lang="en-US" dirty="0"/>
          </a:p>
          <a:p>
            <a:r>
              <a:rPr lang="en-US" dirty="0"/>
              <a:t>Out of the following, what would require bootstrap? (multiple choice)</a:t>
            </a:r>
          </a:p>
          <a:p>
            <a:pPr marL="228600" indent="-228600">
              <a:buAutoNum type="alphaUcPeriod"/>
            </a:pPr>
            <a:r>
              <a:rPr lang="en-US" dirty="0"/>
              <a:t>The A1c value of a logistic regression</a:t>
            </a:r>
          </a:p>
          <a:p>
            <a:pPr marL="228600" indent="-228600">
              <a:buAutoNum type="alphaUcPeriod"/>
            </a:pPr>
            <a:r>
              <a:rPr lang="en-US" dirty="0"/>
              <a:t>The distribution of an A1c of a logistic regression model</a:t>
            </a:r>
          </a:p>
          <a:p>
            <a:pPr marL="228600" indent="-228600">
              <a:buAutoNum type="alphaUcPeriod"/>
            </a:pPr>
            <a:r>
              <a:rPr lang="en-US" dirty="0"/>
              <a:t>The p-value of logistic regression coefficients</a:t>
            </a:r>
          </a:p>
          <a:p>
            <a:pPr marL="228600" indent="-228600">
              <a:buAutoNum type="alphaUcPeriod"/>
            </a:pPr>
            <a:r>
              <a:rPr lang="en-US" dirty="0"/>
              <a:t>The average of a sample which drawn from an “unknown distribution” (i.e., not normal, exponential, etc.)</a:t>
            </a:r>
          </a:p>
          <a:p>
            <a:pPr marL="228600" indent="-228600">
              <a:buAutoNum type="alphaUcPeriod"/>
            </a:pPr>
            <a:r>
              <a:rPr lang="en-US" dirty="0"/>
              <a:t>The standard deviation of a sample from which was drawn from an “unknown distribution”</a:t>
            </a:r>
          </a:p>
          <a:p>
            <a:pPr marL="228600" indent="-228600">
              <a:buAutoNum type="alphaUcPeriod"/>
            </a:pPr>
            <a:r>
              <a:rPr lang="en-US" dirty="0"/>
              <a:t>A hypothesis test for the monotonicity of a density function</a:t>
            </a:r>
          </a:p>
          <a:p>
            <a:pPr marL="228600" indent="-228600"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set is (B; F; and maybe C. Specifically C can also be computed out of the likelihood function using the </a:t>
            </a:r>
            <a:r>
              <a:rPr lang="en-US" i="1" dirty="0" err="1"/>
              <a:t>confint</a:t>
            </a:r>
            <a:r>
              <a:rPr lang="en-US" i="0" dirty="0"/>
              <a:t> function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8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B/3</a:t>
            </a:r>
            <a:r>
              <a:rPr lang="en-US" i="0" dirty="0"/>
              <a:t> comes from, the probability that an observation wouldn’t exist in a sample is (1-1/n)^n.</a:t>
            </a:r>
          </a:p>
          <a:p>
            <a:r>
              <a:rPr lang="en-US" i="0" dirty="0"/>
              <a:t>In the limit that’s 36.8%, so taking expectancy, an observation would not appear in about </a:t>
            </a:r>
            <a:r>
              <a:rPr lang="en-US" i="1" dirty="0"/>
              <a:t>B</a:t>
            </a:r>
            <a:r>
              <a:rPr lang="en-US" i="0" dirty="0"/>
              <a:t>*0.368 bootstrap samples.</a:t>
            </a:r>
          </a:p>
          <a:p>
            <a:endParaRPr lang="en-US" i="0" dirty="0"/>
          </a:p>
          <a:p>
            <a:r>
              <a:rPr lang="en-US" i="0" dirty="0"/>
              <a:t>Also see this post: </a:t>
            </a:r>
            <a:r>
              <a:rPr lang="en-US" dirty="0">
                <a:hlinkClick r:id="rId3"/>
              </a:rPr>
              <a:t>https://stats.stackexchange.com/questions/198839/evaluate-random-forest-oob-vs-cv</a:t>
            </a:r>
            <a:endParaRPr lang="en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55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33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“de-correlates” – ISLR gives an intuitive explanation. If there is a dominant variable in the data, bagging will “always” use it. Hence the trees become more similar to one another and are highly correlated. A bagging estimator that relies on highly correlates trees yields a high variance error.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14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59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775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16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mentimeter.com/s/4065641c158611be7b963216aa6d682e/5bf16a135536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entimeter.com/s/cc8bc686e17ae412bdd7a98a401fe0b7/1e122edd8378/ed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mentimeter.com/s/ccfdae1613bfa65976766fe5a8c02e94/70251db61258/" TargetMode="Externa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napsack_proble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da1b12d18d9525904982a4d95d8880cb/818f29117753/edit" TargetMode="External"/><Relationship Id="rId2" Type="http://schemas.openxmlformats.org/officeDocument/2006/relationships/hyperlink" Target="https://cran.r-project.org/web/views/Optim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Bagging, Random Forests, and Boosting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58968"/>
            <a:ext cx="5026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forest doesn't weep over one tree.</a:t>
            </a:r>
          </a:p>
          <a:p>
            <a:pPr algn="r"/>
            <a:r>
              <a:rPr lang="en-US" dirty="0"/>
              <a:t>- Aleksandr Solzhenitsyn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F4EE-DFF0-409A-B6EC-DE4E3FCC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are…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8902-C3DA-486F-8DE0-D6C27EF0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Easy to explain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Visually appealing</a:t>
            </a:r>
          </a:p>
          <a:p>
            <a:r>
              <a:rPr lang="en-US" sz="2400" dirty="0">
                <a:solidFill>
                  <a:srgbClr val="00B050"/>
                </a:solidFill>
              </a:rPr>
              <a:t>Handle qualitative predictors (and NAs)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Lousy predictors (performance wise)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Not robust (sensitive to minor changes – we will see later)</a:t>
            </a:r>
          </a:p>
          <a:p>
            <a:endParaRPr lang="en-US" sz="2400" dirty="0"/>
          </a:p>
          <a:p>
            <a:r>
              <a:rPr lang="en-US" sz="2800" dirty="0"/>
              <a:t>Introducing… </a:t>
            </a:r>
            <a:r>
              <a:rPr lang="en-US" sz="2800" b="1" dirty="0"/>
              <a:t>bagging, random forests, and boosting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218C8-83F2-4F9D-84B3-61BAA6A5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4999C-EE58-4C0B-9225-5BF492CC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3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br>
              <a:rPr lang="en-US" dirty="0"/>
            </a:br>
            <a:r>
              <a:rPr lang="en-US" dirty="0"/>
              <a:t>(“bootstrap aggregation”)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The basic idea</a:t>
            </a:r>
            <a:r>
              <a:rPr lang="en-US" dirty="0"/>
              <a:t>: trees are not robust, so let’s leverage the inherent variation and make a lot of them</a:t>
            </a:r>
          </a:p>
          <a:p>
            <a:r>
              <a:rPr lang="en-US" dirty="0"/>
              <a:t>But first, let’s talk about </a:t>
            </a:r>
            <a:r>
              <a:rPr lang="en-US" u="sng" dirty="0"/>
              <a:t>bootstrap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D2C52-5C4B-4947-9CC2-A335E12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are “easily” (analytically) computed from a data set,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Average, Standard Deviation, The SE of linear regression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etc.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do not have a closed analytical form,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Distribution of a median, when normality doesn’t hold.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a model’s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(confidence interval).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the variance of a statistic.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Statistics computed via a complex process.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Bootstrap is a method used for estimating statistics from a dataset, which is useful when no closed analytical form is available.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7BFC-14FC-4A5E-9D60-51B0ABB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8187-BDB6-4794-897C-E3FA4F6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Let’s assume we have 100 random numbers between 0-1. You want to generate a normal random distribution. </a:t>
                </a:r>
                <a:r>
                  <a:rPr lang="en-US" b="1" dirty="0"/>
                  <a:t>What do you do?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Now,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the sample distribution, represent some unknown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(related to the population from which the sample was drawn),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(the sample of portion which is equal to 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(i.e., </a:t>
                </a:r>
                <a:r>
                  <a:rPr lang="en-US" i="1" dirty="0"/>
                  <a:t>A</a:t>
                </a:r>
                <a:r>
                  <a:rPr lang="en-US" dirty="0"/>
                  <a:t> can be any “probabilistic event”)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we can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to randomize a new sample “as if” we were sampling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Use the existing data to create a new sample (with replacement)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each such sample compute the desired statistic (e.g. Median)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Repeat this process </a:t>
                </a:r>
                <a:r>
                  <a:rPr lang="en-US" i="1" dirty="0"/>
                  <a:t>B</a:t>
                </a:r>
                <a:r>
                  <a:rPr lang="en-US" dirty="0"/>
                  <a:t> times (</a:t>
                </a:r>
                <a:r>
                  <a:rPr lang="en-US" i="1" dirty="0"/>
                  <a:t>B</a:t>
                </a:r>
                <a:r>
                  <a:rPr lang="en-US" dirty="0"/>
                  <a:t> samples)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Compute the distribution of the statistic based on the </a:t>
                </a:r>
                <a:r>
                  <a:rPr lang="en-US" i="1" dirty="0"/>
                  <a:t>B</a:t>
                </a:r>
                <a:r>
                  <a:rPr lang="en-US" dirty="0"/>
                  <a:t>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more theory: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Efron</a:t>
                </a:r>
                <a:r>
                  <a:rPr lang="en-US" dirty="0"/>
                  <a:t>, B. and </a:t>
                </a:r>
                <a:r>
                  <a:rPr lang="en-US" dirty="0" err="1"/>
                  <a:t>Tibshirani</a:t>
                </a:r>
                <a:r>
                  <a:rPr lang="en-US" dirty="0"/>
                  <a:t>, R.J. (1993). An Introduction to the Bootstrap, Chapman &amp; Hall, New York.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R, this can be facilitated by package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boot </a:t>
                </a:r>
                <a:r>
                  <a:rPr lang="en-US" dirty="0"/>
                  <a:t>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u="sng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rsample</a:t>
                </a:r>
                <a:endParaRPr lang="en-US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code/04-bootstrap_example.R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5451-23DD-4DF0-9AD4-E649F0332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152" y="134461"/>
            <a:ext cx="947614" cy="1102678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1AC22C7C-B1DE-4BA1-9B95-D65E34524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440" y="5469523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4AA1-340A-4BB5-BAAA-449CBA7F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(Bootstrap Aggregation)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157B-FE0F-4D65-A77C-132BE325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General purpose procedure for </a:t>
            </a:r>
            <a:r>
              <a:rPr lang="en-US" b="1" dirty="0"/>
              <a:t>reducing the variance </a:t>
            </a:r>
            <a:r>
              <a:rPr lang="en-US" dirty="0"/>
              <a:t>of a statistical learning model. Algorithm: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Split the dataset to Train/Test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</a:t>
            </a:r>
            <a:r>
              <a:rPr lang="en-US" i="1" dirty="0"/>
              <a:t>B</a:t>
            </a:r>
            <a:r>
              <a:rPr lang="en-US" b="1" i="1" dirty="0"/>
              <a:t> </a:t>
            </a:r>
            <a:r>
              <a:rPr lang="en-US" dirty="0"/>
              <a:t>bootstrap samples of the train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Build </a:t>
            </a:r>
            <a:r>
              <a:rPr lang="en-US" i="1" dirty="0"/>
              <a:t>B</a:t>
            </a:r>
            <a:r>
              <a:rPr lang="en-US" dirty="0"/>
              <a:t> “deep” over-fitted trees (i.e., high variance-low bias), using all available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the results of these trees (for regression) or take majority vote (for classification)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the test data to evaluate your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code/04-bagging.R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4BF4-9999-4602-AE2F-F03FA9A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9B48-2A21-4DBB-9AD9-835D0827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6492109A-9D5E-454C-B332-71B34450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440" y="5469523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Error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estimate the error in bagging, you can either use cross validation, </a:t>
            </a:r>
            <a:r>
              <a:rPr lang="en-US" b="1" dirty="0"/>
              <a:t>OR</a:t>
            </a:r>
            <a:r>
              <a:rPr lang="en-US" dirty="0"/>
              <a:t> use “out-of-bag” error, which estimates the error as well: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 the response of observation </a:t>
            </a:r>
            <a:r>
              <a:rPr lang="en-US" i="1" dirty="0" err="1"/>
              <a:t>i</a:t>
            </a:r>
            <a:r>
              <a:rPr lang="en-US" dirty="0"/>
              <a:t> based on trees in which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wasn’t in the train set (hence “out of bag”)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Yields around </a:t>
            </a:r>
            <a:r>
              <a:rPr lang="en-US" i="1" dirty="0"/>
              <a:t>B</a:t>
            </a:r>
            <a:r>
              <a:rPr lang="en-US" dirty="0"/>
              <a:t>/3 predictions per observation (</a:t>
            </a:r>
            <a:r>
              <a:rPr lang="en-US" b="1" dirty="0"/>
              <a:t>can you see why?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predictions (or use majority vote in classification problems)</a:t>
            </a:r>
          </a:p>
          <a:p>
            <a:pPr>
              <a:lnSpc>
                <a:spcPct val="150000"/>
              </a:lnSpc>
            </a:pPr>
            <a:r>
              <a:rPr lang="en-US" dirty="0"/>
              <a:t>The out of bag error converges to leave one out cross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Exercise 15.2 in ESLII, p.603.</a:t>
            </a:r>
          </a:p>
          <a:p>
            <a:pPr>
              <a:lnSpc>
                <a:spcPct val="150000"/>
              </a:lnSpc>
            </a:pPr>
            <a:r>
              <a:rPr lang="en-US" dirty="0"/>
              <a:t>Out of bag error can be used in the same manner for </a:t>
            </a:r>
            <a:r>
              <a:rPr lang="en-US" dirty="0" err="1"/>
              <a:t>randomForest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replace=TRUE.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0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Reminder/revision: 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Remember bagging? Instead of building a deep tree with all features add a randomization for </a:t>
                </a:r>
                <a:r>
                  <a:rPr lang="en-US" b="1" dirty="0"/>
                  <a:t>what features will be used </a:t>
                </a:r>
                <a:r>
                  <a:rPr lang="en-US" dirty="0"/>
                  <a:t>during each step of the tree-building.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common choice is to 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/>
                  <a:t> features at each split.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“de-correlates” the predictions and lowers the variance (in the bias-variance error trade-off).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code/04-Random_Forests.R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8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algorithm used for improving the results of an individual model. </a:t>
                </a:r>
              </a:p>
              <a:p>
                <a:r>
                  <a:rPr lang="en-US" dirty="0"/>
                  <a:t>This approach is commonly used when the “building blocks” are trees but it can be implemented on any model (from here on, I use the term “trees”)</a:t>
                </a:r>
              </a:p>
              <a:p>
                <a:r>
                  <a:rPr lang="en-US" dirty="0"/>
                  <a:t>The trees are fitted on a modified dataset. </a:t>
                </a:r>
              </a:p>
              <a:p>
                <a:r>
                  <a:rPr lang="en-US" dirty="0"/>
                  <a:t>Grown sequentially “slow learner”. </a:t>
                </a:r>
              </a:p>
              <a:p>
                <a:r>
                  <a:rPr lang="en-US" dirty="0"/>
                  <a:t>No bootstrapping or randomization is applied while building the sequential models.</a:t>
                </a:r>
              </a:p>
              <a:p>
                <a:r>
                  <a:rPr lang="en-US" dirty="0"/>
                  <a:t>At each iteration, we fit the residuals instead of the original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thus the overall residuals gradually decrease</a:t>
                </a:r>
                <a:endParaRPr lang="en-IL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4E9-7A93-4E1C-82E4-A0D20499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 </a:t>
            </a:r>
            <a:br>
              <a:rPr lang="en-US" dirty="0"/>
            </a:br>
            <a:r>
              <a:rPr lang="en-US" sz="3200" dirty="0"/>
              <a:t>(standard least squares boosting)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training set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Fit a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splits to the train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boosted model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b="-147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3AAF-ED63-4326-88F6-858D049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3F6E-45C9-4961-BC46-E99E742D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3A1ED6-3D56-43C5-8483-7063A283B7CE}"/>
                  </a:ext>
                </a:extLst>
              </p:cNvPr>
              <p:cNvSpPr/>
              <p:nvPr/>
            </p:nvSpPr>
            <p:spPr>
              <a:xfrm>
                <a:off x="9326880" y="3429000"/>
                <a:ext cx="2624328" cy="2743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400" u="sng" dirty="0"/>
                  <a:t>Parameters:</a:t>
                </a:r>
                <a:endParaRPr lang="en-US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The shrinkage (learn rate)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Total number of models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Individual tree parameters</a:t>
                </a:r>
                <a:endParaRPr lang="en-IL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3A1ED6-3D56-43C5-8483-7063A283B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80" y="3429000"/>
                <a:ext cx="2624328" cy="2743200"/>
              </a:xfrm>
              <a:prstGeom prst="rect">
                <a:avLst/>
              </a:prstGeom>
              <a:blipFill>
                <a:blip r:embed="rId4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4E9-7A93-4E1C-82E4-A0D20499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 </a:t>
            </a:r>
            <a:r>
              <a:rPr lang="en-US" i="1" dirty="0"/>
              <a:t>AdaBoost.M1 </a:t>
            </a:r>
            <a:r>
              <a:rPr lang="en-US" sz="3200" dirty="0"/>
              <a:t>(classification)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Initialize observation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Fit a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using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the step’s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err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err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boosted model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" b="-12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3AAF-ED63-4326-88F6-858D049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3F6E-45C9-4961-BC46-E99E742D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EC951-8D7E-427C-8D29-E30A4D933A0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36871" y="2189051"/>
            <a:ext cx="2841934" cy="11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037316-8310-4895-A9E9-59C234713521}"/>
              </a:ext>
            </a:extLst>
          </p:cNvPr>
          <p:cNvSpPr/>
          <p:nvPr/>
        </p:nvSpPr>
        <p:spPr>
          <a:xfrm>
            <a:off x="8478805" y="1846945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Q1: Think, how do trees use case weights?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A902-5495-4D13-A8A4-75C2F97B6710}"/>
              </a:ext>
            </a:extLst>
          </p:cNvPr>
          <p:cNvSpPr/>
          <p:nvPr/>
        </p:nvSpPr>
        <p:spPr>
          <a:xfrm>
            <a:off x="8478805" y="2654637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Q2: If weights sum to 1, why do we need the denominator?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AB4687-D77D-41DC-A9D3-85B5274AD2D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636871" y="2996743"/>
            <a:ext cx="2841934" cy="73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84E6D0-9BB5-46D8-9D54-BCFF6413EBA3}"/>
                  </a:ext>
                </a:extLst>
              </p:cNvPr>
              <p:cNvSpPr/>
              <p:nvPr/>
            </p:nvSpPr>
            <p:spPr>
              <a:xfrm>
                <a:off x="8478805" y="3469106"/>
                <a:ext cx="3510596" cy="684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Q3: What would be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of an accurate model?</a:t>
                </a:r>
                <a:endParaRPr lang="en-IL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84E6D0-9BB5-46D8-9D54-BCFF6413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05" y="3469106"/>
                <a:ext cx="3510596" cy="684212"/>
              </a:xfrm>
              <a:prstGeom prst="rect">
                <a:avLst/>
              </a:prstGeom>
              <a:blipFill>
                <a:blip r:embed="rId4"/>
                <a:stretch>
                  <a:fillRect l="-1384" r="-173" b="-114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16F152-4D80-41FA-89A7-470FCCE91B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96000" y="3811212"/>
            <a:ext cx="2382805" cy="58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1302B-1314-479D-8235-55D57A03814E}"/>
              </a:ext>
            </a:extLst>
          </p:cNvPr>
          <p:cNvSpPr/>
          <p:nvPr/>
        </p:nvSpPr>
        <p:spPr>
          <a:xfrm>
            <a:off x="8478805" y="4281022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Q4: What is the intuition behind this weight update?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896C13-20E8-4253-A507-A6A39631C3C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118430" y="4623128"/>
            <a:ext cx="1360375" cy="26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hlinkClick r:id="rId5"/>
            <a:extLst>
              <a:ext uri="{FF2B5EF4-FFF2-40B4-BE49-F238E27FC236}">
                <a16:creationId xmlns:a16="http://schemas.microsoft.com/office/drawing/2014/main" id="{D0B6159A-CEAF-4DA6-B16C-587ACDD21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1019" y="526835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1E8F-4876-4128-ADF8-D97DF50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Methods (</a:t>
            </a:r>
            <a:r>
              <a:rPr lang="en-US" dirty="0" err="1"/>
              <a:t>gbm</a:t>
            </a:r>
            <a:r>
              <a:rPr lang="en-US" dirty="0"/>
              <a:t>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0331-BF30-4AA5-B6AF-7AD0B3840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the first approach, the update was on the </a:t>
                </a:r>
                <a:r>
                  <a:rPr lang="en-US" b="1" dirty="0"/>
                  <a:t>residuals</a:t>
                </a:r>
                <a:endParaRPr lang="en-US" dirty="0"/>
              </a:p>
              <a:p>
                <a:r>
                  <a:rPr lang="en-US" dirty="0"/>
                  <a:t>In the second approach, the update was on the </a:t>
                </a:r>
                <a:r>
                  <a:rPr lang="en-US" b="1" dirty="0"/>
                  <a:t>weights</a:t>
                </a:r>
                <a:endParaRPr lang="en-US" dirty="0"/>
              </a:p>
              <a:p>
                <a:r>
                  <a:rPr lang="en-US" dirty="0"/>
                  <a:t>In </a:t>
                </a:r>
                <a:r>
                  <a:rPr lang="en-US" b="1" dirty="0" err="1"/>
                  <a:t>gbm</a:t>
                </a:r>
                <a:r>
                  <a:rPr lang="en-US" dirty="0"/>
                  <a:t> we update the </a:t>
                </a:r>
                <a:r>
                  <a:rPr lang="en-US" b="1" dirty="0"/>
                  <a:t>gradient of the loss function</a:t>
                </a:r>
                <a:r>
                  <a:rPr lang="en-US" dirty="0"/>
                  <a:t> instead of the predictor itself, i.e.</a:t>
                </a:r>
              </a:p>
              <a:p>
                <a:r>
                  <a:rPr lang="en-US" dirty="0"/>
                  <a:t>Define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At each iteration, find the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(Where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800" dirty="0"/>
                  <a:t> represents the tree’s splits).</a:t>
                </a:r>
              </a:p>
              <a:p>
                <a:r>
                  <a:rPr lang="en-US" sz="1800" dirty="0"/>
                  <a:t>At each step we looking for a tree in the direction which minimizes the error.</a:t>
                </a:r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0331-BF30-4AA5-B6AF-7AD0B3840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22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6BB6-1B50-4E3E-95B4-C59CD9D2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58044-FD3B-4114-86A1-1B89ED6B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63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4FC-5A83-4C82-A367-88B3F74D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Methods (</a:t>
            </a:r>
            <a:r>
              <a:rPr lang="en-US" dirty="0" err="1"/>
              <a:t>gbm</a:t>
            </a:r>
            <a:r>
              <a:rPr lang="en-US" dirty="0"/>
              <a:t>) – cont.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72F49-7046-432B-9FF7-2C6C1453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rigorous explanation to why this works is out of our scope</a:t>
                </a:r>
              </a:p>
              <a:p>
                <a:pPr lvl="1"/>
                <a:r>
                  <a:rPr lang="en-US" dirty="0"/>
                  <a:t>See ESLII p. 359-361.</a:t>
                </a:r>
              </a:p>
              <a:p>
                <a:r>
                  <a:rPr lang="en-US" dirty="0"/>
                  <a:t>But intuitively (and to see the relationship to the residuals we were using earlier) consider: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the loss function. Then its gradient is given by: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Fitting a tree to the residual in each step is equivalent to </a:t>
                </a:r>
                <a:r>
                  <a:rPr lang="en-US" dirty="0" err="1"/>
                  <a:t>gbm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/code class/04-boosting.R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72F49-7046-432B-9FF7-2C6C1453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A9022-87DB-444A-8431-C86D15E9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C68E1-BC52-4FF0-B506-F068683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53">
            <a:extLst>
              <a:ext uri="{FF2B5EF4-FFF2-40B4-BE49-F238E27FC236}">
                <a16:creationId xmlns:a16="http://schemas.microsoft.com/office/drawing/2014/main" id="{5A89EEEB-3FD3-4691-ACAF-BB15F2BC436D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E56BD1-B2E3-4E1F-8912-F65B2865EF59}"/>
              </a:ext>
            </a:extLst>
          </p:cNvPr>
          <p:cNvCxnSpPr/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F26FE-0E2B-4ED1-A4BD-4F2F0E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Optimization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9114CB-9592-4AAA-AD87-E4ADF2405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to open your mind to new things; the problem description is a made-up over-simplification of a use case.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C0AFA-CA43-4EB5-87DE-5D76338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E124-F3A6-4D24-B2CA-CEDBD62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Revising:</a:t>
            </a:r>
          </a:p>
          <a:p>
            <a:pPr lvl="1"/>
            <a:r>
              <a:rPr lang="en-US" dirty="0"/>
              <a:t>k-fold cross validation</a:t>
            </a:r>
          </a:p>
          <a:p>
            <a:pPr lvl="2"/>
            <a:r>
              <a:rPr lang="en-US" i="1" dirty="0"/>
              <a:t>k</a:t>
            </a:r>
            <a:r>
              <a:rPr lang="en-US" dirty="0"/>
              <a:t> disjoint partitions (no overlap), all observation participate</a:t>
            </a:r>
          </a:p>
          <a:p>
            <a:pPr lvl="1"/>
            <a:r>
              <a:rPr lang="en-US" dirty="0"/>
              <a:t>Repeated random sub-sampling validation </a:t>
            </a:r>
          </a:p>
          <a:p>
            <a:pPr lvl="2"/>
            <a:r>
              <a:rPr lang="en-US" dirty="0"/>
              <a:t>AKA Monte-Carlo cross-validation), validation can be any size, some observations may be skipped</a:t>
            </a:r>
          </a:p>
          <a:p>
            <a:endParaRPr lang="en-US" dirty="0"/>
          </a:p>
          <a:p>
            <a:r>
              <a:rPr lang="en-US" dirty="0"/>
              <a:t>In k-fold CV, how many times would observation </a:t>
            </a:r>
            <a:r>
              <a:rPr lang="en-US" i="1" dirty="0" err="1"/>
              <a:t>i</a:t>
            </a:r>
            <a:r>
              <a:rPr lang="en-US" dirty="0"/>
              <a:t> appear in the train set?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B90572-E1CC-4A67-A15D-8C9A75A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1006E01-5FBD-489C-BED7-7BC7D05F8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run into many optimization problems, i.e., minimum sub of squares in linear regression, maximum likelihood in logistic regression, maximal margin in SVM, and more.</a:t>
                </a:r>
              </a:p>
              <a:p>
                <a:r>
                  <a:rPr lang="en-US" dirty="0"/>
                  <a:t>A general framework for optimization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optimization is a specific case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both linear</a:t>
                </a:r>
              </a:p>
              <a:p>
                <a:pPr lvl="1"/>
                <a:r>
                  <a:rPr lang="en-US" dirty="0"/>
                  <a:t>This is called linear programming, though it’s not “programming”…</a:t>
                </a:r>
              </a:p>
              <a:p>
                <a:r>
                  <a:rPr lang="en-US" dirty="0"/>
                  <a:t>When we want the solution to be integer,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, that’s called a mixed-integer linear programming (MILP) or integer linear programming (ILP)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1006E01-5FBD-489C-BED7-7BC7D05F8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2FBCC-F7D5-4F7F-BED9-3022167B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110FB-3DB5-45C8-8D7C-9E88D95D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BA37-41D8-47D7-A353-863EDDCA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Optimization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C6B95-C23A-4413-96B8-CEDBD9EDF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general formulation for a MILP problem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Subject to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...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relevant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...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C6B95-C23A-4413-96B8-CEDBD9EDF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6C433-87D9-445E-AA99-A3B6B09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BE465-3C42-4636-A57D-01817F61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38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9EB2-2542-4ACB-8F2B-30A1FB75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F6CD-F5EE-40BB-BBD1-4138A38C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Say we would like to predict fraud</a:t>
            </a:r>
          </a:p>
          <a:p>
            <a:r>
              <a:rPr lang="en-US" dirty="0"/>
              <a:t>We have a set of features that we can buy (i.e., subscribe to an API query service)</a:t>
            </a:r>
          </a:p>
          <a:p>
            <a:r>
              <a:rPr lang="en-US" dirty="0"/>
              <a:t>Each feature has an “average contribution” to the improvement of our prediction model</a:t>
            </a:r>
          </a:p>
          <a:p>
            <a:r>
              <a:rPr lang="en-US" dirty="0"/>
              <a:t>The catch:</a:t>
            </a:r>
          </a:p>
          <a:p>
            <a:pPr lvl="1"/>
            <a:r>
              <a:rPr lang="en-US" dirty="0"/>
              <a:t>It takes time to query the features</a:t>
            </a:r>
          </a:p>
          <a:p>
            <a:pPr lvl="1"/>
            <a:r>
              <a:rPr lang="en-US" dirty="0"/>
              <a:t>We have a limited supply of time</a:t>
            </a:r>
          </a:p>
          <a:p>
            <a:pPr lvl="1"/>
            <a:r>
              <a:rPr lang="en-US" dirty="0"/>
              <a:t>(Replace “time” with “money” and it’s the same)</a:t>
            </a:r>
          </a:p>
          <a:p>
            <a:r>
              <a:rPr lang="en-US" dirty="0"/>
              <a:t>We want to maximize our model’s performance while not exceeding reasonable query time (or budget) 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66C56-F39E-40A6-A3B3-9ABE4CC4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38ACA-08DB-44F7-9090-909E9256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63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5954-0804-4554-A9E1-FE01F089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63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The 0-1 Knapsack Problem</a:t>
            </a:r>
            <a:br>
              <a:rPr lang="en-US" dirty="0"/>
            </a:br>
            <a:r>
              <a:rPr lang="en-US" sz="2400" dirty="0"/>
              <a:t>What items should you take in your knapsack to maximize profit while not exceeding your knapsack’s capacity.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CD700-6A3A-480D-94B5-B27832BF3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This is the 0-1 knapsack problem!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capacity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Obviously, I chose to describe the problem in a way that can be “forced into a knapsack” formulation, for example, the interaction of features cannot be expressed.</a:t>
                </a:r>
              </a:p>
              <a:p>
                <a:r>
                  <a:rPr lang="en-US" dirty="0"/>
                  <a:t>It turns out that MILPs is a rich family – many problems can be approximated.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CD700-6A3A-480D-94B5-B27832BF3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1F2B5-6984-41C2-AB32-5DE99B82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E6ED9-A1AB-4E14-9DA7-C3D96A37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48F34C-E417-4CCF-BFD1-B527D42DA96A}"/>
              </a:ext>
            </a:extLst>
          </p:cNvPr>
          <p:cNvGrpSpPr/>
          <p:nvPr/>
        </p:nvGrpSpPr>
        <p:grpSpPr>
          <a:xfrm>
            <a:off x="9957084" y="146735"/>
            <a:ext cx="2002972" cy="1698495"/>
            <a:chOff x="9476124" y="3771471"/>
            <a:chExt cx="2599982" cy="208628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F821D1-453C-4BEB-BDE4-CA54CCB24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3289" y="4166961"/>
              <a:ext cx="1947919" cy="1690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FB41DA-F38D-4C29-9B0C-AC5881A30DE2}"/>
                </a:ext>
              </a:extLst>
            </p:cNvPr>
            <p:cNvSpPr txBox="1"/>
            <p:nvPr/>
          </p:nvSpPr>
          <p:spPr>
            <a:xfrm>
              <a:off x="9476124" y="3771471"/>
              <a:ext cx="2599982" cy="340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(Wikipedia: </a:t>
              </a:r>
              <a:r>
                <a:rPr lang="en-US" sz="1200" dirty="0">
                  <a:hlinkClick r:id="rId4"/>
                </a:rPr>
                <a:t>knapsack</a:t>
              </a:r>
              <a:r>
                <a:rPr lang="en-US" sz="1200" dirty="0"/>
                <a:t>)</a:t>
              </a:r>
              <a:endParaRPr lang="en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50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23B0-B9E9-4740-A919-80BA73E4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4428-A603-4593-874F-53799B68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is a </a:t>
            </a:r>
            <a:r>
              <a:rPr lang="en-US" dirty="0">
                <a:hlinkClick r:id="rId2"/>
              </a:rPr>
              <a:t>CRAN task view on optimization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Many use cases and algorithms (continuous, integer linear, integer non-linear, dynamic programming, API integration for commercial solvers, etc.).</a:t>
            </a:r>
          </a:p>
          <a:p>
            <a:pPr>
              <a:lnSpc>
                <a:spcPct val="150000"/>
              </a:lnSpc>
            </a:pPr>
            <a:r>
              <a:rPr lang="en-US" dirty="0"/>
              <a:t>A full review of methods and algorithms it outside the scope of this course, but it’s good to know that packages exist.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see the knapsack 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code/04-optimization_knapsack.R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14FED-371C-4B3D-95CA-810C188A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FCC68-4290-4E1A-9999-655766AE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5751411-A856-49C3-8404-9C93B281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276" y="4513612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8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7655</TotalTime>
  <Words>3271</Words>
  <Application>Microsoft Office PowerPoint</Application>
  <PresentationFormat>Widescreen</PresentationFormat>
  <Paragraphs>401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Bagging, Random Forests, and Boosting</vt:lpstr>
      <vt:lpstr>Reminder/revision: Cross Validation</vt:lpstr>
      <vt:lpstr>Live Coding Example k-fold cv</vt:lpstr>
      <vt:lpstr>Reminder: 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  <vt:lpstr>Trees are…</vt:lpstr>
      <vt:lpstr>Contents for today</vt:lpstr>
      <vt:lpstr>Bagging  (“bootstrap aggregation”)</vt:lpstr>
      <vt:lpstr>What is Bootstrap?</vt:lpstr>
      <vt:lpstr>How bootstrap works?</vt:lpstr>
      <vt:lpstr>How bootstrap works?</vt:lpstr>
      <vt:lpstr>Bagging (Bootstrap Aggregation)</vt:lpstr>
      <vt:lpstr>Out-of-Bag Error</vt:lpstr>
      <vt:lpstr>Contents for today</vt:lpstr>
      <vt:lpstr>Random Forests</vt:lpstr>
      <vt:lpstr>Random Forest Algorithm</vt:lpstr>
      <vt:lpstr>Contents for today</vt:lpstr>
      <vt:lpstr>Boosting</vt:lpstr>
      <vt:lpstr>Boosting</vt:lpstr>
      <vt:lpstr>Boosting Algorithm  (standard least squares boosting)</vt:lpstr>
      <vt:lpstr>Boosting Algorithm AdaBoost.M1 (classification)</vt:lpstr>
      <vt:lpstr>Gradient Boost Methods (gbm)</vt:lpstr>
      <vt:lpstr>Gradient Boost Methods (gbm) – cont.</vt:lpstr>
      <vt:lpstr>Contents for today</vt:lpstr>
      <vt:lpstr>Bonus: Optimization</vt:lpstr>
      <vt:lpstr>Optimization</vt:lpstr>
      <vt:lpstr>Linear Optimization</vt:lpstr>
      <vt:lpstr>Example</vt:lpstr>
      <vt:lpstr>The 0-1 Knapsack Problem What items should you take in your knapsack to maximize profit while not exceeding your knapsack’s capacity.</vt:lpstr>
      <vt:lpstr>Optimization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564</cp:revision>
  <dcterms:created xsi:type="dcterms:W3CDTF">2019-03-21T08:27:23Z</dcterms:created>
  <dcterms:modified xsi:type="dcterms:W3CDTF">2019-09-04T21:52:15Z</dcterms:modified>
</cp:coreProperties>
</file>