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70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79" autoAdjust="0"/>
  </p:normalViewPr>
  <p:slideViewPr>
    <p:cSldViewPr snapToGrid="0" showGuides="1">
      <p:cViewPr varScale="1">
        <p:scale>
          <a:sx n="71" d="100"/>
          <a:sy n="71" d="100"/>
        </p:scale>
        <p:origin x="1061" y="53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github.com/adisarid/Riskified_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-bloggers.com/" TargetMode="External"/><Relationship Id="rId2" Type="http://schemas.openxmlformats.org/officeDocument/2006/relationships/hyperlink" Target="https://web.stanford.edu/~hastie/ElemStatLear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Statistical Learning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</a:t>
            </a:r>
            <a:r>
              <a:rPr lang="en-US" dirty="0" smtClean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– 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Professional: Market Research, Data Scientist, Operations Research, Educator</a:t>
            </a:r>
          </a:p>
          <a:p>
            <a:r>
              <a:rPr lang="en-US" dirty="0" smtClean="0"/>
              <a:t>Academia: Mathematics, Statistics and Operations Research (</a:t>
            </a:r>
            <a:r>
              <a:rPr lang="en-US" dirty="0" err="1" smtClean="0"/>
              <a:t>Bsc</a:t>
            </a:r>
            <a:r>
              <a:rPr lang="en-US" dirty="0" smtClean="0"/>
              <a:t>, MA, </a:t>
            </a:r>
            <a:r>
              <a:rPr lang="en-US" dirty="0" err="1" smtClean="0"/>
              <a:t>Phd</a:t>
            </a:r>
            <a:r>
              <a:rPr lang="en-US" dirty="0" smtClean="0"/>
              <a:t>-in-process)</a:t>
            </a:r>
          </a:p>
          <a:p>
            <a:r>
              <a:rPr lang="en-US" dirty="0" smtClean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Review machine learning </a:t>
            </a:r>
            <a:r>
              <a:rPr lang="en-US" sz="2400" b="1" dirty="0" smtClean="0"/>
              <a:t>models, algorithms, and evaluation </a:t>
            </a:r>
            <a:r>
              <a:rPr lang="en-US" sz="2400" dirty="0" smtClean="0"/>
              <a:t>methods, e.g.:</a:t>
            </a:r>
          </a:p>
          <a:p>
            <a:pPr lvl="1"/>
            <a:r>
              <a:rPr lang="en-US" sz="2000" dirty="0" smtClean="0"/>
              <a:t>Models: supervised, unsupervised</a:t>
            </a:r>
          </a:p>
          <a:p>
            <a:pPr lvl="1"/>
            <a:r>
              <a:rPr lang="en-US" sz="2000" dirty="0" smtClean="0"/>
              <a:t>Algorithms: “under the hood”</a:t>
            </a:r>
          </a:p>
          <a:p>
            <a:pPr lvl="1"/>
            <a:r>
              <a:rPr lang="en-US" sz="2000" dirty="0" smtClean="0"/>
              <a:t>Methods: Model assessment, train/test, cross validation, model evaluation</a:t>
            </a:r>
          </a:p>
          <a:p>
            <a:r>
              <a:rPr lang="en-US" sz="2400" dirty="0" smtClean="0"/>
              <a:t>Strengthen the </a:t>
            </a:r>
            <a:r>
              <a:rPr lang="en-US" sz="2400" b="1" dirty="0" smtClean="0"/>
              <a:t>theoretic</a:t>
            </a:r>
            <a:r>
              <a:rPr lang="en-US" sz="2400" dirty="0" smtClean="0"/>
              <a:t> knowledge behind the models</a:t>
            </a:r>
          </a:p>
          <a:p>
            <a:r>
              <a:rPr lang="en-US" sz="2400" b="1" dirty="0" smtClean="0"/>
              <a:t>Demonstrate</a:t>
            </a:r>
            <a:r>
              <a:rPr lang="en-US" sz="2400" dirty="0" smtClean="0"/>
              <a:t> and </a:t>
            </a:r>
            <a:r>
              <a:rPr lang="en-US" sz="2400" b="1" dirty="0" smtClean="0"/>
              <a:t>Exercise</a:t>
            </a:r>
            <a:r>
              <a:rPr lang="en-US" sz="2400" dirty="0" smtClean="0"/>
              <a:t> in R</a:t>
            </a:r>
          </a:p>
          <a:p>
            <a:endParaRPr lang="en-US" sz="2400" b="1" dirty="0"/>
          </a:p>
          <a:p>
            <a:r>
              <a:rPr lang="en-US" sz="2400" dirty="0" smtClean="0"/>
              <a:t>This course will resemble an “academic course”, </a:t>
            </a:r>
          </a:p>
          <a:p>
            <a:r>
              <a:rPr lang="en-US" sz="2400" dirty="0" smtClean="0"/>
              <a:t>But not to make it too dry we will have some “hands-on”</a:t>
            </a:r>
          </a:p>
          <a:p>
            <a:pPr lvl="1"/>
            <a:r>
              <a:rPr lang="en-US" sz="2200" dirty="0" smtClean="0"/>
              <a:t>Class work + home work exercises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451025" y="815058"/>
            <a:ext cx="1090736" cy="1084262"/>
            <a:chOff x="10222374" y="4153923"/>
            <a:chExt cx="1548037" cy="15388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4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syllabus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statistical learning </a:t>
            </a:r>
          </a:p>
          <a:p>
            <a:r>
              <a:rPr lang="en-US" dirty="0" smtClean="0"/>
              <a:t>Deep dive into linear regression methods (lm pitfalls, quantile </a:t>
            </a:r>
            <a:r>
              <a:rPr lang="en-US" dirty="0" err="1" smtClean="0"/>
              <a:t>reg</a:t>
            </a:r>
            <a:r>
              <a:rPr lang="en-US" dirty="0" smtClean="0"/>
              <a:t>, shrinkage, PCA, subset selection, relative importance)</a:t>
            </a:r>
          </a:p>
          <a:p>
            <a:r>
              <a:rPr lang="en-US" dirty="0" smtClean="0"/>
              <a:t>Linear methods for classification: logistic regression, LDA, QDA, SVMs</a:t>
            </a:r>
          </a:p>
          <a:p>
            <a:r>
              <a:rPr lang="en-US" dirty="0" smtClean="0"/>
              <a:t>Revisiting model assessments and model selection (bias-variance tradeoff, cross validation, bootstrapping)</a:t>
            </a:r>
          </a:p>
          <a:p>
            <a:r>
              <a:rPr lang="en-US" dirty="0" smtClean="0"/>
              <a:t>Classification and regression trees: theory, generalization to random forests, bagging, boosting</a:t>
            </a:r>
          </a:p>
          <a:p>
            <a:r>
              <a:rPr lang="en-US" dirty="0" smtClean="0"/>
              <a:t>Neural Networks: model basics, how they work, intro to deep learning</a:t>
            </a:r>
          </a:p>
          <a:p>
            <a:r>
              <a:rPr lang="en-US" dirty="0" smtClean="0"/>
              <a:t>Unsupervised learning: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r>
              <a:rPr lang="en-US" dirty="0" smtClean="0"/>
              <a:t> clustering, hierarchical clustering, distance functions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</a:t>
            </a:r>
            <a:r>
              <a:rPr lang="en-US" dirty="0" smtClean="0"/>
              <a:t>. To download (clone) it, use: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https://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github.com/sarid-ins/statistical_learning_course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pull updates use (inside the directory):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en-US" dirty="0" smtClean="0"/>
              <a:t>Please </a:t>
            </a:r>
            <a:r>
              <a:rPr lang="en-US" dirty="0" smtClean="0"/>
              <a:t>make sure you have:</a:t>
            </a:r>
          </a:p>
          <a:p>
            <a:pPr lvl="1"/>
            <a:r>
              <a:rPr lang="en-US" dirty="0" smtClean="0"/>
              <a:t>Latest R (</a:t>
            </a:r>
            <a:r>
              <a:rPr lang="en-US" dirty="0" smtClean="0"/>
              <a:t>3.6+)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https://www.r-project.org/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IDE (</a:t>
            </a:r>
            <a:r>
              <a:rPr lang="en-US" dirty="0">
                <a:hlinkClick r:id="rId4"/>
              </a:rPr>
              <a:t>https://www.rstudio.com/products/rstudio/download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https://git-scm.com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Enthusiasm and </a:t>
            </a:r>
            <a:r>
              <a:rPr lang="en-US" dirty="0" smtClean="0"/>
              <a:t>curiosity! </a:t>
            </a:r>
            <a:r>
              <a:rPr lang="en-US" dirty="0" smtClean="0"/>
              <a:t>(it’s going to be fun)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1150" y="2035586"/>
            <a:ext cx="1275080" cy="1275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90" y="3540760"/>
            <a:ext cx="1608024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Statistical Learning by Hastie, T., </a:t>
            </a:r>
            <a:r>
              <a:rPr lang="en-US" dirty="0" err="1"/>
              <a:t>Tibshirani</a:t>
            </a:r>
            <a:r>
              <a:rPr lang="en-US" dirty="0"/>
              <a:t>, R., and Friedman, J.: </a:t>
            </a:r>
            <a:r>
              <a:rPr lang="en-US" dirty="0">
                <a:hlinkClick r:id="rId2"/>
              </a:rPr>
              <a:t>https://web.stanford.edu/~hastie/ElemStatLearn/</a:t>
            </a:r>
            <a:endParaRPr lang="en-US" dirty="0"/>
          </a:p>
          <a:p>
            <a:r>
              <a:rPr lang="en-US" dirty="0"/>
              <a:t>An Introduction to Statistical Learning with Applications in R by James, G., Witten, D., Hastie, T., </a:t>
            </a:r>
            <a:r>
              <a:rPr lang="en-US" dirty="0" err="1"/>
              <a:t>Tibshirani</a:t>
            </a:r>
            <a:r>
              <a:rPr lang="en-US" dirty="0"/>
              <a:t>, R.</a:t>
            </a:r>
          </a:p>
          <a:p>
            <a:r>
              <a:rPr lang="en-US" dirty="0" smtClean="0"/>
              <a:t>Sign-up </a:t>
            </a:r>
            <a:r>
              <a:rPr lang="en-US" dirty="0" smtClean="0"/>
              <a:t>to </a:t>
            </a:r>
            <a:r>
              <a:rPr lang="en-US" dirty="0" smtClean="0">
                <a:hlinkClick r:id="rId3"/>
              </a:rPr>
              <a:t>R-Bloggers</a:t>
            </a:r>
            <a:r>
              <a:rPr lang="en-US" dirty="0" smtClean="0"/>
              <a:t> mailing </a:t>
            </a:r>
            <a:r>
              <a:rPr lang="en-US" dirty="0" smtClean="0"/>
              <a:t>list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533</TotalTime>
  <Words>387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Statistical Learning with R</vt:lpstr>
      <vt:lpstr>Instructor – Adi Sarid</vt:lpstr>
      <vt:lpstr>Course Goals</vt:lpstr>
      <vt:lpstr>Course syllabus</vt:lpstr>
      <vt:lpstr>How will we learn?</vt:lpstr>
      <vt:lpstr>Additional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76</cp:revision>
  <dcterms:created xsi:type="dcterms:W3CDTF">2019-03-21T08:27:23Z</dcterms:created>
  <dcterms:modified xsi:type="dcterms:W3CDTF">2019-07-14T10:00:04Z</dcterms:modified>
</cp:coreProperties>
</file>