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79" autoAdjust="0"/>
  </p:normalViewPr>
  <p:slideViewPr>
    <p:cSldViewPr snapToGrid="0" showGuides="1">
      <p:cViewPr varScale="1">
        <p:scale>
          <a:sx n="96" d="100"/>
          <a:sy n="96" d="100"/>
        </p:scale>
        <p:origin x="1080" y="62"/>
      </p:cViewPr>
      <p:guideLst>
        <p:guide orient="horz" pos="2387"/>
        <p:guide pos="3840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י"א/תמוז/תשע"ט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July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Linear Regression Methods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July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6836" y="4971292"/>
            <a:ext cx="70355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 statistician cannot evade the responsibility for understanding the process he/she appliers or recommends.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- Ronald Fisher (1890-1962)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 for today</a:t>
            </a:r>
            <a:br>
              <a:rPr lang="en-US" dirty="0" smtClean="0"/>
            </a:br>
            <a:r>
              <a:rPr lang="en-US" sz="2400" dirty="0" smtClean="0"/>
              <a:t>(we might not have enough time to cover everything)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28511" y="4129373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Classification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9918559" y="3161180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Feature importance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901252" y="549558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Shrinkage methods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9897042" y="5140586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Ridge</a:t>
            </a:r>
            <a:endParaRPr lang="he-IL" dirty="0"/>
          </a:p>
        </p:txBody>
      </p:sp>
      <p:sp>
        <p:nvSpPr>
          <p:cNvPr id="12" name="Rounded Rectangle 11"/>
          <p:cNvSpPr/>
          <p:nvPr/>
        </p:nvSpPr>
        <p:spPr>
          <a:xfrm>
            <a:off x="9897041" y="5891923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Lasso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1516830" y="413094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Model evaluation</a:t>
            </a:r>
            <a:endParaRPr lang="he-IL" dirty="0"/>
          </a:p>
        </p:txBody>
      </p:sp>
      <p:sp>
        <p:nvSpPr>
          <p:cNvPr id="14" name="Rounded Rectangle 13"/>
          <p:cNvSpPr/>
          <p:nvPr/>
        </p:nvSpPr>
        <p:spPr>
          <a:xfrm>
            <a:off x="591681" y="2913754"/>
            <a:ext cx="1473794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PCA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5443370" y="41293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4448049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2511673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Methods</a:t>
            </a:r>
            <a:endParaRPr lang="he-IL" dirty="0"/>
          </a:p>
        </p:txBody>
      </p:sp>
      <p:sp>
        <p:nvSpPr>
          <p:cNvPr id="19" name="Rounded Rectangle 18"/>
          <p:cNvSpPr/>
          <p:nvPr/>
        </p:nvSpPr>
        <p:spPr>
          <a:xfrm>
            <a:off x="7901252" y="3548458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Linear regression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9918559" y="3924973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Variable selection</a:t>
            </a:r>
            <a:endParaRPr lang="he-IL" dirty="0"/>
          </a:p>
        </p:txBody>
      </p:sp>
      <p:sp>
        <p:nvSpPr>
          <p:cNvPr id="21" name="Rounded Rectangle 20"/>
          <p:cNvSpPr/>
          <p:nvPr/>
        </p:nvSpPr>
        <p:spPr>
          <a:xfrm>
            <a:off x="7901252" y="462421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Quantile regression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107552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5340932" y="3559212"/>
            <a:ext cx="995321" cy="57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21" idx="0"/>
          </p:cNvCxnSpPr>
          <p:nvPr/>
        </p:nvCxnSpPr>
        <p:spPr>
          <a:xfrm>
            <a:off x="8697316" y="4172401"/>
            <a:ext cx="0" cy="45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3"/>
            <a:endCxn id="19" idx="1"/>
          </p:cNvCxnSpPr>
          <p:nvPr/>
        </p:nvCxnSpPr>
        <p:spPr>
          <a:xfrm flipV="1">
            <a:off x="7229135" y="3860430"/>
            <a:ext cx="672117" cy="5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1" idx="1"/>
          </p:cNvCxnSpPr>
          <p:nvPr/>
        </p:nvCxnSpPr>
        <p:spPr>
          <a:xfrm flipV="1">
            <a:off x="9493380" y="5452558"/>
            <a:ext cx="403662" cy="35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12" idx="1"/>
          </p:cNvCxnSpPr>
          <p:nvPr/>
        </p:nvCxnSpPr>
        <p:spPr>
          <a:xfrm>
            <a:off x="9493380" y="5807561"/>
            <a:ext cx="403661" cy="3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9" idx="1"/>
          </p:cNvCxnSpPr>
          <p:nvPr/>
        </p:nvCxnSpPr>
        <p:spPr>
          <a:xfrm flipV="1">
            <a:off x="9493380" y="3473152"/>
            <a:ext cx="425179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  <a:endCxn id="20" idx="1"/>
          </p:cNvCxnSpPr>
          <p:nvPr/>
        </p:nvCxnSpPr>
        <p:spPr>
          <a:xfrm>
            <a:off x="9493380" y="3860430"/>
            <a:ext cx="425179" cy="37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3404556" y="2624863"/>
            <a:ext cx="86085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14" idx="0"/>
          </p:cNvCxnSpPr>
          <p:nvPr/>
        </p:nvCxnSpPr>
        <p:spPr>
          <a:xfrm>
            <a:off x="1328571" y="2624863"/>
            <a:ext cx="7" cy="288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" idx="2"/>
            <a:endCxn id="8" idx="0"/>
          </p:cNvCxnSpPr>
          <p:nvPr/>
        </p:nvCxnSpPr>
        <p:spPr>
          <a:xfrm>
            <a:off x="3404556" y="3559212"/>
            <a:ext cx="1016838" cy="57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2404336" y="3559212"/>
            <a:ext cx="1000220" cy="57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9" idx="2"/>
            <a:endCxn id="10" idx="1"/>
          </p:cNvCxnSpPr>
          <p:nvPr/>
        </p:nvCxnSpPr>
        <p:spPr>
          <a:xfrm rot="5400000">
            <a:off x="7481704" y="4591949"/>
            <a:ext cx="1635160" cy="796064"/>
          </a:xfrm>
          <a:prstGeom prst="bentConnector4">
            <a:avLst>
              <a:gd name="adj1" fmla="val 14145"/>
              <a:gd name="adj2" fmla="val 128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4464425" y="5174438"/>
            <a:ext cx="2753954" cy="7637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Additional algorithms (e.g. </a:t>
            </a:r>
            <a:r>
              <a:rPr lang="en-US" dirty="0" err="1" smtClean="0"/>
              <a:t>knn</a:t>
            </a:r>
            <a:r>
              <a:rPr lang="en-US" dirty="0" smtClean="0"/>
              <a:t>, trees,…)</a:t>
            </a:r>
            <a:endParaRPr lang="he-IL" dirty="0"/>
          </a:p>
        </p:txBody>
      </p:sp>
      <p:cxnSp>
        <p:nvCxnSpPr>
          <p:cNvPr id="61" name="Straight Arrow Connector 60"/>
          <p:cNvCxnSpPr>
            <a:stCxn id="15" idx="2"/>
            <a:endCxn id="59" idx="0"/>
          </p:cNvCxnSpPr>
          <p:nvPr/>
        </p:nvCxnSpPr>
        <p:spPr>
          <a:xfrm flipH="1">
            <a:off x="5841402" y="4753315"/>
            <a:ext cx="494851" cy="42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90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he-I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data </a:t>
            </a:r>
            <a:r>
              <a:rPr lang="en-US" i="1" dirty="0" smtClean="0"/>
              <a:t>X</a:t>
            </a:r>
            <a:r>
              <a:rPr lang="en-US" dirty="0" smtClean="0"/>
              <a:t> with independent variable </a:t>
            </a:r>
            <a:r>
              <a:rPr lang="en-US" i="1" dirty="0" smtClean="0"/>
              <a:t>Y</a:t>
            </a:r>
            <a:endParaRPr lang="en-US" dirty="0"/>
          </a:p>
          <a:p>
            <a:r>
              <a:rPr lang="en-US" dirty="0" smtClean="0"/>
              <a:t>Assuming a relationship </a:t>
            </a:r>
            <a:r>
              <a:rPr lang="en-US" i="1" dirty="0" smtClean="0"/>
              <a:t>f</a:t>
            </a:r>
            <a:r>
              <a:rPr lang="en-US" dirty="0" smtClean="0"/>
              <a:t> such that</a:t>
            </a:r>
          </a:p>
          <a:p>
            <a:r>
              <a:rPr lang="en-US" dirty="0" smtClean="0"/>
              <a:t>Find </a:t>
            </a:r>
            <a:r>
              <a:rPr lang="en-US" i="1" dirty="0" smtClean="0"/>
              <a:t>f  </a:t>
            </a:r>
            <a:r>
              <a:rPr lang="en-US" dirty="0" smtClean="0"/>
              <a:t>(predicting </a:t>
            </a:r>
            <a:r>
              <a:rPr lang="en-US" i="1" dirty="0" smtClean="0"/>
              <a:t>Y</a:t>
            </a:r>
            <a:r>
              <a:rPr lang="en-US" dirty="0" smtClean="0"/>
              <a:t> using 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do we measure accuracy? with a loss function, e.g.:</a:t>
            </a:r>
          </a:p>
          <a:p>
            <a:endParaRPr lang="en-US" dirty="0"/>
          </a:p>
          <a:p>
            <a:r>
              <a:rPr lang="en-US" dirty="0" smtClean="0"/>
              <a:t>The solution which minimizes the expected prediction error is</a:t>
            </a:r>
          </a:p>
          <a:p>
            <a:endParaRPr lang="en-US" dirty="0"/>
          </a:p>
          <a:p>
            <a:r>
              <a:rPr lang="en-US" dirty="0" smtClean="0"/>
              <a:t>This is known as a “</a:t>
            </a:r>
            <a:r>
              <a:rPr lang="en-US" b="1" dirty="0" smtClean="0"/>
              <a:t>regression function</a:t>
            </a:r>
            <a:r>
              <a:rPr lang="en-US" dirty="0" smtClean="0"/>
              <a:t>”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927464" y="2544183"/>
                <a:ext cx="1829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64" y="2544183"/>
                <a:ext cx="1829732" cy="369332"/>
              </a:xfrm>
              <a:prstGeom prst="rect">
                <a:avLst/>
              </a:prstGeom>
              <a:blipFill>
                <a:blip r:embed="rId2"/>
                <a:stretch>
                  <a:fillRect l="-2990" r="-997" b="-360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652442" y="3789363"/>
                <a:ext cx="2909066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442" y="3789363"/>
                <a:ext cx="2909066" cy="408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018207" y="4703760"/>
                <a:ext cx="2178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207" y="4703760"/>
                <a:ext cx="2178481" cy="307777"/>
              </a:xfrm>
              <a:prstGeom prst="rect">
                <a:avLst/>
              </a:prstGeom>
              <a:blipFill>
                <a:blip r:embed="rId4"/>
                <a:stretch>
                  <a:fillRect l="-3352" t="-2000" r="-3352" b="-38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20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</a:t>
            </a:r>
            <a:br>
              <a:rPr lang="en-US" dirty="0" smtClean="0"/>
            </a:br>
            <a:r>
              <a:rPr lang="en-US" sz="2800" dirty="0" smtClean="0"/>
              <a:t>“the least squares estimate”</a:t>
            </a:r>
            <a:endParaRPr lang="he-IL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b="1" dirty="0" smtClean="0"/>
              <a:t>assume</a:t>
            </a:r>
            <a:r>
              <a:rPr lang="en-US" dirty="0" smtClean="0"/>
              <a:t> that the regression function, </a:t>
            </a:r>
            <a:r>
              <a:rPr lang="en-US" i="1" dirty="0" smtClean="0"/>
              <a:t>f(x)</a:t>
            </a:r>
            <a:r>
              <a:rPr lang="en-US" dirty="0" smtClean="0"/>
              <a:t>, is actually linear, i.e.: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model based </a:t>
            </a:r>
            <a:r>
              <a:rPr lang="en-US" dirty="0" smtClean="0"/>
              <a:t>approach</a:t>
            </a:r>
            <a:br>
              <a:rPr lang="en-US" dirty="0" smtClean="0"/>
            </a:br>
            <a:r>
              <a:rPr lang="en-US" dirty="0" smtClean="0"/>
              <a:t>(set the </a:t>
            </a:r>
            <a:r>
              <a:rPr lang="en-US" i="1" dirty="0" smtClean="0"/>
              <a:t>lm</a:t>
            </a:r>
            <a:r>
              <a:rPr lang="en-US" dirty="0" smtClean="0"/>
              <a:t> into the loss function and take derivative)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452199" y="2759338"/>
                <a:ext cx="5287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199" y="2759338"/>
                <a:ext cx="5287601" cy="369332"/>
              </a:xfrm>
              <a:prstGeom prst="rect">
                <a:avLst/>
              </a:prstGeom>
              <a:blipFill>
                <a:blip r:embed="rId2"/>
                <a:stretch>
                  <a:fillRect l="-1498" b="-3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13298" y="4134913"/>
                <a:ext cx="7495065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RSS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𝜕𝛽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98" y="4134913"/>
                <a:ext cx="7495065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193534" y="5104973"/>
                <a:ext cx="22102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534" y="5104973"/>
                <a:ext cx="2210285" cy="369332"/>
              </a:xfrm>
              <a:prstGeom prst="rect">
                <a:avLst/>
              </a:prstGeom>
              <a:blipFill>
                <a:blip r:embed="rId4"/>
                <a:stretch>
                  <a:fillRect l="-2755" r="-2479" b="-360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137875" y="5677466"/>
                <a:ext cx="2358851" cy="38933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875" y="5677466"/>
                <a:ext cx="2358851" cy="389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098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659</TotalTime>
  <Words>190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Bookman Old Style</vt:lpstr>
      <vt:lpstr>Calibri</vt:lpstr>
      <vt:lpstr>Cambria Math</vt:lpstr>
      <vt:lpstr>Century Gothic</vt:lpstr>
      <vt:lpstr>Gisha</vt:lpstr>
      <vt:lpstr>Times New Roman</vt:lpstr>
      <vt:lpstr>Wingdings</vt:lpstr>
      <vt:lpstr>Wood Type</vt:lpstr>
      <vt:lpstr>Linear Regression Methods</vt:lpstr>
      <vt:lpstr>Contents for today (we might not have enough time to cover everything)</vt:lpstr>
      <vt:lpstr>Our goal</vt:lpstr>
      <vt:lpstr>Linear regression  “the least squares estimate”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94</cp:revision>
  <dcterms:created xsi:type="dcterms:W3CDTF">2019-03-21T08:27:23Z</dcterms:created>
  <dcterms:modified xsi:type="dcterms:W3CDTF">2019-07-14T12:06:53Z</dcterms:modified>
</cp:coreProperties>
</file>