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3BKEp6BzztDefD0w+qafiPF1z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b7fefa3c4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Jerry</a:t>
            </a:r>
            <a:endParaRPr/>
          </a:p>
          <a:p>
            <a:pPr indent="0" lvl="0" marL="0" rtl="0" algn="l">
              <a:spcBef>
                <a:spcPts val="0"/>
              </a:spcBef>
              <a:spcAft>
                <a:spcPts val="0"/>
              </a:spcAft>
              <a:buNone/>
            </a:pPr>
            <a:r>
              <a:rPr lang="en-US"/>
              <a:t>- Multivariate regression had the highest accuracy among the models we tested, showing an accuracy of nearly 60%. Because of this, we chose the multivariate regression to predict the teacher.</a:t>
            </a:r>
            <a:endParaRPr/>
          </a:p>
          <a:p>
            <a:pPr indent="0" lvl="0" marL="0" rtl="0" algn="l">
              <a:spcBef>
                <a:spcPts val="0"/>
              </a:spcBef>
              <a:spcAft>
                <a:spcPts val="0"/>
              </a:spcAft>
              <a:buNone/>
            </a:pPr>
            <a:r>
              <a:rPr lang="en-US"/>
              <a:t>- </a:t>
            </a:r>
            <a:endParaRPr/>
          </a:p>
        </p:txBody>
      </p:sp>
      <p:sp>
        <p:nvSpPr>
          <p:cNvPr id="160" name="Google Shape;160;g11b7fefa3c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Ani</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Jerry</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The objective is to analyze and predict the 8th-grade test scores, and recommend a specific teaching method – standards-based or traditional.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Use teacher, socioeconomic, gender, and ethnic background to predict the score.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Use score, socioeconomic, gender, and ethnic background to predict the teacher for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verification.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Analyze multiple combinations between the provided variables and analyze the trends.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Use multiple models to develop a “master” model with the highest predictability.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Utilize and learn the CNN and ANN process. </a:t>
            </a:r>
            <a:endParaRPr/>
          </a:p>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Ani</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For this project, we will be using the “Student’s Math Score for Different Teaching Styles” dataset from Kaggle.com. This breaks down a student’s math score, their ethnicity, socioeconomic status and the teacher that they are being taught by. There are three teachers in this dataset: Ms. Ruger, a young African-American women who is certified to teach science and math, Ms. Smith, a Caucasian lady in her 40s who is certified to teach Spanish and math and Ms. Wesson, an older Caucasian lady who has been teaching PE for 24 years but has been assigned to teach math for the last 3 years.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Each teacher is allowed to choose their own textbook and teaching styles.</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Ruger and Smith follow a teaching method that can be defined as the standards-based method. Under this method, the teacher is there to facilitate the learning in a constructivist environment so that students can develop, explore, conjecture and test their conjectures within the confines of the standard. The teacher believes there is research that a majority of children learn more and deeper mathematics and are better problem solvers when in the standards-based classroom.</a:t>
            </a:r>
            <a:endParaRPr/>
          </a:p>
          <a:p>
            <a:pPr indent="0" lvl="0" marL="0" marR="0" rtl="0" algn="l">
              <a:lnSpc>
                <a:spcPct val="100000"/>
              </a:lnSpc>
              <a:spcBef>
                <a:spcPts val="0"/>
              </a:spcBef>
              <a:spcAft>
                <a:spcPts val="0"/>
              </a:spcAft>
              <a:buClr>
                <a:schemeClr val="dk1"/>
              </a:buClr>
              <a:buSzPts val="1200"/>
              <a:buFont typeface="Calibri"/>
              <a:buNone/>
            </a:pP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Wesson follows a teaching method that can be defined as the traditional method. Under this method, the teacher adheres to a top-down approach in which knowledge originates from the teacher and is disseminated to the students. Traditional teachers tend to thrive on structure and order, resulting in calm learning environments. The teacher believes there is research that indicates certain behavioral issues are minimized in a traditional classroom resulting in effective, direct instruction.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Jerry</a:t>
            </a:r>
            <a:endParaRPr/>
          </a:p>
          <a:p>
            <a:pPr indent="0" lvl="0" marL="0" rtl="0" algn="l">
              <a:spcBef>
                <a:spcPts val="0"/>
              </a:spcBef>
              <a:spcAft>
                <a:spcPts val="0"/>
              </a:spcAft>
              <a:buNone/>
            </a:pPr>
            <a:r>
              <a:rPr lang="en-US"/>
              <a:t>- Higher performance with the standard-based method and students with a better socioeconomic status.</a:t>
            </a:r>
            <a:endParaRPr/>
          </a:p>
          <a:p>
            <a:pPr indent="0" lvl="0" marL="0" rtl="0" algn="l">
              <a:spcBef>
                <a:spcPts val="0"/>
              </a:spcBef>
              <a:spcAft>
                <a:spcPts val="0"/>
              </a:spcAft>
              <a:buNone/>
            </a:pPr>
            <a:r>
              <a:rPr lang="en-US"/>
              <a:t>- Lower performance under the teacher Wesson, with students who are underprivileged and not Caucasian.</a:t>
            </a:r>
            <a:endParaRPr/>
          </a:p>
          <a:p>
            <a:pPr indent="0" lvl="0" marL="0" rtl="0" algn="l">
              <a:spcBef>
                <a:spcPts val="0"/>
              </a:spcBef>
              <a:spcAft>
                <a:spcPts val="0"/>
              </a:spcAft>
              <a:buClr>
                <a:schemeClr val="dk1"/>
              </a:buClr>
              <a:buSzPts val="1100"/>
              <a:buFont typeface="Arial"/>
              <a:buNone/>
            </a:pPr>
            <a:r>
              <a:rPr lang="en-US"/>
              <a:t>- Lower performance from female students with a worse socioeconomic status compared to the male students.</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Ani</a:t>
            </a:r>
            <a:endParaRPr/>
          </a:p>
          <a:p>
            <a:pPr indent="0" lvl="0" marL="0" rtl="0" algn="l">
              <a:spcBef>
                <a:spcPts val="0"/>
              </a:spcBef>
              <a:spcAft>
                <a:spcPts val="0"/>
              </a:spcAft>
              <a:buNone/>
            </a:pPr>
            <a:r>
              <a:rPr lang="en-US"/>
              <a:t>- The raw data was first preprocessed so strings such as teacher names are converted to binaries, similar to IDs, and these data can be processed more easily. </a:t>
            </a:r>
            <a:endParaRPr/>
          </a:p>
          <a:p>
            <a:pPr indent="0" lvl="0" marL="0" rtl="0" algn="l">
              <a:spcBef>
                <a:spcPts val="0"/>
              </a:spcBef>
              <a:spcAft>
                <a:spcPts val="0"/>
              </a:spcAft>
              <a:buNone/>
            </a:pPr>
            <a:r>
              <a:rPr lang="en-US"/>
              <a:t>- Three regression models and three classification models were tested and the accuracies were compared to check which model can predict most accurately.</a:t>
            </a:r>
            <a:endParaRPr/>
          </a:p>
          <a:p>
            <a:pPr indent="0" lvl="0" marL="0" rtl="0" algn="l">
              <a:spcBef>
                <a:spcPts val="0"/>
              </a:spcBef>
              <a:spcAft>
                <a:spcPts val="0"/>
              </a:spcAft>
              <a:buNone/>
            </a:pPr>
            <a:r>
              <a:rPr lang="en-US"/>
              <a:t>- For certain models, we performed grid searches to find the best hyperparameters and increase the model’s accuracy.</a:t>
            </a:r>
            <a:endParaRPr/>
          </a:p>
          <a:p>
            <a:pPr indent="0" lvl="0" marL="0" rtl="0" algn="l">
              <a:spcBef>
                <a:spcPts val="0"/>
              </a:spcBef>
              <a:spcAft>
                <a:spcPts val="0"/>
              </a:spcAft>
              <a:buClr>
                <a:schemeClr val="dk1"/>
              </a:buClr>
              <a:buFont typeface="Arial"/>
              <a:buNone/>
            </a:pPr>
            <a:r>
              <a:rPr lang="en-US"/>
              <a:t>- Out of all methods, the multivariate regression model seems to be the most accurate, with an accuracy of 58%.</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Jerry</a:t>
            </a:r>
            <a:endParaRPr/>
          </a:p>
          <a:p>
            <a:pPr indent="0" lvl="0" marL="0" rtl="0" algn="l">
              <a:spcBef>
                <a:spcPts val="0"/>
              </a:spcBef>
              <a:spcAft>
                <a:spcPts val="0"/>
              </a:spcAft>
              <a:buNone/>
            </a:pPr>
            <a:r>
              <a:rPr lang="en-US"/>
              <a:t>- correlation matrix shows low correlation between each variable. The closer it is to 1, the higher the correlation. Among all variables, the Score and Teacher variables show the highest correlation, but it is still fairly low. In summary, the correlation matrix explains the low accuracy results from our various models.</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323c4d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323c4d3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27323c4d3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7323c4d3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7323c4d3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27323c4d3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soumyadiptadas/students-math-score-for-different-teaching-style"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a:latin typeface="Times New Roman"/>
                <a:ea typeface="Times New Roman"/>
                <a:cs typeface="Times New Roman"/>
                <a:sym typeface="Times New Roman"/>
              </a:rPr>
              <a:t>The influence of teaching styles on the scores of a diverse group of student</a:t>
            </a:r>
            <a:endParaRPr>
              <a:latin typeface="Times New Roman"/>
              <a:ea typeface="Times New Roman"/>
              <a:cs typeface="Times New Roman"/>
              <a:sym typeface="Times New Roman"/>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latin typeface="Times New Roman"/>
                <a:ea typeface="Times New Roman"/>
                <a:cs typeface="Times New Roman"/>
                <a:sym typeface="Times New Roman"/>
              </a:rPr>
              <a:t>Jerry Chen, Aniruddha Prasad</a:t>
            </a:r>
            <a:endParaRPr>
              <a:latin typeface="Times New Roman"/>
              <a:ea typeface="Times New Roman"/>
              <a:cs typeface="Times New Roman"/>
              <a:sym typeface="Times New Roman"/>
            </a:endParaRPr>
          </a:p>
        </p:txBody>
      </p:sp>
      <p:sp>
        <p:nvSpPr>
          <p:cNvPr id="90" name="Google Shape;90;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b7fefa3c4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Results &amp; Discussion</a:t>
            </a:r>
            <a:endParaRPr>
              <a:latin typeface="Times New Roman"/>
              <a:ea typeface="Times New Roman"/>
              <a:cs typeface="Times New Roman"/>
              <a:sym typeface="Times New Roman"/>
            </a:endParaRPr>
          </a:p>
        </p:txBody>
      </p:sp>
      <p:sp>
        <p:nvSpPr>
          <p:cNvPr id="163" name="Google Shape;163;g11b7fefa3c4_0_4"/>
          <p:cNvSpPr txBox="1"/>
          <p:nvPr>
            <p:ph idx="1" type="body"/>
          </p:nvPr>
        </p:nvSpPr>
        <p:spPr>
          <a:xfrm>
            <a:off x="838200" y="14765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Multivariate Regression had the highest accuracy -&gt; chosen to predict score.</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Wesson has a higher average. However, we are still improving the accuracy of our models.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No correlation between gender, ethnicity, and socioeconomics.</a:t>
            </a:r>
            <a:endParaRPr>
              <a:latin typeface="Times New Roman"/>
              <a:ea typeface="Times New Roman"/>
              <a:cs typeface="Times New Roman"/>
              <a:sym typeface="Times New Roman"/>
            </a:endParaRPr>
          </a:p>
        </p:txBody>
      </p:sp>
      <p:pic>
        <p:nvPicPr>
          <p:cNvPr id="164" name="Google Shape;164;g11b7fefa3c4_0_4"/>
          <p:cNvPicPr preferRelativeResize="0"/>
          <p:nvPr/>
        </p:nvPicPr>
        <p:blipFill>
          <a:blip r:embed="rId3">
            <a:alphaModFix/>
          </a:blip>
          <a:stretch>
            <a:fillRect/>
          </a:stretch>
        </p:blipFill>
        <p:spPr>
          <a:xfrm>
            <a:off x="6743700" y="3544336"/>
            <a:ext cx="4324349" cy="3115215"/>
          </a:xfrm>
          <a:prstGeom prst="rect">
            <a:avLst/>
          </a:prstGeom>
          <a:noFill/>
          <a:ln>
            <a:noFill/>
          </a:ln>
        </p:spPr>
      </p:pic>
      <p:pic>
        <p:nvPicPr>
          <p:cNvPr id="165" name="Google Shape;165;g11b7fefa3c4_0_4"/>
          <p:cNvPicPr preferRelativeResize="0"/>
          <p:nvPr/>
        </p:nvPicPr>
        <p:blipFill>
          <a:blip r:embed="rId4">
            <a:alphaModFix/>
          </a:blip>
          <a:stretch>
            <a:fillRect/>
          </a:stretch>
        </p:blipFill>
        <p:spPr>
          <a:xfrm>
            <a:off x="1671650" y="3552099"/>
            <a:ext cx="4324349" cy="3099675"/>
          </a:xfrm>
          <a:prstGeom prst="rect">
            <a:avLst/>
          </a:prstGeom>
          <a:noFill/>
          <a:ln>
            <a:noFill/>
          </a:ln>
        </p:spPr>
      </p:pic>
      <p:sp>
        <p:nvSpPr>
          <p:cNvPr id="166" name="Google Shape;166;g11b7fefa3c4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Font typeface="Times New Roman"/>
              <a:buChar char="•"/>
            </a:pPr>
            <a:r>
              <a:rPr lang="en-US">
                <a:latin typeface="Times New Roman"/>
                <a:ea typeface="Times New Roman"/>
                <a:cs typeface="Times New Roman"/>
                <a:sym typeface="Times New Roman"/>
              </a:rPr>
              <a:t>We are both students from very different ethnic and socioeconomic backgrounds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Both come from different two very different places each with their own style of teaching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Students deserve quality education regardless of who they are or where they are from</a:t>
            </a:r>
            <a:endParaRPr>
              <a:latin typeface="Times New Roman"/>
              <a:ea typeface="Times New Roman"/>
              <a:cs typeface="Times New Roman"/>
              <a:sym typeface="Times New Roman"/>
            </a:endParaRPr>
          </a:p>
        </p:txBody>
      </p:sp>
      <p:sp>
        <p:nvSpPr>
          <p:cNvPr id="97" name="Google Shape;97;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Our Objectives	</a:t>
            </a:r>
            <a:endParaRPr>
              <a:latin typeface="Times New Roman"/>
              <a:ea typeface="Times New Roman"/>
              <a:cs typeface="Times New Roman"/>
              <a:sym typeface="Times New Roman"/>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Font typeface="Times New Roman"/>
              <a:buChar char="•"/>
            </a:pPr>
            <a:r>
              <a:rPr lang="en-US">
                <a:latin typeface="Times New Roman"/>
                <a:ea typeface="Times New Roman"/>
                <a:cs typeface="Times New Roman"/>
                <a:sym typeface="Times New Roman"/>
              </a:rPr>
              <a:t>Analyze the 8th grade test score dataset and recommend a teaching method (standards-based or traditional)</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Find the best model for predicting scores and teachers</a:t>
            </a:r>
            <a:endParaRPr>
              <a:latin typeface="Times New Roman"/>
              <a:ea typeface="Times New Roman"/>
              <a:cs typeface="Times New Roman"/>
              <a:sym typeface="Times New Roman"/>
            </a:endParaRPr>
          </a:p>
          <a:p>
            <a:pPr indent="-228600" lvl="1" marL="6858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Scores: use teacher, socioeconomic, gender, and ethnic background</a:t>
            </a:r>
            <a:endParaRPr>
              <a:latin typeface="Times New Roman"/>
              <a:ea typeface="Times New Roman"/>
              <a:cs typeface="Times New Roman"/>
              <a:sym typeface="Times New Roman"/>
            </a:endParaRPr>
          </a:p>
          <a:p>
            <a:pPr indent="-228600" lvl="1" marL="6858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Teacher: use scores, socioeconomic, gender, and ethnic background</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Tune the model for higher accuracy</a:t>
            </a:r>
            <a:endParaRPr>
              <a:latin typeface="Times New Roman"/>
              <a:ea typeface="Times New Roman"/>
              <a:cs typeface="Times New Roman"/>
              <a:sym typeface="Times New Roman"/>
            </a:endParaRPr>
          </a:p>
          <a:p>
            <a:pPr indent="-165100" lvl="0" marL="2286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Develop a “master” model with the highest predictibility</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Finally see if our hypotheses were true</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lt1"/>
              </a:buClr>
              <a:buSzPts val="2800"/>
              <a:buNone/>
            </a:pPr>
            <a:r>
              <a:t/>
            </a:r>
            <a:endParaRPr>
              <a:latin typeface="Times New Roman"/>
              <a:ea typeface="Times New Roman"/>
              <a:cs typeface="Times New Roman"/>
              <a:sym typeface="Times New Roman"/>
            </a:endParaRPr>
          </a:p>
        </p:txBody>
      </p:sp>
      <p:sp>
        <p:nvSpPr>
          <p:cNvPr id="105" name="Google Shape;105;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The Dataset</a:t>
            </a:r>
            <a:endParaRPr>
              <a:latin typeface="Times New Roman"/>
              <a:ea typeface="Times New Roman"/>
              <a:cs typeface="Times New Roman"/>
              <a:sym typeface="Times New Roman"/>
            </a:endParaRPr>
          </a:p>
        </p:txBody>
      </p:sp>
      <p:sp>
        <p:nvSpPr>
          <p:cNvPr id="112" name="Google Shape;112;p4"/>
          <p:cNvSpPr txBox="1"/>
          <p:nvPr>
            <p:ph idx="1" type="body"/>
          </p:nvPr>
        </p:nvSpPr>
        <p:spPr>
          <a:xfrm>
            <a:off x="838200" y="1482725"/>
            <a:ext cx="5886600" cy="5061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800"/>
              <a:buNone/>
            </a:pPr>
            <a:r>
              <a:rPr lang="en-US" u="sng">
                <a:solidFill>
                  <a:schemeClr val="hlink"/>
                </a:solidFill>
                <a:latin typeface="Times New Roman"/>
                <a:ea typeface="Times New Roman"/>
                <a:cs typeface="Times New Roman"/>
                <a:sym typeface="Times New Roman"/>
                <a:hlinkClick r:id="rId3"/>
              </a:rPr>
              <a:t>“Student’s Math Score for Different Teaching Styles”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215 observations</a:t>
            </a:r>
            <a:endParaRPr sz="2400">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Factors:</a:t>
            </a:r>
            <a:endParaRPr>
              <a:latin typeface="Times New Roman"/>
              <a:ea typeface="Times New Roman"/>
              <a:cs typeface="Times New Roman"/>
              <a:sym typeface="Times New Roman"/>
            </a:endParaRPr>
          </a:p>
          <a:p>
            <a:pPr indent="-342900" lvl="1" marL="9144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Teachers</a:t>
            </a:r>
            <a:endParaRPr>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Ruger: Standard-based learning</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Wesson: Traditional learning</a:t>
            </a:r>
            <a:endParaRPr>
              <a:latin typeface="Times New Roman"/>
              <a:ea typeface="Times New Roman"/>
              <a:cs typeface="Times New Roman"/>
              <a:sym typeface="Times New Roman"/>
            </a:endParaRPr>
          </a:p>
          <a:p>
            <a:pPr indent="-342900" lvl="1" marL="9144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Gender</a:t>
            </a:r>
            <a:endParaRPr>
              <a:latin typeface="Times New Roman"/>
              <a:ea typeface="Times New Roman"/>
              <a:cs typeface="Times New Roman"/>
              <a:sym typeface="Times New Roman"/>
            </a:endParaRPr>
          </a:p>
          <a:p>
            <a:pPr indent="-342900" lvl="1" marL="9144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Ethnicity</a:t>
            </a:r>
            <a:endParaRPr>
              <a:latin typeface="Times New Roman"/>
              <a:ea typeface="Times New Roman"/>
              <a:cs typeface="Times New Roman"/>
              <a:sym typeface="Times New Roman"/>
            </a:endParaRPr>
          </a:p>
          <a:p>
            <a:pPr indent="-342900" lvl="1" marL="9144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Free reduced lunch</a:t>
            </a:r>
            <a:endParaRPr>
              <a:latin typeface="Times New Roman"/>
              <a:ea typeface="Times New Roman"/>
              <a:cs typeface="Times New Roman"/>
              <a:sym typeface="Times New Roman"/>
            </a:endParaRPr>
          </a:p>
          <a:p>
            <a:pPr indent="-342900" lvl="1" marL="9144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Score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Structure type:</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latin typeface="Times New Roman"/>
                <a:ea typeface="Times New Roman"/>
                <a:cs typeface="Times New Roman"/>
                <a:sym typeface="Times New Roman"/>
              </a:rPr>
              <a:t>Float64: student, score</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latin typeface="Times New Roman"/>
                <a:ea typeface="Times New Roman"/>
                <a:cs typeface="Times New Roman"/>
                <a:sym typeface="Times New Roman"/>
              </a:rPr>
              <a:t>Object: teacher, gender, ethnic, freeredu</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Target variables:</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Score &amp; Teacher</a:t>
            </a:r>
            <a:endParaRPr>
              <a:latin typeface="Times New Roman"/>
              <a:ea typeface="Times New Roman"/>
              <a:cs typeface="Times New Roman"/>
              <a:sym typeface="Times New Roman"/>
            </a:endParaRPr>
          </a:p>
        </p:txBody>
      </p:sp>
      <p:pic>
        <p:nvPicPr>
          <p:cNvPr id="113" name="Google Shape;113;p4"/>
          <p:cNvPicPr preferRelativeResize="0"/>
          <p:nvPr/>
        </p:nvPicPr>
        <p:blipFill>
          <a:blip r:embed="rId4">
            <a:alphaModFix/>
          </a:blip>
          <a:stretch>
            <a:fillRect/>
          </a:stretch>
        </p:blipFill>
        <p:spPr>
          <a:xfrm>
            <a:off x="6538850" y="779451"/>
            <a:ext cx="5315050" cy="3421075"/>
          </a:xfrm>
          <a:prstGeom prst="rect">
            <a:avLst/>
          </a:prstGeom>
          <a:noFill/>
          <a:ln>
            <a:noFill/>
          </a:ln>
        </p:spPr>
      </p:pic>
      <p:sp>
        <p:nvSpPr>
          <p:cNvPr id="114" name="Google Shape;114;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5" name="Google Shape;115;p4"/>
          <p:cNvPicPr preferRelativeResize="0"/>
          <p:nvPr/>
        </p:nvPicPr>
        <p:blipFill>
          <a:blip r:embed="rId5">
            <a:alphaModFix/>
          </a:blip>
          <a:stretch>
            <a:fillRect/>
          </a:stretch>
        </p:blipFill>
        <p:spPr>
          <a:xfrm>
            <a:off x="8205775" y="4479913"/>
            <a:ext cx="1981200" cy="187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Some Hypotheses</a:t>
            </a:r>
            <a:endParaRPr>
              <a:latin typeface="Times New Roman"/>
              <a:ea typeface="Times New Roman"/>
              <a:cs typeface="Times New Roman"/>
              <a:sym typeface="Times New Roman"/>
            </a:endParaRPr>
          </a:p>
        </p:txBody>
      </p:sp>
      <p:sp>
        <p:nvSpPr>
          <p:cNvPr id="121" name="Google Shape;12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Font typeface="Times New Roman"/>
              <a:buChar char="•"/>
            </a:pPr>
            <a:r>
              <a:rPr lang="en-US">
                <a:latin typeface="Times New Roman"/>
                <a:ea typeface="Times New Roman"/>
                <a:cs typeface="Times New Roman"/>
                <a:sym typeface="Times New Roman"/>
              </a:rPr>
              <a:t>Expect higher performance with the standard-based method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Expect higher performance with better socioeconomic status.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Expect lower performance under Wesson with students who are underprivileged and not Caucasian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lt1"/>
              </a:buClr>
              <a:buSzPts val="2800"/>
              <a:buFont typeface="Times New Roman"/>
              <a:buChar char="•"/>
            </a:pPr>
            <a:r>
              <a:rPr lang="en-US">
                <a:latin typeface="Times New Roman"/>
                <a:ea typeface="Times New Roman"/>
                <a:cs typeface="Times New Roman"/>
                <a:sym typeface="Times New Roman"/>
              </a:rPr>
              <a:t>Expect lower performance from female students with a worse socioeconomic status compared to male students.</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lt1"/>
              </a:buClr>
              <a:buSzPts val="2800"/>
              <a:buNone/>
            </a:pPr>
            <a:r>
              <a:t/>
            </a:r>
            <a:endParaRPr>
              <a:latin typeface="Times New Roman"/>
              <a:ea typeface="Times New Roman"/>
              <a:cs typeface="Times New Roman"/>
              <a:sym typeface="Times New Roman"/>
            </a:endParaRPr>
          </a:p>
        </p:txBody>
      </p:sp>
      <p:sp>
        <p:nvSpPr>
          <p:cNvPr id="122" name="Google Shape;122;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Methods</a:t>
            </a:r>
            <a:endParaRPr>
              <a:latin typeface="Times New Roman"/>
              <a:ea typeface="Times New Roman"/>
              <a:cs typeface="Times New Roman"/>
              <a:sym typeface="Times New Roman"/>
            </a:endParaRPr>
          </a:p>
        </p:txBody>
      </p:sp>
      <p:sp>
        <p:nvSpPr>
          <p:cNvPr id="128" name="Google Shape;128;p6"/>
          <p:cNvSpPr txBox="1"/>
          <p:nvPr>
            <p:ph idx="1" type="body"/>
          </p:nvPr>
        </p:nvSpPr>
        <p:spPr>
          <a:xfrm>
            <a:off x="838200" y="1825625"/>
            <a:ext cx="61911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reprocessed raw data into individual classes </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for easier analysis. One-hot encoding was not used.</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None/>
            </a:pPr>
            <a:r>
              <a:rPr lang="en-US">
                <a:latin typeface="Times New Roman"/>
                <a:ea typeface="Times New Roman"/>
                <a:cs typeface="Times New Roman"/>
                <a:sym typeface="Times New Roman"/>
              </a:rPr>
              <a:t>Regression Model accuracy</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KNN - 27.20%</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Multivariate Regression - 58.36%</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ANN</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a:latin typeface="Times New Roman"/>
                <a:ea typeface="Times New Roman"/>
                <a:cs typeface="Times New Roman"/>
                <a:sym typeface="Times New Roman"/>
              </a:rPr>
              <a:t>Classification Models accuracy - Some comments on this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KNN</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SVC</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Random Forest Classifier</a:t>
            </a:r>
            <a:endParaRPr>
              <a:latin typeface="Times New Roman"/>
              <a:ea typeface="Times New Roman"/>
              <a:cs typeface="Times New Roman"/>
              <a:sym typeface="Times New Roman"/>
            </a:endParaRPr>
          </a:p>
        </p:txBody>
      </p:sp>
      <p:pic>
        <p:nvPicPr>
          <p:cNvPr id="129" name="Google Shape;129;p6"/>
          <p:cNvPicPr preferRelativeResize="0"/>
          <p:nvPr/>
        </p:nvPicPr>
        <p:blipFill>
          <a:blip r:embed="rId3">
            <a:alphaModFix/>
          </a:blip>
          <a:stretch>
            <a:fillRect/>
          </a:stretch>
        </p:blipFill>
        <p:spPr>
          <a:xfrm>
            <a:off x="7029450" y="547700"/>
            <a:ext cx="4762500" cy="3105150"/>
          </a:xfrm>
          <a:prstGeom prst="rect">
            <a:avLst/>
          </a:prstGeom>
          <a:noFill/>
          <a:ln>
            <a:noFill/>
          </a:ln>
        </p:spPr>
      </p:pic>
      <p:sp>
        <p:nvSpPr>
          <p:cNvPr id="130" name="Google Shape;130;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latin typeface="Times New Roman"/>
                <a:ea typeface="Times New Roman"/>
                <a:cs typeface="Times New Roman"/>
                <a:sym typeface="Times New Roman"/>
              </a:rPr>
              <a:t>Results &amp; Discussion</a:t>
            </a:r>
            <a:endParaRPr>
              <a:latin typeface="Times New Roman"/>
              <a:ea typeface="Times New Roman"/>
              <a:cs typeface="Times New Roman"/>
              <a:sym typeface="Times New Roman"/>
            </a:endParaRPr>
          </a:p>
        </p:txBody>
      </p:sp>
      <p:sp>
        <p:nvSpPr>
          <p:cNvPr id="136" name="Google Shape;136;p7"/>
          <p:cNvSpPr txBox="1"/>
          <p:nvPr>
            <p:ph idx="1" type="body"/>
          </p:nvPr>
        </p:nvSpPr>
        <p:spPr>
          <a:xfrm>
            <a:off x="838200" y="198280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Correlation matrix shows little correlation among variables -&gt; low accuracy from our various models.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Closer to 1 = higher correlation.</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Score and Teacher variables show the highest correlation, but still low.</a:t>
            </a:r>
            <a:endParaRPr>
              <a:latin typeface="Times New Roman"/>
              <a:ea typeface="Times New Roman"/>
              <a:cs typeface="Times New Roman"/>
              <a:sym typeface="Times New Roman"/>
            </a:endParaRPr>
          </a:p>
        </p:txBody>
      </p:sp>
      <p:pic>
        <p:nvPicPr>
          <p:cNvPr id="137" name="Google Shape;137;p7"/>
          <p:cNvPicPr preferRelativeResize="0"/>
          <p:nvPr/>
        </p:nvPicPr>
        <p:blipFill>
          <a:blip r:embed="rId3">
            <a:alphaModFix/>
          </a:blip>
          <a:stretch>
            <a:fillRect/>
          </a:stretch>
        </p:blipFill>
        <p:spPr>
          <a:xfrm>
            <a:off x="3583050" y="3971927"/>
            <a:ext cx="5025900" cy="2180450"/>
          </a:xfrm>
          <a:prstGeom prst="rect">
            <a:avLst/>
          </a:prstGeom>
          <a:noFill/>
          <a:ln>
            <a:noFill/>
          </a:ln>
        </p:spPr>
      </p:pic>
      <p:sp>
        <p:nvSpPr>
          <p:cNvPr id="138" name="Google Shape;138;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7323c4d3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Failure of KNN on this Dataset</a:t>
            </a:r>
            <a:endParaRPr>
              <a:latin typeface="Times New Roman"/>
              <a:ea typeface="Times New Roman"/>
              <a:cs typeface="Times New Roman"/>
              <a:sym typeface="Times New Roman"/>
            </a:endParaRPr>
          </a:p>
        </p:txBody>
      </p:sp>
      <p:sp>
        <p:nvSpPr>
          <p:cNvPr id="145" name="Google Shape;145;g127323c4d3d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6" name="Google Shape;146;g127323c4d3d_0_0"/>
          <p:cNvPicPr preferRelativeResize="0"/>
          <p:nvPr/>
        </p:nvPicPr>
        <p:blipFill>
          <a:blip r:embed="rId3">
            <a:alphaModFix/>
          </a:blip>
          <a:stretch>
            <a:fillRect/>
          </a:stretch>
        </p:blipFill>
        <p:spPr>
          <a:xfrm>
            <a:off x="6424272" y="1548507"/>
            <a:ext cx="4214978" cy="3510893"/>
          </a:xfrm>
          <a:prstGeom prst="rect">
            <a:avLst/>
          </a:prstGeom>
          <a:noFill/>
          <a:ln>
            <a:noFill/>
          </a:ln>
        </p:spPr>
      </p:pic>
      <p:pic>
        <p:nvPicPr>
          <p:cNvPr id="147" name="Google Shape;147;g127323c4d3d_0_0"/>
          <p:cNvPicPr preferRelativeResize="0"/>
          <p:nvPr/>
        </p:nvPicPr>
        <p:blipFill>
          <a:blip r:embed="rId4">
            <a:alphaModFix/>
          </a:blip>
          <a:stretch>
            <a:fillRect/>
          </a:stretch>
        </p:blipFill>
        <p:spPr>
          <a:xfrm>
            <a:off x="1552750" y="1548500"/>
            <a:ext cx="3957774" cy="3510893"/>
          </a:xfrm>
          <a:prstGeom prst="rect">
            <a:avLst/>
          </a:prstGeom>
          <a:noFill/>
          <a:ln>
            <a:noFill/>
          </a:ln>
        </p:spPr>
      </p:pic>
      <p:sp>
        <p:nvSpPr>
          <p:cNvPr id="148" name="Google Shape;148;g127323c4d3d_0_0"/>
          <p:cNvSpPr txBox="1"/>
          <p:nvPr/>
        </p:nvSpPr>
        <p:spPr>
          <a:xfrm>
            <a:off x="1017150" y="5211675"/>
            <a:ext cx="10157700" cy="1354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Knn regression had abysmal performance with poor fit and poor prediction capabilities. (image on the left)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A grid search (image on the right) </a:t>
            </a:r>
            <a:r>
              <a:rPr lang="en-US" sz="1900">
                <a:solidFill>
                  <a:schemeClr val="lt1"/>
                </a:solidFill>
                <a:latin typeface="Times New Roman"/>
                <a:ea typeface="Times New Roman"/>
                <a:cs typeface="Times New Roman"/>
                <a:sym typeface="Times New Roman"/>
              </a:rPr>
              <a:t>revealed absolutely low scores for the KNN regressor hence why it was scrapped in favor of polynomial regression.</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27323c4d3d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Performance of polynomial regressor</a:t>
            </a:r>
            <a:endParaRPr>
              <a:latin typeface="Times New Roman"/>
              <a:ea typeface="Times New Roman"/>
              <a:cs typeface="Times New Roman"/>
              <a:sym typeface="Times New Roman"/>
            </a:endParaRPr>
          </a:p>
        </p:txBody>
      </p:sp>
      <p:sp>
        <p:nvSpPr>
          <p:cNvPr id="155" name="Google Shape;155;g127323c4d3d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6" name="Google Shape;156;g127323c4d3d_0_10"/>
          <p:cNvPicPr preferRelativeResize="0"/>
          <p:nvPr/>
        </p:nvPicPr>
        <p:blipFill>
          <a:blip r:embed="rId3">
            <a:alphaModFix/>
          </a:blip>
          <a:stretch>
            <a:fillRect/>
          </a:stretch>
        </p:blipFill>
        <p:spPr>
          <a:xfrm>
            <a:off x="838200" y="1690825"/>
            <a:ext cx="5362575" cy="4314825"/>
          </a:xfrm>
          <a:prstGeom prst="rect">
            <a:avLst/>
          </a:prstGeom>
          <a:noFill/>
          <a:ln>
            <a:noFill/>
          </a:ln>
        </p:spPr>
      </p:pic>
      <p:sp>
        <p:nvSpPr>
          <p:cNvPr id="157" name="Google Shape;157;g127323c4d3d_0_10"/>
          <p:cNvSpPr txBox="1"/>
          <p:nvPr/>
        </p:nvSpPr>
        <p:spPr>
          <a:xfrm>
            <a:off x="6728600" y="1824475"/>
            <a:ext cx="4625100" cy="2770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Polynomial</a:t>
            </a:r>
            <a:r>
              <a:rPr lang="en-US" sz="2400">
                <a:solidFill>
                  <a:schemeClr val="lt1"/>
                </a:solidFill>
                <a:latin typeface="Times New Roman"/>
                <a:ea typeface="Times New Roman"/>
                <a:cs typeface="Times New Roman"/>
                <a:sym typeface="Times New Roman"/>
              </a:rPr>
              <a:t> regressor had the highest accuracy on this dataset that had low correlation.</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Figure on the left shows this prediction capability. Displays higher accuracy and better prediction on the test set.</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2022-05-04T01:04:21Z</dcterms:created>
  <dc:creator>Aniruddha Prasad</dc:creator>
</cp:coreProperties>
</file>