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2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314" r:id="rId12"/>
    <p:sldId id="267" r:id="rId13"/>
    <p:sldId id="268" r:id="rId14"/>
    <p:sldId id="270" r:id="rId15"/>
    <p:sldId id="271" r:id="rId16"/>
    <p:sldId id="272" r:id="rId17"/>
    <p:sldId id="273" r:id="rId18"/>
    <p:sldId id="295" r:id="rId19"/>
    <p:sldId id="274" r:id="rId20"/>
    <p:sldId id="275" r:id="rId21"/>
    <p:sldId id="276" r:id="rId22"/>
    <p:sldId id="277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78" r:id="rId31"/>
    <p:sldId id="290" r:id="rId32"/>
    <p:sldId id="293" r:id="rId33"/>
    <p:sldId id="291" r:id="rId34"/>
    <p:sldId id="292" r:id="rId35"/>
    <p:sldId id="294" r:id="rId36"/>
    <p:sldId id="296" r:id="rId37"/>
    <p:sldId id="297" r:id="rId38"/>
    <p:sldId id="298" r:id="rId39"/>
    <p:sldId id="299" r:id="rId40"/>
    <p:sldId id="300" r:id="rId41"/>
    <p:sldId id="304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3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169BC-CC14-4105-84AC-BBC9148FF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03D14-7450-4E10-82A4-A6D036F2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5FDD4-E12F-4BEE-9BBE-69256EC1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4451F-27CE-4067-A939-FEC75585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A294E-9080-4E13-98F2-D6B63EE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0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93D9-58AF-4C81-9DEB-BA7347F7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48603-EFB6-4434-8B18-1AD77B079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6BD93-892B-4A96-A65F-1BFAC739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8DFBD-0462-451D-87EA-D0052722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185EF-FE0D-44A8-8112-866AEFA4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CBA08B-411E-42D5-A007-925C7E339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C6E9B2-E58C-4F47-9EBA-B038FB88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A3B4C-0120-4C82-A875-05C6D79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3C8F5-43BA-4A75-9AB8-63D89C5D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FDC82-9E7C-4C72-800C-F6D5811B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692C-DE47-435A-B677-F53FBBDE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84731-8D41-4A10-AE2B-C8EC8F10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D554B-6B06-47EA-97E5-6719FCBB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01C04-19E0-457E-AC6B-A8F98CC9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DC8F5-9155-49D6-A335-69E06298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DE5D9-3D41-4B36-A42F-6FF4E70A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73F99-D2E5-445F-8E60-FB7F9FDA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E4278-BF3E-4763-AF09-E4FED41D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BD6F7-713B-4E79-A0AA-9EC3AF3D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E9552-5B1D-48A3-B34C-C3015C34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9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115A-B77A-4063-B39B-917ABE74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34E24-F105-4AD0-A1C0-26E71143B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395378-9122-424C-A56C-89DE3B82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055D0-0D6B-4831-9A88-8352A07E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2143-E1BE-453F-A482-32B89BA0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96B51-9211-4246-BD69-263E3B8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7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49D71-7124-45F7-AA86-E94BEF9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0DCE6-1260-4859-BCB9-2F364DA3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70BD9-804A-4269-885B-E68B08D5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271A4A-32F7-490C-AAA8-6319EACA9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4E825-696D-423C-8619-3F1385DAB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2A56B8-E460-4F40-A005-F25D64BE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1CD780-0D1A-44D6-AECE-40AA3FEA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25EE36-3854-4D4A-B05D-A191EEC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7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C6D5-37BC-40E9-876A-85DA980A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069939-E1FD-4178-ADF1-D645F956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7877D-B2D6-43D6-B8ED-9F4375F7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84C6B-7C74-4E93-A301-0966990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7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7DBD7-4C58-440E-8984-18842D13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5AE92-92E1-48E5-AB97-18E6CC23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B0C73-2CFF-4D7E-9B2F-E344437E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FDE3E-EAE8-431B-8E84-0BCC92E7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2BC99-6E3A-4347-8738-B0CC7A7E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5031C-4C93-4A2F-9A3A-598840FD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82066-4C92-4919-88D9-A1EFFD8F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E5D10-7F98-4729-84C4-7A067F01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229A4-9604-4C5D-B397-67800C44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9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2DE9-1ABE-44D2-9139-5677523B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1D4E9C-3E9A-4459-8BD3-E86CA5E8A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32F5E-DC5A-484F-BF55-2911E227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B9D04-E3D3-43FA-B538-0DE1661F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0FEAA-E2C8-48A7-A39D-8F5A3321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78DAE-A0BA-4EB1-AB50-EA8F947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C8AC3B-9536-43E2-A642-E8DBD9F8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10FF4-8BF7-4EEA-AAE6-84B5FCB0C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02168-0ADC-47E9-BDFA-CD812E73C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0783-AF5D-45E4-81A8-90BCDAEB8FF5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D4D8E-DEF4-4595-8CB4-786DF9253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4DD4A-C490-4DA1-ACFF-D07809BA4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A319-F6F8-4F18-B49B-E5D373724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ef0ab1090ec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746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u/59ef38a1d84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6A80-4DA0-4EF4-AFD0-7F36F2102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zh-CN" altLang="en-US" dirty="0"/>
              <a:t>并行程序设计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B40D70-744E-42AD-BFE4-578054FB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柯有华</a:t>
            </a:r>
            <a:endParaRPr lang="en-US" altLang="zh-CN" dirty="0"/>
          </a:p>
          <a:p>
            <a:r>
              <a:rPr lang="en-US" altLang="zh-CN" dirty="0"/>
              <a:t>2019.4.16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91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buNone/>
            </a:pPr>
            <a:r>
              <a:rPr lang="en-US" altLang="zh-CN" dirty="0"/>
              <a:t>from mpi4py import MPI</a:t>
            </a:r>
          </a:p>
          <a:p>
            <a:pPr marL="0" indent="0">
              <a:buNone/>
            </a:pPr>
            <a:r>
              <a:rPr lang="en-US" altLang="zh-CN" dirty="0"/>
              <a:t>comm = MPI.COMM_WORLD</a:t>
            </a:r>
          </a:p>
          <a:p>
            <a:pPr marL="0" indent="0">
              <a:buNone/>
            </a:pPr>
            <a:r>
              <a:rPr lang="en-US" altLang="zh-CN" dirty="0"/>
              <a:t>rank = </a:t>
            </a:r>
            <a:r>
              <a:rPr lang="en-US" altLang="zh-CN" dirty="0" err="1"/>
              <a:t>comm.rank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count = 10</a:t>
            </a:r>
          </a:p>
          <a:p>
            <a:pPr marL="0" indent="0">
              <a:buNone/>
            </a:pPr>
            <a:r>
              <a:rPr lang="en-US" altLang="zh-CN" dirty="0" err="1"/>
              <a:t>send_buf</a:t>
            </a:r>
            <a:r>
              <a:rPr lang="en-US" altLang="zh-CN" dirty="0"/>
              <a:t> = </a:t>
            </a:r>
            <a:r>
              <a:rPr lang="en-US" altLang="zh-CN" dirty="0" err="1"/>
              <a:t>np.arange</a:t>
            </a:r>
            <a:r>
              <a:rPr lang="en-US" altLang="zh-CN" dirty="0"/>
              <a:t>(count, </a:t>
            </a:r>
            <a:r>
              <a:rPr lang="en-US" altLang="zh-CN" dirty="0" err="1"/>
              <a:t>dtype</a:t>
            </a:r>
            <a:r>
              <a:rPr lang="en-US" altLang="zh-CN" dirty="0"/>
              <a:t>='</a:t>
            </a:r>
            <a:r>
              <a:rPr lang="en-US" altLang="zh-CN" dirty="0" err="1"/>
              <a:t>i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recv_buf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np.zeros</a:t>
            </a:r>
            <a:r>
              <a:rPr lang="en-US" altLang="zh-CN" b="1" dirty="0">
                <a:solidFill>
                  <a:srgbClr val="FF0000"/>
                </a:solidFill>
              </a:rPr>
              <a:t>(count, </a:t>
            </a:r>
            <a:r>
              <a:rPr lang="en-US" altLang="zh-CN" b="1" dirty="0" err="1">
                <a:solidFill>
                  <a:srgbClr val="FF0000"/>
                </a:solidFill>
              </a:rPr>
              <a:t>dtype</a:t>
            </a:r>
            <a:r>
              <a:rPr lang="en-US" altLang="zh-CN" b="1" dirty="0">
                <a:solidFill>
                  <a:srgbClr val="FF0000"/>
                </a:solidFill>
              </a:rPr>
              <a:t>='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’)</a:t>
            </a:r>
          </a:p>
          <a:p>
            <a:pPr marL="0" indent="0">
              <a:buNone/>
            </a:pPr>
            <a:r>
              <a:rPr lang="en-US" altLang="zh-CN" dirty="0"/>
              <a:t>if rank == 0: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comm.Send</a:t>
            </a:r>
            <a:r>
              <a:rPr lang="en-US" altLang="zh-CN" b="1" dirty="0"/>
              <a:t>([</a:t>
            </a:r>
            <a:r>
              <a:rPr lang="en-US" altLang="zh-CN" b="1" dirty="0" err="1"/>
              <a:t>send_buf</a:t>
            </a:r>
            <a:r>
              <a:rPr lang="en-US" altLang="zh-CN" b="1" dirty="0"/>
              <a:t>, count, MPI.INT], </a:t>
            </a:r>
            <a:r>
              <a:rPr lang="en-US" altLang="zh-CN" b="1" dirty="0" err="1"/>
              <a:t>dest</a:t>
            </a:r>
            <a:r>
              <a:rPr lang="en-US" altLang="zh-CN" b="1" dirty="0"/>
              <a:t>=1, tag=11)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comm.Recv</a:t>
            </a:r>
            <a:r>
              <a:rPr lang="en-US" altLang="zh-CN" b="1" dirty="0">
                <a:solidFill>
                  <a:srgbClr val="FF0000"/>
                </a:solidFill>
              </a:rPr>
              <a:t>([</a:t>
            </a:r>
            <a:r>
              <a:rPr lang="en-US" altLang="zh-CN" b="1" dirty="0" err="1">
                <a:solidFill>
                  <a:srgbClr val="FF0000"/>
                </a:solidFill>
              </a:rPr>
              <a:t>recv_buf</a:t>
            </a:r>
            <a:r>
              <a:rPr lang="en-US" altLang="zh-CN" b="1" dirty="0">
                <a:solidFill>
                  <a:srgbClr val="FF0000"/>
                </a:solidFill>
              </a:rPr>
              <a:t>, count, MPI.INT], </a:t>
            </a:r>
            <a:r>
              <a:rPr lang="en-US" altLang="zh-CN" b="1" dirty="0"/>
              <a:t>source=1, tag=22)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rank == 1: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comm.Recv</a:t>
            </a:r>
            <a:r>
              <a:rPr lang="en-US" altLang="zh-CN" b="1" dirty="0"/>
              <a:t>([</a:t>
            </a:r>
            <a:r>
              <a:rPr lang="en-US" altLang="zh-CN" b="1" dirty="0" err="1"/>
              <a:t>recv_buf</a:t>
            </a:r>
            <a:r>
              <a:rPr lang="en-US" altLang="zh-CN" b="1" dirty="0"/>
              <a:t>, count, MPI.INT], source=0, tag=11)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comm.Send</a:t>
            </a:r>
            <a:r>
              <a:rPr lang="en-US" altLang="zh-CN" b="1" dirty="0"/>
              <a:t>([</a:t>
            </a:r>
            <a:r>
              <a:rPr lang="en-US" altLang="zh-CN" b="1" dirty="0" err="1"/>
              <a:t>send_buf</a:t>
            </a:r>
            <a:r>
              <a:rPr lang="en-US" altLang="zh-CN" b="1" dirty="0"/>
              <a:t>, count, MPI.INT], </a:t>
            </a:r>
            <a:r>
              <a:rPr lang="en-US" altLang="zh-CN" b="1" dirty="0" err="1"/>
              <a:t>dest</a:t>
            </a:r>
            <a:r>
              <a:rPr lang="en-US" altLang="zh-CN" b="1" dirty="0"/>
              <a:t>=0, tag=22)</a:t>
            </a:r>
          </a:p>
          <a:p>
            <a:pPr marL="0" indent="0">
              <a:buNone/>
            </a:pPr>
            <a:r>
              <a:rPr lang="en-US" altLang="zh-CN" dirty="0"/>
              <a:t>print('process %d receives %s' % (rank, </a:t>
            </a:r>
            <a:r>
              <a:rPr lang="en-US" altLang="zh-CN" dirty="0" err="1"/>
              <a:t>recv_buf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02561-622D-41CA-B3A7-B97BA8D0085F}"/>
              </a:ext>
            </a:extLst>
          </p:cNvPr>
          <p:cNvSpPr txBox="1"/>
          <p:nvPr/>
        </p:nvSpPr>
        <p:spPr>
          <a:xfrm>
            <a:off x="6312196" y="3000376"/>
            <a:ext cx="476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b="1" dirty="0"/>
              <a:t>运行结果：</a:t>
            </a:r>
            <a:endParaRPr lang="en-US" altLang="zh-CN" b="1" dirty="0"/>
          </a:p>
          <a:p>
            <a:r>
              <a:rPr lang="en-US" altLang="zh-CN" b="1" dirty="0"/>
              <a:t>process 0 receives [0 1 2 3 4 5 6 7 8 9] </a:t>
            </a:r>
          </a:p>
          <a:p>
            <a:r>
              <a:rPr lang="en-US" altLang="zh-CN" b="1" dirty="0"/>
              <a:t>process 1 receives [0 1 2 3 4 5 6 7 8 9]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028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40659-A513-4499-9CF0-496B42A5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A0C34-1F9A-4C59-B5D7-39C6BCAC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发送和接收是成对出现的，忽略这个原则 很可能会产生死锁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02920B-14B7-46BF-A66A-E14566B9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"/>
          <a:stretch>
            <a:fillRect/>
          </a:stretch>
        </p:blipFill>
        <p:spPr bwMode="auto">
          <a:xfrm>
            <a:off x="2524124" y="2720975"/>
            <a:ext cx="6334125" cy="32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22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非阻塞通信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825625"/>
            <a:ext cx="10810875" cy="4667250"/>
          </a:xfrm>
        </p:spPr>
        <p:txBody>
          <a:bodyPr>
            <a:noAutofit/>
          </a:bodyPr>
          <a:lstStyle/>
          <a:p>
            <a:r>
              <a:rPr lang="zh-CN" altLang="zh-CN" sz="2000" dirty="0"/>
              <a:t>用户发送缓冲区的重用:</a:t>
            </a:r>
          </a:p>
          <a:p>
            <a:pPr lvl="1"/>
            <a:r>
              <a:rPr lang="zh-CN" altLang="zh-CN" sz="2000" dirty="0"/>
              <a:t>非阻塞的发送：仅当调用了有关结束该发送的语句后才能重用发送缓冲区，否则将导致错误；对于接收方，与此相同，仅当确认该接收请求已完成后才能使用。</a:t>
            </a:r>
            <a:r>
              <a:rPr lang="zh-CN" altLang="zh-CN" sz="2000" dirty="0">
                <a:solidFill>
                  <a:srgbClr val="FF3300"/>
                </a:solidFill>
              </a:rPr>
              <a:t>所以对于非阻塞操作，要先调用等待</a:t>
            </a:r>
            <a:r>
              <a:rPr lang="en-US" altLang="zh-CN" sz="2000" dirty="0" err="1">
                <a:solidFill>
                  <a:srgbClr val="FF3300"/>
                </a:solidFill>
              </a:rPr>
              <a:t>MPI_Wait</a:t>
            </a:r>
            <a:r>
              <a:rPr lang="en-US" altLang="zh-CN" sz="2000" dirty="0">
                <a:solidFill>
                  <a:srgbClr val="FF3300"/>
                </a:solidFill>
              </a:rPr>
              <a:t>()</a:t>
            </a:r>
            <a:r>
              <a:rPr lang="zh-CN" altLang="zh-CN" sz="2000" dirty="0">
                <a:solidFill>
                  <a:srgbClr val="FF3300"/>
                </a:solidFill>
              </a:rPr>
              <a:t>或测试</a:t>
            </a:r>
            <a:r>
              <a:rPr lang="en-US" altLang="zh-CN" sz="2000" dirty="0" err="1">
                <a:solidFill>
                  <a:srgbClr val="FF3300"/>
                </a:solidFill>
              </a:rPr>
              <a:t>MPI_Test</a:t>
            </a:r>
            <a:r>
              <a:rPr lang="en-US" altLang="zh-CN" sz="2000" dirty="0">
                <a:solidFill>
                  <a:srgbClr val="FF3300"/>
                </a:solidFill>
              </a:rPr>
              <a:t>()</a:t>
            </a:r>
            <a:r>
              <a:rPr lang="zh-CN" altLang="zh-CN" sz="2000" dirty="0">
                <a:solidFill>
                  <a:srgbClr val="FF3300"/>
                </a:solidFill>
              </a:rPr>
              <a:t>函数来结束或判断该请求，然后再向缓冲区中写入新内容或读取新内容。</a:t>
            </a:r>
            <a:endParaRPr lang="en-US" altLang="zh-CN" sz="2000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想象在一辆载满乘客的大巴上：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zh-CN" altLang="en-US" sz="2000" dirty="0"/>
              <a:t>司机过程中定时询问每个乘客是否到达目的地，若有人说到了，那么司机停车，乘客下车。 </a:t>
            </a:r>
            <a:r>
              <a:rPr lang="en-US" altLang="zh-CN" sz="2000" dirty="0"/>
              <a:t>( </a:t>
            </a:r>
            <a:r>
              <a:rPr lang="zh-CN" altLang="en-US" sz="2000" dirty="0"/>
              <a:t>类似阻塞式 </a:t>
            </a:r>
            <a:r>
              <a:rPr lang="en-US" altLang="zh-CN" sz="2000" dirty="0"/>
              <a:t>) 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en-US" altLang="zh-CN" sz="2000" dirty="0"/>
              <a:t>2. </a:t>
            </a:r>
            <a:r>
              <a:rPr lang="zh-CN" altLang="en-US" sz="2000" dirty="0"/>
              <a:t>每个人告诉售票员自己的目的地，然后睡觉，司机只和售票员交互，到了某个点由售票员通知乘客下车。 </a:t>
            </a:r>
            <a:r>
              <a:rPr lang="en-US" altLang="zh-CN" sz="2000" dirty="0"/>
              <a:t>( </a:t>
            </a:r>
            <a:r>
              <a:rPr lang="zh-CN" altLang="en-US" sz="2000" dirty="0"/>
              <a:t>类似非阻塞 </a:t>
            </a:r>
            <a:r>
              <a:rPr lang="en-US" altLang="zh-CN" sz="2000" dirty="0"/>
              <a:t>) 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很显然，每个人要到达某个目的地可以认为是一个线程，司机可以认为是 </a:t>
            </a:r>
            <a:r>
              <a:rPr lang="en-US" altLang="zh-CN" sz="2000" dirty="0"/>
              <a:t>CPU </a:t>
            </a:r>
            <a:r>
              <a:rPr lang="zh-CN" altLang="en-US" sz="2000" dirty="0"/>
              <a:t>。在阻塞式里面，每个线程需要不断的轮询，上下文切换，以达到找到目的地的结果。而在非阻塞方式里，每个乘客 </a:t>
            </a:r>
            <a:r>
              <a:rPr lang="en-US" altLang="zh-CN" sz="2000" dirty="0"/>
              <a:t>( </a:t>
            </a:r>
            <a:r>
              <a:rPr lang="zh-CN" altLang="en-US" sz="2000" dirty="0"/>
              <a:t>线程 </a:t>
            </a:r>
            <a:r>
              <a:rPr lang="en-US" altLang="zh-CN" sz="2000" dirty="0"/>
              <a:t>) </a:t>
            </a:r>
            <a:r>
              <a:rPr lang="zh-CN" altLang="en-US" sz="2000" dirty="0"/>
              <a:t>都在睡觉 </a:t>
            </a:r>
            <a:r>
              <a:rPr lang="en-US" altLang="zh-CN" sz="2000" dirty="0"/>
              <a:t>( </a:t>
            </a:r>
            <a:r>
              <a:rPr lang="zh-CN" altLang="en-US" sz="2000" dirty="0"/>
              <a:t>休眠 </a:t>
            </a:r>
            <a:r>
              <a:rPr lang="en-US" altLang="zh-CN" sz="2000" dirty="0"/>
              <a:t>) </a:t>
            </a:r>
            <a:r>
              <a:rPr lang="zh-CN" altLang="en-US" sz="2000" dirty="0"/>
              <a:t>，只在真正外部环境准备好了才唤醒，这样的唤醒肯定不会阻塞。 </a:t>
            </a:r>
            <a:endParaRPr lang="zh-CN" altLang="zh-CN" sz="2000" dirty="0"/>
          </a:p>
          <a:p>
            <a:pPr marL="0" indent="0">
              <a:buNone/>
            </a:pP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847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365126"/>
            <a:ext cx="10410825" cy="1016000"/>
          </a:xfrm>
        </p:spPr>
        <p:txBody>
          <a:bodyPr/>
          <a:lstStyle/>
          <a:p>
            <a:r>
              <a:rPr lang="zh-CN" altLang="en-US" dirty="0"/>
              <a:t>非阻塞通信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D22710-FDC2-4F1B-BF91-0C237930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27" y="1293891"/>
            <a:ext cx="7039118" cy="51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3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非阻塞通信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非重复非阻塞的标准通信模式是与</a:t>
            </a:r>
            <a:r>
              <a:rPr lang="zh-CN" altLang="en-US" dirty="0">
                <a:hlinkClick r:id="rId2"/>
              </a:rPr>
              <a:t>阻塞的标准通信模式</a:t>
            </a:r>
            <a:r>
              <a:rPr lang="zh-CN" altLang="en-US" dirty="0"/>
              <a:t>相对应的，其通信方法（</a:t>
            </a:r>
            <a:r>
              <a:rPr lang="en-US" altLang="zh-CN" dirty="0" err="1"/>
              <a:t>MPI.Comm</a:t>
            </a:r>
            <a:r>
              <a:rPr lang="en-US" altLang="zh-CN" dirty="0"/>
              <a:t> </a:t>
            </a:r>
            <a:r>
              <a:rPr lang="zh-CN" altLang="en-US" dirty="0"/>
              <a:t>类的方法）接口有一个前缀修饰 </a:t>
            </a:r>
            <a:r>
              <a:rPr lang="en-US" altLang="zh-CN" dirty="0"/>
              <a:t>I/</a:t>
            </a:r>
            <a:r>
              <a:rPr lang="en-US" altLang="zh-CN" dirty="0" err="1"/>
              <a:t>i</a:t>
            </a:r>
            <a:r>
              <a:rPr lang="zh-CN" altLang="en-US" dirty="0"/>
              <a:t>，如下：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isend</a:t>
            </a:r>
            <a:r>
              <a:rPr lang="en-US" altLang="zh-CN" dirty="0"/>
              <a:t>(self, obj, int </a:t>
            </a:r>
            <a:r>
              <a:rPr lang="en-US" altLang="zh-CN" dirty="0" err="1"/>
              <a:t>dest</a:t>
            </a:r>
            <a:r>
              <a:rPr lang="en-US" altLang="zh-CN" dirty="0"/>
              <a:t>, int tag=0)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irecv</a:t>
            </a:r>
            <a:r>
              <a:rPr lang="en-US" altLang="zh-CN" dirty="0"/>
              <a:t>(self, int source=ANY_SOURCE, int tag=ANY_TAG) 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Isend</a:t>
            </a:r>
            <a:r>
              <a:rPr lang="en-US" altLang="zh-CN" dirty="0"/>
              <a:t>(self, 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dest</a:t>
            </a:r>
            <a:r>
              <a:rPr lang="en-US" altLang="zh-CN" dirty="0"/>
              <a:t>, int tag=0)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Irecv</a:t>
            </a:r>
            <a:r>
              <a:rPr lang="en-US" altLang="zh-CN" dirty="0"/>
              <a:t>(self, </a:t>
            </a:r>
            <a:r>
              <a:rPr lang="en-US" altLang="zh-CN" dirty="0" err="1"/>
              <a:t>buf</a:t>
            </a:r>
            <a:r>
              <a:rPr lang="en-US" altLang="zh-CN" dirty="0"/>
              <a:t>, int source=ANY_SOURCE, int tag=ANY_TAG)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8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非阻塞通信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58550" cy="4486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 mpi4py import MPI</a:t>
            </a:r>
          </a:p>
          <a:p>
            <a:pPr marL="0" indent="0">
              <a:buNone/>
            </a:pPr>
            <a:r>
              <a:rPr lang="en-US" altLang="zh-CN" dirty="0"/>
              <a:t>comm = MPI.COMM_WORLD</a:t>
            </a:r>
          </a:p>
          <a:p>
            <a:pPr marL="0" indent="0">
              <a:buNone/>
            </a:pPr>
            <a:r>
              <a:rPr lang="en-US" altLang="zh-CN" dirty="0"/>
              <a:t>rank = </a:t>
            </a:r>
            <a:r>
              <a:rPr lang="en-US" altLang="zh-CN" dirty="0" err="1"/>
              <a:t>comm.Get_rank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send_obj</a:t>
            </a:r>
            <a:r>
              <a:rPr lang="en-US" altLang="zh-CN" dirty="0"/>
              <a:t> = {'a': [1, 2.4, '</a:t>
            </a:r>
            <a:r>
              <a:rPr lang="en-US" altLang="zh-CN" dirty="0" err="1"/>
              <a:t>abc</a:t>
            </a:r>
            <a:r>
              <a:rPr lang="en-US" altLang="zh-CN" dirty="0"/>
              <a:t>', -2.3+3.4J],</a:t>
            </a:r>
          </a:p>
          <a:p>
            <a:pPr marL="0" indent="0">
              <a:buNone/>
            </a:pPr>
            <a:r>
              <a:rPr lang="en-US" altLang="zh-CN" dirty="0"/>
              <a:t>            'b': {2, 3, 4}}</a:t>
            </a:r>
          </a:p>
          <a:p>
            <a:pPr marL="0" indent="0">
              <a:buNone/>
            </a:pPr>
            <a:r>
              <a:rPr lang="en-US" altLang="zh-CN" dirty="0"/>
              <a:t>if rank == 0: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send_req</a:t>
            </a:r>
            <a:r>
              <a:rPr lang="en-US" altLang="zh-CN" dirty="0"/>
              <a:t> = </a:t>
            </a:r>
            <a:r>
              <a:rPr lang="en-US" altLang="zh-CN" dirty="0" err="1"/>
              <a:t>comm.isend</a:t>
            </a:r>
            <a:r>
              <a:rPr lang="en-US" altLang="zh-CN" dirty="0"/>
              <a:t>(</a:t>
            </a:r>
            <a:r>
              <a:rPr lang="en-US" altLang="zh-CN" dirty="0" err="1"/>
              <a:t>send_obj</a:t>
            </a:r>
            <a:r>
              <a:rPr lang="en-US" altLang="zh-CN" dirty="0"/>
              <a:t>, </a:t>
            </a:r>
            <a:r>
              <a:rPr lang="en-US" altLang="zh-CN" dirty="0" err="1"/>
              <a:t>dest</a:t>
            </a:r>
            <a:r>
              <a:rPr lang="en-US" altLang="zh-CN" dirty="0"/>
              <a:t>=1, tag=11)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send_req.wait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/>
              <a:t>    print('process %d sends %s' % (rank, </a:t>
            </a:r>
            <a:r>
              <a:rPr lang="en-US" altLang="zh-CN" dirty="0" err="1"/>
              <a:t>send_obj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rank == 1: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recv_req</a:t>
            </a:r>
            <a:r>
              <a:rPr lang="en-US" altLang="zh-CN" dirty="0"/>
              <a:t> = </a:t>
            </a:r>
            <a:r>
              <a:rPr lang="en-US" altLang="zh-CN" dirty="0" err="1"/>
              <a:t>comm.irecv</a:t>
            </a:r>
            <a:r>
              <a:rPr lang="en-US" altLang="zh-CN" dirty="0"/>
              <a:t>(source=0, tag=11)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recv_obj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recv_req.wait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/>
              <a:t>    print('process %d receives %s' % (rank, </a:t>
            </a:r>
            <a:r>
              <a:rPr lang="en-US" altLang="zh-CN" dirty="0" err="1"/>
              <a:t>recv_obj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4A8E71-9FF3-4EB9-B717-D6F72E7C99C9}"/>
              </a:ext>
            </a:extLst>
          </p:cNvPr>
          <p:cNvSpPr txBox="1"/>
          <p:nvPr/>
        </p:nvSpPr>
        <p:spPr>
          <a:xfrm>
            <a:off x="5324475" y="1825625"/>
            <a:ext cx="665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运行结果：</a:t>
            </a:r>
            <a:endParaRPr lang="en-US" altLang="zh-CN" b="1" dirty="0"/>
          </a:p>
          <a:p>
            <a:r>
              <a:rPr lang="en-US" altLang="zh-CN" b="1" dirty="0"/>
              <a:t>process 0 sends {'a': [1, 2.4, '</a:t>
            </a:r>
            <a:r>
              <a:rPr lang="en-US" altLang="zh-CN" b="1" dirty="0" err="1"/>
              <a:t>abc</a:t>
            </a:r>
            <a:r>
              <a:rPr lang="en-US" altLang="zh-CN" b="1" dirty="0"/>
              <a:t>', (-2.3+3.4j)], 'b': set([2, 3, 4])} </a:t>
            </a:r>
          </a:p>
          <a:p>
            <a:r>
              <a:rPr lang="en-US" altLang="zh-CN" b="1" dirty="0"/>
              <a:t>process 1 receives {'a': [1, 2.4, '</a:t>
            </a:r>
            <a:r>
              <a:rPr lang="en-US" altLang="zh-CN" b="1" dirty="0" err="1"/>
              <a:t>abc</a:t>
            </a:r>
            <a:r>
              <a:rPr lang="en-US" altLang="zh-CN" b="1" dirty="0"/>
              <a:t>', (-2.3+3.4j)], 'b': set([2, 3, 4])}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4227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非阻塞通信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buNone/>
            </a:pPr>
            <a:r>
              <a:rPr lang="en-US" altLang="zh-CN" dirty="0"/>
              <a:t>from mpi4py import MPI</a:t>
            </a:r>
          </a:p>
          <a:p>
            <a:pPr marL="0" indent="0">
              <a:buNone/>
            </a:pPr>
            <a:r>
              <a:rPr lang="en-US" altLang="zh-CN" dirty="0"/>
              <a:t>comm = MPI.COMM_WORLD</a:t>
            </a:r>
          </a:p>
          <a:p>
            <a:pPr marL="0" indent="0">
              <a:buNone/>
            </a:pPr>
            <a:r>
              <a:rPr lang="en-US" altLang="zh-CN" dirty="0"/>
              <a:t>rank = </a:t>
            </a:r>
            <a:r>
              <a:rPr lang="en-US" altLang="zh-CN" dirty="0" err="1"/>
              <a:t>comm.Get_rank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count = 10</a:t>
            </a:r>
          </a:p>
          <a:p>
            <a:pPr marL="0" indent="0">
              <a:buNone/>
            </a:pPr>
            <a:r>
              <a:rPr lang="en-US" altLang="zh-CN" dirty="0" err="1"/>
              <a:t>send_buf</a:t>
            </a:r>
            <a:r>
              <a:rPr lang="en-US" altLang="zh-CN" dirty="0"/>
              <a:t> = </a:t>
            </a:r>
            <a:r>
              <a:rPr lang="en-US" altLang="zh-CN" dirty="0" err="1"/>
              <a:t>np.arange</a:t>
            </a:r>
            <a:r>
              <a:rPr lang="en-US" altLang="zh-CN" dirty="0"/>
              <a:t>(count, </a:t>
            </a:r>
            <a:r>
              <a:rPr lang="en-US" altLang="zh-CN" dirty="0" err="1"/>
              <a:t>dtype</a:t>
            </a:r>
            <a:r>
              <a:rPr lang="en-US" altLang="zh-CN" dirty="0"/>
              <a:t>='</a:t>
            </a:r>
            <a:r>
              <a:rPr lang="en-US" altLang="zh-CN" dirty="0" err="1"/>
              <a:t>i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recv_buf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np.zeros</a:t>
            </a:r>
            <a:r>
              <a:rPr lang="en-US" altLang="zh-CN" b="1" dirty="0">
                <a:solidFill>
                  <a:srgbClr val="FF0000"/>
                </a:solidFill>
              </a:rPr>
              <a:t>(count, </a:t>
            </a:r>
            <a:r>
              <a:rPr lang="en-US" altLang="zh-CN" b="1" dirty="0" err="1">
                <a:solidFill>
                  <a:srgbClr val="FF0000"/>
                </a:solidFill>
              </a:rPr>
              <a:t>dtype</a:t>
            </a:r>
            <a:r>
              <a:rPr lang="en-US" altLang="zh-CN" b="1" dirty="0">
                <a:solidFill>
                  <a:srgbClr val="FF0000"/>
                </a:solidFill>
              </a:rPr>
              <a:t>='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zh-CN" dirty="0"/>
              <a:t>if rank == 0: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send_req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comm.Isend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send_buf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dest</a:t>
            </a:r>
            <a:r>
              <a:rPr lang="en-US" altLang="zh-CN" b="1" dirty="0">
                <a:solidFill>
                  <a:srgbClr val="FF0000"/>
                </a:solidFill>
              </a:rPr>
              <a:t>=1, tag=11)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send_req.Wait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print('process %d sends %s' % (rank, </a:t>
            </a:r>
            <a:r>
              <a:rPr lang="en-US" altLang="zh-CN" dirty="0" err="1"/>
              <a:t>send_buf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rank == 1: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recv_req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comm.Irecv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recv_buf</a:t>
            </a:r>
            <a:r>
              <a:rPr lang="en-US" altLang="zh-CN" b="1" dirty="0">
                <a:solidFill>
                  <a:srgbClr val="FF0000"/>
                </a:solidFill>
              </a:rPr>
              <a:t>, source=0, tag=11)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recv_req.Wait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print('process %d receives %s' % (rank, </a:t>
            </a:r>
            <a:r>
              <a:rPr lang="en-US" altLang="zh-CN" dirty="0" err="1"/>
              <a:t>recv_buf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0ADDCE-34C1-4AD3-A86D-5821FEBC9267}"/>
              </a:ext>
            </a:extLst>
          </p:cNvPr>
          <p:cNvSpPr txBox="1"/>
          <p:nvPr/>
        </p:nvSpPr>
        <p:spPr>
          <a:xfrm>
            <a:off x="5276849" y="1987550"/>
            <a:ext cx="454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运行结果：</a:t>
            </a:r>
            <a:endParaRPr lang="en-US" altLang="zh-CN" b="1" dirty="0"/>
          </a:p>
          <a:p>
            <a:r>
              <a:rPr lang="en-US" altLang="zh-CN" b="1" dirty="0"/>
              <a:t>process 0 sends [0 1 2 3 4 5 6 7 8 9] </a:t>
            </a:r>
          </a:p>
          <a:p>
            <a:r>
              <a:rPr lang="en-US" altLang="zh-CN" b="1" dirty="0"/>
              <a:t>process 1 receives [0 1 2 3 4 5 6 7 8 9]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561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247ADE-A3A1-4F8F-A445-238EEF78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679" y="1079131"/>
            <a:ext cx="6461895" cy="57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9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DA9C-77C5-4B1C-94F4-22ECF9A8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MPI:</a:t>
            </a:r>
            <a:r>
              <a:rPr lang="zh-CN" altLang="en-US" dirty="0"/>
              <a:t>求</a:t>
            </a:r>
            <a:r>
              <a:rPr lang="en-US" altLang="zh-CN" dirty="0"/>
              <a:t>PI</a:t>
            </a:r>
            <a:r>
              <a:rPr lang="zh-CN" altLang="en-US" dirty="0"/>
              <a:t>值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C88B07-C3E1-44D5-A770-E58654ECF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84" y="1845707"/>
            <a:ext cx="4295878" cy="7568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A7B754-C368-48A2-83E7-8411EFD4F880}"/>
              </a:ext>
            </a:extLst>
          </p:cNvPr>
          <p:cNvSpPr txBox="1"/>
          <p:nvPr/>
        </p:nvSpPr>
        <p:spPr>
          <a:xfrm>
            <a:off x="495300" y="1543050"/>
            <a:ext cx="1182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利用下面求和公式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81108A-7BE9-4E90-B684-076FDE302A43}"/>
                  </a:ext>
                </a:extLst>
              </p:cNvPr>
              <p:cNvSpPr txBox="1"/>
              <p:nvPr/>
            </p:nvSpPr>
            <p:spPr>
              <a:xfrm>
                <a:off x="409575" y="2724150"/>
                <a:ext cx="8610600" cy="313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我们可以取个很大的整数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，如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**</a:t>
                </a:r>
                <a:r>
                  <a:rPr lang="en-US" altLang="zh-CN" dirty="0"/>
                  <a:t>26</a:t>
                </a:r>
                <a:r>
                  <a:rPr lang="zh-CN" altLang="en-US" dirty="0"/>
                  <a:t>，以及相应的进程总数</a:t>
                </a:r>
                <a:r>
                  <a:rPr lang="en-US" altLang="zh-CN" dirty="0"/>
                  <a:t>p</a:t>
                </a:r>
              </a:p>
              <a:p>
                <a:r>
                  <a:rPr lang="zh-CN" altLang="en-US" dirty="0"/>
                  <a:t>定义一个函数</a:t>
                </a:r>
                <a:r>
                  <a:rPr lang="en-US" altLang="zh-CN" dirty="0"/>
                  <a:t>value=</a:t>
                </a:r>
                <a:r>
                  <a:rPr lang="en-US" altLang="zh-CN" dirty="0" err="1"/>
                  <a:t>calculate_part</a:t>
                </a:r>
                <a:r>
                  <a:rPr lang="en-US" altLang="zh-CN" dirty="0"/>
                  <a:t>(start, step):</a:t>
                </a:r>
              </a:p>
              <a:p>
                <a:r>
                  <a:rPr lang="en-US" altLang="zh-CN" dirty="0"/>
                  <a:t>	Step</a:t>
                </a:r>
                <a:r>
                  <a:rPr lang="zh-CN" altLang="en-US" dirty="0"/>
                  <a:t>表示每个进程分配到的数的个数即：</a:t>
                </a:r>
                <a:r>
                  <a:rPr lang="en-US" altLang="zh-CN" dirty="0"/>
                  <a:t>N//p</a:t>
                </a:r>
              </a:p>
              <a:p>
                <a:r>
                  <a:rPr lang="en-US" altLang="zh-CN" dirty="0"/>
                  <a:t>	Start</a:t>
                </a:r>
                <a:r>
                  <a:rPr lang="zh-CN" altLang="en-US" dirty="0"/>
                  <a:t>表示求和的起始位置：</a:t>
                </a:r>
                <a:r>
                  <a:rPr lang="en-US" altLang="zh-CN" dirty="0"/>
                  <a:t>rank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step 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每个</a:t>
                </a:r>
                <a:r>
                  <a:rPr lang="en-US" altLang="zh-CN" dirty="0"/>
                  <a:t>rank(</a:t>
                </a:r>
                <a:r>
                  <a:rPr lang="zh-CN" altLang="en-US" dirty="0"/>
                  <a:t>除主进程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都求一个其相应的</a:t>
                </a:r>
                <a:r>
                  <a:rPr lang="en-US" altLang="zh-CN" dirty="0"/>
                  <a:t>value,</a:t>
                </a:r>
                <a:r>
                  <a:rPr lang="zh-CN" altLang="en-US" dirty="0"/>
                  <a:t>并将其</a:t>
                </a:r>
                <a:r>
                  <a:rPr lang="en-US" altLang="zh-CN" dirty="0"/>
                  <a:t>send</a:t>
                </a:r>
                <a:r>
                  <a:rPr lang="zh-CN" altLang="en-US" dirty="0"/>
                  <a:t>给主进程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，最后在主进程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输出最终的和。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81108A-7BE9-4E90-B684-076FDE30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2724150"/>
                <a:ext cx="8610600" cy="3136949"/>
              </a:xfrm>
              <a:prstGeom prst="rect">
                <a:avLst/>
              </a:prstGeom>
              <a:blipFill>
                <a:blip r:embed="rId3"/>
                <a:stretch>
                  <a:fillRect l="-566" t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24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28775"/>
            <a:ext cx="10744200" cy="5013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from mpi4py import MPI</a:t>
            </a:r>
          </a:p>
          <a:p>
            <a:pPr marL="0" indent="0">
              <a:buNone/>
            </a:pPr>
            <a:r>
              <a:rPr lang="en-US" altLang="zh-CN" sz="1400" dirty="0"/>
              <a:t>import time</a:t>
            </a:r>
          </a:p>
          <a:p>
            <a:pPr marL="0" indent="0"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 as np</a:t>
            </a:r>
          </a:p>
          <a:p>
            <a:pPr marL="0" indent="0">
              <a:buNone/>
            </a:pPr>
            <a:r>
              <a:rPr lang="en-US" altLang="zh-CN" sz="1400" dirty="0"/>
              <a:t>def </a:t>
            </a:r>
            <a:r>
              <a:rPr lang="en-US" altLang="zh-CN" sz="1400" dirty="0" err="1"/>
              <a:t>calculate_part</a:t>
            </a:r>
            <a:r>
              <a:rPr lang="en-US" altLang="zh-CN" sz="1400" dirty="0"/>
              <a:t>(start, step):</a:t>
            </a:r>
          </a:p>
          <a:p>
            <a:pPr marL="0" indent="0">
              <a:buNone/>
            </a:pPr>
            <a:r>
              <a:rPr lang="en-US" altLang="zh-CN" sz="1400" dirty="0"/>
              <a:t>    sum=0.0</a:t>
            </a:r>
          </a:p>
          <a:p>
            <a:pPr marL="0" indent="0">
              <a:buNone/>
            </a:pPr>
            <a:r>
              <a:rPr lang="en-US" altLang="zh-CN" sz="1400" dirty="0"/>
              <a:t>    flag=1</a:t>
            </a:r>
          </a:p>
          <a:p>
            <a:pPr marL="0" indent="0">
              <a:buNone/>
            </a:pPr>
            <a:r>
              <a:rPr lang="en-US" altLang="zh-CN" sz="1400" dirty="0"/>
              <a:t>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range(0,step):</a:t>
            </a:r>
          </a:p>
          <a:p>
            <a:pPr marL="0" indent="0">
              <a:buNone/>
            </a:pPr>
            <a:r>
              <a:rPr lang="en-US" altLang="zh-CN" sz="1400" dirty="0"/>
              <a:t>        if(start % 2 != 0):</a:t>
            </a:r>
          </a:p>
          <a:p>
            <a:pPr marL="0" indent="0">
              <a:buNone/>
            </a:pPr>
            <a:r>
              <a:rPr lang="en-US" altLang="zh-CN" sz="1400" dirty="0"/>
              <a:t>            flag=-1</a:t>
            </a:r>
          </a:p>
          <a:p>
            <a:pPr marL="0" indent="0">
              <a:buNone/>
            </a:pPr>
            <a:r>
              <a:rPr lang="en-US" altLang="zh-CN" sz="1400" dirty="0"/>
              <a:t>        else:</a:t>
            </a:r>
          </a:p>
          <a:p>
            <a:pPr marL="0" indent="0">
              <a:buNone/>
            </a:pPr>
            <a:r>
              <a:rPr lang="en-US" altLang="zh-CN" sz="1400" dirty="0"/>
              <a:t>            flag=1</a:t>
            </a:r>
          </a:p>
          <a:p>
            <a:pPr marL="0" indent="0">
              <a:buNone/>
            </a:pPr>
            <a:r>
              <a:rPr lang="en-US" altLang="zh-CN" sz="1400" dirty="0"/>
              <a:t>        sum+=flag * (1/(2*start+1))</a:t>
            </a:r>
          </a:p>
          <a:p>
            <a:pPr marL="0" indent="0">
              <a:buNone/>
            </a:pPr>
            <a:r>
              <a:rPr lang="en-US" altLang="zh-CN" sz="1400" dirty="0"/>
              <a:t>        start +=1</a:t>
            </a:r>
          </a:p>
          <a:p>
            <a:pPr marL="0" indent="0">
              <a:buNone/>
            </a:pPr>
            <a:r>
              <a:rPr lang="en-US" altLang="zh-CN" sz="1400" dirty="0"/>
              <a:t>return float(sum)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0552F2-32A8-4096-94C0-4D742CC20517}"/>
              </a:ext>
            </a:extLst>
          </p:cNvPr>
          <p:cNvSpPr txBox="1"/>
          <p:nvPr/>
        </p:nvSpPr>
        <p:spPr>
          <a:xfrm>
            <a:off x="4095749" y="1304566"/>
            <a:ext cx="46577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if __name__=='__main__’: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N=2</a:t>
            </a:r>
            <a:r>
              <a:rPr lang="zh-CN" altLang="en-US" sz="1400" b="1" dirty="0">
                <a:solidFill>
                  <a:srgbClr val="FF0000"/>
                </a:solidFill>
              </a:rPr>
              <a:t>**</a:t>
            </a:r>
            <a:r>
              <a:rPr lang="en-US" altLang="zh-CN" sz="1400" b="1" dirty="0">
                <a:solidFill>
                  <a:srgbClr val="FF0000"/>
                </a:solidFill>
              </a:rPr>
              <a:t>26</a:t>
            </a:r>
          </a:p>
          <a:p>
            <a:r>
              <a:rPr lang="en-US" altLang="zh-CN" sz="1400" dirty="0"/>
              <a:t>    result=0</a:t>
            </a:r>
          </a:p>
          <a:p>
            <a:r>
              <a:rPr lang="en-US" altLang="zh-CN" sz="1400" dirty="0"/>
              <a:t>    t1=</a:t>
            </a:r>
            <a:r>
              <a:rPr lang="en-US" altLang="zh-CN" sz="1400" dirty="0" err="1"/>
              <a:t>MPI.Wtime</a:t>
            </a:r>
            <a:r>
              <a:rPr lang="en-US" altLang="zh-CN" sz="1400" dirty="0"/>
              <a:t>()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step = N // size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    start = rank * step</a:t>
            </a:r>
          </a:p>
          <a:p>
            <a:r>
              <a:rPr lang="en-US" altLang="zh-CN" sz="1400" dirty="0"/>
              <a:t>    value=</a:t>
            </a:r>
            <a:r>
              <a:rPr lang="en-US" altLang="zh-CN" sz="1400" dirty="0" err="1"/>
              <a:t>calculate_part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start,step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if rank == 0:</a:t>
            </a:r>
          </a:p>
          <a:p>
            <a:r>
              <a:rPr lang="en-US" altLang="zh-CN" sz="1400" dirty="0"/>
              <a:t>        result += value</a:t>
            </a:r>
          </a:p>
          <a:p>
            <a:r>
              <a:rPr lang="en-US" altLang="zh-CN" sz="1400" dirty="0"/>
              <a:t>    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range(1,size):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b="1" dirty="0">
                <a:solidFill>
                  <a:srgbClr val="FF0000"/>
                </a:solidFill>
              </a:rPr>
              <a:t>value = </a:t>
            </a:r>
            <a:r>
              <a:rPr lang="en-US" altLang="zh-CN" sz="1400" b="1" dirty="0" err="1">
                <a:solidFill>
                  <a:srgbClr val="FF0000"/>
                </a:solidFill>
              </a:rPr>
              <a:t>comm.recv</a:t>
            </a:r>
            <a:r>
              <a:rPr lang="en-US" altLang="zh-CN" sz="1400" b="1" dirty="0">
                <a:solidFill>
                  <a:srgbClr val="FF0000"/>
                </a:solidFill>
              </a:rPr>
              <a:t>(source=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</a:rPr>
              <a:t>, tag=0)</a:t>
            </a:r>
          </a:p>
          <a:p>
            <a:r>
              <a:rPr lang="en-US" altLang="zh-CN" sz="1400" dirty="0"/>
              <a:t>            result += value</a:t>
            </a:r>
          </a:p>
          <a:p>
            <a:r>
              <a:rPr lang="en-US" altLang="zh-CN" sz="1400" dirty="0"/>
              <a:t>        print('PI is : ',result * 4)</a:t>
            </a:r>
          </a:p>
          <a:p>
            <a:r>
              <a:rPr lang="en-US" altLang="zh-CN" sz="1400" dirty="0"/>
              <a:t>        print('time cost is', </a:t>
            </a:r>
            <a:r>
              <a:rPr lang="en-US" altLang="zh-CN" sz="1400" dirty="0" err="1"/>
              <a:t>MPI.Wtime</a:t>
            </a:r>
            <a:r>
              <a:rPr lang="en-US" altLang="zh-CN" sz="1400" dirty="0"/>
              <a:t>() - t1, 's')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b="1" dirty="0" err="1">
                <a:solidFill>
                  <a:srgbClr val="FF0000"/>
                </a:solidFill>
              </a:rPr>
              <a:t>comm.send</a:t>
            </a:r>
            <a:r>
              <a:rPr lang="en-US" altLang="zh-CN" sz="1400" b="1" dirty="0">
                <a:solidFill>
                  <a:srgbClr val="FF0000"/>
                </a:solidFill>
              </a:rPr>
              <a:t>(value, </a:t>
            </a:r>
            <a:r>
              <a:rPr lang="en-US" altLang="zh-CN" sz="1400" b="1" dirty="0" err="1">
                <a:solidFill>
                  <a:srgbClr val="FF0000"/>
                </a:solidFill>
              </a:rPr>
              <a:t>dest</a:t>
            </a:r>
            <a:r>
              <a:rPr lang="en-US" altLang="zh-CN" sz="1400" b="1" dirty="0">
                <a:solidFill>
                  <a:srgbClr val="FF0000"/>
                </a:solidFill>
              </a:rPr>
              <a:t>=0, tag=0)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94E096-9B59-4E6E-89AA-A99C6637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81" y="5181582"/>
            <a:ext cx="7626742" cy="704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A12C3A-B6AB-456A-B947-EEF3A3757AD3}"/>
              </a:ext>
            </a:extLst>
          </p:cNvPr>
          <p:cNvSpPr txBox="1"/>
          <p:nvPr/>
        </p:nvSpPr>
        <p:spPr>
          <a:xfrm>
            <a:off x="3888983" y="5534025"/>
            <a:ext cx="421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串行：</a:t>
            </a:r>
            <a:endParaRPr lang="en-US" altLang="zh-CN" dirty="0"/>
          </a:p>
          <a:p>
            <a:r>
              <a:rPr lang="zh-CN" altLang="en-US" b="1" dirty="0"/>
              <a:t>串行：</a:t>
            </a:r>
            <a:endParaRPr lang="en-US" altLang="zh-CN" b="1" dirty="0"/>
          </a:p>
          <a:p>
            <a:r>
              <a:rPr lang="en-US" altLang="zh-CN" dirty="0"/>
              <a:t>the pi value is: 3.1415926386888584 </a:t>
            </a:r>
          </a:p>
          <a:p>
            <a:r>
              <a:rPr lang="en-US" altLang="zh-CN" dirty="0"/>
              <a:t>the time is: 22.141777276992798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10A5B2D-0E05-4BD2-9D17-7CB28CA24EE9}"/>
              </a:ext>
            </a:extLst>
          </p:cNvPr>
          <p:cNvSpPr/>
          <p:nvPr/>
        </p:nvSpPr>
        <p:spPr>
          <a:xfrm rot="1901711">
            <a:off x="7861467" y="4359909"/>
            <a:ext cx="982501" cy="594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433DD-20BE-4E15-B9AE-1D0D8BD5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677EC-04B0-4B23-8735-2B7DC388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消息传递并行程序设计</a:t>
            </a:r>
          </a:p>
          <a:p>
            <a:pPr lvl="1"/>
            <a:r>
              <a:rPr lang="zh-CN" altLang="zh-CN" sz="2000" dirty="0"/>
              <a:t>指用户必须通过显式地发送和接收消息来实现处理机间的数据交换。</a:t>
            </a:r>
          </a:p>
          <a:p>
            <a:pPr lvl="1"/>
            <a:r>
              <a:rPr lang="zh-CN" altLang="zh-CN" sz="2000" dirty="0"/>
              <a:t>在这种并行编程中，每个并行进程均有自己独立的地址空间，相互之间访问不能直接进行，必须通过显式的消息传递来实现。</a:t>
            </a:r>
          </a:p>
          <a:p>
            <a:pPr lvl="1"/>
            <a:r>
              <a:rPr lang="zh-CN" altLang="zh-CN" sz="2000" dirty="0"/>
              <a:t>这种编程方式是大规模并行处理机（</a:t>
            </a:r>
            <a:r>
              <a:rPr lang="en-US" altLang="zh-CN" sz="2000" dirty="0"/>
              <a:t>MPP</a:t>
            </a:r>
            <a:r>
              <a:rPr lang="zh-CN" altLang="en-US" sz="2000" dirty="0"/>
              <a:t>）</a:t>
            </a:r>
            <a:r>
              <a:rPr lang="zh-CN" altLang="zh-CN" sz="2000" dirty="0"/>
              <a:t>和机群（</a:t>
            </a:r>
            <a:r>
              <a:rPr lang="en-US" altLang="zh-CN" sz="2000" dirty="0"/>
              <a:t>Cluster</a:t>
            </a:r>
            <a:r>
              <a:rPr lang="zh-CN" altLang="en-US" sz="2000" dirty="0"/>
              <a:t>）</a:t>
            </a:r>
            <a:r>
              <a:rPr lang="zh-CN" altLang="zh-CN" sz="2000" dirty="0"/>
              <a:t>采用的主要编程方式。</a:t>
            </a:r>
          </a:p>
          <a:p>
            <a:r>
              <a:rPr lang="zh-CN" altLang="zh-CN" sz="2400" b="1" dirty="0"/>
              <a:t>并行计算粒度大，特别适合于大规模可扩展并行算法</a:t>
            </a:r>
          </a:p>
          <a:p>
            <a:pPr lvl="1"/>
            <a:r>
              <a:rPr lang="zh-CN" altLang="zh-CN" sz="2000" dirty="0"/>
              <a:t>由于消息传递程序设计要求用户很好地分解问题,组织不同进程间的数据交换,并行计算粒度大,特别适合于大规模可扩展并行算法.</a:t>
            </a:r>
          </a:p>
          <a:p>
            <a:r>
              <a:rPr lang="zh-CN" altLang="zh-CN" sz="2400" b="1" dirty="0"/>
              <a:t>消息传递是当前并行计算领域的一个非常重要的并行程序设计方式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86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/>
              <a:t>集合通信</a:t>
            </a:r>
            <a:br>
              <a:rPr lang="zh-CN" altLang="zh-CN" dirty="0"/>
            </a:br>
            <a:r>
              <a:rPr lang="en-US" altLang="zh-CN" dirty="0"/>
              <a:t>Collective Communication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通信空间中的所有进程都参与通信操作</a:t>
            </a:r>
          </a:p>
          <a:p>
            <a:pPr lvl="1"/>
            <a:r>
              <a:rPr lang="zh-CN" altLang="en-US" dirty="0"/>
              <a:t>每一个进程都需要调用该操作函数</a:t>
            </a:r>
          </a:p>
          <a:p>
            <a:r>
              <a:rPr lang="zh-CN" altLang="en-US" dirty="0"/>
              <a:t>一到多</a:t>
            </a:r>
          </a:p>
          <a:p>
            <a:r>
              <a:rPr lang="zh-CN" altLang="en-US" dirty="0"/>
              <a:t>多到一</a:t>
            </a:r>
          </a:p>
          <a:p>
            <a:r>
              <a:rPr lang="zh-CN" altLang="en-US" dirty="0"/>
              <a:t>同步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42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dirty="0"/>
              <a:t>集合通信</a:t>
            </a:r>
            <a:br>
              <a:rPr lang="zh-CN" altLang="zh-CN" dirty="0"/>
            </a:br>
            <a:r>
              <a:rPr lang="en-US" altLang="zh-CN" dirty="0"/>
              <a:t>Collective Communication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33E42B4-6A72-45EF-912A-7AE505E6C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525" y="1400176"/>
            <a:ext cx="7299475" cy="54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31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zh-CN" altLang="en-US" dirty="0"/>
              <a:t>广播</a:t>
            </a:r>
            <a:r>
              <a:rPr lang="en-US" altLang="zh-CN" dirty="0"/>
              <a:t>(Broadcast)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在并行代码的开发中，我们会经常发现需要在多个进程间共享某个变量运行时的值，或操作多个进程提供的变量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B1F47-362D-4ADB-B1DA-9D40EA1E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44" y="2810609"/>
            <a:ext cx="5791306" cy="327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zh-CN" altLang="en-US" dirty="0"/>
              <a:t>广播</a:t>
            </a:r>
            <a:r>
              <a:rPr lang="en-US" altLang="zh-CN" dirty="0"/>
              <a:t>(Broadcast)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33525"/>
            <a:ext cx="10648950" cy="4643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buf</a:t>
            </a:r>
            <a:r>
              <a:rPr lang="en-US" altLang="zh-CN" dirty="0"/>
              <a:t> = </a:t>
            </a:r>
            <a:r>
              <a:rPr lang="en-US" altLang="zh-CN" dirty="0" err="1"/>
              <a:t>comm.bcast</a:t>
            </a:r>
            <a:r>
              <a:rPr lang="en-US" altLang="zh-CN" dirty="0"/>
              <a:t>(</a:t>
            </a:r>
            <a:r>
              <a:rPr lang="en-US" altLang="zh-CN" dirty="0" err="1"/>
              <a:t>data_to_share</a:t>
            </a:r>
            <a:r>
              <a:rPr lang="en-US" altLang="zh-CN" dirty="0"/>
              <a:t>, </a:t>
            </a:r>
            <a:r>
              <a:rPr lang="en-US" altLang="zh-CN" dirty="0" err="1"/>
              <a:t>rank_of_root_process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 err="1"/>
              <a:t>data_to_share</a:t>
            </a:r>
            <a:r>
              <a:rPr lang="zh-CN" altLang="en-US" dirty="0"/>
              <a:t>表示我们要广播的数据，</a:t>
            </a:r>
            <a:r>
              <a:rPr lang="en-US" altLang="zh-CN" dirty="0" err="1"/>
              <a:t>rank_of_root_process</a:t>
            </a:r>
            <a:r>
              <a:rPr lang="zh-CN" altLang="en-US" dirty="0"/>
              <a:t>表示我们在哪个</a:t>
            </a:r>
            <a:r>
              <a:rPr lang="en-US" altLang="zh-CN" dirty="0"/>
              <a:t>rank</a:t>
            </a:r>
            <a:r>
              <a:rPr lang="zh-CN" altLang="en-US" dirty="0"/>
              <a:t>进行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广播。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mpi4py import MPI</a:t>
            </a:r>
          </a:p>
          <a:p>
            <a:pPr marL="0" indent="0">
              <a:buNone/>
            </a:pPr>
            <a:r>
              <a:rPr lang="en-US" altLang="zh-CN" dirty="0"/>
              <a:t>comm = MPI.COMM_WORLD</a:t>
            </a:r>
          </a:p>
          <a:p>
            <a:pPr marL="0" indent="0">
              <a:buNone/>
            </a:pPr>
            <a:r>
              <a:rPr lang="en-US" altLang="zh-CN" dirty="0"/>
              <a:t>rank = </a:t>
            </a:r>
            <a:r>
              <a:rPr lang="en-US" altLang="zh-CN" dirty="0" err="1"/>
              <a:t>comm.rank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rank == 0: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variable_to_share</a:t>
            </a:r>
            <a:r>
              <a:rPr lang="en-US" altLang="zh-CN" dirty="0"/>
              <a:t> = 100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variable_to_share</a:t>
            </a:r>
            <a:r>
              <a:rPr lang="en-US" altLang="zh-CN" dirty="0"/>
              <a:t> = None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variable_to_share</a:t>
            </a:r>
            <a:r>
              <a:rPr lang="en-US" altLang="zh-CN" b="1" dirty="0">
                <a:solidFill>
                  <a:srgbClr val="FF0000"/>
                </a:solidFill>
              </a:rPr>
              <a:t> = </a:t>
            </a:r>
            <a:r>
              <a:rPr lang="en-US" altLang="zh-CN" b="1" dirty="0" err="1">
                <a:solidFill>
                  <a:srgbClr val="FF0000"/>
                </a:solidFill>
              </a:rPr>
              <a:t>comm.bcast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variable_to_share</a:t>
            </a:r>
            <a:r>
              <a:rPr lang="en-US" altLang="zh-CN" b="1" dirty="0">
                <a:solidFill>
                  <a:srgbClr val="FF0000"/>
                </a:solidFill>
              </a:rPr>
              <a:t>, root=0)</a:t>
            </a:r>
          </a:p>
          <a:p>
            <a:pPr marL="0" indent="0">
              <a:buNone/>
            </a:pPr>
            <a:r>
              <a:rPr lang="en-US" altLang="zh-CN" dirty="0"/>
              <a:t>print("process = %d" %rank + " variable shared  = %d " %</a:t>
            </a:r>
            <a:r>
              <a:rPr lang="en-US" altLang="zh-CN" dirty="0" err="1"/>
              <a:t>variable_to_share</a:t>
            </a:r>
            <a:r>
              <a:rPr lang="en-US" altLang="zh-CN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A6E763-B643-4FD1-BD57-2AD8D90C1A95}"/>
              </a:ext>
            </a:extLst>
          </p:cNvPr>
          <p:cNvSpPr txBox="1"/>
          <p:nvPr/>
        </p:nvSpPr>
        <p:spPr>
          <a:xfrm>
            <a:off x="6819900" y="2419349"/>
            <a:ext cx="3990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process = 0 variable shared = 100 process = 8 variable shared = 100 process = 2 variable shared = 100 process = 3 variable shared = 100 process = 4 variable shared = 100 process = 5 variable shared = 100 process = 9 variable shared = 100 process = 6 variable shared = 100 process = 1 variable shared = 100 process = 7 variable shared = 100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0630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zh-CN" altLang="en-US" dirty="0"/>
              <a:t>发散</a:t>
            </a:r>
            <a:r>
              <a:rPr lang="en-US" altLang="zh-CN" dirty="0"/>
              <a:t>(scatter)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A9128-2337-4B99-BC6F-CD40DB78EF0E}"/>
              </a:ext>
            </a:extLst>
          </p:cNvPr>
          <p:cNvSpPr txBox="1"/>
          <p:nvPr/>
        </p:nvSpPr>
        <p:spPr>
          <a:xfrm>
            <a:off x="676275" y="1533525"/>
            <a:ext cx="928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scatter</a:t>
            </a:r>
            <a:r>
              <a:rPr lang="zh-CN" altLang="en-US" dirty="0"/>
              <a:t>函数和广播很像，但是有一个很大的不同， </a:t>
            </a:r>
            <a:r>
              <a:rPr lang="en-US" altLang="zh-CN" dirty="0" err="1"/>
              <a:t>comm.bcast</a:t>
            </a:r>
            <a:r>
              <a:rPr lang="en-US" altLang="zh-CN" dirty="0"/>
              <a:t> </a:t>
            </a:r>
            <a:r>
              <a:rPr lang="zh-CN" altLang="en-US" dirty="0"/>
              <a:t>将相同的数据发送给所有在监听的进程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comm.scatter</a:t>
            </a:r>
            <a:r>
              <a:rPr lang="en-US" altLang="zh-CN" dirty="0"/>
              <a:t> </a:t>
            </a:r>
            <a:r>
              <a:rPr lang="zh-CN" altLang="en-US" dirty="0"/>
              <a:t>可以将数据放在数组中，发送给不同的进程。下图展示</a:t>
            </a:r>
            <a:r>
              <a:rPr lang="en-US" altLang="zh-CN" dirty="0"/>
              <a:t>scatter</a:t>
            </a:r>
            <a:r>
              <a:rPr lang="zh-CN" altLang="en-US" dirty="0"/>
              <a:t>的功能：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897C5E-FA22-4A65-A634-0F85EAF4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631713"/>
            <a:ext cx="6953250" cy="422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1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>
            <a:normAutofit/>
          </a:bodyPr>
          <a:lstStyle/>
          <a:p>
            <a:r>
              <a:rPr lang="zh-CN" altLang="en-US" dirty="0"/>
              <a:t>发散</a:t>
            </a:r>
            <a:r>
              <a:rPr lang="en-US" altLang="zh-CN" dirty="0"/>
              <a:t>(scatter)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922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recvbuf</a:t>
            </a:r>
            <a:r>
              <a:rPr lang="en-US" altLang="zh-CN" dirty="0"/>
              <a:t> = </a:t>
            </a:r>
            <a:r>
              <a:rPr lang="en-US" altLang="zh-CN" dirty="0" err="1"/>
              <a:t>comm.scatter</a:t>
            </a:r>
            <a:r>
              <a:rPr lang="en-US" altLang="zh-CN" dirty="0"/>
              <a:t>(</a:t>
            </a:r>
            <a:r>
              <a:rPr lang="en-US" altLang="zh-CN" dirty="0" err="1"/>
              <a:t>sendbuf</a:t>
            </a:r>
            <a:r>
              <a:rPr lang="en-US" altLang="zh-CN" dirty="0"/>
              <a:t>, </a:t>
            </a:r>
            <a:r>
              <a:rPr lang="en-US" altLang="zh-CN" dirty="0" err="1"/>
              <a:t>rank_of_root_process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Sendbuf</a:t>
            </a:r>
            <a:r>
              <a:rPr lang="zh-CN" altLang="en-US" dirty="0"/>
              <a:t>一般是个</a:t>
            </a:r>
            <a:r>
              <a:rPr lang="en-US" altLang="zh-CN" dirty="0"/>
              <a:t>array</a:t>
            </a:r>
            <a:r>
              <a:rPr lang="zh-CN" altLang="en-US" dirty="0"/>
              <a:t>，它的维数要和</a:t>
            </a:r>
            <a:r>
              <a:rPr lang="en-US" altLang="zh-CN" dirty="0" err="1"/>
              <a:t>comm.size</a:t>
            </a:r>
            <a:r>
              <a:rPr lang="zh-CN" altLang="en-US" dirty="0"/>
              <a:t>一样大</a:t>
            </a:r>
            <a:endParaRPr lang="en-US" altLang="zh-CN" dirty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from mpi4py import MPI</a:t>
            </a:r>
          </a:p>
          <a:p>
            <a:pPr marL="0" indent="0">
              <a:buNone/>
            </a:pPr>
            <a:r>
              <a:rPr lang="en-US" altLang="zh-CN" sz="1900" dirty="0"/>
              <a:t>comm = MPI.COMM_WORLD</a:t>
            </a:r>
          </a:p>
          <a:p>
            <a:pPr marL="0" indent="0">
              <a:buNone/>
            </a:pPr>
            <a:r>
              <a:rPr lang="en-US" altLang="zh-CN" sz="1900" dirty="0"/>
              <a:t>rank = </a:t>
            </a:r>
            <a:r>
              <a:rPr lang="en-US" altLang="zh-CN" sz="1900" dirty="0" err="1"/>
              <a:t>comm.Get_rank</a:t>
            </a:r>
            <a:r>
              <a:rPr lang="en-US" altLang="zh-CN" sz="1900" dirty="0"/>
              <a:t>()</a:t>
            </a:r>
          </a:p>
          <a:p>
            <a:pPr marL="0" indent="0">
              <a:buNone/>
            </a:pPr>
            <a:r>
              <a:rPr lang="en-US" altLang="zh-CN" sz="1900" b="1" dirty="0">
                <a:solidFill>
                  <a:srgbClr val="FF0000"/>
                </a:solidFill>
              </a:rPr>
              <a:t>if rank == 0:</a:t>
            </a:r>
          </a:p>
          <a:p>
            <a:pPr marL="0" indent="0"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array_to_share</a:t>
            </a:r>
            <a:r>
              <a:rPr lang="en-US" altLang="zh-CN" sz="1900" dirty="0"/>
              <a:t> = [1, 2, 3, 4 ,5 ,6 ,7, 8 ,9 ,10]</a:t>
            </a:r>
          </a:p>
          <a:p>
            <a:pPr marL="0" indent="0">
              <a:buNone/>
            </a:pPr>
            <a:r>
              <a:rPr lang="en-US" altLang="zh-CN" sz="1900" dirty="0"/>
              <a:t>else:</a:t>
            </a:r>
          </a:p>
          <a:p>
            <a:pPr marL="0" indent="0"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array_to_share</a:t>
            </a:r>
            <a:r>
              <a:rPr lang="en-US" altLang="zh-CN" sz="1900" dirty="0"/>
              <a:t> = None</a:t>
            </a:r>
          </a:p>
          <a:p>
            <a:pPr marL="0" indent="0">
              <a:buNone/>
            </a:pPr>
            <a:r>
              <a:rPr lang="en-US" altLang="zh-CN" sz="1900" b="1" dirty="0" err="1">
                <a:solidFill>
                  <a:srgbClr val="FF0000"/>
                </a:solidFill>
              </a:rPr>
              <a:t>recvbuf</a:t>
            </a:r>
            <a:r>
              <a:rPr lang="en-US" altLang="zh-CN" sz="1900" b="1" dirty="0">
                <a:solidFill>
                  <a:srgbClr val="FF0000"/>
                </a:solidFill>
              </a:rPr>
              <a:t> = </a:t>
            </a:r>
            <a:r>
              <a:rPr lang="en-US" altLang="zh-CN" sz="1900" b="1" dirty="0" err="1">
                <a:solidFill>
                  <a:srgbClr val="FF0000"/>
                </a:solidFill>
              </a:rPr>
              <a:t>comm.scatter</a:t>
            </a:r>
            <a:r>
              <a:rPr lang="en-US" altLang="zh-CN" sz="1900" b="1" dirty="0">
                <a:solidFill>
                  <a:srgbClr val="FF0000"/>
                </a:solidFill>
              </a:rPr>
              <a:t>(</a:t>
            </a:r>
            <a:r>
              <a:rPr lang="en-US" altLang="zh-CN" sz="1900" b="1" dirty="0" err="1">
                <a:solidFill>
                  <a:srgbClr val="FF0000"/>
                </a:solidFill>
              </a:rPr>
              <a:t>array_to_share</a:t>
            </a:r>
            <a:r>
              <a:rPr lang="en-US" altLang="zh-CN" sz="1900" b="1" dirty="0">
                <a:solidFill>
                  <a:srgbClr val="FF0000"/>
                </a:solidFill>
              </a:rPr>
              <a:t>, root=0)</a:t>
            </a:r>
          </a:p>
          <a:p>
            <a:pPr marL="0" indent="0">
              <a:buNone/>
            </a:pPr>
            <a:r>
              <a:rPr lang="en-US" altLang="zh-CN" sz="1900" dirty="0"/>
              <a:t>print("process = %d" %rank + " </a:t>
            </a:r>
            <a:r>
              <a:rPr lang="en-US" altLang="zh-CN" sz="1900" dirty="0" err="1"/>
              <a:t>recvbuf</a:t>
            </a:r>
            <a:r>
              <a:rPr lang="en-US" altLang="zh-CN" sz="1900" dirty="0"/>
              <a:t> = %d " %</a:t>
            </a:r>
            <a:r>
              <a:rPr lang="en-US" altLang="zh-CN" sz="1900" dirty="0" err="1"/>
              <a:t>recvbuf</a:t>
            </a:r>
            <a:r>
              <a:rPr lang="en-US" altLang="zh-CN" sz="1900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4DF19F-376D-4101-86DC-1CFC77BCF03E}"/>
              </a:ext>
            </a:extLst>
          </p:cNvPr>
          <p:cNvSpPr txBox="1"/>
          <p:nvPr/>
        </p:nvSpPr>
        <p:spPr>
          <a:xfrm>
            <a:off x="6553200" y="2562225"/>
            <a:ext cx="3429000" cy="290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process = 0 variable shared = 1 process = 4 variable shared = 5 process = 6 variable shared = 7 process = 2 variable shared = 3 process = 5 variable shared = 6 process = 3 variable shared = 4 process = 7 variable shared = 8 process = 1 variable shared = 2 process = 8 variable shared = 9 process = 9 variable shared =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86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zh-CN" altLang="en-US" dirty="0"/>
              <a:t>收集</a:t>
            </a:r>
            <a:r>
              <a:rPr lang="en-US" altLang="zh-CN" dirty="0"/>
              <a:t>(gather)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gather </a:t>
            </a:r>
            <a:r>
              <a:rPr lang="zh-CN" altLang="en-US" dirty="0"/>
              <a:t>函数基本上是反向的 </a:t>
            </a:r>
            <a:r>
              <a:rPr lang="en-US" altLang="zh-CN" dirty="0"/>
              <a:t>scatter </a:t>
            </a:r>
            <a:r>
              <a:rPr lang="zh-CN" altLang="en-US" dirty="0"/>
              <a:t>，即手机所有进程发送向</a:t>
            </a:r>
            <a:r>
              <a:rPr lang="en-US" altLang="zh-CN" dirty="0"/>
              <a:t>root</a:t>
            </a:r>
            <a:r>
              <a:rPr lang="zh-CN" altLang="en-US" dirty="0"/>
              <a:t>进程的数据。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9CA727-C923-42AA-8DEC-2B988215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19" y="2955190"/>
            <a:ext cx="5911956" cy="36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zh-CN" altLang="en-US" dirty="0"/>
              <a:t>收集</a:t>
            </a:r>
            <a:r>
              <a:rPr lang="en-US" altLang="zh-CN" dirty="0"/>
              <a:t>(gather)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4001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recvbuf</a:t>
            </a:r>
            <a:r>
              <a:rPr lang="en-US" altLang="zh-CN" dirty="0"/>
              <a:t> = </a:t>
            </a:r>
            <a:r>
              <a:rPr lang="en-US" altLang="zh-CN" dirty="0" err="1"/>
              <a:t>comm.gather</a:t>
            </a:r>
            <a:r>
              <a:rPr lang="en-US" altLang="zh-CN" dirty="0"/>
              <a:t>(</a:t>
            </a:r>
            <a:r>
              <a:rPr lang="en-US" altLang="zh-CN" dirty="0" err="1"/>
              <a:t>sendbuf</a:t>
            </a:r>
            <a:r>
              <a:rPr lang="en-US" altLang="zh-CN" dirty="0"/>
              <a:t>, </a:t>
            </a:r>
            <a:r>
              <a:rPr lang="en-US" altLang="zh-CN" dirty="0" err="1"/>
              <a:t>rank_of_root_process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这里</a:t>
            </a:r>
            <a:r>
              <a:rPr lang="en-US" altLang="zh-CN" dirty="0"/>
              <a:t>,</a:t>
            </a:r>
            <a:r>
              <a:rPr lang="en-US" altLang="zh-CN" dirty="0" err="1"/>
              <a:t>sendbuf</a:t>
            </a:r>
            <a:r>
              <a:rPr lang="en-US" altLang="zh-CN" dirty="0"/>
              <a:t> </a:t>
            </a:r>
            <a:r>
              <a:rPr lang="zh-CN" altLang="en-US" dirty="0"/>
              <a:t>是要发送的数据</a:t>
            </a:r>
            <a:r>
              <a:rPr lang="en-US" altLang="zh-CN" dirty="0"/>
              <a:t>,</a:t>
            </a:r>
            <a:r>
              <a:rPr lang="en-US" altLang="zh-CN" dirty="0" err="1"/>
              <a:t>rank_of_root_process</a:t>
            </a:r>
            <a:r>
              <a:rPr lang="en-US" altLang="zh-CN" dirty="0"/>
              <a:t> </a:t>
            </a:r>
            <a:r>
              <a:rPr lang="zh-CN" altLang="en-US" dirty="0"/>
              <a:t>代表要接收数据进程</a:t>
            </a:r>
            <a:r>
              <a:rPr lang="en-US" altLang="zh-CN" dirty="0"/>
              <a:t>.</a:t>
            </a:r>
            <a:r>
              <a:rPr lang="en-US" altLang="zh-CN" dirty="0" err="1"/>
              <a:t>recvbuf</a:t>
            </a:r>
            <a:r>
              <a:rPr lang="zh-CN" altLang="en-US" dirty="0"/>
              <a:t>是一个维数和</a:t>
            </a:r>
            <a:r>
              <a:rPr lang="en-US" altLang="zh-CN" dirty="0" err="1"/>
              <a:t>comm.size</a:t>
            </a:r>
            <a:r>
              <a:rPr lang="zh-CN" altLang="en-US" dirty="0"/>
              <a:t>一样大的</a:t>
            </a:r>
            <a:r>
              <a:rPr lang="en-US" altLang="zh-CN" dirty="0"/>
              <a:t>array.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AABA3-7874-406D-8682-31AB2723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60" y="2870132"/>
            <a:ext cx="5702415" cy="33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E8C80-6B07-425A-83AE-9D099DEDFDE6}"/>
              </a:ext>
            </a:extLst>
          </p:cNvPr>
          <p:cNvSpPr txBox="1"/>
          <p:nvPr/>
        </p:nvSpPr>
        <p:spPr>
          <a:xfrm>
            <a:off x="295274" y="1590675"/>
            <a:ext cx="9705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 </a:t>
            </a:r>
            <a:r>
              <a:rPr lang="en-US" altLang="zh-CN" dirty="0" err="1"/>
              <a:t>comm.gather</a:t>
            </a:r>
            <a:r>
              <a:rPr lang="en-US" altLang="zh-CN" dirty="0"/>
              <a:t> </a:t>
            </a:r>
            <a:r>
              <a:rPr lang="zh-CN" altLang="en-US" dirty="0"/>
              <a:t>一样， </a:t>
            </a:r>
            <a:r>
              <a:rPr lang="en-US" altLang="zh-CN" dirty="0" err="1"/>
              <a:t>comm.Reduce</a:t>
            </a:r>
            <a:r>
              <a:rPr lang="en-US" altLang="zh-CN" dirty="0"/>
              <a:t> </a:t>
            </a:r>
            <a:r>
              <a:rPr lang="zh-CN" altLang="en-US" dirty="0"/>
              <a:t>接收一个数组，每一个元素是一个进程的输入，</a:t>
            </a:r>
          </a:p>
          <a:p>
            <a:r>
              <a:rPr lang="zh-CN" altLang="en-US" dirty="0"/>
              <a:t>然后返回一个数组，每一个元素是进程的输出，返回给 </a:t>
            </a:r>
            <a:r>
              <a:rPr lang="en-US" altLang="zh-CN" dirty="0"/>
              <a:t>root </a:t>
            </a:r>
            <a:r>
              <a:rPr lang="zh-CN" altLang="en-US" dirty="0"/>
              <a:t>进程。输出的元素中包含了简化的结果。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comm.Reduce</a:t>
            </a:r>
            <a:r>
              <a:rPr lang="en-US" altLang="zh-CN" dirty="0"/>
              <a:t>(</a:t>
            </a:r>
            <a:r>
              <a:rPr lang="en-US" altLang="zh-CN" dirty="0" err="1"/>
              <a:t>sendbuf</a:t>
            </a:r>
            <a:r>
              <a:rPr lang="en-US" altLang="zh-CN" dirty="0"/>
              <a:t>, </a:t>
            </a:r>
            <a:r>
              <a:rPr lang="en-US" altLang="zh-CN" dirty="0" err="1"/>
              <a:t>recvbuf</a:t>
            </a:r>
            <a:r>
              <a:rPr lang="en-US" altLang="zh-CN" dirty="0"/>
              <a:t>, </a:t>
            </a:r>
            <a:r>
              <a:rPr lang="en-US" altLang="zh-CN" dirty="0" err="1"/>
              <a:t>rank_of_root_process</a:t>
            </a:r>
            <a:r>
              <a:rPr lang="en-US" altLang="zh-CN" dirty="0"/>
              <a:t>, op = </a:t>
            </a:r>
            <a:r>
              <a:rPr lang="en-US" altLang="zh-CN" dirty="0" err="1"/>
              <a:t>type_of_reduction_operation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sendbuf</a:t>
            </a:r>
            <a:r>
              <a:rPr lang="en-US" altLang="zh-CN" dirty="0"/>
              <a:t>, </a:t>
            </a:r>
            <a:r>
              <a:rPr lang="en-US" altLang="zh-CN" dirty="0" err="1"/>
              <a:t>recvbuf</a:t>
            </a:r>
            <a:r>
              <a:rPr lang="zh-CN" altLang="en-US" dirty="0"/>
              <a:t>的长度要一样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常见</a:t>
            </a:r>
            <a:r>
              <a:rPr lang="en-US" altLang="zh-CN" b="1" dirty="0"/>
              <a:t>op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MPI.MAX : </a:t>
            </a:r>
            <a:r>
              <a:rPr lang="zh-CN" altLang="en-US" dirty="0"/>
              <a:t>返回最大的元素</a:t>
            </a:r>
          </a:p>
          <a:p>
            <a:r>
              <a:rPr lang="en-US" altLang="zh-CN" dirty="0"/>
              <a:t>MPI.MIN : </a:t>
            </a:r>
            <a:r>
              <a:rPr lang="zh-CN" altLang="en-US" dirty="0"/>
              <a:t>返回最小的元素</a:t>
            </a:r>
          </a:p>
          <a:p>
            <a:r>
              <a:rPr lang="en-US" altLang="zh-CN" dirty="0"/>
              <a:t>MPI.SUM : </a:t>
            </a:r>
            <a:r>
              <a:rPr lang="zh-CN" altLang="en-US" dirty="0"/>
              <a:t>对所有元素相加</a:t>
            </a:r>
          </a:p>
          <a:p>
            <a:r>
              <a:rPr lang="en-US" altLang="zh-CN" dirty="0"/>
              <a:t>MPI.PROD : </a:t>
            </a:r>
            <a:r>
              <a:rPr lang="zh-CN" altLang="en-US" dirty="0"/>
              <a:t>对所有元素相乘</a:t>
            </a:r>
          </a:p>
          <a:p>
            <a:r>
              <a:rPr lang="en-US" altLang="zh-CN" dirty="0"/>
              <a:t>MPI.LAND : </a:t>
            </a:r>
            <a:r>
              <a:rPr lang="zh-CN" altLang="en-US" dirty="0"/>
              <a:t>对所有元素进行逻辑操作</a:t>
            </a:r>
          </a:p>
          <a:p>
            <a:r>
              <a:rPr lang="en-US" altLang="zh-CN" dirty="0"/>
              <a:t>MPI.MAXLOC : </a:t>
            </a:r>
            <a:r>
              <a:rPr lang="zh-CN" altLang="en-US" dirty="0"/>
              <a:t>返回最大值，以及拥有它的进程</a:t>
            </a:r>
          </a:p>
          <a:p>
            <a:r>
              <a:rPr lang="en-US" altLang="zh-CN" dirty="0"/>
              <a:t>MPI.MINLOC : </a:t>
            </a:r>
            <a:r>
              <a:rPr lang="zh-CN" altLang="en-US" dirty="0"/>
              <a:t>返回最小值，以及拥有它的进程</a:t>
            </a:r>
          </a:p>
        </p:txBody>
      </p:sp>
    </p:spTree>
    <p:extLst>
      <p:ext uri="{BB962C8B-B14F-4D97-AF65-F5344CB8AC3E}">
        <p14:creationId xmlns:p14="http://schemas.microsoft.com/office/powerpoint/2010/main" val="206646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3A87-58F3-47BF-8FEE-63D16591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674D2-F93D-47A4-932D-945461BB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as np</a:t>
            </a:r>
          </a:p>
          <a:p>
            <a:pPr marL="0" indent="0">
              <a:buNone/>
            </a:pPr>
            <a:r>
              <a:rPr lang="en-US" altLang="zh-CN" sz="1600" dirty="0"/>
              <a:t>from mpi4py import MPI</a:t>
            </a:r>
          </a:p>
          <a:p>
            <a:pPr marL="0" indent="0">
              <a:buNone/>
            </a:pPr>
            <a:r>
              <a:rPr lang="en-US" altLang="zh-CN" sz="1600" dirty="0"/>
              <a:t>comm = MPI.COMM_WORLD</a:t>
            </a:r>
          </a:p>
          <a:p>
            <a:pPr marL="0" indent="0">
              <a:buNone/>
            </a:pPr>
            <a:r>
              <a:rPr lang="en-US" altLang="zh-CN" sz="1600" dirty="0"/>
              <a:t>size = </a:t>
            </a:r>
            <a:r>
              <a:rPr lang="en-US" altLang="zh-CN" sz="1600" dirty="0" err="1"/>
              <a:t>comm.size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rank = </a:t>
            </a:r>
            <a:r>
              <a:rPr lang="en-US" altLang="zh-CN" sz="1600" dirty="0" err="1"/>
              <a:t>comm.rank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array_size</a:t>
            </a:r>
            <a:r>
              <a:rPr lang="en-US" altLang="zh-CN" sz="1600" dirty="0"/>
              <a:t> = 3</a:t>
            </a: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FF0000"/>
                </a:solidFill>
              </a:rPr>
              <a:t>recvdata</a:t>
            </a:r>
            <a:r>
              <a:rPr lang="en-US" altLang="zh-CN" sz="1600" b="1" dirty="0">
                <a:solidFill>
                  <a:srgbClr val="FF0000"/>
                </a:solidFill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</a:rPr>
              <a:t>numpy.zeros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array_size</a:t>
            </a:r>
            <a:r>
              <a:rPr lang="en-US" altLang="zh-CN" sz="1600" b="1" dirty="0">
                <a:solidFill>
                  <a:srgbClr val="FF0000"/>
                </a:solidFill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</a:rPr>
              <a:t>dtype</a:t>
            </a:r>
            <a:r>
              <a:rPr lang="en-US" altLang="zh-CN" sz="1600" b="1" dirty="0">
                <a:solidFill>
                  <a:srgbClr val="FF0000"/>
                </a:solidFill>
              </a:rPr>
              <a:t>=numpy.int)</a:t>
            </a: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FF0000"/>
                </a:solidFill>
              </a:rPr>
              <a:t>senddata</a:t>
            </a:r>
            <a:r>
              <a:rPr lang="en-US" altLang="zh-CN" sz="1600" b="1" dirty="0">
                <a:solidFill>
                  <a:srgbClr val="FF0000"/>
                </a:solidFill>
              </a:rPr>
              <a:t> = (rank+1)*</a:t>
            </a:r>
            <a:r>
              <a:rPr lang="en-US" altLang="zh-CN" sz="1600" b="1" dirty="0" err="1">
                <a:solidFill>
                  <a:srgbClr val="FF0000"/>
                </a:solidFill>
              </a:rPr>
              <a:t>numpy.arange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size,dtype</a:t>
            </a:r>
            <a:r>
              <a:rPr lang="en-US" altLang="zh-CN" sz="1600" b="1" dirty="0">
                <a:solidFill>
                  <a:srgbClr val="FF0000"/>
                </a:solidFill>
              </a:rPr>
              <a:t>=numpy.int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print("process %s sending %s " % (rank , </a:t>
            </a:r>
            <a:r>
              <a:rPr lang="en-US" altLang="zh-CN" sz="1600" dirty="0" err="1"/>
              <a:t>senddata</a:t>
            </a:r>
            <a:r>
              <a:rPr lang="en-US" altLang="zh-CN" sz="1600" dirty="0"/>
              <a:t>))</a:t>
            </a:r>
          </a:p>
          <a:p>
            <a:pPr marL="0" indent="0">
              <a:buNone/>
            </a:pPr>
            <a:r>
              <a:rPr lang="en-US" altLang="zh-CN" sz="1600" b="1" dirty="0" err="1">
                <a:solidFill>
                  <a:srgbClr val="FF0000"/>
                </a:solidFill>
              </a:rPr>
              <a:t>comm.Reduce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senddata</a:t>
            </a:r>
            <a:r>
              <a:rPr lang="en-US" altLang="zh-CN" sz="1600" b="1" dirty="0">
                <a:solidFill>
                  <a:srgbClr val="FF0000"/>
                </a:solidFill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</a:rPr>
              <a:t>recvdata</a:t>
            </a:r>
            <a:r>
              <a:rPr lang="en-US" altLang="zh-CN" sz="1600" b="1" dirty="0">
                <a:solidFill>
                  <a:srgbClr val="FF0000"/>
                </a:solidFill>
              </a:rPr>
              <a:t>, root=0, op=MPI.SUM)</a:t>
            </a:r>
          </a:p>
          <a:p>
            <a:pPr marL="0" indent="0">
              <a:buNone/>
            </a:pPr>
            <a:r>
              <a:rPr lang="en-US" altLang="zh-CN" sz="1600" dirty="0"/>
              <a:t>print('on task', rank, 'after Reduce:    data = ', </a:t>
            </a:r>
            <a:r>
              <a:rPr lang="en-US" altLang="zh-CN" sz="1600" dirty="0" err="1"/>
              <a:t>recvdata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74FF5C-037D-489A-8050-8E6F18C80B88}"/>
              </a:ext>
            </a:extLst>
          </p:cNvPr>
          <p:cNvSpPr txBox="1"/>
          <p:nvPr/>
        </p:nvSpPr>
        <p:spPr>
          <a:xfrm>
            <a:off x="6096000" y="1397675"/>
            <a:ext cx="5410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process 2 sending [0 3 6] on task 2 </a:t>
            </a:r>
          </a:p>
          <a:p>
            <a:r>
              <a:rPr lang="en-US" altLang="zh-CN" b="1" dirty="0"/>
              <a:t>after Reduce: data = [0 0 0] </a:t>
            </a:r>
          </a:p>
          <a:p>
            <a:r>
              <a:rPr lang="en-US" altLang="zh-CN" b="1" dirty="0"/>
              <a:t>process 1 sending [0 2 4] on task 1</a:t>
            </a:r>
          </a:p>
          <a:p>
            <a:r>
              <a:rPr lang="en-US" altLang="zh-CN" b="1" dirty="0"/>
              <a:t>after Reduce: data = [0 0 0] </a:t>
            </a:r>
          </a:p>
          <a:p>
            <a:r>
              <a:rPr lang="en-US" altLang="zh-CN" b="1" dirty="0"/>
              <a:t>process 0 sending [0 1 2] on task 0</a:t>
            </a:r>
          </a:p>
          <a:p>
            <a:r>
              <a:rPr lang="en-US" altLang="zh-CN" b="1" dirty="0"/>
              <a:t> after Reduce: data = [ 0 6 12]</a:t>
            </a:r>
            <a:endParaRPr lang="zh-CN" altLang="en-US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08307C1-A680-41A3-8778-25C0E1F6EB6D}"/>
              </a:ext>
            </a:extLst>
          </p:cNvPr>
          <p:cNvSpPr/>
          <p:nvPr/>
        </p:nvSpPr>
        <p:spPr>
          <a:xfrm>
            <a:off x="4717542" y="21710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5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4516-D21F-45B9-BD24-61FC65D4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altLang="zh-CN" dirty="0"/>
              <a:t>mpi4py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4EEFB-02B1-453A-99F3-08378C7D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09700"/>
            <a:ext cx="11468100" cy="59436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、下载 </a:t>
            </a:r>
            <a:r>
              <a:rPr lang="en-US" altLang="zh-CN" dirty="0">
                <a:hlinkClick r:id="rId2"/>
              </a:rPr>
              <a:t>Microsoft MPI v10.0</a:t>
            </a:r>
            <a:r>
              <a:rPr lang="zh-CN" altLang="en-US" dirty="0"/>
              <a:t>的</a:t>
            </a:r>
            <a:r>
              <a:rPr lang="en-US" altLang="zh-CN" dirty="0"/>
              <a:t>exe</a:t>
            </a:r>
            <a:r>
              <a:rPr lang="zh-CN" altLang="en-US" dirty="0"/>
              <a:t>文件，然后进行安装。找到其</a:t>
            </a:r>
            <a:r>
              <a:rPr lang="en-US" altLang="zh-CN" dirty="0"/>
              <a:t>bin</a:t>
            </a:r>
            <a:r>
              <a:rPr lang="zh-CN" altLang="en-US" dirty="0"/>
              <a:t>文件夹，一般在</a:t>
            </a:r>
            <a:r>
              <a:rPr lang="nn-NO" altLang="zh-CN" dirty="0"/>
              <a:t>C:\Program Files\Microsoft MPI\Bin\</a:t>
            </a:r>
            <a:r>
              <a:rPr lang="zh-CN" altLang="en-US" dirty="0"/>
              <a:t>，将此地址添加进环境变量。在</a:t>
            </a:r>
            <a:r>
              <a:rPr lang="en-US" altLang="zh-CN" dirty="0" err="1"/>
              <a:t>cmd</a:t>
            </a:r>
            <a:r>
              <a:rPr lang="zh-CN" altLang="en-US" dirty="0"/>
              <a:t>下命令：</a:t>
            </a:r>
            <a:r>
              <a:rPr lang="en-US" altLang="zh-CN" dirty="0" err="1"/>
              <a:t>mpiexec</a:t>
            </a:r>
            <a:r>
              <a:rPr lang="zh-CN" altLang="en-US" dirty="0"/>
              <a:t>，若未报错则安装成功。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安装</a:t>
            </a:r>
            <a:r>
              <a:rPr lang="en-US" altLang="zh-CN" dirty="0"/>
              <a:t>mpi4py</a:t>
            </a:r>
            <a:r>
              <a:rPr lang="zh-CN" altLang="en-US" dirty="0"/>
              <a:t>包：</a:t>
            </a:r>
            <a:r>
              <a:rPr lang="en-US" altLang="zh-CN" dirty="0"/>
              <a:t>pip install mpi4py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一定要先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后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，不然可能会出错。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4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zh-CN" altLang="en-US" dirty="0"/>
              <a:t>其他集体通信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C1F87-6A0D-4267-B4C7-4F9D42D95675}"/>
              </a:ext>
            </a:extLst>
          </p:cNvPr>
          <p:cNvSpPr txBox="1"/>
          <p:nvPr/>
        </p:nvSpPr>
        <p:spPr>
          <a:xfrm>
            <a:off x="696686" y="1400176"/>
            <a:ext cx="9633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comm.Alltoall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sendbuf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recvbuf</a:t>
            </a:r>
            <a:r>
              <a:rPr lang="en-US" altLang="zh-CN" sz="3200" dirty="0"/>
              <a:t>) :</a:t>
            </a:r>
          </a:p>
          <a:p>
            <a:r>
              <a:rPr lang="en-US" altLang="zh-CN" sz="3200" dirty="0" err="1"/>
              <a:t>Comm.allgather</a:t>
            </a:r>
            <a:r>
              <a:rPr lang="en-US" altLang="zh-CN" sz="3200" dirty="0"/>
              <a:t>(self, </a:t>
            </a:r>
            <a:r>
              <a:rPr lang="en-US" altLang="zh-CN" sz="3200" dirty="0" err="1"/>
              <a:t>sendobj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 err="1"/>
              <a:t>Comm.Allgather</a:t>
            </a:r>
            <a:r>
              <a:rPr lang="en-US" altLang="zh-CN" sz="3200" dirty="0"/>
              <a:t>(self, </a:t>
            </a:r>
            <a:r>
              <a:rPr lang="en-US" altLang="zh-CN" sz="3200" dirty="0" err="1"/>
              <a:t>sendbuf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recvbuf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 err="1"/>
              <a:t>Comm.Allgatherv</a:t>
            </a:r>
            <a:r>
              <a:rPr lang="en-US" altLang="zh-CN" sz="3200" dirty="0"/>
              <a:t>(self, </a:t>
            </a:r>
            <a:r>
              <a:rPr lang="en-US" altLang="zh-CN" sz="3200" dirty="0" err="1"/>
              <a:t>sendbuf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recvbuf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 err="1"/>
              <a:t>Comm.allreduce</a:t>
            </a:r>
            <a:r>
              <a:rPr lang="en-US" altLang="zh-CN" sz="3200" dirty="0"/>
              <a:t>(self, </a:t>
            </a:r>
            <a:r>
              <a:rPr lang="en-US" altLang="zh-CN" sz="3200" dirty="0" err="1"/>
              <a:t>sendobj</a:t>
            </a:r>
            <a:r>
              <a:rPr lang="en-US" altLang="zh-CN" sz="3200" dirty="0"/>
              <a:t>, op=SUM)</a:t>
            </a:r>
          </a:p>
          <a:p>
            <a:r>
              <a:rPr lang="en-US" altLang="zh-CN" sz="3200" dirty="0" err="1"/>
              <a:t>Comm.Allreduce</a:t>
            </a:r>
            <a:r>
              <a:rPr lang="en-US" altLang="zh-CN" sz="3200" dirty="0"/>
              <a:t>(self, </a:t>
            </a:r>
            <a:r>
              <a:rPr lang="en-US" altLang="zh-CN" sz="3200" dirty="0" err="1"/>
              <a:t>sendbuf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recvbuf</a:t>
            </a:r>
            <a:r>
              <a:rPr lang="en-US" altLang="zh-CN" sz="3200" dirty="0"/>
              <a:t>, Op op=SUM)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449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9DBE-3777-4934-B90E-73DF1000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allgather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E6360-05E8-4C88-95B9-08DC449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mpi4py import MPI</a:t>
            </a:r>
          </a:p>
          <a:p>
            <a:r>
              <a:rPr lang="en-US" altLang="zh-CN" dirty="0"/>
              <a:t>comm=MPI.COMM_WORLD</a:t>
            </a:r>
          </a:p>
          <a:p>
            <a:r>
              <a:rPr lang="en-US" altLang="zh-CN" dirty="0"/>
              <a:t>rank=</a:t>
            </a:r>
            <a:r>
              <a:rPr lang="en-US" altLang="zh-CN" dirty="0" err="1"/>
              <a:t>comm.rank</a:t>
            </a:r>
            <a:endParaRPr lang="en-US" altLang="zh-CN" dirty="0"/>
          </a:p>
          <a:p>
            <a:r>
              <a:rPr lang="en-US" altLang="zh-CN" dirty="0"/>
              <a:t>b=</a:t>
            </a:r>
            <a:r>
              <a:rPr lang="en-US" altLang="zh-CN" dirty="0" err="1"/>
              <a:t>comm.allgather</a:t>
            </a:r>
            <a:r>
              <a:rPr lang="en-US" altLang="zh-CN" dirty="0"/>
              <a:t>(rank)</a:t>
            </a:r>
          </a:p>
          <a:p>
            <a:r>
              <a:rPr lang="en-US" altLang="zh-CN" dirty="0"/>
              <a:t>print('my rank is %</a:t>
            </a:r>
            <a:r>
              <a:rPr lang="en-US" altLang="zh-CN" dirty="0" err="1"/>
              <a:t>d,res</a:t>
            </a:r>
            <a:r>
              <a:rPr lang="en-US" altLang="zh-CN" dirty="0"/>
              <a:t> is' %</a:t>
            </a:r>
            <a:r>
              <a:rPr lang="en-US" altLang="zh-CN" dirty="0" err="1"/>
              <a:t>rank,b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E40E04-14EA-4B3D-85F1-ADE8B7CD149B}"/>
              </a:ext>
            </a:extLst>
          </p:cNvPr>
          <p:cNvSpPr txBox="1"/>
          <p:nvPr/>
        </p:nvSpPr>
        <p:spPr>
          <a:xfrm>
            <a:off x="6683829" y="1447799"/>
            <a:ext cx="5344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 rank is 9,res is [0, 1, 2, 3, 4, 5, 6, 7, 8, 9]</a:t>
            </a:r>
          </a:p>
          <a:p>
            <a:r>
              <a:rPr lang="en-US" altLang="zh-CN"/>
              <a:t>my rank is 5,res is [0, 1, 2, 3, 4, 5, 6, 7, 8, 9]</a:t>
            </a:r>
          </a:p>
          <a:p>
            <a:r>
              <a:rPr lang="en-US" altLang="zh-CN"/>
              <a:t>my rank is 1,res is [0, 1, 2, 3, 4, 5, 6, 7, 8, 9]</a:t>
            </a:r>
          </a:p>
          <a:p>
            <a:r>
              <a:rPr lang="en-US" altLang="zh-CN"/>
              <a:t>my rank is 7,res is [0, 1, 2, 3, 4, 5, 6, 7, 8, 9]</a:t>
            </a:r>
          </a:p>
          <a:p>
            <a:r>
              <a:rPr lang="en-US" altLang="zh-CN"/>
              <a:t>my rank is 3,res is [0, 1, 2, 3, 4, 5, 6, 7, 8, 9]</a:t>
            </a:r>
          </a:p>
          <a:p>
            <a:r>
              <a:rPr lang="en-US" altLang="zh-CN"/>
              <a:t>my rank is 0,res is [0, 1, 2, 3, 4, 5, 6, 7, 8, 9]</a:t>
            </a:r>
          </a:p>
          <a:p>
            <a:r>
              <a:rPr lang="en-US" altLang="zh-CN"/>
              <a:t>my rank is 2,res is [0, 1, 2, 3, 4, 5, 6, 7, 8, 9]</a:t>
            </a:r>
          </a:p>
          <a:p>
            <a:r>
              <a:rPr lang="en-US" altLang="zh-CN"/>
              <a:t>my rank is 4,res is [0, 1, 2, 3, 4, 5, 6, 7, 8, 9]</a:t>
            </a:r>
          </a:p>
          <a:p>
            <a:r>
              <a:rPr lang="en-US" altLang="zh-CN"/>
              <a:t>my rank is 8,res is [0, 1, 2, 3, 4, 5, 6, 7, 8, 9]</a:t>
            </a:r>
          </a:p>
          <a:p>
            <a:r>
              <a:rPr lang="en-US" altLang="zh-CN"/>
              <a:t>my rank is 6,res is [0, 1, 2, 3, 4, 5, 6, 7, 8, 9]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55C33EF-3077-4BFE-9F1C-E34145D03DA8}"/>
              </a:ext>
            </a:extLst>
          </p:cNvPr>
          <p:cNvSpPr/>
          <p:nvPr/>
        </p:nvSpPr>
        <p:spPr>
          <a:xfrm>
            <a:off x="5519710" y="19859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45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147B7-CEE4-48E2-BDA2-5D6BBE01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485775"/>
            <a:ext cx="10448925" cy="819150"/>
          </a:xfrm>
        </p:spPr>
        <p:txBody>
          <a:bodyPr/>
          <a:lstStyle/>
          <a:p>
            <a:r>
              <a:rPr lang="en-US" altLang="zh-CN" dirty="0"/>
              <a:t>MPI:</a:t>
            </a:r>
            <a:r>
              <a:rPr lang="zh-CN" altLang="en-US" dirty="0"/>
              <a:t>向量点乘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7E3E02-E751-48D0-A234-4B031ED7C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289" y="1566148"/>
            <a:ext cx="7756662" cy="47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02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89569-1472-467C-A4E8-5F612587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 mpi4py import MPI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N=2**20</a:t>
            </a:r>
          </a:p>
          <a:p>
            <a:pPr marL="0" indent="0">
              <a:buNone/>
            </a:pPr>
            <a:r>
              <a:rPr lang="en-US" altLang="zh-CN" dirty="0"/>
              <a:t>x=[1,2,3]*(N//3)</a:t>
            </a:r>
          </a:p>
          <a:p>
            <a:pPr marL="0" indent="0">
              <a:buNone/>
            </a:pPr>
            <a:r>
              <a:rPr lang="en-US" altLang="zh-CN" dirty="0"/>
              <a:t>y=[1,-2,1]*(N//3)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def </a:t>
            </a:r>
            <a:r>
              <a:rPr lang="en-US" altLang="zh-CN" b="1" dirty="0" err="1">
                <a:solidFill>
                  <a:srgbClr val="FF0000"/>
                </a:solidFill>
              </a:rPr>
              <a:t>dot_mul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x,y</a:t>
            </a:r>
            <a:r>
              <a:rPr lang="en-US" altLang="zh-CN" dirty="0"/>
              <a:t>)-&gt;'float':</a:t>
            </a:r>
          </a:p>
          <a:p>
            <a:pPr marL="0" indent="0">
              <a:buNone/>
            </a:pPr>
            <a:r>
              <a:rPr lang="en-US" altLang="zh-CN" dirty="0"/>
              <a:t>    sum=0</a:t>
            </a:r>
          </a:p>
          <a:p>
            <a:pPr marL="0" indent="0">
              <a:buNone/>
            </a:pPr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(x)):</a:t>
            </a:r>
          </a:p>
          <a:p>
            <a:pPr marL="0" indent="0">
              <a:buNone/>
            </a:pPr>
            <a:r>
              <a:rPr lang="en-US" altLang="zh-CN" dirty="0"/>
              <a:t>        sum+=x[</a:t>
            </a:r>
            <a:r>
              <a:rPr lang="en-US" altLang="zh-CN" dirty="0" err="1"/>
              <a:t>i</a:t>
            </a:r>
            <a:r>
              <a:rPr lang="en-US" altLang="zh-CN" dirty="0"/>
              <a:t>]*y[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return float(sum)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4BE1FB-1B03-424D-B10D-47E8662F040E}"/>
              </a:ext>
            </a:extLst>
          </p:cNvPr>
          <p:cNvSpPr txBox="1"/>
          <p:nvPr/>
        </p:nvSpPr>
        <p:spPr>
          <a:xfrm>
            <a:off x="4800598" y="681038"/>
            <a:ext cx="5573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__name__=='__main__':</a:t>
            </a:r>
          </a:p>
          <a:p>
            <a:r>
              <a:rPr lang="en-US" altLang="zh-CN" dirty="0"/>
              <a:t>    comm = MPI.COMM_WORLD</a:t>
            </a:r>
          </a:p>
          <a:p>
            <a:r>
              <a:rPr lang="en-US" altLang="zh-CN" dirty="0"/>
              <a:t>    rank = </a:t>
            </a:r>
            <a:r>
              <a:rPr lang="en-US" altLang="zh-CN" dirty="0" err="1"/>
              <a:t>comm.Get_rank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size = </a:t>
            </a:r>
            <a:r>
              <a:rPr lang="en-US" altLang="zh-CN" dirty="0" err="1"/>
              <a:t>comm.Get_size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t0=</a:t>
            </a:r>
            <a:r>
              <a:rPr lang="en-US" altLang="zh-CN" dirty="0" err="1"/>
              <a:t>MPI.Wtime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res=</a:t>
            </a:r>
            <a:r>
              <a:rPr lang="en-US" altLang="zh-CN" dirty="0" err="1"/>
              <a:t>np.zeros</a:t>
            </a:r>
            <a:r>
              <a:rPr lang="en-US" altLang="zh-CN" dirty="0"/>
              <a:t>(1)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step=N//size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tmp_x</a:t>
            </a:r>
            <a:r>
              <a:rPr lang="en-US" altLang="zh-CN" b="1" dirty="0">
                <a:solidFill>
                  <a:srgbClr val="FF0000"/>
                </a:solidFill>
              </a:rPr>
              <a:t>=x[rank*step:(rank+1)*step]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tmp_y</a:t>
            </a:r>
            <a:r>
              <a:rPr lang="en-US" altLang="zh-CN" b="1" dirty="0">
                <a:solidFill>
                  <a:srgbClr val="FF0000"/>
                </a:solidFill>
              </a:rPr>
              <a:t>=y[rank*step:(rank+1)*step]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value=</a:t>
            </a:r>
            <a:r>
              <a:rPr lang="en-US" altLang="zh-CN" b="1" dirty="0" err="1">
                <a:solidFill>
                  <a:srgbClr val="FF0000"/>
                </a:solidFill>
              </a:rPr>
              <a:t>dot_mul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tmp_x,tmp_y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value=value*</a:t>
            </a:r>
            <a:r>
              <a:rPr lang="en-US" altLang="zh-CN" b="1" dirty="0" err="1">
                <a:solidFill>
                  <a:srgbClr val="FF0000"/>
                </a:solidFill>
              </a:rPr>
              <a:t>np.ones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</a:p>
          <a:p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70C0"/>
                </a:solidFill>
              </a:rPr>
              <a:t>comm.Reduce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value,res,root</a:t>
            </a:r>
            <a:r>
              <a:rPr lang="en-US" altLang="zh-CN" b="1" dirty="0">
                <a:solidFill>
                  <a:srgbClr val="0070C0"/>
                </a:solidFill>
              </a:rPr>
              <a:t>=0,op=MPI.SUM)</a:t>
            </a:r>
          </a:p>
          <a:p>
            <a:r>
              <a:rPr lang="en-US" altLang="zh-CN" dirty="0"/>
              <a:t>    if rank==0:</a:t>
            </a:r>
          </a:p>
          <a:p>
            <a:r>
              <a:rPr lang="en-US" altLang="zh-CN" dirty="0"/>
              <a:t>        print('the res is:%</a:t>
            </a:r>
            <a:r>
              <a:rPr lang="en-US" altLang="zh-CN" dirty="0" err="1"/>
              <a:t>f'%res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print('the time is:%f'%(</a:t>
            </a:r>
            <a:r>
              <a:rPr lang="en-US" altLang="zh-CN" dirty="0" err="1"/>
              <a:t>MPI.Wtime</a:t>
            </a:r>
            <a:r>
              <a:rPr lang="en-US" altLang="zh-CN" dirty="0"/>
              <a:t>()-t0))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5458E-370E-4297-902D-699A079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64" y="5246612"/>
            <a:ext cx="4794754" cy="8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2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055E-229B-4016-AEA0-13509C89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MPI:</a:t>
            </a:r>
            <a:r>
              <a:rPr lang="zh-CN" altLang="en-US" dirty="0"/>
              <a:t>矩阵相乘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8D3FC-4140-4DC2-940E-0BA31881A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C=A*B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思路一：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按行将矩阵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分成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份，</a:t>
                </a:r>
                <a:r>
                  <a:rPr lang="en-US" altLang="zh-CN" dirty="0"/>
                  <a:t> scatter</a:t>
                </a:r>
                <a:r>
                  <a:rPr lang="zh-CN" altLang="en-US" dirty="0"/>
                  <a:t>给每个进程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将矩阵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广播给每个进程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scatter</a:t>
                </a:r>
                <a:r>
                  <a:rPr lang="zh-CN" altLang="en-US" dirty="0"/>
                  <a:t>给每个进程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，每个进程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都计算一次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最后将每个进程的结果</a:t>
                </a:r>
                <a:r>
                  <a:rPr lang="en-US" altLang="zh-CN" dirty="0"/>
                  <a:t>gather</a:t>
                </a:r>
                <a:r>
                  <a:rPr lang="zh-CN" altLang="en-US" dirty="0"/>
                  <a:t>起来，再进行矩阵的</a:t>
                </a:r>
                <a:r>
                  <a:rPr lang="en-US" altLang="zh-CN" dirty="0" err="1"/>
                  <a:t>vstack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8D3FC-4140-4DC2-940E-0BA31881A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245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61E7-6500-42F4-9137-2B2350B9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altLang="zh-CN" dirty="0"/>
              <a:t>MPI:</a:t>
            </a:r>
            <a:r>
              <a:rPr lang="zh-CN" altLang="en-US" dirty="0"/>
              <a:t>矩阵相乘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822D7-4693-4E85-8B49-C0A9FF1B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58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if __name__=='__main__’:</a:t>
            </a:r>
          </a:p>
          <a:p>
            <a:pPr marL="0" indent="0">
              <a:buNone/>
            </a:pPr>
            <a:r>
              <a:rPr lang="en-US" altLang="zh-CN" sz="1400" dirty="0"/>
              <a:t>    comm = MPI.COMM_WORLD</a:t>
            </a:r>
          </a:p>
          <a:p>
            <a:pPr marL="0" indent="0">
              <a:buNone/>
            </a:pPr>
            <a:r>
              <a:rPr lang="en-US" altLang="zh-CN" sz="1400" dirty="0"/>
              <a:t>    rank = </a:t>
            </a:r>
            <a:r>
              <a:rPr lang="en-US" altLang="zh-CN" sz="1400" dirty="0" err="1"/>
              <a:t>comm.Get_rank</a:t>
            </a:r>
            <a:r>
              <a:rPr lang="en-US" altLang="zh-CN" sz="1400" dirty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    size = </a:t>
            </a:r>
            <a:r>
              <a:rPr lang="en-US" altLang="zh-CN" sz="1400" dirty="0" err="1"/>
              <a:t>comm.Get_size</a:t>
            </a:r>
            <a:r>
              <a:rPr lang="en-US" altLang="zh-CN" sz="1400" dirty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    t1=</a:t>
            </a:r>
            <a:r>
              <a:rPr lang="en-US" altLang="zh-CN" sz="1400" dirty="0" err="1"/>
              <a:t>MPI.Wtime</a:t>
            </a:r>
            <a:r>
              <a:rPr lang="en-US" altLang="zh-CN" sz="1400" dirty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if rank==0:#</a:t>
            </a:r>
            <a:r>
              <a:rPr lang="zh-CN" altLang="en-US" sz="1400" b="1" dirty="0">
                <a:solidFill>
                  <a:srgbClr val="FF0000"/>
                </a:solidFill>
              </a:rPr>
              <a:t>设置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进程为主进程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   A,B=</a:t>
            </a:r>
            <a:r>
              <a:rPr lang="en-US" altLang="zh-CN" sz="1400" b="1" dirty="0" err="1">
                <a:solidFill>
                  <a:srgbClr val="FF0000"/>
                </a:solidFill>
              </a:rPr>
              <a:t>gen_data</a:t>
            </a:r>
            <a:r>
              <a:rPr lang="en-US" altLang="zh-CN" sz="1400" b="1" dirty="0">
                <a:solidFill>
                  <a:srgbClr val="FF0000"/>
                </a:solidFill>
              </a:rPr>
              <a:t>(2000,1000,200)#</a:t>
            </a:r>
            <a:r>
              <a:rPr lang="zh-CN" altLang="en-US" sz="1400" dirty="0"/>
              <a:t>生成矩阵</a:t>
            </a:r>
            <a:r>
              <a:rPr lang="en-US" altLang="zh-CN" sz="1400" dirty="0"/>
              <a:t>A</a:t>
            </a:r>
            <a:r>
              <a:rPr lang="zh-CN" altLang="en-US" sz="1400" dirty="0"/>
              <a:t>，</a:t>
            </a:r>
            <a:r>
              <a:rPr lang="en-US" altLang="zh-CN" sz="1400" dirty="0"/>
              <a:t>B</a:t>
            </a:r>
          </a:p>
          <a:p>
            <a:pPr marL="0" indent="0">
              <a:buNone/>
            </a:pPr>
            <a:r>
              <a:rPr lang="en-US" altLang="zh-CN" sz="1400" dirty="0"/>
              <a:t>        group=</a:t>
            </a:r>
            <a:r>
              <a:rPr lang="en-US" altLang="zh-CN" sz="1400" dirty="0" err="1"/>
              <a:t>A.shape</a:t>
            </a:r>
            <a:r>
              <a:rPr lang="en-US" altLang="zh-CN" sz="1400" dirty="0"/>
              <a:t>[0]//size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=[]#</a:t>
            </a:r>
            <a:r>
              <a:rPr lang="zh-CN" altLang="en-US" sz="1400" dirty="0"/>
              <a:t>将矩阵</a:t>
            </a:r>
            <a:r>
              <a:rPr lang="en-US" altLang="zh-CN" sz="1400" dirty="0"/>
              <a:t>A</a:t>
            </a:r>
            <a:r>
              <a:rPr lang="zh-CN" altLang="en-US" sz="1400" dirty="0"/>
              <a:t>进行切片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range(size-1):</a:t>
            </a:r>
          </a:p>
          <a:p>
            <a:pPr marL="0" indent="0"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tmp.append</a:t>
            </a:r>
            <a:r>
              <a:rPr lang="en-US" altLang="zh-CN" sz="1400" dirty="0"/>
              <a:t>(A[group*</a:t>
            </a:r>
            <a:r>
              <a:rPr lang="en-US" altLang="zh-CN" sz="1400" dirty="0" err="1"/>
              <a:t>i:group</a:t>
            </a:r>
            <a:r>
              <a:rPr lang="en-US" altLang="zh-CN" sz="1400" dirty="0"/>
              <a:t>*(i+1),:])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tmp.append</a:t>
            </a:r>
            <a:r>
              <a:rPr lang="en-US" altLang="zh-CN" sz="1400" dirty="0"/>
              <a:t>(A[group*(size-1):,:])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4B84C-D078-4E9A-B77F-D1FE3ABEAC8C}"/>
              </a:ext>
            </a:extLst>
          </p:cNvPr>
          <p:cNvSpPr txBox="1"/>
          <p:nvPr/>
        </p:nvSpPr>
        <p:spPr>
          <a:xfrm>
            <a:off x="5334001" y="762000"/>
            <a:ext cx="5543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recv_A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comm.scatter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tmp,root</a:t>
            </a:r>
            <a:r>
              <a:rPr lang="en-US" altLang="zh-CN" b="1" dirty="0">
                <a:solidFill>
                  <a:srgbClr val="FF0000"/>
                </a:solidFill>
              </a:rPr>
              <a:t>=0)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recv_B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comm.bcast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B,root</a:t>
            </a:r>
            <a:r>
              <a:rPr lang="en-US" altLang="zh-CN" b="1" dirty="0">
                <a:solidFill>
                  <a:srgbClr val="FF0000"/>
                </a:solidFill>
              </a:rPr>
              <a:t>=0)</a:t>
            </a:r>
          </a:p>
          <a:p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tmp_c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matrix_mul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recv_A,recv_B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result=</a:t>
            </a:r>
            <a:r>
              <a:rPr lang="en-US" altLang="zh-CN" b="1" dirty="0" err="1">
                <a:solidFill>
                  <a:srgbClr val="FF0000"/>
                </a:solidFill>
              </a:rPr>
              <a:t>comm.gather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tmp_c,root</a:t>
            </a:r>
            <a:r>
              <a:rPr lang="en-US" altLang="zh-CN" b="1" dirty="0">
                <a:solidFill>
                  <a:srgbClr val="FF0000"/>
                </a:solidFill>
              </a:rPr>
              <a:t>=0)</a:t>
            </a:r>
          </a:p>
          <a:p>
            <a:r>
              <a:rPr lang="en-US" altLang="zh-CN" dirty="0"/>
              <a:t>    if rank==0:</a:t>
            </a:r>
          </a:p>
          <a:p>
            <a:r>
              <a:rPr lang="en-US" altLang="zh-CN" dirty="0"/>
              <a:t>        result=</a:t>
            </a:r>
            <a:r>
              <a:rPr lang="en-US" altLang="zh-CN" dirty="0" err="1"/>
              <a:t>np.vstack</a:t>
            </a:r>
            <a:r>
              <a:rPr lang="en-US" altLang="zh-CN" dirty="0"/>
              <a:t>(result)#</a:t>
            </a:r>
            <a:r>
              <a:rPr lang="zh-CN" altLang="en-US" dirty="0"/>
              <a:t>将最后矩阵进行重排</a:t>
            </a:r>
            <a:endParaRPr lang="en-US" altLang="zh-CN" dirty="0"/>
          </a:p>
          <a:p>
            <a:r>
              <a:rPr lang="en-US" altLang="zh-CN" dirty="0"/>
              <a:t>        t2=</a:t>
            </a:r>
            <a:r>
              <a:rPr lang="en-US" altLang="zh-CN" dirty="0" err="1"/>
              <a:t>MPI.Wtime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result.shape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print('the time is:',t2-t1)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F35218-D276-4D34-9CAD-E1E5E824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45" y="3353515"/>
            <a:ext cx="4865662" cy="25853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C777C8-7A9C-4814-BA1B-2E800B21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236" y="5950982"/>
            <a:ext cx="5131064" cy="711237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3061AEF8-8C42-4ADA-9C56-72DB8CF3C9D2}"/>
              </a:ext>
            </a:extLst>
          </p:cNvPr>
          <p:cNvSpPr/>
          <p:nvPr/>
        </p:nvSpPr>
        <p:spPr>
          <a:xfrm rot="4171087">
            <a:off x="8885392" y="2630849"/>
            <a:ext cx="886108" cy="56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5A8498-2C1F-4DBD-BBBA-2E4726DB1122}"/>
              </a:ext>
            </a:extLst>
          </p:cNvPr>
          <p:cNvSpPr txBox="1"/>
          <p:nvPr/>
        </p:nvSpPr>
        <p:spPr>
          <a:xfrm>
            <a:off x="3822832" y="610475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串行时间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939A3EE-92BD-439C-A95D-6F360DC62EC7}"/>
              </a:ext>
            </a:extLst>
          </p:cNvPr>
          <p:cNvSpPr/>
          <p:nvPr/>
        </p:nvSpPr>
        <p:spPr>
          <a:xfrm>
            <a:off x="4486275" y="6230938"/>
            <a:ext cx="501518" cy="393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15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5C593-C33A-42C1-BE0B-11F17AC4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MPI:</a:t>
            </a:r>
            <a:r>
              <a:rPr lang="zh-CN" altLang="en-US" dirty="0"/>
              <a:t>矩阵相乘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88118-BB17-4EE8-A1E8-30F3F3E8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思路二：</a:t>
            </a:r>
            <a:r>
              <a:rPr lang="en-US" altLang="zh-CN" dirty="0"/>
              <a:t>Cannon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75AD91-5D52-475A-9ABF-2F8CC27D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30" y="2332038"/>
            <a:ext cx="66033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6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803766-21BC-4AC2-9E9A-A3C7F659F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424" y="1095375"/>
                <a:ext cx="10620375" cy="5081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en-US" dirty="0"/>
                  <a:t>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en-US" dirty="0"/>
                  <a:t>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en-US" dirty="0"/>
                  <a:t>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zh-CN" altLang="en-US" dirty="0"/>
                  <a:t>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803766-21BC-4AC2-9E9A-A3C7F659F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24" y="1095375"/>
                <a:ext cx="10620375" cy="50815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78919AA5-C675-4035-8ACF-F8E475A0A386}"/>
              </a:ext>
            </a:extLst>
          </p:cNvPr>
          <p:cNvSpPr/>
          <p:nvPr/>
        </p:nvSpPr>
        <p:spPr>
          <a:xfrm>
            <a:off x="3581400" y="1352551"/>
            <a:ext cx="600076" cy="285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165270A-6F1C-4F71-938F-A41C0322F528}"/>
              </a:ext>
            </a:extLst>
          </p:cNvPr>
          <p:cNvSpPr/>
          <p:nvPr/>
        </p:nvSpPr>
        <p:spPr>
          <a:xfrm>
            <a:off x="7096125" y="1376362"/>
            <a:ext cx="600076" cy="261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BBDF48F-7D7D-4C20-9F5E-B84A74735800}"/>
              </a:ext>
            </a:extLst>
          </p:cNvPr>
          <p:cNvSpPr/>
          <p:nvPr/>
        </p:nvSpPr>
        <p:spPr>
          <a:xfrm>
            <a:off x="3581399" y="2895600"/>
            <a:ext cx="695326" cy="261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2DB0B70-A0F2-41ED-AC67-581799D0732A}"/>
              </a:ext>
            </a:extLst>
          </p:cNvPr>
          <p:cNvSpPr/>
          <p:nvPr/>
        </p:nvSpPr>
        <p:spPr>
          <a:xfrm>
            <a:off x="7096125" y="2895600"/>
            <a:ext cx="695326" cy="261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A81EAC2E-EED8-413D-84CC-772D37C723E0}"/>
              </a:ext>
            </a:extLst>
          </p:cNvPr>
          <p:cNvSpPr/>
          <p:nvPr/>
        </p:nvSpPr>
        <p:spPr>
          <a:xfrm>
            <a:off x="2514599" y="762000"/>
            <a:ext cx="771524" cy="2714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69A1FA58-AA1E-49A8-AAB4-9A61C359B3B7}"/>
              </a:ext>
            </a:extLst>
          </p:cNvPr>
          <p:cNvSpPr/>
          <p:nvPr/>
        </p:nvSpPr>
        <p:spPr>
          <a:xfrm>
            <a:off x="1333500" y="762000"/>
            <a:ext cx="685800" cy="271462"/>
          </a:xfrm>
          <a:prstGeom prst="leftArrow">
            <a:avLst>
              <a:gd name="adj1" fmla="val 50000"/>
              <a:gd name="adj2" fmla="val 28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F78C6C3B-F4C3-4711-AE6E-D5F74529DED3}"/>
              </a:ext>
            </a:extLst>
          </p:cNvPr>
          <p:cNvSpPr/>
          <p:nvPr/>
        </p:nvSpPr>
        <p:spPr>
          <a:xfrm>
            <a:off x="733424" y="2895600"/>
            <a:ext cx="209551" cy="41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EA5E8938-6245-4835-8345-84E9A07C9DFB}"/>
              </a:ext>
            </a:extLst>
          </p:cNvPr>
          <p:cNvSpPr/>
          <p:nvPr/>
        </p:nvSpPr>
        <p:spPr>
          <a:xfrm>
            <a:off x="733424" y="3543301"/>
            <a:ext cx="209551" cy="3428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94E05E-394E-42FC-A560-E1AB1537C42B}"/>
                  </a:ext>
                </a:extLst>
              </p:cNvPr>
              <p:cNvSpPr txBox="1"/>
              <p:nvPr/>
            </p:nvSpPr>
            <p:spPr>
              <a:xfrm>
                <a:off x="733424" y="4543425"/>
                <a:ext cx="9115426" cy="120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这里我们取的</a:t>
                </a:r>
                <a:r>
                  <a:rPr lang="en-US" altLang="zh-CN" dirty="0"/>
                  <a:t>p=9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A,B</a:t>
                </a:r>
                <a:r>
                  <a:rPr lang="zh-CN" altLang="en-US" dirty="0"/>
                  <a:t>都分解成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=3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的矩阵块，我们需要移动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，我们可以看到：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94E05E-394E-42FC-A560-E1AB1537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4543425"/>
                <a:ext cx="9115426" cy="1208216"/>
              </a:xfrm>
              <a:prstGeom prst="rect">
                <a:avLst/>
              </a:prstGeom>
              <a:blipFill>
                <a:blip r:embed="rId3"/>
                <a:stretch>
                  <a:fillRect l="-535" t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5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0141-137D-4460-A3EA-9926E979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进程拓扑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4F96C-B961-4B9C-9E2D-10320AEC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2100"/>
            <a:ext cx="10668000" cy="46148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在许多并行应用程序中，进程的线性排列不能充分地反映进程间在逻辑上的通信模型。据问题需要，进程经常被排列成二维、三维网格乃至更复杂的图结构上。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MPI </a:t>
            </a:r>
            <a:r>
              <a:rPr lang="zh-CN" altLang="en-US" dirty="0"/>
              <a:t>支持笛卡尔拓扑（</a:t>
            </a:r>
            <a:r>
              <a:rPr lang="en-US" altLang="zh-CN" dirty="0"/>
              <a:t>Cartesian topology</a:t>
            </a:r>
            <a:r>
              <a:rPr lang="zh-CN" altLang="en-US" dirty="0"/>
              <a:t>）和图拓扑（</a:t>
            </a:r>
            <a:r>
              <a:rPr lang="en-US" altLang="zh-CN" dirty="0"/>
              <a:t>graph topology</a:t>
            </a:r>
            <a:r>
              <a:rPr lang="zh-CN" altLang="en-US" dirty="0"/>
              <a:t>）两种。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75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765D9-04E6-4A94-901B-F55F074E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r>
              <a:rPr lang="en-US" altLang="zh-CN" dirty="0"/>
              <a:t>Cartesian topology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9F99F-8F18-4D34-903D-270529D3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Create_cart</a:t>
            </a:r>
            <a:r>
              <a:rPr lang="en-US" altLang="zh-CN" dirty="0"/>
              <a:t>(self, dims, periods=None, bool reorder=False)</a:t>
            </a:r>
          </a:p>
          <a:p>
            <a:pPr marL="0" indent="0">
              <a:buNone/>
            </a:pPr>
            <a:r>
              <a:rPr lang="en-US" altLang="zh-CN" dirty="0"/>
              <a:t>dims </a:t>
            </a:r>
            <a:r>
              <a:rPr lang="zh-CN" altLang="en-US" dirty="0"/>
              <a:t>是长度为维数 </a:t>
            </a:r>
            <a:r>
              <a:rPr lang="en-US" altLang="zh-CN" dirty="0" err="1"/>
              <a:t>ndims</a:t>
            </a:r>
            <a:r>
              <a:rPr lang="en-US" altLang="zh-CN" dirty="0"/>
              <a:t> </a:t>
            </a:r>
            <a:r>
              <a:rPr lang="zh-CN" altLang="en-US" dirty="0"/>
              <a:t>的整型数组，指出各维的进程数，</a:t>
            </a:r>
          </a:p>
          <a:p>
            <a:pPr marL="0" indent="0">
              <a:buNone/>
            </a:pPr>
            <a:r>
              <a:rPr lang="en-US" altLang="zh-CN" dirty="0"/>
              <a:t>periods </a:t>
            </a:r>
            <a:r>
              <a:rPr lang="zh-CN" altLang="en-US" dirty="0"/>
              <a:t>可取值 </a:t>
            </a:r>
            <a:r>
              <a:rPr lang="en-US" altLang="zh-CN" dirty="0"/>
              <a:t>None</a:t>
            </a:r>
            <a:r>
              <a:rPr lang="zh-CN" altLang="en-US" dirty="0"/>
              <a:t>，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False </a:t>
            </a:r>
            <a:r>
              <a:rPr lang="zh-CN" altLang="en-US" dirty="0"/>
              <a:t>或长度为 </a:t>
            </a:r>
            <a:r>
              <a:rPr lang="en-US" altLang="zh-CN" dirty="0" err="1"/>
              <a:t>ndims</a:t>
            </a:r>
            <a:r>
              <a:rPr lang="en-US" altLang="zh-CN" dirty="0"/>
              <a:t> </a:t>
            </a:r>
            <a:r>
              <a:rPr lang="zh-CN" altLang="en-US" dirty="0"/>
              <a:t>的布尔数组，指出各维是否周期性循环，默认值 </a:t>
            </a:r>
            <a:r>
              <a:rPr lang="en-US" altLang="zh-CN" dirty="0"/>
              <a:t>None </a:t>
            </a:r>
            <a:r>
              <a:rPr lang="zh-CN" altLang="en-US" dirty="0"/>
              <a:t>表示各维都不循环，</a:t>
            </a:r>
            <a:r>
              <a:rPr lang="en-US" altLang="zh-CN" dirty="0"/>
              <a:t>True/False </a:t>
            </a:r>
            <a:r>
              <a:rPr lang="zh-CN" altLang="en-US" dirty="0"/>
              <a:t>表示各维都循环</a:t>
            </a:r>
            <a:r>
              <a:rPr lang="en-US" altLang="zh-CN" dirty="0"/>
              <a:t>/</a:t>
            </a:r>
            <a:r>
              <a:rPr lang="zh-CN" altLang="en-US" dirty="0"/>
              <a:t>都不循环。</a:t>
            </a:r>
          </a:p>
          <a:p>
            <a:pPr marL="0" indent="0">
              <a:buNone/>
            </a:pPr>
            <a:r>
              <a:rPr lang="zh-CN" altLang="en-US" dirty="0"/>
              <a:t>布尔型的 </a:t>
            </a:r>
            <a:r>
              <a:rPr lang="en-US" altLang="zh-CN" dirty="0"/>
              <a:t>reorder </a:t>
            </a:r>
            <a:r>
              <a:rPr lang="zh-CN" altLang="en-US" dirty="0"/>
              <a:t>指出进程在新创建的通信子组内是否进行重排序，默认值为 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958FC-4CA1-4F4E-B191-619F46F41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C8D6D-15F8-4891-9CC2-B7E828FB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mpi4py</a:t>
            </a:r>
            <a:r>
              <a:rPr lang="zh-CN" altLang="en-US" dirty="0"/>
              <a:t>安装测试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4E94C-FBB9-4174-99D9-DCDF77A7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0"/>
            <a:ext cx="10515600" cy="4720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Baskerville Old Face" panose="02020602080505020303" pitchFamily="18" charset="0"/>
              </a:rPr>
              <a:t>from mpi4py import MPI #test</a:t>
            </a:r>
            <a:r>
              <a:rPr lang="zh-CN" altLang="en-US" sz="2000" dirty="0">
                <a:latin typeface="Baskerville Old Face" panose="02020602080505020303" pitchFamily="18" charset="0"/>
              </a:rPr>
              <a:t>文件</a:t>
            </a:r>
            <a:endParaRPr lang="en-US" altLang="zh-CN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Baskerville Old Face" panose="02020602080505020303" pitchFamily="18" charset="0"/>
              </a:rPr>
              <a:t>comm = MPI.COMM_WORLD</a:t>
            </a:r>
          </a:p>
          <a:p>
            <a:pPr marL="0" indent="0">
              <a:buNone/>
            </a:pPr>
            <a:r>
              <a:rPr lang="en-US" altLang="zh-CN" sz="2000" dirty="0">
                <a:latin typeface="Baskerville Old Face" panose="02020602080505020303" pitchFamily="18" charset="0"/>
              </a:rPr>
              <a:t>rank = </a:t>
            </a:r>
            <a:r>
              <a:rPr lang="en-US" altLang="zh-CN" sz="2000" dirty="0" err="1">
                <a:latin typeface="Baskerville Old Face" panose="02020602080505020303" pitchFamily="18" charset="0"/>
              </a:rPr>
              <a:t>comm.rank</a:t>
            </a:r>
            <a:endParaRPr lang="en-US" altLang="zh-CN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Baskerville Old Face" panose="02020602080505020303" pitchFamily="18" charset="0"/>
              </a:rPr>
              <a:t>size=</a:t>
            </a:r>
            <a:r>
              <a:rPr lang="en-US" altLang="zh-CN" sz="2000" dirty="0" err="1">
                <a:latin typeface="Baskerville Old Face" panose="02020602080505020303" pitchFamily="18" charset="0"/>
              </a:rPr>
              <a:t>comm.size</a:t>
            </a:r>
            <a:endParaRPr lang="en-US" altLang="zh-CN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Baskerville Old Face" panose="02020602080505020303" pitchFamily="18" charset="0"/>
              </a:rPr>
              <a:t>print("process %d of %d:%s" %(</a:t>
            </a:r>
            <a:r>
              <a:rPr lang="en-US" altLang="zh-CN" sz="2000" dirty="0" err="1">
                <a:latin typeface="Baskerville Old Face" panose="02020602080505020303" pitchFamily="18" charset="0"/>
              </a:rPr>
              <a:t>rank,size,'Hello</a:t>
            </a:r>
            <a:r>
              <a:rPr lang="en-US" altLang="zh-CN" sz="2000" dirty="0">
                <a:latin typeface="Baskerville Old Face" panose="02020602080505020303" pitchFamily="18" charset="0"/>
              </a:rPr>
              <a:t> world!’))</a:t>
            </a:r>
          </a:p>
          <a:p>
            <a:pPr marL="0" indent="0">
              <a:buNone/>
            </a:pPr>
            <a:endParaRPr lang="en-US" altLang="zh-CN" sz="20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MPI </a:t>
            </a:r>
            <a:r>
              <a:rPr lang="zh-CN" altLang="zh-CN" dirty="0"/>
              <a:t>提供了下列函数来回答这些问题</a:t>
            </a:r>
            <a:r>
              <a:rPr lang="en-US" altLang="zh-CN" dirty="0"/>
              <a:t>:</a:t>
            </a:r>
          </a:p>
          <a:p>
            <a:r>
              <a:rPr lang="zh-CN" altLang="zh-CN" b="1" dirty="0">
                <a:latin typeface="Courier New" panose="02070309020205020404" pitchFamily="49" charset="0"/>
              </a:rPr>
              <a:t>用</a:t>
            </a:r>
            <a:r>
              <a:rPr lang="en-US" altLang="zh-CN" sz="2000" dirty="0">
                <a:latin typeface="Baskerville Old Face" panose="02020602080505020303" pitchFamily="18" charset="0"/>
              </a:rPr>
              <a:t>MPI.COMM_WORLD</a:t>
            </a:r>
            <a:r>
              <a:rPr lang="zh-CN" altLang="en-US" sz="2000" dirty="0">
                <a:latin typeface="Baskerville Old Face" panose="02020602080505020303" pitchFamily="18" charset="0"/>
              </a:rPr>
              <a:t>表示我们的程序的</a:t>
            </a:r>
            <a:r>
              <a:rPr lang="zh-CN" altLang="zh-CN" sz="2000" dirty="0">
                <a:solidFill>
                  <a:srgbClr val="404040"/>
                </a:solidFill>
                <a:ea typeface="&amp;quot"/>
              </a:rPr>
              <a:t>交流组</a:t>
            </a:r>
            <a:endParaRPr lang="en-US" altLang="zh-CN" sz="2000" dirty="0">
              <a:latin typeface="Baskerville Old Face" panose="02020602080505020303" pitchFamily="18" charset="0"/>
            </a:endParaRPr>
          </a:p>
          <a:p>
            <a:r>
              <a:rPr lang="zh-CN" altLang="zh-CN" b="1" dirty="0">
                <a:latin typeface="Courier New" panose="02070309020205020404" pitchFamily="49" charset="0"/>
              </a:rPr>
              <a:t>用</a:t>
            </a:r>
            <a:r>
              <a:rPr lang="en-US" altLang="zh-CN" b="1" dirty="0" err="1">
                <a:latin typeface="Courier New" panose="02070309020205020404" pitchFamily="49" charset="0"/>
              </a:rPr>
              <a:t>comm.size</a:t>
            </a:r>
            <a:r>
              <a:rPr lang="zh-CN" altLang="zh-CN" dirty="0"/>
              <a:t>获得进程个数</a:t>
            </a:r>
            <a:r>
              <a:rPr lang="en-US" altLang="zh-CN" dirty="0"/>
              <a:t>p</a:t>
            </a:r>
          </a:p>
          <a:p>
            <a:r>
              <a:rPr lang="zh-CN" altLang="en-US" b="1" dirty="0">
                <a:latin typeface="Courier New" panose="02070309020205020404" pitchFamily="49" charset="0"/>
              </a:rPr>
              <a:t>用</a:t>
            </a:r>
            <a:r>
              <a:rPr lang="en-US" altLang="zh-CN" b="1" dirty="0" err="1">
                <a:latin typeface="Courier New" panose="02070309020205020404" pitchFamily="49" charset="0"/>
              </a:rPr>
              <a:t>comm.rank</a:t>
            </a:r>
            <a:r>
              <a:rPr lang="en-US" altLang="zh-CN" dirty="0"/>
              <a:t> </a:t>
            </a:r>
            <a:r>
              <a:rPr lang="zh-CN" altLang="zh-CN" dirty="0"/>
              <a:t>获得进程的一个叫</a:t>
            </a:r>
            <a:r>
              <a:rPr lang="en-US" altLang="zh-CN" b="1" dirty="0">
                <a:latin typeface="Courier New" panose="02070309020205020404" pitchFamily="49" charset="0"/>
              </a:rPr>
              <a:t>rank</a:t>
            </a:r>
            <a:r>
              <a:rPr lang="zh-CN" altLang="zh-CN" dirty="0"/>
              <a:t>的值，该</a:t>
            </a:r>
            <a:r>
              <a:rPr lang="en-US" altLang="zh-CN" b="1" dirty="0">
                <a:latin typeface="Courier New" panose="02070309020205020404" pitchFamily="49" charset="0"/>
              </a:rPr>
              <a:t>rank</a:t>
            </a:r>
            <a:r>
              <a:rPr lang="zh-CN" altLang="zh-CN" dirty="0"/>
              <a:t>值为0到</a:t>
            </a:r>
            <a:r>
              <a:rPr lang="en-US" altLang="zh-CN" dirty="0"/>
              <a:t>p-1</a:t>
            </a:r>
            <a:r>
              <a:rPr lang="zh-CN" altLang="zh-CN" dirty="0"/>
              <a:t>间的整数,相当于</a:t>
            </a:r>
            <a:r>
              <a:rPr lang="zh-CN" altLang="zh-CN" dirty="0">
                <a:solidFill>
                  <a:srgbClr val="FF0000"/>
                </a:solidFill>
              </a:rPr>
              <a:t>进程的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749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0415-04D7-4F79-A296-76C77E3E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Cartesian topology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6BE91-F022-4450-82CF-AD4D0F03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Create_cart</a:t>
            </a:r>
            <a:r>
              <a:rPr lang="en-US" altLang="zh-CN" dirty="0"/>
              <a:t>([3,2],[</a:t>
            </a:r>
            <a:r>
              <a:rPr lang="en-US" altLang="zh-CN" dirty="0" err="1"/>
              <a:t>True,False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period = True  period = True</a:t>
            </a:r>
          </a:p>
          <a:p>
            <a:pPr marL="0" indent="0">
              <a:buNone/>
            </a:pPr>
            <a:r>
              <a:rPr lang="en-US" altLang="zh-CN" dirty="0"/>
              <a:t> ------+-----------+-----------+--------</a:t>
            </a:r>
          </a:p>
          <a:p>
            <a:pPr marL="0" indent="0">
              <a:buNone/>
            </a:pPr>
            <a:r>
              <a:rPr lang="en-US" altLang="zh-CN" dirty="0"/>
              <a:t>   |     0,0 (0)    |  0,1 (1)  |       period = False</a:t>
            </a:r>
          </a:p>
          <a:p>
            <a:pPr marL="0" indent="0">
              <a:buNone/>
            </a:pPr>
            <a:r>
              <a:rPr lang="en-US" altLang="zh-CN" dirty="0"/>
              <a:t> ------+-----------+-----------+--------</a:t>
            </a:r>
          </a:p>
          <a:p>
            <a:pPr marL="0" indent="0">
              <a:buNone/>
            </a:pPr>
            <a:r>
              <a:rPr lang="en-US" altLang="zh-CN" dirty="0"/>
              <a:t>   |     1,0 (2)    |  1,1 (3)  |       period = False</a:t>
            </a:r>
          </a:p>
          <a:p>
            <a:pPr marL="0" indent="0">
              <a:buNone/>
            </a:pPr>
            <a:r>
              <a:rPr lang="en-US" altLang="zh-CN" dirty="0"/>
              <a:t> ------+-----------+-----------+--------</a:t>
            </a:r>
          </a:p>
          <a:p>
            <a:pPr marL="0" indent="0">
              <a:buNone/>
            </a:pPr>
            <a:r>
              <a:rPr lang="en-US" altLang="zh-CN" dirty="0"/>
              <a:t>   |     2,0 (4)    |  2,1 (5)  |       period = False</a:t>
            </a:r>
          </a:p>
          <a:p>
            <a:pPr marL="0" indent="0">
              <a:buNone/>
            </a:pPr>
            <a:r>
              <a:rPr lang="en-US" altLang="zh-CN" dirty="0"/>
              <a:t> ------+-----------+-----------+--------</a:t>
            </a:r>
          </a:p>
          <a:p>
            <a:pPr marL="0" indent="0">
              <a:buNone/>
            </a:pPr>
            <a:r>
              <a:rPr lang="en-US" altLang="zh-CN" dirty="0"/>
              <a:t>  |    (0)            |      (1)    |</a:t>
            </a:r>
          </a:p>
        </p:txBody>
      </p:sp>
    </p:spTree>
    <p:extLst>
      <p:ext uri="{BB962C8B-B14F-4D97-AF65-F5344CB8AC3E}">
        <p14:creationId xmlns:p14="http://schemas.microsoft.com/office/powerpoint/2010/main" val="170587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AEB0-4EB3-4D89-8ED1-559D5820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MPI:</a:t>
            </a:r>
            <a:r>
              <a:rPr lang="zh-CN" altLang="en-US" dirty="0"/>
              <a:t>矩阵相乘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E1804-4801-46C0-8773-8C0EE93F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建立下面通讯组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4CD801-7D80-4F30-B0C8-121565C7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66" y="1490663"/>
            <a:ext cx="6188033" cy="44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24903-7736-4F27-BC60-2B40DB8D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4" y="685800"/>
            <a:ext cx="12258675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900" dirty="0"/>
              <a:t>if rank==0:</a:t>
            </a:r>
          </a:p>
          <a:p>
            <a:pPr marL="0" indent="0">
              <a:buNone/>
            </a:pPr>
            <a:r>
              <a:rPr lang="en-US" altLang="zh-CN" sz="1900" dirty="0"/>
              <a:t>        A,B=</a:t>
            </a:r>
            <a:r>
              <a:rPr lang="en-US" altLang="zh-CN" sz="1900" dirty="0" err="1"/>
              <a:t>gen_data</a:t>
            </a:r>
            <a:r>
              <a:rPr lang="en-US" altLang="zh-CN" sz="1900" dirty="0"/>
              <a:t>(</a:t>
            </a:r>
            <a:r>
              <a:rPr lang="en-US" altLang="zh-CN" sz="1900" dirty="0" err="1"/>
              <a:t>N,size</a:t>
            </a:r>
            <a:r>
              <a:rPr lang="en-US" altLang="zh-CN" sz="1900" dirty="0"/>
              <a:t>)#</a:t>
            </a:r>
            <a:r>
              <a:rPr lang="zh-CN" altLang="en-US" sz="1900" dirty="0"/>
              <a:t>将生成的矩阵进行切片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    else:</a:t>
            </a:r>
          </a:p>
          <a:p>
            <a:pPr marL="0" indent="0">
              <a:buNone/>
            </a:pPr>
            <a:r>
              <a:rPr lang="en-US" altLang="zh-CN" sz="1900" dirty="0"/>
              <a:t>        A,B=</a:t>
            </a:r>
            <a:r>
              <a:rPr lang="en-US" altLang="zh-CN" sz="1900" dirty="0" err="1"/>
              <a:t>None,None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    </a:t>
            </a:r>
            <a:r>
              <a:rPr lang="en-US" altLang="zh-CN" sz="1900" b="1" dirty="0" err="1">
                <a:solidFill>
                  <a:srgbClr val="FF0000"/>
                </a:solidFill>
              </a:rPr>
              <a:t>my_A</a:t>
            </a:r>
            <a:r>
              <a:rPr lang="en-US" altLang="zh-CN" sz="1900" b="1" dirty="0">
                <a:solidFill>
                  <a:srgbClr val="FF0000"/>
                </a:solidFill>
              </a:rPr>
              <a:t>=</a:t>
            </a:r>
            <a:r>
              <a:rPr lang="en-US" altLang="zh-CN" sz="1900" b="1" dirty="0" err="1">
                <a:solidFill>
                  <a:srgbClr val="FF0000"/>
                </a:solidFill>
              </a:rPr>
              <a:t>comm.scatter</a:t>
            </a:r>
            <a:r>
              <a:rPr lang="en-US" altLang="zh-CN" sz="1900" b="1" dirty="0">
                <a:solidFill>
                  <a:srgbClr val="FF0000"/>
                </a:solidFill>
              </a:rPr>
              <a:t>(</a:t>
            </a:r>
            <a:r>
              <a:rPr lang="en-US" altLang="zh-CN" sz="1900" b="1" dirty="0" err="1">
                <a:solidFill>
                  <a:srgbClr val="FF0000"/>
                </a:solidFill>
              </a:rPr>
              <a:t>A,root</a:t>
            </a:r>
            <a:r>
              <a:rPr lang="en-US" altLang="zh-CN" sz="1900" b="1" dirty="0">
                <a:solidFill>
                  <a:srgbClr val="FF0000"/>
                </a:solidFill>
              </a:rPr>
              <a:t>=0)</a:t>
            </a:r>
          </a:p>
          <a:p>
            <a:pPr marL="0" indent="0">
              <a:buNone/>
            </a:pPr>
            <a:r>
              <a:rPr lang="en-US" altLang="zh-CN" sz="1900" b="1" dirty="0">
                <a:solidFill>
                  <a:srgbClr val="FF0000"/>
                </a:solidFill>
              </a:rPr>
              <a:t>    </a:t>
            </a:r>
            <a:r>
              <a:rPr lang="en-US" altLang="zh-CN" sz="1900" b="1" dirty="0" err="1">
                <a:solidFill>
                  <a:srgbClr val="FF0000"/>
                </a:solidFill>
              </a:rPr>
              <a:t>my_B</a:t>
            </a:r>
            <a:r>
              <a:rPr lang="en-US" altLang="zh-CN" sz="1900" b="1" dirty="0">
                <a:solidFill>
                  <a:srgbClr val="FF0000"/>
                </a:solidFill>
              </a:rPr>
              <a:t>=</a:t>
            </a:r>
            <a:r>
              <a:rPr lang="en-US" altLang="zh-CN" sz="1900" b="1" dirty="0" err="1">
                <a:solidFill>
                  <a:srgbClr val="FF0000"/>
                </a:solidFill>
              </a:rPr>
              <a:t>comm.scatter</a:t>
            </a:r>
            <a:r>
              <a:rPr lang="en-US" altLang="zh-CN" sz="1900" b="1" dirty="0">
                <a:solidFill>
                  <a:srgbClr val="FF0000"/>
                </a:solidFill>
              </a:rPr>
              <a:t>(</a:t>
            </a:r>
            <a:r>
              <a:rPr lang="en-US" altLang="zh-CN" sz="1900" b="1" dirty="0" err="1">
                <a:solidFill>
                  <a:srgbClr val="FF0000"/>
                </a:solidFill>
              </a:rPr>
              <a:t>B,root</a:t>
            </a:r>
            <a:r>
              <a:rPr lang="en-US" altLang="zh-CN" sz="1900" b="1" dirty="0">
                <a:solidFill>
                  <a:srgbClr val="FF0000"/>
                </a:solidFill>
              </a:rPr>
              <a:t>=0)</a:t>
            </a:r>
          </a:p>
          <a:p>
            <a:pPr marL="0" indent="0"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mpi_rows</a:t>
            </a:r>
            <a:r>
              <a:rPr lang="en-US" altLang="zh-CN" sz="1900" dirty="0"/>
              <a:t> = int(</a:t>
            </a:r>
            <a:r>
              <a:rPr lang="en-US" altLang="zh-CN" sz="1900" dirty="0" err="1"/>
              <a:t>np.sqrt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comm.size</a:t>
            </a:r>
            <a:r>
              <a:rPr lang="en-US" altLang="zh-CN" sz="1900" dirty="0"/>
              <a:t>))</a:t>
            </a:r>
          </a:p>
          <a:p>
            <a:pPr marL="0" indent="0"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ccomm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comm.Create_cart</a:t>
            </a:r>
            <a:r>
              <a:rPr lang="en-US" altLang="zh-CN" sz="1900" dirty="0"/>
              <a:t>((</a:t>
            </a:r>
            <a:r>
              <a:rPr lang="en-US" altLang="zh-CN" sz="1900" dirty="0" err="1"/>
              <a:t>mpi_rows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mpi_rows</a:t>
            </a:r>
            <a:r>
              <a:rPr lang="en-US" altLang="zh-CN" sz="1900" dirty="0"/>
              <a:t>), periods=(True, True</a:t>
            </a:r>
            <a:r>
              <a:rPr lang="en-US" altLang="zh-CN" sz="1900" dirty="0">
                <a:latin typeface="Bahnschrift Condensed" panose="020B0502040204020203" pitchFamily="34" charset="0"/>
              </a:rPr>
              <a:t>))</a:t>
            </a:r>
          </a:p>
          <a:p>
            <a:pPr marL="0" indent="0">
              <a:buNone/>
            </a:pPr>
            <a:r>
              <a:rPr lang="en-US" altLang="zh-CN" sz="1900" b="1" dirty="0">
                <a:solidFill>
                  <a:srgbClr val="FF0000"/>
                </a:solidFill>
              </a:rPr>
              <a:t>    </a:t>
            </a:r>
            <a:r>
              <a:rPr lang="en-US" altLang="zh-CN" sz="1900" b="1" dirty="0" err="1">
                <a:solidFill>
                  <a:srgbClr val="FF0000"/>
                </a:solidFill>
              </a:rPr>
              <a:t>my_mpi_row</a:t>
            </a:r>
            <a:r>
              <a:rPr lang="en-US" altLang="zh-CN" sz="1900" b="1" dirty="0">
                <a:solidFill>
                  <a:srgbClr val="FF0000"/>
                </a:solidFill>
              </a:rPr>
              <a:t>, </a:t>
            </a:r>
            <a:r>
              <a:rPr lang="en-US" altLang="zh-CN" sz="1900" b="1" dirty="0" err="1">
                <a:solidFill>
                  <a:srgbClr val="FF0000"/>
                </a:solidFill>
              </a:rPr>
              <a:t>my_mpi_col</a:t>
            </a:r>
            <a:r>
              <a:rPr lang="en-US" altLang="zh-CN" sz="1900" b="1" dirty="0">
                <a:solidFill>
                  <a:srgbClr val="FF0000"/>
                </a:solidFill>
              </a:rPr>
              <a:t> = </a:t>
            </a:r>
            <a:r>
              <a:rPr lang="en-US" altLang="zh-CN" sz="1900" b="1" dirty="0" err="1">
                <a:solidFill>
                  <a:srgbClr val="FF0000"/>
                </a:solidFill>
              </a:rPr>
              <a:t>ccomm.Get_coords</a:t>
            </a:r>
            <a:r>
              <a:rPr lang="en-US" altLang="zh-CN" sz="1900" b="1" dirty="0">
                <a:solidFill>
                  <a:srgbClr val="FF0000"/>
                </a:solidFill>
              </a:rPr>
              <a:t>(</a:t>
            </a:r>
            <a:r>
              <a:rPr lang="en-US" altLang="zh-CN" sz="1900" b="1" dirty="0" err="1">
                <a:solidFill>
                  <a:srgbClr val="FF0000"/>
                </a:solidFill>
              </a:rPr>
              <a:t>ccomm.rank</a:t>
            </a:r>
            <a:r>
              <a:rPr lang="en-US" altLang="zh-CN" sz="1900" b="1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sz="1900" dirty="0"/>
              <a:t>    </a:t>
            </a:r>
            <a:r>
              <a:rPr lang="en-US" altLang="zh-CN" sz="1900" dirty="0" err="1"/>
              <a:t>my_C</a:t>
            </a:r>
            <a:r>
              <a:rPr lang="en-US" altLang="zh-CN" sz="1900" dirty="0"/>
              <a:t> = </a:t>
            </a:r>
            <a:r>
              <a:rPr lang="en-US" altLang="zh-CN" sz="1900" dirty="0" err="1"/>
              <a:t>np.zeros_like</a:t>
            </a:r>
            <a:r>
              <a:rPr lang="en-US" altLang="zh-CN" sz="1900" dirty="0"/>
              <a:t>(</a:t>
            </a:r>
            <a:r>
              <a:rPr lang="en-US" altLang="zh-CN" sz="1900" dirty="0" err="1"/>
              <a:t>my_A</a:t>
            </a:r>
            <a:r>
              <a:rPr lang="en-US" altLang="zh-CN" sz="1900" dirty="0"/>
              <a:t>)</a:t>
            </a:r>
          </a:p>
          <a:p>
            <a:pPr marL="0" indent="0">
              <a:buNone/>
            </a:pPr>
            <a:r>
              <a:rPr lang="en-US" altLang="zh-CN" sz="1900" b="1" dirty="0">
                <a:solidFill>
                  <a:srgbClr val="FF0000"/>
                </a:solidFill>
              </a:rPr>
              <a:t>    </a:t>
            </a:r>
            <a:r>
              <a:rPr lang="en-US" altLang="zh-CN" sz="1900" b="1" dirty="0" err="1">
                <a:solidFill>
                  <a:srgbClr val="FF0000"/>
                </a:solidFill>
              </a:rPr>
              <a:t>tile_A</a:t>
            </a:r>
            <a:r>
              <a:rPr lang="en-US" altLang="zh-CN" sz="1900" b="1" dirty="0">
                <a:solidFill>
                  <a:srgbClr val="FF0000"/>
                </a:solidFill>
              </a:rPr>
              <a:t>_=</a:t>
            </a:r>
            <a:r>
              <a:rPr lang="en-US" altLang="zh-CN" sz="1900" b="1" dirty="0" err="1">
                <a:solidFill>
                  <a:srgbClr val="FF0000"/>
                </a:solidFill>
              </a:rPr>
              <a:t>np.empty_like</a:t>
            </a:r>
            <a:r>
              <a:rPr lang="en-US" altLang="zh-CN" sz="1900" b="1" dirty="0">
                <a:solidFill>
                  <a:srgbClr val="FF0000"/>
                </a:solidFill>
              </a:rPr>
              <a:t>(</a:t>
            </a:r>
            <a:r>
              <a:rPr lang="en-US" altLang="zh-CN" sz="1900" b="1" dirty="0" err="1">
                <a:solidFill>
                  <a:srgbClr val="FF0000"/>
                </a:solidFill>
              </a:rPr>
              <a:t>my_A</a:t>
            </a:r>
            <a:r>
              <a:rPr lang="en-US" altLang="zh-CN" sz="1900" b="1" dirty="0">
                <a:solidFill>
                  <a:srgbClr val="FF0000"/>
                </a:solidFill>
              </a:rPr>
              <a:t>)#</a:t>
            </a:r>
            <a:r>
              <a:rPr lang="zh-CN" altLang="en-US" sz="1900" b="1" dirty="0">
                <a:solidFill>
                  <a:srgbClr val="FF0000"/>
                </a:solidFill>
              </a:rPr>
              <a:t>建立两个</a:t>
            </a:r>
            <a:r>
              <a:rPr lang="en-US" altLang="zh-CN" sz="1900" b="1" dirty="0" err="1">
                <a:solidFill>
                  <a:srgbClr val="FF0000"/>
                </a:solidFill>
              </a:rPr>
              <a:t>buf</a:t>
            </a:r>
            <a:r>
              <a:rPr lang="zh-CN" altLang="en-US" sz="1900" b="1" dirty="0">
                <a:solidFill>
                  <a:srgbClr val="FF0000"/>
                </a:solidFill>
              </a:rPr>
              <a:t>区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900" b="1" dirty="0">
                <a:solidFill>
                  <a:srgbClr val="FF0000"/>
                </a:solidFill>
              </a:rPr>
              <a:t>    </a:t>
            </a:r>
            <a:r>
              <a:rPr lang="en-US" altLang="zh-CN" sz="1900" b="1" dirty="0" err="1">
                <a:solidFill>
                  <a:srgbClr val="FF0000"/>
                </a:solidFill>
              </a:rPr>
              <a:t>tile_B</a:t>
            </a:r>
            <a:r>
              <a:rPr lang="en-US" altLang="zh-CN" sz="1900" b="1" dirty="0">
                <a:solidFill>
                  <a:srgbClr val="FF0000"/>
                </a:solidFill>
              </a:rPr>
              <a:t>_=</a:t>
            </a:r>
            <a:r>
              <a:rPr lang="en-US" altLang="zh-CN" sz="1900" b="1" dirty="0" err="1">
                <a:solidFill>
                  <a:srgbClr val="FF0000"/>
                </a:solidFill>
              </a:rPr>
              <a:t>np.empty_like</a:t>
            </a:r>
            <a:r>
              <a:rPr lang="en-US" altLang="zh-CN" sz="1900" b="1" dirty="0">
                <a:solidFill>
                  <a:srgbClr val="FF0000"/>
                </a:solidFill>
              </a:rPr>
              <a:t>(</a:t>
            </a:r>
            <a:r>
              <a:rPr lang="en-US" altLang="zh-CN" sz="1900" b="1" dirty="0" err="1">
                <a:solidFill>
                  <a:srgbClr val="FF0000"/>
                </a:solidFill>
              </a:rPr>
              <a:t>my_A</a:t>
            </a:r>
            <a:r>
              <a:rPr lang="en-US" altLang="zh-CN" sz="19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900" dirty="0"/>
              <a:t>    req = [None, None, None, None]</a:t>
            </a:r>
          </a:p>
        </p:txBody>
      </p:sp>
    </p:spTree>
    <p:extLst>
      <p:ext uri="{BB962C8B-B14F-4D97-AF65-F5344CB8AC3E}">
        <p14:creationId xmlns:p14="http://schemas.microsoft.com/office/powerpoint/2010/main" val="259079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DCB64-ABEB-469E-AA90-76802C78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35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    rows=[[</a:t>
            </a:r>
            <a:r>
              <a:rPr lang="en-US" altLang="zh-CN" sz="1600" dirty="0" err="1"/>
              <a:t>mpi_rows</a:t>
            </a:r>
            <a:r>
              <a:rPr lang="en-US" altLang="zh-CN" sz="1600" dirty="0"/>
              <a:t>*</a:t>
            </a:r>
            <a:r>
              <a:rPr lang="en-US" altLang="zh-CN" sz="1600" dirty="0" err="1"/>
              <a:t>i+j</a:t>
            </a:r>
            <a:r>
              <a:rPr lang="en-US" altLang="zh-CN" sz="1600" dirty="0"/>
              <a:t> for j in range(</a:t>
            </a:r>
            <a:r>
              <a:rPr lang="en-US" altLang="zh-CN" sz="1600" dirty="0" err="1"/>
              <a:t>mpi_rows</a:t>
            </a:r>
            <a:r>
              <a:rPr lang="en-US" altLang="zh-CN" sz="1600" dirty="0"/>
              <a:t>)] 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</a:t>
            </a:r>
            <a:r>
              <a:rPr lang="en-US" altLang="zh-CN" sz="1600" dirty="0" err="1"/>
              <a:t>mpi_rows</a:t>
            </a:r>
            <a:r>
              <a:rPr lang="en-US" altLang="zh-CN" sz="1600" dirty="0"/>
              <a:t>)]</a:t>
            </a:r>
          </a:p>
          <a:p>
            <a:pPr marL="0" indent="0">
              <a:buNone/>
            </a:pPr>
            <a:r>
              <a:rPr lang="en-US" altLang="zh-CN" sz="1600" dirty="0"/>
              <a:t>    cols=[[i+3*j for j in range(</a:t>
            </a:r>
            <a:r>
              <a:rPr lang="en-US" altLang="zh-CN" sz="1600" dirty="0" err="1"/>
              <a:t>mpi_rows</a:t>
            </a:r>
            <a:r>
              <a:rPr lang="en-US" altLang="zh-CN" sz="1600" dirty="0"/>
              <a:t>)] 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</a:t>
            </a:r>
            <a:r>
              <a:rPr lang="en-US" altLang="zh-CN" sz="1600" dirty="0" err="1"/>
              <a:t>mpi_rows</a:t>
            </a:r>
            <a:r>
              <a:rPr lang="en-US" altLang="zh-CN" sz="1600" dirty="0"/>
              <a:t>)]</a:t>
            </a:r>
          </a:p>
          <a:p>
            <a:pPr marL="0" indent="0">
              <a:buNone/>
            </a:pPr>
            <a:r>
              <a:rPr lang="en-US" altLang="zh-CN" sz="1600" dirty="0"/>
              <a:t>    for r in range(1,mpi_rows):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req[EAST]  = </a:t>
            </a:r>
            <a:r>
              <a:rPr lang="en-US" altLang="zh-CN" sz="1600" b="1" dirty="0" err="1">
                <a:solidFill>
                  <a:srgbClr val="FF0000"/>
                </a:solidFill>
              </a:rPr>
              <a:t>ccomm.Isend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tile_A</a:t>
            </a:r>
            <a:r>
              <a:rPr lang="en-US" altLang="zh-CN" sz="1600" b="1" dirty="0">
                <a:solidFill>
                  <a:srgbClr val="FF0000"/>
                </a:solidFill>
              </a:rPr>
              <a:t> , </a:t>
            </a:r>
            <a:r>
              <a:rPr lang="en-US" altLang="zh-CN" sz="1600" b="1" dirty="0" err="1">
                <a:solidFill>
                  <a:srgbClr val="FF0000"/>
                </a:solidFill>
              </a:rPr>
              <a:t>dest</a:t>
            </a:r>
            <a:r>
              <a:rPr lang="en-US" altLang="zh-CN" sz="1600" b="1" dirty="0">
                <a:solidFill>
                  <a:srgbClr val="FF0000"/>
                </a:solidFill>
              </a:rPr>
              <a:t>=rows[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my_mpi_row</a:t>
            </a:r>
            <a:r>
              <a:rPr lang="en-US" altLang="zh-CN" sz="1600" b="1" dirty="0">
                <a:solidFill>
                  <a:srgbClr val="FF0000"/>
                </a:solidFill>
              </a:rPr>
              <a:t>][(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my_mpi_col</a:t>
            </a:r>
            <a:r>
              <a:rPr lang="en-US" altLang="zh-CN" sz="1600" b="1" dirty="0">
                <a:solidFill>
                  <a:srgbClr val="FF0000"/>
                </a:solidFill>
              </a:rPr>
              <a:t>-r)%</a:t>
            </a:r>
            <a:r>
              <a:rPr lang="en-US" altLang="zh-CN" sz="1600" b="1" dirty="0" err="1">
                <a:solidFill>
                  <a:srgbClr val="FF0000"/>
                </a:solidFill>
              </a:rPr>
              <a:t>mpi_rows</a:t>
            </a:r>
            <a:r>
              <a:rPr lang="en-US" altLang="zh-CN" sz="1600" b="1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req[WEST]  = </a:t>
            </a:r>
            <a:r>
              <a:rPr lang="en-US" altLang="zh-CN" sz="1600" b="1" dirty="0" err="1">
                <a:solidFill>
                  <a:srgbClr val="FF0000"/>
                </a:solidFill>
              </a:rPr>
              <a:t>ccomm.Irecv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tile_A</a:t>
            </a:r>
            <a:r>
              <a:rPr lang="en-US" altLang="zh-CN" sz="1600" b="1" dirty="0">
                <a:solidFill>
                  <a:srgbClr val="FF0000"/>
                </a:solidFill>
              </a:rPr>
              <a:t>_, source=rows[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my_mpi_row</a:t>
            </a:r>
            <a:r>
              <a:rPr lang="en-US" altLang="zh-CN" sz="1600" b="1" dirty="0">
                <a:solidFill>
                  <a:srgbClr val="FF0000"/>
                </a:solidFill>
              </a:rPr>
              <a:t>][(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my_mpi_col+r</a:t>
            </a:r>
            <a:r>
              <a:rPr lang="en-US" altLang="zh-CN" sz="1600" b="1" dirty="0">
                <a:solidFill>
                  <a:srgbClr val="FF0000"/>
                </a:solidFill>
              </a:rPr>
              <a:t>)%</a:t>
            </a:r>
            <a:r>
              <a:rPr lang="en-US" altLang="zh-CN" sz="1600" b="1" dirty="0" err="1">
                <a:solidFill>
                  <a:srgbClr val="FF0000"/>
                </a:solidFill>
              </a:rPr>
              <a:t>mpi_rows</a:t>
            </a:r>
            <a:r>
              <a:rPr lang="en-US" altLang="zh-CN" sz="1600" b="1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req[SOUTH] = </a:t>
            </a:r>
            <a:r>
              <a:rPr lang="en-US" altLang="zh-CN" sz="1600" b="1" dirty="0" err="1">
                <a:solidFill>
                  <a:srgbClr val="FF0000"/>
                </a:solidFill>
              </a:rPr>
              <a:t>ccomm.Isend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tile_B</a:t>
            </a:r>
            <a:r>
              <a:rPr lang="en-US" altLang="zh-CN" sz="1600" b="1" dirty="0">
                <a:solidFill>
                  <a:srgbClr val="FF0000"/>
                </a:solidFill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</a:rPr>
              <a:t>dest</a:t>
            </a:r>
            <a:r>
              <a:rPr lang="en-US" altLang="zh-CN" sz="1600" b="1" dirty="0">
                <a:solidFill>
                  <a:srgbClr val="FF0000"/>
                </a:solidFill>
              </a:rPr>
              <a:t>=cols[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my_mpi_col</a:t>
            </a:r>
            <a:r>
              <a:rPr lang="en-US" altLang="zh-CN" sz="1600" b="1" dirty="0">
                <a:solidFill>
                  <a:srgbClr val="FF0000"/>
                </a:solidFill>
              </a:rPr>
              <a:t>][(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my_mpi_row</a:t>
            </a:r>
            <a:r>
              <a:rPr lang="en-US" altLang="zh-CN" sz="1600" b="1" dirty="0">
                <a:solidFill>
                  <a:srgbClr val="FF0000"/>
                </a:solidFill>
              </a:rPr>
              <a:t>-r)%</a:t>
            </a:r>
            <a:r>
              <a:rPr lang="en-US" altLang="zh-CN" sz="1600" b="1" dirty="0" err="1">
                <a:solidFill>
                  <a:srgbClr val="FF0000"/>
                </a:solidFill>
              </a:rPr>
              <a:t>mpi_rows</a:t>
            </a:r>
            <a:r>
              <a:rPr lang="en-US" altLang="zh-CN" sz="1600" b="1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req[NORTH]=</a:t>
            </a:r>
            <a:r>
              <a:rPr lang="en-US" altLang="zh-CN" sz="1600" b="1" dirty="0" err="1">
                <a:solidFill>
                  <a:srgbClr val="FF0000"/>
                </a:solidFill>
              </a:rPr>
              <a:t>ccomm.Irecv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tile_B_,source</a:t>
            </a:r>
            <a:r>
              <a:rPr lang="en-US" altLang="zh-CN" sz="1600" b="1" dirty="0">
                <a:solidFill>
                  <a:srgbClr val="FF0000"/>
                </a:solidFill>
              </a:rPr>
              <a:t>=cols[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my_mpi_col</a:t>
            </a:r>
            <a:r>
              <a:rPr lang="en-US" altLang="zh-CN" sz="1600" b="1" dirty="0">
                <a:solidFill>
                  <a:srgbClr val="FF0000"/>
                </a:solidFill>
              </a:rPr>
              <a:t>][(</a:t>
            </a:r>
            <a:r>
              <a:rPr lang="en-US" altLang="zh-CN" sz="1600" b="1" dirty="0" err="1">
                <a:solidFill>
                  <a:srgbClr val="FF0000"/>
                </a:solidFill>
              </a:rPr>
              <a:t>my_mpi_row+r</a:t>
            </a:r>
            <a:r>
              <a:rPr lang="en-US" altLang="zh-CN" sz="1600" b="1" dirty="0">
                <a:solidFill>
                  <a:srgbClr val="FF0000"/>
                </a:solidFill>
              </a:rPr>
              <a:t>)%</a:t>
            </a:r>
            <a:r>
              <a:rPr lang="en-US" altLang="zh-CN" sz="1600" b="1" dirty="0" err="1">
                <a:solidFill>
                  <a:srgbClr val="FF0000"/>
                </a:solidFill>
              </a:rPr>
              <a:t>mpi_rows</a:t>
            </a:r>
            <a:r>
              <a:rPr lang="en-US" altLang="zh-CN" sz="1600" b="1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req[0].</a:t>
            </a:r>
            <a:r>
              <a:rPr lang="en-US" altLang="zh-CN" sz="1600" b="1" dirty="0" err="1">
                <a:solidFill>
                  <a:srgbClr val="FF0000"/>
                </a:solidFill>
              </a:rPr>
              <a:t>Waitall</a:t>
            </a:r>
            <a:r>
              <a:rPr lang="en-US" altLang="zh-CN" sz="1600" b="1" dirty="0">
                <a:solidFill>
                  <a:srgbClr val="FF0000"/>
                </a:solidFill>
              </a:rPr>
              <a:t>(req)</a:t>
            </a:r>
          </a:p>
          <a:p>
            <a:pPr marL="0" indent="0">
              <a:buNone/>
            </a:pPr>
            <a:r>
              <a:rPr lang="en-US" altLang="zh-CN" sz="1600" dirty="0"/>
              <a:t>        if rank==0:</a:t>
            </a:r>
          </a:p>
          <a:p>
            <a:pPr marL="0" indent="0">
              <a:buNone/>
            </a:pPr>
            <a:r>
              <a:rPr lang="en-US" altLang="zh-CN" sz="1600" dirty="0"/>
              <a:t>            print(rank,tile_A_,</a:t>
            </a:r>
            <a:r>
              <a:rPr lang="en-US" altLang="zh-CN" sz="1600" dirty="0" err="1"/>
              <a:t>tile_B</a:t>
            </a:r>
            <a:r>
              <a:rPr lang="en-US" altLang="zh-CN" sz="1600" dirty="0"/>
              <a:t>_)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my_C</a:t>
            </a:r>
            <a:r>
              <a:rPr lang="en-US" altLang="zh-CN" sz="1600" dirty="0"/>
              <a:t>+=np.dot(tile_A_,</a:t>
            </a:r>
            <a:r>
              <a:rPr lang="en-US" altLang="zh-CN" sz="1600" dirty="0" err="1"/>
              <a:t>tile_B</a:t>
            </a:r>
            <a:r>
              <a:rPr lang="en-US" altLang="zh-CN" sz="1600" dirty="0"/>
              <a:t>_)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comm.barrier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my_C</a:t>
            </a:r>
            <a:r>
              <a:rPr lang="en-US" altLang="zh-CN" sz="1600" dirty="0"/>
              <a:t>+=np.dot(</a:t>
            </a:r>
            <a:r>
              <a:rPr lang="en-US" altLang="zh-CN" sz="1600" dirty="0" err="1"/>
              <a:t>my_A,my_B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res=</a:t>
            </a:r>
            <a:r>
              <a:rPr lang="en-US" altLang="zh-CN" sz="1600" b="1" dirty="0" err="1">
                <a:solidFill>
                  <a:srgbClr val="FF0000"/>
                </a:solidFill>
              </a:rPr>
              <a:t>comm.gather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my_C,root</a:t>
            </a:r>
            <a:r>
              <a:rPr lang="en-US" altLang="zh-CN" sz="1600" b="1" dirty="0">
                <a:solidFill>
                  <a:srgbClr val="FF0000"/>
                </a:solidFill>
              </a:rPr>
              <a:t>=0)#</a:t>
            </a:r>
            <a:r>
              <a:rPr lang="zh-CN" altLang="en-US" sz="1600" dirty="0"/>
              <a:t>最后将矩阵拼接起来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672999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C8073-81E2-4C4A-9680-B3EB83F6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图拓扑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DF106-D477-4E1D-8ECD-552F21D0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Create_graph</a:t>
            </a:r>
            <a:r>
              <a:rPr lang="en-US" altLang="zh-CN" dirty="0"/>
              <a:t>(self, index, edges, bool reorder=False)</a:t>
            </a:r>
          </a:p>
          <a:p>
            <a:pPr marL="0" indent="0">
              <a:buNone/>
            </a:pPr>
            <a:r>
              <a:rPr lang="en-US" altLang="zh-CN" dirty="0"/>
              <a:t>index:</a:t>
            </a:r>
            <a:r>
              <a:rPr lang="zh-CN" altLang="en-US" dirty="0"/>
              <a:t>存储节点信息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edges</a:t>
            </a:r>
            <a:r>
              <a:rPr lang="zh-CN" altLang="en-US" dirty="0"/>
              <a:t>：表示边的信息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01AF2E-DD64-45F3-A175-E7301D98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853" y="2762250"/>
            <a:ext cx="5389125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2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79C12-7504-4520-BF9A-C14ABD0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算法设计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D6B362-2264-4C3E-B925-4EB19B837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4573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b="1" dirty="0"/>
                  <a:t>并行设计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初始化：若有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个点要聚类，设置进程数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为我们要聚类的中心点个数，将前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个点作为每个进程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的中心点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并行：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、每个进程都计算各个点到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距离</a:t>
                </a:r>
                <a:r>
                  <a:rPr lang="en-US" altLang="zh-CN" dirty="0"/>
                  <a:t>dist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…..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]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、将每个进程的</a:t>
                </a:r>
                <a:r>
                  <a:rPr lang="en-US" altLang="zh-CN" dirty="0" err="1"/>
                  <a:t>dist</a:t>
                </a:r>
                <a:r>
                  <a:rPr lang="zh-CN" altLang="en-US" dirty="0"/>
                  <a:t>数组</a:t>
                </a:r>
                <a:r>
                  <a:rPr lang="en-US" altLang="zh-CN" dirty="0"/>
                  <a:t>Reduce</a:t>
                </a:r>
                <a:r>
                  <a:rPr lang="zh-CN" altLang="en-US" dirty="0"/>
                  <a:t>一下，我们就获得了每个点到离它最近的中心点距离，即为</a:t>
                </a:r>
                <a:r>
                  <a:rPr lang="en-US" altLang="zh-CN" dirty="0" err="1"/>
                  <a:t>min_dist</a:t>
                </a:r>
                <a:r>
                  <a:rPr lang="zh-CN" altLang="en-US" dirty="0"/>
                  <a:t>，再将</a:t>
                </a:r>
                <a:r>
                  <a:rPr lang="en-US" altLang="zh-CN" dirty="0" err="1"/>
                  <a:t>min_dist</a:t>
                </a:r>
                <a:r>
                  <a:rPr lang="zh-CN" altLang="en-US" dirty="0"/>
                  <a:t>广播给每个进程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3</a:t>
                </a:r>
                <a:r>
                  <a:rPr lang="zh-CN" altLang="en-US" dirty="0"/>
                  <a:t>、每个进程都将其</a:t>
                </a:r>
                <a:r>
                  <a:rPr lang="en-US" altLang="zh-CN" dirty="0" err="1"/>
                  <a:t>dist</a:t>
                </a:r>
                <a:r>
                  <a:rPr lang="zh-CN" altLang="en-US" dirty="0"/>
                  <a:t>数组和</a:t>
                </a:r>
                <a:r>
                  <a:rPr lang="en-US" altLang="zh-CN" dirty="0" err="1"/>
                  <a:t>min_dist</a:t>
                </a:r>
                <a:r>
                  <a:rPr lang="zh-CN" altLang="en-US" dirty="0"/>
                  <a:t>进行比对，获得属于它的点，更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，将每个进程的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收集</m:t>
                    </m:r>
                  </m:oMath>
                </a14:m>
                <a:r>
                  <a:rPr lang="zh-CN" altLang="en-US" dirty="0"/>
                  <a:t>起来再进行广播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4</a:t>
                </a:r>
                <a:r>
                  <a:rPr lang="zh-CN" altLang="en-US" dirty="0"/>
                  <a:t>、重复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直到达到收敛条件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D6B362-2264-4C3E-B925-4EB19B837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457325"/>
                <a:ext cx="10515600" cy="4351338"/>
              </a:xfrm>
              <a:blipFill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92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0F63C-5791-42ED-B26B-85A08EC1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377825"/>
            <a:ext cx="10563225" cy="4413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while True:	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 = []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min_dist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numpy.zeros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num_points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for point in data:#</a:t>
            </a:r>
            <a:r>
              <a:rPr lang="en-US" altLang="zh-CN" sz="1800" b="1" dirty="0" err="1">
                <a:solidFill>
                  <a:srgbClr val="FF0000"/>
                </a:solidFill>
              </a:rPr>
              <a:t>dist</a:t>
            </a:r>
            <a:r>
              <a:rPr lang="zh-CN" altLang="en-US" sz="1800" b="1" dirty="0">
                <a:solidFill>
                  <a:srgbClr val="FF0000"/>
                </a:solidFill>
              </a:rPr>
              <a:t>记录每个</a:t>
            </a:r>
            <a:r>
              <a:rPr lang="en-US" altLang="zh-CN" sz="1800" b="1" dirty="0">
                <a:solidFill>
                  <a:srgbClr val="FF0000"/>
                </a:solidFill>
              </a:rPr>
              <a:t>rank</a:t>
            </a:r>
            <a:r>
              <a:rPr lang="zh-CN" altLang="en-US" sz="1800" b="1" dirty="0">
                <a:solidFill>
                  <a:srgbClr val="FF0000"/>
                </a:solidFill>
              </a:rPr>
              <a:t>到其他点的欧式距离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   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dist.append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eucl_distance</a:t>
            </a:r>
            <a:r>
              <a:rPr lang="en-US" altLang="zh-CN" sz="1800" b="1" dirty="0">
                <a:solidFill>
                  <a:srgbClr val="FF0000"/>
                </a:solidFill>
              </a:rPr>
              <a:t>(initial[rank], point))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temp_dist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numpy.array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comm.Reduce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temp_dist</a:t>
            </a:r>
            <a:r>
              <a:rPr lang="en-US" altLang="zh-CN" sz="1800" b="1" dirty="0">
                <a:solidFill>
                  <a:srgbClr val="FF0000"/>
                </a:solidFill>
              </a:rPr>
              <a:t>, </a:t>
            </a:r>
            <a:r>
              <a:rPr lang="en-US" altLang="zh-CN" sz="1800" b="1" dirty="0" err="1">
                <a:solidFill>
                  <a:srgbClr val="FF0000"/>
                </a:solidFill>
              </a:rPr>
              <a:t>min_dist</a:t>
            </a:r>
            <a:r>
              <a:rPr lang="en-US" altLang="zh-CN" sz="1800" b="1" dirty="0">
                <a:solidFill>
                  <a:srgbClr val="FF0000"/>
                </a:solidFill>
              </a:rPr>
              <a:t>, op = MPI.MIN)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comm.Barrier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        if rank == 0:</a:t>
            </a:r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min_dist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min_dist.tolist</a:t>
            </a:r>
            <a:r>
              <a:rPr lang="en-US" altLang="zh-CN" sz="1800" dirty="0"/>
              <a:t>()#</a:t>
            </a:r>
            <a:r>
              <a:rPr lang="en-US" altLang="zh-CN" sz="1800" dirty="0" err="1"/>
              <a:t>numpy</a:t>
            </a:r>
            <a:r>
              <a:rPr lang="zh-CN" altLang="en-US" sz="1800" dirty="0"/>
              <a:t>数据类型变</a:t>
            </a:r>
            <a:r>
              <a:rPr lang="en-US" altLang="zh-CN" sz="1800" dirty="0"/>
              <a:t>list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recv_min_dist</a:t>
            </a:r>
            <a:r>
              <a:rPr lang="en-US" altLang="zh-CN" sz="1800" b="1" dirty="0">
                <a:solidFill>
                  <a:srgbClr val="FF0000"/>
                </a:solidFill>
              </a:rPr>
              <a:t> = </a:t>
            </a:r>
            <a:r>
              <a:rPr lang="en-US" altLang="zh-CN" sz="1800" b="1" dirty="0" err="1">
                <a:solidFill>
                  <a:srgbClr val="FF0000"/>
                </a:solidFill>
              </a:rPr>
              <a:t>comm.bcast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min_dist</a:t>
            </a:r>
            <a:r>
              <a:rPr lang="en-US" altLang="zh-CN" sz="1800" b="1" dirty="0">
                <a:solidFill>
                  <a:srgbClr val="FF0000"/>
                </a:solidFill>
              </a:rPr>
              <a:t>, root = 0)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comm.Barrier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cluster = []</a:t>
            </a:r>
          </a:p>
          <a:p>
            <a:pPr marL="0" indent="0">
              <a:buNone/>
            </a:pPr>
            <a:r>
              <a:rPr lang="en-US" altLang="zh-CN" sz="1800" dirty="0"/>
              <a:t>        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range(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recv_min_dist</a:t>
            </a:r>
            <a:r>
              <a:rPr lang="en-US" altLang="zh-CN" sz="1800" dirty="0"/>
              <a:t>)):</a:t>
            </a:r>
          </a:p>
          <a:p>
            <a:pPr marL="0" indent="0">
              <a:buNone/>
            </a:pPr>
            <a:r>
              <a:rPr lang="en-US" altLang="zh-CN" sz="1800" dirty="0"/>
              <a:t>            if </a:t>
            </a:r>
            <a:r>
              <a:rPr lang="en-US" altLang="zh-CN" sz="1800" dirty="0" err="1"/>
              <a:t>recv_min_dist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== </a:t>
            </a:r>
            <a:r>
              <a:rPr lang="en-US" altLang="zh-CN" sz="1800" dirty="0" err="1"/>
              <a:t>dist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]:</a:t>
            </a:r>
          </a:p>
          <a:p>
            <a:pPr marL="0" indent="0">
              <a:buNone/>
            </a:pPr>
            <a:r>
              <a:rPr lang="en-US" altLang="zh-CN" sz="1800" dirty="0"/>
              <a:t>                </a:t>
            </a:r>
            <a:r>
              <a:rPr lang="en-US" altLang="zh-CN" sz="1800" dirty="0" err="1"/>
              <a:t>cluster.append</a:t>
            </a:r>
            <a:r>
              <a:rPr lang="en-US" altLang="zh-CN" sz="1800" dirty="0"/>
              <a:t>(data[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])#</a:t>
            </a:r>
            <a:r>
              <a:rPr lang="zh-CN" altLang="en-US" sz="1800" dirty="0"/>
              <a:t>表示该点到</a:t>
            </a:r>
            <a:r>
              <a:rPr lang="en-US" altLang="zh-CN" sz="1800" dirty="0"/>
              <a:t>center</a:t>
            </a:r>
            <a:r>
              <a:rPr lang="zh-CN" altLang="en-US" sz="1800" dirty="0"/>
              <a:t>的距离就是最小的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DEF482-7D15-4625-A9F1-07FA8C0A1820}"/>
              </a:ext>
            </a:extLst>
          </p:cNvPr>
          <p:cNvSpPr txBox="1"/>
          <p:nvPr/>
        </p:nvSpPr>
        <p:spPr>
          <a:xfrm>
            <a:off x="5686424" y="2343150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388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C150A-C800-4EA6-A66F-D2A497C6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739774"/>
            <a:ext cx="11172825" cy="5699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 j in range(dimensions):</a:t>
            </a:r>
          </a:p>
          <a:p>
            <a:pPr marL="0" indent="0">
              <a:buNone/>
            </a:pPr>
            <a:r>
              <a:rPr lang="en-US" altLang="zh-CN" dirty="0"/>
              <a:t>            if(</a:t>
            </a:r>
            <a:r>
              <a:rPr lang="en-US" altLang="zh-CN" dirty="0" err="1"/>
              <a:t>len</a:t>
            </a:r>
            <a:r>
              <a:rPr lang="en-US" altLang="zh-CN" dirty="0"/>
              <a:t>(cluster) != 0):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b="1" dirty="0" err="1">
                <a:solidFill>
                  <a:srgbClr val="FF0000"/>
                </a:solidFill>
              </a:rPr>
              <a:t>center_val</a:t>
            </a:r>
            <a:r>
              <a:rPr lang="en-US" altLang="zh-CN" b="1" dirty="0">
                <a:solidFill>
                  <a:srgbClr val="FF0000"/>
                </a:solidFill>
              </a:rPr>
              <a:t>[j] = </a:t>
            </a:r>
            <a:r>
              <a:rPr lang="en-US" altLang="zh-CN" b="1" dirty="0" err="1">
                <a:solidFill>
                  <a:srgbClr val="FF0000"/>
                </a:solidFill>
              </a:rPr>
              <a:t>center_val</a:t>
            </a:r>
            <a:r>
              <a:rPr lang="en-US" altLang="zh-CN" b="1" dirty="0">
                <a:solidFill>
                  <a:srgbClr val="FF0000"/>
                </a:solidFill>
              </a:rPr>
              <a:t>[j] / </a:t>
            </a:r>
            <a:r>
              <a:rPr lang="en-US" altLang="zh-CN" b="1" dirty="0" err="1">
                <a:solidFill>
                  <a:srgbClr val="FF0000"/>
                </a:solidFill>
              </a:rPr>
              <a:t>len</a:t>
            </a:r>
            <a:r>
              <a:rPr lang="en-US" altLang="zh-CN" b="1" dirty="0">
                <a:solidFill>
                  <a:srgbClr val="FF0000"/>
                </a:solidFill>
              </a:rPr>
              <a:t>(cluster)#</a:t>
            </a:r>
            <a:r>
              <a:rPr lang="zh-CN" altLang="en-US" b="1" dirty="0">
                <a:solidFill>
                  <a:srgbClr val="FF0000"/>
                </a:solidFill>
              </a:rPr>
              <a:t>即每个</a:t>
            </a:r>
            <a:r>
              <a:rPr lang="en-US" altLang="zh-CN" b="1" dirty="0" err="1">
                <a:solidFill>
                  <a:srgbClr val="FF0000"/>
                </a:solidFill>
              </a:rPr>
              <a:t>center_val</a:t>
            </a:r>
            <a:r>
              <a:rPr lang="zh-CN" altLang="en-US" b="1" dirty="0">
                <a:solidFill>
                  <a:srgbClr val="FF0000"/>
                </a:solidFill>
              </a:rPr>
              <a:t>的中心坐标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center = </a:t>
            </a:r>
            <a:r>
              <a:rPr lang="en-US" altLang="zh-CN" dirty="0" err="1"/>
              <a:t>comm.gather</a:t>
            </a:r>
            <a:r>
              <a:rPr lang="en-US" altLang="zh-CN" dirty="0"/>
              <a:t>(</a:t>
            </a:r>
            <a:r>
              <a:rPr lang="en-US" altLang="zh-CN" dirty="0" err="1"/>
              <a:t>center_val</a:t>
            </a:r>
            <a:r>
              <a:rPr lang="en-US" altLang="zh-CN" dirty="0"/>
              <a:t>, root = 0)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comm.Barrier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    if rank == 0: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compare_val</a:t>
            </a:r>
            <a:r>
              <a:rPr lang="en-US" altLang="zh-CN" dirty="0"/>
              <a:t> = </a:t>
            </a:r>
            <a:r>
              <a:rPr lang="en-US" altLang="zh-CN" dirty="0" err="1"/>
              <a:t>compare_center</a:t>
            </a:r>
            <a:r>
              <a:rPr lang="en-US" altLang="zh-CN" dirty="0"/>
              <a:t>(initial, center, dimensions, size, cutoff)</a:t>
            </a:r>
          </a:p>
          <a:p>
            <a:pPr marL="0" indent="0">
              <a:buNone/>
            </a:pPr>
            <a:r>
              <a:rPr lang="en-US" altLang="zh-CN" dirty="0"/>
              <a:t>            if </a:t>
            </a:r>
            <a:r>
              <a:rPr lang="en-US" altLang="zh-CN" dirty="0" err="1"/>
              <a:t>compare_val</a:t>
            </a:r>
            <a:r>
              <a:rPr lang="en-US" altLang="zh-CN" dirty="0"/>
              <a:t> == size:</a:t>
            </a:r>
          </a:p>
          <a:p>
            <a:pPr marL="0" indent="0">
              <a:buNone/>
            </a:pPr>
            <a:r>
              <a:rPr lang="en-US" altLang="zh-CN" dirty="0"/>
              <a:t>                print('my rank is %d'% </a:t>
            </a:r>
            <a:r>
              <a:rPr lang="en-US" altLang="zh-CN" dirty="0" err="1"/>
              <a:t>rank,center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    print("Execution time %s seconds" % (</a:t>
            </a:r>
            <a:r>
              <a:rPr lang="en-US" altLang="zh-CN" dirty="0" err="1"/>
              <a:t>time.time</a:t>
            </a:r>
            <a:r>
              <a:rPr lang="en-US" altLang="zh-CN" dirty="0"/>
              <a:t>() - </a:t>
            </a:r>
            <a:r>
              <a:rPr lang="en-US" altLang="zh-CN" dirty="0" err="1"/>
              <a:t>start_time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initial = </a:t>
            </a:r>
            <a:r>
              <a:rPr lang="en-US" altLang="zh-CN" b="1" dirty="0" err="1">
                <a:solidFill>
                  <a:srgbClr val="FF0000"/>
                </a:solidFill>
              </a:rPr>
              <a:t>comm.bcast</a:t>
            </a:r>
            <a:r>
              <a:rPr lang="en-US" altLang="zh-CN" b="1" dirty="0">
                <a:solidFill>
                  <a:srgbClr val="FF0000"/>
                </a:solidFill>
              </a:rPr>
              <a:t>(center, root = 0)#</a:t>
            </a:r>
            <a:r>
              <a:rPr lang="zh-CN" altLang="en-US" b="1" dirty="0">
                <a:solidFill>
                  <a:srgbClr val="FF0000"/>
                </a:solidFill>
              </a:rPr>
              <a:t>广播新</a:t>
            </a:r>
            <a:r>
              <a:rPr lang="en-US" altLang="zh-CN" b="1" dirty="0">
                <a:solidFill>
                  <a:srgbClr val="FF0000"/>
                </a:solidFill>
              </a:rPr>
              <a:t>center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comm.Barrier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if </a:t>
            </a:r>
            <a:r>
              <a:rPr lang="en-US" altLang="zh-CN" b="1" dirty="0" err="1">
                <a:solidFill>
                  <a:srgbClr val="FF0000"/>
                </a:solidFill>
              </a:rPr>
              <a:t>break_val</a:t>
            </a:r>
            <a:r>
              <a:rPr lang="en-US" altLang="zh-CN" b="1" dirty="0">
                <a:solidFill>
                  <a:srgbClr val="FF0000"/>
                </a:solidFill>
              </a:rPr>
              <a:t> == size:#</a:t>
            </a:r>
            <a:r>
              <a:rPr lang="zh-CN" altLang="en-US" b="1" dirty="0">
                <a:solidFill>
                  <a:srgbClr val="FF0000"/>
                </a:solidFill>
              </a:rPr>
              <a:t>中止条件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   break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700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0D9E-9CAD-4403-A9D4-A650FCC1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并行算法设计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CB174-1CE6-494A-9E5D-00F3DC13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9226"/>
            <a:ext cx="10887075" cy="45291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串行算法主体：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顶点集</a:t>
            </a:r>
            <a:r>
              <a:rPr lang="en-US" altLang="zh-CN" dirty="0"/>
              <a:t>S</a:t>
            </a:r>
            <a:r>
              <a:rPr lang="zh-CN" altLang="en-US" dirty="0"/>
              <a:t>表示已经找到最短路径的点集合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表示尚未找到最短路径的点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b="1" dirty="0"/>
              <a:t>while</a:t>
            </a:r>
            <a:r>
              <a:rPr lang="en-US" altLang="zh-CN" sz="1600" dirty="0"/>
              <a:t> Q is not an empty set </a:t>
            </a:r>
            <a:r>
              <a:rPr lang="en-US" altLang="zh-CN" sz="1600" i="1" dirty="0"/>
              <a:t>// Dijkstra</a:t>
            </a:r>
            <a:r>
              <a:rPr lang="zh-CN" altLang="en-US" sz="1600" i="1" dirty="0"/>
              <a:t>算法主体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FF0000"/>
                </a:solidFill>
              </a:rPr>
              <a:t>u := </a:t>
            </a:r>
            <a:r>
              <a:rPr lang="en-US" altLang="zh-CN" sz="1600" b="1" dirty="0" err="1">
                <a:solidFill>
                  <a:srgbClr val="FF0000"/>
                </a:solidFill>
              </a:rPr>
              <a:t>Extract_Min</a:t>
            </a:r>
            <a:r>
              <a:rPr lang="en-US" altLang="zh-CN" sz="1600" b="1" dirty="0">
                <a:solidFill>
                  <a:srgbClr val="FF0000"/>
                </a:solidFill>
              </a:rPr>
              <a:t>(Q) </a:t>
            </a:r>
            <a:r>
              <a:rPr lang="zh-CN" altLang="en-US" sz="1600" b="1" dirty="0">
                <a:solidFill>
                  <a:srgbClr val="FF0000"/>
                </a:solidFill>
              </a:rPr>
              <a:t>此处可并行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S.append</a:t>
            </a:r>
            <a:r>
              <a:rPr lang="en-US" altLang="zh-CN" sz="1600" dirty="0"/>
              <a:t>(u)  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for</a:t>
            </a:r>
            <a:r>
              <a:rPr lang="en-US" altLang="zh-CN" sz="1600" dirty="0"/>
              <a:t> each edge outgoing from u as 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 </a:t>
            </a:r>
          </a:p>
          <a:p>
            <a:pPr marL="0" indent="0">
              <a:buNone/>
            </a:pPr>
            <a:r>
              <a:rPr lang="en-US" altLang="zh-CN" sz="1600" b="1" dirty="0"/>
              <a:t>	if</a:t>
            </a:r>
            <a:r>
              <a:rPr lang="en-US" altLang="zh-CN" sz="1600" dirty="0"/>
              <a:t> d[v] &gt; d[u] + w(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 </a:t>
            </a:r>
            <a:r>
              <a:rPr lang="en-US" altLang="zh-CN" sz="1600" i="1" dirty="0"/>
              <a:t>// </a:t>
            </a:r>
            <a:r>
              <a:rPr lang="zh-CN" altLang="en-US" sz="1600" i="1" dirty="0"/>
              <a:t>拓展边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i="1" dirty="0"/>
              <a:t>		</a:t>
            </a:r>
            <a:r>
              <a:rPr lang="en-US" altLang="zh-CN" sz="1600" dirty="0"/>
              <a:t>d[v] := d[u] + w(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 </a:t>
            </a:r>
            <a:r>
              <a:rPr lang="en-US" altLang="zh-CN" sz="1600" i="1" dirty="0"/>
              <a:t>// </a:t>
            </a:r>
            <a:r>
              <a:rPr lang="zh-CN" altLang="en-US" sz="1600" i="1" dirty="0"/>
              <a:t>更新路径长度到更小的那个和值。</a:t>
            </a:r>
            <a:endParaRPr lang="zh-CN" altLang="en-US" sz="1600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7773892-6165-4067-8C0E-FB71ACC80A96}"/>
              </a:ext>
            </a:extLst>
          </p:cNvPr>
          <p:cNvSpPr/>
          <p:nvPr/>
        </p:nvSpPr>
        <p:spPr>
          <a:xfrm>
            <a:off x="5729287" y="3233737"/>
            <a:ext cx="1519238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52364D-2C5E-4E9E-8AE7-E488D6BD7A73}"/>
              </a:ext>
            </a:extLst>
          </p:cNvPr>
          <p:cNvSpPr txBox="1"/>
          <p:nvPr/>
        </p:nvSpPr>
        <p:spPr>
          <a:xfrm>
            <a:off x="7686674" y="3233737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v in S:</a:t>
            </a:r>
          </a:p>
          <a:p>
            <a:r>
              <a:rPr lang="en-US" altLang="zh-CN" dirty="0"/>
              <a:t>       for d in Q: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find_min</a:t>
            </a:r>
            <a:r>
              <a:rPr lang="en-US" altLang="zh-CN" dirty="0"/>
              <a:t>(d[v]+</a:t>
            </a:r>
            <a:r>
              <a:rPr lang="en-US" altLang="zh-CN" dirty="0" err="1"/>
              <a:t>adj_mat</a:t>
            </a:r>
            <a:r>
              <a:rPr lang="en-US" altLang="zh-CN" dirty="0"/>
              <a:t>[v][d]</a:t>
            </a:r>
            <a:r>
              <a:rPr lang="zh-CN" altLang="en-US" dirty="0"/>
              <a:t>）       </a:t>
            </a:r>
          </a:p>
        </p:txBody>
      </p:sp>
    </p:spTree>
    <p:extLst>
      <p:ext uri="{BB962C8B-B14F-4D97-AF65-F5344CB8AC3E}">
        <p14:creationId xmlns:p14="http://schemas.microsoft.com/office/powerpoint/2010/main" val="615578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0758-EFA2-4CD4-81F3-8D8749B4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65126"/>
            <a:ext cx="10429875" cy="749300"/>
          </a:xfrm>
        </p:spPr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并行算法设计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2F683-B220-48CB-B76F-4BCBFCCB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51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、初始化：</a:t>
            </a:r>
            <a:r>
              <a:rPr lang="en-US" altLang="zh-CN" dirty="0"/>
              <a:t>p</a:t>
            </a:r>
            <a:r>
              <a:rPr lang="zh-CN" altLang="en-US" dirty="0"/>
              <a:t>为进程数，将邻接矩阵按列切片成</a:t>
            </a:r>
            <a:r>
              <a:rPr lang="en-US" altLang="zh-CN" dirty="0"/>
              <a:t>p</a:t>
            </a:r>
            <a:r>
              <a:rPr lang="zh-CN" altLang="en-US" dirty="0"/>
              <a:t>份，</a:t>
            </a:r>
            <a:r>
              <a:rPr lang="en-US" altLang="zh-CN" dirty="0"/>
              <a:t>scatter</a:t>
            </a:r>
            <a:r>
              <a:rPr lang="zh-CN" altLang="en-US" dirty="0"/>
              <a:t>给每个进程，每个进程对应一个全为</a:t>
            </a:r>
            <a:r>
              <a:rPr lang="en-US" altLang="zh-CN" dirty="0"/>
              <a:t>0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，长度为其对应的分配到的节点数，其对应位置为</a:t>
            </a:r>
            <a:r>
              <a:rPr lang="en-US" altLang="zh-CN" dirty="0"/>
              <a:t>0</a:t>
            </a:r>
            <a:r>
              <a:rPr lang="zh-CN" altLang="en-US" dirty="0"/>
              <a:t>表示此点在</a:t>
            </a:r>
            <a:r>
              <a:rPr lang="en-US" altLang="zh-CN" dirty="0"/>
              <a:t>Q</a:t>
            </a:r>
            <a:r>
              <a:rPr lang="zh-CN" altLang="en-US" dirty="0"/>
              <a:t>中，为</a:t>
            </a:r>
            <a:r>
              <a:rPr lang="en-US" altLang="zh-CN" dirty="0"/>
              <a:t>1</a:t>
            </a:r>
            <a:r>
              <a:rPr lang="zh-CN" altLang="en-US" dirty="0"/>
              <a:t>表示此点在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、并行化：每个进程计算其节点到源点的距离的局部最小值，和其对应的节点，进行</a:t>
            </a:r>
            <a:r>
              <a:rPr lang="en-US" altLang="zh-CN" dirty="0" err="1"/>
              <a:t>allgather</a:t>
            </a:r>
            <a:r>
              <a:rPr lang="zh-CN" altLang="en-US" dirty="0"/>
              <a:t>，进行排序后找到全局最小值。更新</a:t>
            </a:r>
            <a:r>
              <a:rPr lang="en-US" altLang="zh-CN" dirty="0" err="1"/>
              <a:t>S,d,a</a:t>
            </a:r>
            <a:r>
              <a:rPr lang="zh-CN" altLang="en-US" dirty="0"/>
              <a:t>，将</a:t>
            </a:r>
            <a:r>
              <a:rPr lang="en-US" altLang="zh-CN" dirty="0" err="1"/>
              <a:t>S,d</a:t>
            </a:r>
            <a:r>
              <a:rPr lang="zh-CN" altLang="en-US" dirty="0"/>
              <a:t>进行广播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、重复</a:t>
            </a:r>
            <a:r>
              <a:rPr lang="en-US" altLang="zh-CN" dirty="0"/>
              <a:t>2</a:t>
            </a:r>
            <a:r>
              <a:rPr lang="zh-CN" altLang="en-US" dirty="0"/>
              <a:t>，直到达到中止条件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539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7E738-A29C-4E88-A67C-6713E28E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108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mpi</a:t>
            </a:r>
            <a:r>
              <a:rPr lang="zh-CN" altLang="en-US" dirty="0"/>
              <a:t>程序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9A99DB-0C91-4C0E-9EEE-E5FC5B40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45" y="2169041"/>
            <a:ext cx="10043395" cy="16374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716ED0-58F0-44B3-BF40-44137E658FB2}"/>
              </a:ext>
            </a:extLst>
          </p:cNvPr>
          <p:cNvSpPr txBox="1"/>
          <p:nvPr/>
        </p:nvSpPr>
        <p:spPr>
          <a:xfrm>
            <a:off x="202019" y="409353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其中</a:t>
            </a:r>
            <a:r>
              <a:rPr lang="en-US" altLang="zh-CN" sz="2800" dirty="0" err="1"/>
              <a:t>mpiexec</a:t>
            </a:r>
            <a:r>
              <a:rPr lang="en-US" altLang="zh-CN" sz="2800" dirty="0"/>
              <a:t> –n </a:t>
            </a:r>
            <a:r>
              <a:rPr lang="zh-CN" altLang="en-US" sz="2800" dirty="0"/>
              <a:t>后面接的是我们要运行的进程数，即我们的</a:t>
            </a:r>
            <a:r>
              <a:rPr lang="en-US" altLang="zh-CN" sz="2800" dirty="0" err="1"/>
              <a:t>comm.size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2070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8BF9F-7857-4CFC-B70B-8FE2073C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并行算法设计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B748F-78F1-4FD3-8944-C537135E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 while True:</a:t>
            </a:r>
          </a:p>
          <a:p>
            <a:pPr marL="0" indent="0">
              <a:buNone/>
            </a:pPr>
            <a:r>
              <a:rPr lang="en-US" altLang="zh-CN" dirty="0"/>
              <a:t>        min=float('inf')</a:t>
            </a:r>
          </a:p>
          <a:p>
            <a:pPr marL="0" indent="0">
              <a:buNone/>
            </a:pPr>
            <a:r>
              <a:rPr lang="en-US" altLang="zh-CN" dirty="0"/>
              <a:t>        for </a:t>
            </a:r>
            <a:r>
              <a:rPr lang="en-US" altLang="zh-CN" dirty="0" err="1"/>
              <a:t>i</a:t>
            </a:r>
            <a:r>
              <a:rPr lang="en-US" altLang="zh-CN" dirty="0"/>
              <a:t> in seen:</a:t>
            </a:r>
          </a:p>
          <a:p>
            <a:pPr marL="0" indent="0">
              <a:buNone/>
            </a:pPr>
            <a:r>
              <a:rPr lang="en-US" altLang="zh-CN" dirty="0"/>
              <a:t>            for j in range(</a:t>
            </a:r>
            <a:r>
              <a:rPr lang="en-US" altLang="zh-CN" dirty="0" err="1"/>
              <a:t>len</a:t>
            </a:r>
            <a:r>
              <a:rPr lang="en-US" altLang="zh-CN" dirty="0"/>
              <a:t>(final)):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]+mat[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FF0000"/>
                </a:solidFill>
              </a:rPr>
              <a:t>if </a:t>
            </a:r>
            <a:r>
              <a:rPr lang="en-US" altLang="zh-CN" b="1" dirty="0" err="1">
                <a:solidFill>
                  <a:srgbClr val="FF0000"/>
                </a:solidFill>
              </a:rPr>
              <a:t>dist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]+mat[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][j]&lt;min and final[j]==0:</a:t>
            </a:r>
          </a:p>
          <a:p>
            <a:pPr marL="0" indent="0">
              <a:buNone/>
            </a:pPr>
            <a:r>
              <a:rPr lang="en-US" altLang="zh-CN" dirty="0"/>
              <a:t>                    min=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]+mat[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marL="0" indent="0">
              <a:buNone/>
            </a:pPr>
            <a:r>
              <a:rPr lang="en-US" altLang="zh-CN" dirty="0"/>
              <a:t>                    local=rank*(m//size)+j</a:t>
            </a:r>
          </a:p>
          <a:p>
            <a:pPr marL="0" indent="0">
              <a:buNone/>
            </a:pPr>
            <a:r>
              <a:rPr lang="en-US" altLang="zh-CN" dirty="0"/>
              <a:t>                    p=j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</a:rPr>
              <a:t>tmp</a:t>
            </a:r>
            <a:r>
              <a:rPr lang="en-US" altLang="zh-CN" b="1" dirty="0">
                <a:solidFill>
                  <a:srgbClr val="FF0000"/>
                </a:solidFill>
              </a:rPr>
              <a:t>=[</a:t>
            </a:r>
            <a:r>
              <a:rPr lang="en-US" altLang="zh-CN" b="1" dirty="0" err="1">
                <a:solidFill>
                  <a:srgbClr val="FF0000"/>
                </a:solidFill>
              </a:rPr>
              <a:t>min,local,p,rank</a:t>
            </a:r>
            <a:r>
              <a:rPr lang="en-US" altLang="zh-CN" b="1" dirty="0">
                <a:solidFill>
                  <a:srgbClr val="FF0000"/>
                </a:solidFill>
              </a:rPr>
              <a:t>]#min</a:t>
            </a:r>
            <a:r>
              <a:rPr lang="zh-CN" altLang="en-US" b="1" dirty="0">
                <a:solidFill>
                  <a:srgbClr val="FF0000"/>
                </a:solidFill>
              </a:rPr>
              <a:t>表示该</a:t>
            </a:r>
            <a:r>
              <a:rPr lang="en-US" altLang="zh-CN" b="1" dirty="0">
                <a:solidFill>
                  <a:srgbClr val="FF0000"/>
                </a:solidFill>
              </a:rPr>
              <a:t>rank</a:t>
            </a:r>
            <a:r>
              <a:rPr lang="zh-CN" altLang="en-US" b="1" dirty="0">
                <a:solidFill>
                  <a:srgbClr val="FF0000"/>
                </a:solidFill>
              </a:rPr>
              <a:t>局部最小点，</a:t>
            </a:r>
            <a:r>
              <a:rPr lang="en-US" altLang="zh-CN" b="1" dirty="0">
                <a:solidFill>
                  <a:srgbClr val="FF0000"/>
                </a:solidFill>
              </a:rPr>
              <a:t>local</a:t>
            </a:r>
            <a:r>
              <a:rPr lang="zh-CN" altLang="en-US" b="1" dirty="0">
                <a:solidFill>
                  <a:srgbClr val="FF0000"/>
                </a:solidFill>
              </a:rPr>
              <a:t>表示在全局的位置，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表示其在该</a:t>
            </a:r>
            <a:r>
              <a:rPr lang="en-US" altLang="zh-CN" b="1" dirty="0">
                <a:solidFill>
                  <a:srgbClr val="FF0000"/>
                </a:solidFill>
              </a:rPr>
              <a:t>rank</a:t>
            </a:r>
            <a:r>
              <a:rPr lang="zh-CN" altLang="en-US" b="1" dirty="0">
                <a:solidFill>
                  <a:srgbClr val="FF0000"/>
                </a:solidFill>
              </a:rPr>
              <a:t>的位置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</a:rPr>
              <a:t>tmps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comm.allgather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tmp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comm.Barrier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tmps</a:t>
            </a:r>
            <a:r>
              <a:rPr lang="en-US" altLang="zh-CN" dirty="0"/>
              <a:t>=sorted(</a:t>
            </a:r>
            <a:r>
              <a:rPr lang="en-US" altLang="zh-CN" dirty="0" err="1"/>
              <a:t>tmps,key</a:t>
            </a:r>
            <a:r>
              <a:rPr lang="en-US" altLang="zh-CN" dirty="0"/>
              <a:t>=lambda d:d[0])</a:t>
            </a:r>
          </a:p>
          <a:p>
            <a:pPr marL="0" indent="0">
              <a:buNone/>
            </a:pPr>
            <a:r>
              <a:rPr lang="en-US" altLang="zh-CN" dirty="0"/>
              <a:t>        value=</a:t>
            </a:r>
            <a:r>
              <a:rPr lang="en-US" altLang="zh-CN" dirty="0" err="1"/>
              <a:t>tmps</a:t>
            </a:r>
            <a:r>
              <a:rPr lang="en-US" altLang="zh-CN" dirty="0"/>
              <a:t>[0][0]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dist_local</a:t>
            </a:r>
            <a:r>
              <a:rPr lang="en-US" altLang="zh-CN" dirty="0"/>
              <a:t>=</a:t>
            </a:r>
            <a:r>
              <a:rPr lang="en-US" altLang="zh-CN" dirty="0" err="1"/>
              <a:t>tmps</a:t>
            </a:r>
            <a:r>
              <a:rPr lang="en-US" altLang="zh-CN" dirty="0"/>
              <a:t>[0][1]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final_local</a:t>
            </a:r>
            <a:r>
              <a:rPr lang="en-US" altLang="zh-CN" dirty="0"/>
              <a:t>=</a:t>
            </a:r>
            <a:r>
              <a:rPr lang="en-US" altLang="zh-CN" dirty="0" err="1"/>
              <a:t>tmps</a:t>
            </a:r>
            <a:r>
              <a:rPr lang="en-US" altLang="zh-CN" dirty="0"/>
              <a:t>[0][2]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rank_local</a:t>
            </a:r>
            <a:r>
              <a:rPr lang="en-US" altLang="zh-CN" dirty="0"/>
              <a:t>=</a:t>
            </a:r>
            <a:r>
              <a:rPr lang="en-US" altLang="zh-CN" dirty="0" err="1"/>
              <a:t>tmps</a:t>
            </a:r>
            <a:r>
              <a:rPr lang="en-US" altLang="zh-CN" dirty="0"/>
              <a:t>[0][3]</a:t>
            </a:r>
          </a:p>
        </p:txBody>
      </p:sp>
    </p:spTree>
    <p:extLst>
      <p:ext uri="{BB962C8B-B14F-4D97-AF65-F5344CB8AC3E}">
        <p14:creationId xmlns:p14="http://schemas.microsoft.com/office/powerpoint/2010/main" val="2353099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8235E-97EB-4AE3-9EEE-22561261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63255-7C44-473A-A0E9-756646DA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if rank==</a:t>
            </a:r>
            <a:r>
              <a:rPr lang="en-US" altLang="zh-CN" b="1" dirty="0" err="1">
                <a:solidFill>
                  <a:srgbClr val="FF0000"/>
                </a:solidFill>
              </a:rPr>
              <a:t>rank_local</a:t>
            </a:r>
            <a:r>
              <a:rPr lang="en-US" altLang="zh-CN" b="1" dirty="0">
                <a:solidFill>
                  <a:srgbClr val="FF0000"/>
                </a:solidFill>
              </a:rPr>
              <a:t>:#</a:t>
            </a:r>
            <a:r>
              <a:rPr lang="zh-CN" altLang="en-US" b="1" dirty="0">
                <a:solidFill>
                  <a:srgbClr val="FF0000"/>
                </a:solidFill>
              </a:rPr>
              <a:t>更新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dist_local</a:t>
            </a:r>
            <a:r>
              <a:rPr lang="en-US" altLang="zh-CN" dirty="0"/>
              <a:t>]=value</a:t>
            </a:r>
          </a:p>
          <a:p>
            <a:pPr marL="0" indent="0">
              <a:buNone/>
            </a:pPr>
            <a:r>
              <a:rPr lang="en-US" altLang="zh-CN" dirty="0"/>
              <a:t>            final[</a:t>
            </a:r>
            <a:r>
              <a:rPr lang="en-US" altLang="zh-CN" dirty="0" err="1"/>
              <a:t>final_local</a:t>
            </a:r>
            <a:r>
              <a:rPr lang="en-US" altLang="zh-CN" dirty="0"/>
              <a:t>]=1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seen.append</a:t>
            </a:r>
            <a:r>
              <a:rPr lang="en-US" altLang="zh-CN" dirty="0"/>
              <a:t>(</a:t>
            </a:r>
            <a:r>
              <a:rPr lang="en-US" altLang="zh-CN" dirty="0" err="1"/>
              <a:t>dist_local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seen=</a:t>
            </a:r>
            <a:r>
              <a:rPr lang="en-US" altLang="zh-CN" b="1" dirty="0" err="1">
                <a:solidFill>
                  <a:srgbClr val="FF0000"/>
                </a:solidFill>
              </a:rPr>
              <a:t>comm.bcast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seen,root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rank_local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dist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comm.bcast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dist,root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rank_local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err="1"/>
              <a:t>comm.barrier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len</a:t>
            </a:r>
            <a:r>
              <a:rPr lang="en-US" altLang="zh-CN" dirty="0"/>
              <a:t>(seen)==m:</a:t>
            </a:r>
          </a:p>
          <a:p>
            <a:pPr marL="0" indent="0">
              <a:buNone/>
            </a:pPr>
            <a:r>
              <a:rPr lang="en-US" altLang="zh-CN" dirty="0"/>
              <a:t>	 print('the time is',</a:t>
            </a:r>
            <a:r>
              <a:rPr lang="en-US" altLang="zh-CN" dirty="0" err="1"/>
              <a:t>MPI.Wtime</a:t>
            </a:r>
            <a:r>
              <a:rPr lang="en-US" altLang="zh-CN" dirty="0"/>
              <a:t>()-t1)</a:t>
            </a:r>
          </a:p>
          <a:p>
            <a:pPr marL="0" indent="0">
              <a:buNone/>
            </a:pPr>
            <a:r>
              <a:rPr lang="en-US" altLang="zh-CN" dirty="0"/>
              <a:t>            print('our result is',</a:t>
            </a:r>
            <a:r>
              <a:rPr lang="en-US" altLang="zh-CN" dirty="0" err="1"/>
              <a:t>dist,seen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break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85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D8CA-C6BB-47E2-B5DC-0DE57A75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F276A-C61A-418F-8BF0-3A4C1402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>
                <a:hlinkClick r:id="rId2"/>
              </a:rPr>
              <a:t>https://www.jianshu.com/u/59ef38a1d84b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https://python-parallel-programmning-cookbook.readthedocs.io/zh_CN/latest/chapter3/11_Using_the_mpipy_Python_module.html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MPI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在写</a:t>
            </a:r>
            <a:r>
              <a:rPr lang="en-US" altLang="zh-CN" dirty="0"/>
              <a:t>MPI</a:t>
            </a:r>
            <a:r>
              <a:rPr lang="zh-CN" altLang="zh-CN" dirty="0"/>
              <a:t>程序时，我们常需要知道以下两个问题的答案：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zh-CN" altLang="en-US" b="1" dirty="0"/>
              <a:t>我是谁：我是哪一个进程</a:t>
            </a:r>
            <a:endParaRPr lang="en-US" altLang="zh-CN" b="1" dirty="0"/>
          </a:p>
          <a:p>
            <a:pPr lvl="1"/>
            <a:r>
              <a:rPr lang="zh-CN" altLang="en-US" b="1" dirty="0"/>
              <a:t>我在干嘛：给每个进程分配相应的任务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D85A17-8320-4DB8-A652-D955CE7D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11" y="3840561"/>
            <a:ext cx="4510193" cy="24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点到点通信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2AD8FF-97A1-427A-940A-31CCF79ED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5942" y="1428047"/>
            <a:ext cx="11740115" cy="215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MPI提供的最实用的一个特性是点对点通讯。</a:t>
            </a:r>
            <a:endParaRPr lang="en-US" altLang="zh-CN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两个不同的进程之间可以通过点对点通讯交换数据：一个进程是接收者，一</a:t>
            </a:r>
            <a:endParaRPr lang="en-US" altLang="zh-CN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个进程是发送者。</a:t>
            </a:r>
            <a:endParaRPr lang="en-US" altLang="zh-CN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AEA452-1FC7-4EF8-AF5C-8EAB7ACB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61" y="2831156"/>
            <a:ext cx="4787339" cy="39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阻塞通信是指消息发送方的 </a:t>
            </a:r>
            <a:r>
              <a:rPr lang="en-US" altLang="zh-CN" dirty="0"/>
              <a:t>send </a:t>
            </a:r>
            <a:r>
              <a:rPr lang="zh-CN" altLang="en-US" dirty="0"/>
              <a:t>调用需要接收方的 </a:t>
            </a:r>
            <a:r>
              <a:rPr lang="en-US" altLang="zh-CN" dirty="0" err="1"/>
              <a:t>recv</a:t>
            </a:r>
            <a:r>
              <a:rPr lang="en-US" altLang="zh-CN" dirty="0"/>
              <a:t> </a:t>
            </a:r>
            <a:r>
              <a:rPr lang="zh-CN" altLang="en-US" dirty="0"/>
              <a:t>调用的配合才可完成。即在发送的消息信封和数据被安全地“保存”起来之前，</a:t>
            </a:r>
            <a:r>
              <a:rPr lang="en-US" altLang="zh-CN" dirty="0"/>
              <a:t>send </a:t>
            </a:r>
            <a:r>
              <a:rPr lang="zh-CN" altLang="en-US" dirty="0"/>
              <a:t>函数的调用不会返回。标准模式的阻塞 </a:t>
            </a:r>
            <a:r>
              <a:rPr lang="en-US" altLang="zh-CN" dirty="0"/>
              <a:t>send </a:t>
            </a:r>
            <a:r>
              <a:rPr lang="zh-CN" altLang="en-US" dirty="0"/>
              <a:t>调用要求有接收进程的 </a:t>
            </a:r>
            <a:r>
              <a:rPr lang="en-US" altLang="zh-CN" dirty="0" err="1"/>
              <a:t>recv</a:t>
            </a:r>
            <a:r>
              <a:rPr lang="en-US" altLang="zh-CN" dirty="0"/>
              <a:t> </a:t>
            </a:r>
            <a:r>
              <a:rPr lang="zh-CN" altLang="en-US" dirty="0"/>
              <a:t>调用配合则发送的顺序与接收顺序严格匹配</a:t>
            </a:r>
          </a:p>
          <a:p>
            <a:r>
              <a:rPr lang="zh-CN" altLang="en-US" dirty="0"/>
              <a:t>下面是 </a:t>
            </a:r>
            <a:r>
              <a:rPr lang="en-US" altLang="zh-CN" dirty="0"/>
              <a:t>mpi4py </a:t>
            </a:r>
            <a:r>
              <a:rPr lang="zh-CN" altLang="en-US" dirty="0"/>
              <a:t>中用于标准阻塞点到点通信的方法接口：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send(self, obj, int </a:t>
            </a:r>
            <a:r>
              <a:rPr lang="en-US" altLang="zh-CN" dirty="0" err="1"/>
              <a:t>dest</a:t>
            </a:r>
            <a:r>
              <a:rPr lang="en-US" altLang="zh-CN" dirty="0"/>
              <a:t>, int tag) #obj</a:t>
            </a:r>
            <a:r>
              <a:rPr lang="zh-CN" altLang="en-US" dirty="0"/>
              <a:t>要可被</a:t>
            </a:r>
            <a:r>
              <a:rPr lang="en-US" altLang="zh-CN" dirty="0"/>
              <a:t>pickle</a:t>
            </a:r>
            <a:r>
              <a:rPr lang="zh-CN" altLang="en-US" dirty="0"/>
              <a:t>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recv</a:t>
            </a:r>
            <a:r>
              <a:rPr lang="en-US" altLang="zh-CN" dirty="0"/>
              <a:t>(self, </a:t>
            </a:r>
            <a:r>
              <a:rPr lang="en-US" altLang="zh-CN" dirty="0" err="1"/>
              <a:t>buf</a:t>
            </a:r>
            <a:r>
              <a:rPr lang="en-US" altLang="zh-CN" dirty="0"/>
              <a:t>=None, int source=ANY_SOURCE, int tag) 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Send(self, 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dest</a:t>
            </a:r>
            <a:r>
              <a:rPr lang="en-US" altLang="zh-CN" dirty="0"/>
              <a:t>, int tag) #</a:t>
            </a:r>
            <a:r>
              <a:rPr lang="en-US" altLang="zh-CN" dirty="0" err="1"/>
              <a:t>buf</a:t>
            </a:r>
            <a:r>
              <a:rPr lang="zh-CN" altLang="en-US" dirty="0"/>
              <a:t>为类数组的大数据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Recv</a:t>
            </a:r>
            <a:r>
              <a:rPr lang="en-US" altLang="zh-CN" dirty="0"/>
              <a:t>(self, </a:t>
            </a:r>
            <a:r>
              <a:rPr lang="en-US" altLang="zh-CN" dirty="0" err="1"/>
              <a:t>buf</a:t>
            </a:r>
            <a:r>
              <a:rPr lang="en-US" altLang="zh-CN" dirty="0"/>
              <a:t>, int source=ANY_SOURCE, int tag)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E619C1-6D4A-4DF2-977C-9E1E04C7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1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7DE49-C415-4A4D-AA62-ECA00477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D2D-E5F2-44B9-B343-60BAF6AC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/>
              <a:t>from mpi4py import MPI</a:t>
            </a:r>
          </a:p>
          <a:p>
            <a:pPr marL="0" indent="0">
              <a:buNone/>
            </a:pPr>
            <a:r>
              <a:rPr lang="en-US" altLang="zh-CN" sz="1600" dirty="0"/>
              <a:t>comm = MPI.COMM_WORLD</a:t>
            </a:r>
          </a:p>
          <a:p>
            <a:pPr marL="0" indent="0">
              <a:buNone/>
            </a:pPr>
            <a:r>
              <a:rPr lang="en-US" altLang="zh-CN" sz="1600" dirty="0"/>
              <a:t>rank = </a:t>
            </a:r>
            <a:r>
              <a:rPr lang="en-US" altLang="zh-CN" sz="1600" dirty="0" err="1"/>
              <a:t>comm.rank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if rank == </a:t>
            </a:r>
            <a:r>
              <a:rPr lang="en-US" altLang="zh-CN" sz="1600" b="1" dirty="0">
                <a:solidFill>
                  <a:srgbClr val="FF0000"/>
                </a:solidFill>
              </a:rPr>
              <a:t>0: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data = {'a': 7, 'b': 3.14}</a:t>
            </a:r>
          </a:p>
          <a:p>
            <a:pPr marL="0" indent="0">
              <a:buNone/>
            </a:pPr>
            <a:r>
              <a:rPr lang="en-US" altLang="zh-CN" sz="1600" dirty="0"/>
              <a:t>    print('process %d sends %s' % (rank, data))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comm.send</a:t>
            </a:r>
            <a:r>
              <a:rPr lang="en-US" altLang="zh-CN" sz="1600" b="1" dirty="0">
                <a:solidFill>
                  <a:srgbClr val="FF0000"/>
                </a:solidFill>
              </a:rPr>
              <a:t>(data, </a:t>
            </a:r>
            <a:r>
              <a:rPr lang="en-US" altLang="zh-CN" sz="1600" b="1" dirty="0" err="1">
                <a:solidFill>
                  <a:srgbClr val="FF0000"/>
                </a:solidFill>
              </a:rPr>
              <a:t>dest</a:t>
            </a:r>
            <a:r>
              <a:rPr lang="en-US" altLang="zh-CN" sz="1600" b="1" dirty="0">
                <a:solidFill>
                  <a:srgbClr val="FF0000"/>
                </a:solidFill>
              </a:rPr>
              <a:t>=1, tag=11)</a:t>
            </a:r>
          </a:p>
          <a:p>
            <a:pPr marL="0" indent="0">
              <a:buNone/>
            </a:pPr>
            <a:r>
              <a:rPr lang="en-US" altLang="zh-CN" sz="1600" dirty="0" err="1"/>
              <a:t>elif</a:t>
            </a:r>
            <a:r>
              <a:rPr lang="en-US" altLang="zh-CN" sz="1600" dirty="0"/>
              <a:t> rank == 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data = </a:t>
            </a:r>
            <a:r>
              <a:rPr lang="en-US" altLang="zh-CN" sz="1600" b="1" dirty="0" err="1">
                <a:solidFill>
                  <a:srgbClr val="FF0000"/>
                </a:solidFill>
              </a:rPr>
              <a:t>comm.recv</a:t>
            </a:r>
            <a:r>
              <a:rPr lang="en-US" altLang="zh-CN" sz="1600" b="1" dirty="0">
                <a:solidFill>
                  <a:srgbClr val="FF0000"/>
                </a:solidFill>
              </a:rPr>
              <a:t>(source=0, tag=11)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print('process %d receives %s' % (rank, data))</a:t>
            </a:r>
          </a:p>
          <a:p>
            <a:pPr marL="0" indent="0">
              <a:buNone/>
            </a:pPr>
            <a:r>
              <a:rPr lang="zh-CN" altLang="en-US" sz="1600" dirty="0"/>
              <a:t>运行结果为：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500" b="1" dirty="0"/>
              <a:t>process 0 sends {'a': 7, 'b': 3.14} </a:t>
            </a:r>
          </a:p>
          <a:p>
            <a:pPr marL="0" indent="0">
              <a:buNone/>
            </a:pPr>
            <a:r>
              <a:rPr lang="en-US" altLang="zh-CN" sz="1500" b="1" dirty="0"/>
              <a:t>process 1 receives {'a': 7, 'b': 3.14}</a:t>
            </a:r>
            <a:endParaRPr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822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5417</Words>
  <Application>Microsoft Office PowerPoint</Application>
  <PresentationFormat>宽屏</PresentationFormat>
  <Paragraphs>485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等线</vt:lpstr>
      <vt:lpstr>等线 Light</vt:lpstr>
      <vt:lpstr>Arial</vt:lpstr>
      <vt:lpstr>Bahnschrift Condensed</vt:lpstr>
      <vt:lpstr>Baskerville Old Face</vt:lpstr>
      <vt:lpstr>Cambria Math</vt:lpstr>
      <vt:lpstr>Courier New</vt:lpstr>
      <vt:lpstr>Office 主题​​</vt:lpstr>
      <vt:lpstr>并行程序设计</vt:lpstr>
      <vt:lpstr>MPI是什么</vt:lpstr>
      <vt:lpstr>mpi4py安装</vt:lpstr>
      <vt:lpstr>mpi4py安装测试</vt:lpstr>
      <vt:lpstr>运行mpi程序</vt:lpstr>
      <vt:lpstr>设计MPI程序</vt:lpstr>
      <vt:lpstr>点到点通信</vt:lpstr>
      <vt:lpstr>阻塞通信</vt:lpstr>
      <vt:lpstr>阻塞通信</vt:lpstr>
      <vt:lpstr>阻塞通信</vt:lpstr>
      <vt:lpstr>deadlock</vt:lpstr>
      <vt:lpstr>非阻塞通信</vt:lpstr>
      <vt:lpstr>非阻塞通信</vt:lpstr>
      <vt:lpstr>非阻塞通信</vt:lpstr>
      <vt:lpstr>非阻塞通信</vt:lpstr>
      <vt:lpstr>非阻塞通信</vt:lpstr>
      <vt:lpstr>小结</vt:lpstr>
      <vt:lpstr>MPI:求PI值</vt:lpstr>
      <vt:lpstr>PowerPoint 演示文稿</vt:lpstr>
      <vt:lpstr>集合通信 Collective Communication</vt:lpstr>
      <vt:lpstr>集合通信 Collective Communication</vt:lpstr>
      <vt:lpstr>广播(Broadcast)</vt:lpstr>
      <vt:lpstr>广播(Broadcast)</vt:lpstr>
      <vt:lpstr>发散(scatter)</vt:lpstr>
      <vt:lpstr>发散(scatter)</vt:lpstr>
      <vt:lpstr>收集(gather)</vt:lpstr>
      <vt:lpstr>收集(gather)</vt:lpstr>
      <vt:lpstr>Reduce</vt:lpstr>
      <vt:lpstr>Reduce</vt:lpstr>
      <vt:lpstr>其他集体通信</vt:lpstr>
      <vt:lpstr>allgather</vt:lpstr>
      <vt:lpstr>MPI:向量点乘</vt:lpstr>
      <vt:lpstr>PowerPoint 演示文稿</vt:lpstr>
      <vt:lpstr>MPI:矩阵相乘</vt:lpstr>
      <vt:lpstr>MPI:矩阵相乘</vt:lpstr>
      <vt:lpstr>MPI:矩阵相乘</vt:lpstr>
      <vt:lpstr>PowerPoint 演示文稿</vt:lpstr>
      <vt:lpstr>MPI进程拓扑</vt:lpstr>
      <vt:lpstr>Cartesian topology</vt:lpstr>
      <vt:lpstr>Cartesian topology</vt:lpstr>
      <vt:lpstr>MPI:矩阵相乘</vt:lpstr>
      <vt:lpstr>PowerPoint 演示文稿</vt:lpstr>
      <vt:lpstr>PowerPoint 演示文稿</vt:lpstr>
      <vt:lpstr>图拓扑</vt:lpstr>
      <vt:lpstr>kmeans算法设计</vt:lpstr>
      <vt:lpstr>PowerPoint 演示文稿</vt:lpstr>
      <vt:lpstr>PowerPoint 演示文稿</vt:lpstr>
      <vt:lpstr>Dijkstra并行算法设计</vt:lpstr>
      <vt:lpstr>Dijkstra并行算法设计</vt:lpstr>
      <vt:lpstr>Dijkstra并行算法设计</vt:lpstr>
      <vt:lpstr>PowerPoint 演示文稿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71</cp:revision>
  <dcterms:created xsi:type="dcterms:W3CDTF">2019-04-14T14:28:31Z</dcterms:created>
  <dcterms:modified xsi:type="dcterms:W3CDTF">2019-04-16T10:26:45Z</dcterms:modified>
</cp:coreProperties>
</file>