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19"/>
  </p:notesMasterIdLst>
  <p:handoutMasterIdLst>
    <p:handoutMasterId r:id="rId20"/>
  </p:handoutMasterIdLst>
  <p:sldIdLst>
    <p:sldId id="264" r:id="rId3"/>
    <p:sldId id="265" r:id="rId4"/>
    <p:sldId id="266" r:id="rId5"/>
    <p:sldId id="267" r:id="rId6"/>
    <p:sldId id="278" r:id="rId7"/>
    <p:sldId id="268" r:id="rId8"/>
    <p:sldId id="269" r:id="rId9"/>
    <p:sldId id="270" r:id="rId10"/>
    <p:sldId id="271" r:id="rId11"/>
    <p:sldId id="272" r:id="rId12"/>
    <p:sldId id="273" r:id="rId13"/>
    <p:sldId id="274" r:id="rId14"/>
    <p:sldId id="275" r:id="rId15"/>
    <p:sldId id="276" r:id="rId16"/>
    <p:sldId id="279"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3" d="2"/>
        <a:sy n="3" d="2"/>
      </p:scale>
      <p:origin x="0" y="0"/>
    </p:cViewPr>
  </p:notesTextViewPr>
  <p:notesViewPr>
    <p:cSldViewPr snapToGrid="0" showGuides="1">
      <p:cViewPr varScale="1">
        <p:scale>
          <a:sx n="79" d="100"/>
          <a:sy n="79" d="100"/>
        </p:scale>
        <p:origin x="85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E60FF6-4F02-41AF-9D79-9820270FCBD6}" type="datetimeFigureOut">
              <a:rPr lang="en-US" smtClean="0"/>
              <a:t>4/24/2017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57CFDA-6ECB-4984-BC1D-18C52F424572}" type="slidenum">
              <a:rPr lang="en-US" smtClean="0"/>
              <a:t>‹#›</a:t>
            </a:fld>
            <a:endParaRPr lang="en-US" dirty="0"/>
          </a:p>
        </p:txBody>
      </p:sp>
    </p:spTree>
    <p:extLst>
      <p:ext uri="{BB962C8B-B14F-4D97-AF65-F5344CB8AC3E}">
        <p14:creationId xmlns:p14="http://schemas.microsoft.com/office/powerpoint/2010/main" val="1205525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3609C5-75BB-4414-9338-7A1C0CAD17B5}" type="datetimeFigureOut">
              <a:rPr lang="en-US" smtClean="0"/>
              <a:t>4/24/2017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7BF0A6-9DE7-4D4F-86C7-D6F614E29483}" type="slidenum">
              <a:rPr lang="en-US" smtClean="0"/>
              <a:t>‹#›</a:t>
            </a:fld>
            <a:endParaRPr lang="en-US" dirty="0"/>
          </a:p>
        </p:txBody>
      </p:sp>
    </p:spTree>
    <p:extLst>
      <p:ext uri="{BB962C8B-B14F-4D97-AF65-F5344CB8AC3E}">
        <p14:creationId xmlns:p14="http://schemas.microsoft.com/office/powerpoint/2010/main" val="1869590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0"/>
            <a:ext cx="12188952" cy="6858000"/>
          </a:xfrm>
          <a:prstGeom prst="rect">
            <a:avLst/>
          </a:prstGeom>
          <a:gradFill flip="none" rotWithShape="1">
            <a:gsLst>
              <a:gs pos="0">
                <a:schemeClr val="bg1"/>
              </a:gs>
              <a:gs pos="56000">
                <a:schemeClr val="bg2">
                  <a:lumMod val="40000"/>
                  <a:lumOff val="60000"/>
                </a:schemeClr>
              </a:gs>
              <a:gs pos="100000">
                <a:schemeClr val="bg2">
                  <a:lumMod val="20000"/>
                  <a:lumOff val="80000"/>
                </a:schemeClr>
              </a:gs>
            </a:gsLst>
            <a:lin ang="0" scaled="1"/>
            <a:tileRect/>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7" name="Date Placeholder 6"/>
          <p:cNvSpPr>
            <a:spLocks noGrp="1"/>
          </p:cNvSpPr>
          <p:nvPr>
            <p:ph type="dt" sz="half" idx="10"/>
          </p:nvPr>
        </p:nvSpPr>
        <p:spPr/>
        <p:txBody>
          <a:bodyPr/>
          <a:lstStyle/>
          <a:p>
            <a:fld id="{7F03E7ED-526C-43D7-BA41-7DEE51FD568E}" type="datetime1">
              <a:rPr lang="en-US" smtClean="0"/>
              <a:t>4/24/2017</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01CF334-2D5C-4859-84A6-CA7E6E43FAEB}" type="slidenum">
              <a:rPr lang="en-US" smtClean="0"/>
              <a:t>‹#›</a:t>
            </a:fld>
            <a:endParaRPr lang="en-US" dirty="0"/>
          </a:p>
        </p:txBody>
      </p:sp>
      <p:sp>
        <p:nvSpPr>
          <p:cNvPr id="22" name="Subtitle 21"/>
          <p:cNvSpPr>
            <a:spLocks noGrp="1"/>
          </p:cNvSpPr>
          <p:nvPr>
            <p:ph type="subTitle" idx="1"/>
          </p:nvPr>
        </p:nvSpPr>
        <p:spPr>
          <a:xfrm>
            <a:off x="6012180" y="1850064"/>
            <a:ext cx="57734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4" name="Title 13"/>
          <p:cNvSpPr>
            <a:spLocks noGrp="1"/>
          </p:cNvSpPr>
          <p:nvPr>
            <p:ph type="ctrTitle"/>
          </p:nvPr>
        </p:nvSpPr>
        <p:spPr>
          <a:xfrm>
            <a:off x="6012180" y="359898"/>
            <a:ext cx="5773420" cy="1472184"/>
          </a:xfrm>
        </p:spPr>
        <p:txBody>
          <a:bodyPr anchor="b"/>
          <a:lstStyle>
            <a:lvl1pPr algn="l">
              <a:defRPr/>
            </a:lvl1pPr>
            <a:extLst/>
          </a:lstStyle>
          <a:p>
            <a:r>
              <a:rPr kumimoji="0" lang="en-US"/>
              <a:t>Click to edit Master title style</a:t>
            </a:r>
            <a:endParaRPr kumimoji="0"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96"/>
            <a:ext cx="5864352" cy="6851904"/>
          </a:xfrm>
          <a:prstGeom prst="rect">
            <a:avLst/>
          </a:prstGeom>
        </p:spPr>
      </p:pic>
    </p:spTree>
    <p:extLst>
      <p:ext uri="{BB962C8B-B14F-4D97-AF65-F5344CB8AC3E}">
        <p14:creationId xmlns:p14="http://schemas.microsoft.com/office/powerpoint/2010/main" val="29629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BF403F-04F5-4D09-800D-7870715B9ED9}" type="datetime1">
              <a:rPr lang="en-US" smtClean="0"/>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260847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77687C-0397-4298-B160-26D34EC67BB0}" type="datetime1">
              <a:rPr lang="en-US" smtClean="0"/>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Tree>
    <p:extLst>
      <p:ext uri="{BB962C8B-B14F-4D97-AF65-F5344CB8AC3E}">
        <p14:creationId xmlns:p14="http://schemas.microsoft.com/office/powerpoint/2010/main" val="302940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965177-F084-49E7-ADEE-00812B3D582B}" type="datetime1">
              <a:rPr lang="en-US" smtClean="0"/>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50811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userDrawn="1"/>
        </p:nvSpPr>
        <p:spPr>
          <a:xfrm>
            <a:off x="1422400" y="-54"/>
            <a:ext cx="1076545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 name="Text Placeholder 2"/>
          <p:cNvSpPr>
            <a:spLocks noGrp="1"/>
          </p:cNvSpPr>
          <p:nvPr>
            <p:ph type="body" idx="1"/>
          </p:nvPr>
        </p:nvSpPr>
        <p:spPr>
          <a:xfrm>
            <a:off x="1805940" y="1066800"/>
            <a:ext cx="10166316"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Edit Master text styles</a:t>
            </a:r>
          </a:p>
        </p:txBody>
      </p:sp>
      <p:sp>
        <p:nvSpPr>
          <p:cNvPr id="2" name="Title 1"/>
          <p:cNvSpPr>
            <a:spLocks noGrp="1"/>
          </p:cNvSpPr>
          <p:nvPr>
            <p:ph type="title"/>
          </p:nvPr>
        </p:nvSpPr>
        <p:spPr>
          <a:xfrm>
            <a:off x="1805940" y="2600325"/>
            <a:ext cx="10166316" cy="2286000"/>
          </a:xfrm>
        </p:spPr>
        <p:txBody>
          <a:bodyPr anchor="t"/>
          <a:lstStyle>
            <a:lvl1pPr algn="l">
              <a:lnSpc>
                <a:spcPts val="4500"/>
              </a:lnSpc>
              <a:buNone/>
              <a:defRPr sz="4000" b="1" cap="all"/>
            </a:lvl1pPr>
            <a:extLst/>
          </a:lstStyle>
          <a:p>
            <a:r>
              <a:rPr kumimoji="0" lang="en-US"/>
              <a:t>Click to edit Master title style</a:t>
            </a:r>
          </a:p>
        </p:txBody>
      </p:sp>
      <p:sp>
        <p:nvSpPr>
          <p:cNvPr id="7" name="Date Placeholder 6"/>
          <p:cNvSpPr>
            <a:spLocks noGrp="1"/>
          </p:cNvSpPr>
          <p:nvPr>
            <p:ph type="dt" sz="half" idx="10"/>
          </p:nvPr>
        </p:nvSpPr>
        <p:spPr/>
        <p:txBody>
          <a:bodyPr/>
          <a:lstStyle/>
          <a:p>
            <a:fld id="{D67C39ED-27B9-4997-BF90-3A238D0607E9}" type="datetime1">
              <a:rPr lang="en-US" smtClean="0"/>
              <a:t>4/24/2017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p:txBody>
          <a:bodyPr/>
          <a:lstStyle/>
          <a:p>
            <a:fld id="{401CF334-2D5C-4859-84A6-CA7E6E43FAEB}" type="slidenum">
              <a:rPr lang="en-US" smtClean="0"/>
              <a:pPr/>
              <a:t>‹#›</a:t>
            </a:fld>
            <a:endParaRPr lang="en-US"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45079" cy="6858000"/>
          </a:xfrm>
          <a:prstGeom prst="rect">
            <a:avLst/>
          </a:prstGeom>
        </p:spPr>
      </p:pic>
    </p:spTree>
    <p:extLst>
      <p:ext uri="{BB962C8B-B14F-4D97-AF65-F5344CB8AC3E}">
        <p14:creationId xmlns:p14="http://schemas.microsoft.com/office/powerpoint/2010/main" val="237570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3AC4FCC-F745-44A0-B2E4-C91714F31EB6}" type="datetime1">
              <a:rPr lang="en-US" smtClean="0"/>
              <a:t>4/24/2017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Tree>
    <p:extLst>
      <p:ext uri="{BB962C8B-B14F-4D97-AF65-F5344CB8AC3E}">
        <p14:creationId xmlns:p14="http://schemas.microsoft.com/office/powerpoint/2010/main" val="256316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79D0EA4-DCC4-4D4C-953F-F31E92EE505C}" type="datetime1">
              <a:rPr lang="en-US" smtClean="0"/>
              <a:t>4/24/2017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Tree>
    <p:extLst>
      <p:ext uri="{BB962C8B-B14F-4D97-AF65-F5344CB8AC3E}">
        <p14:creationId xmlns:p14="http://schemas.microsoft.com/office/powerpoint/2010/main" val="378850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2542F08-6BA5-45A1-80AB-C11AC921B6C6}" type="datetime1">
              <a:rPr lang="en-US" smtClean="0"/>
              <a:t>4/24/2017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Tree>
    <p:extLst>
      <p:ext uri="{BB962C8B-B14F-4D97-AF65-F5344CB8AC3E}">
        <p14:creationId xmlns:p14="http://schemas.microsoft.com/office/powerpoint/2010/main" val="7625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D82A9-7CD7-4D15-868B-D8AF30864858}" type="datetime1">
              <a:rPr lang="en-US" smtClean="0"/>
              <a:t>4/24/2017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62534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7B6BC6A-4AB7-47F1-904A-90BC8DD816B4}" type="datetime1">
              <a:rPr lang="en-US" smtClean="0"/>
              <a:t>4/24/2017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0" y="1406964"/>
            <a:ext cx="108712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Edit Master text styles</a:t>
            </a:r>
          </a:p>
        </p:txBody>
      </p:sp>
      <p:sp>
        <p:nvSpPr>
          <p:cNvPr id="2" name="Title 1"/>
          <p:cNvSpPr>
            <a:spLocks noGrp="1"/>
          </p:cNvSpPr>
          <p:nvPr>
            <p:ph type="title"/>
          </p:nvPr>
        </p:nvSpPr>
        <p:spPr>
          <a:xfrm>
            <a:off x="609600" y="216778"/>
            <a:ext cx="10871200" cy="1162050"/>
          </a:xfrm>
          <a:ln>
            <a:noFill/>
          </a:ln>
        </p:spPr>
        <p:txBody>
          <a:bodyPr anchor="b"/>
          <a:lstStyle>
            <a:lvl1pPr algn="l">
              <a:lnSpc>
                <a:spcPts val="2000"/>
              </a:lnSpc>
              <a:buNone/>
              <a:defRPr sz="2200" b="1" cap="all" baseline="0"/>
            </a:lvl1pPr>
            <a:extLst/>
          </a:lstStyle>
          <a:p>
            <a:r>
              <a:rPr kumimoji="0" lang="en-US"/>
              <a:t>Click to edit Master title style</a:t>
            </a:r>
          </a:p>
        </p:txBody>
      </p:sp>
    </p:spTree>
    <p:extLst>
      <p:ext uri="{BB962C8B-B14F-4D97-AF65-F5344CB8AC3E}">
        <p14:creationId xmlns:p14="http://schemas.microsoft.com/office/powerpoint/2010/main" val="503237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D80BC9A-EBF0-4E12-A1D3-DD221366B0A1}" type="datetime1">
              <a:rPr lang="en-US" smtClean="0"/>
              <a:t>4/24/2017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Edit Master text styles</a:t>
            </a:r>
          </a:p>
        </p:txBody>
      </p:sp>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Tree>
    <p:extLst>
      <p:ext uri="{BB962C8B-B14F-4D97-AF65-F5344CB8AC3E}">
        <p14:creationId xmlns:p14="http://schemas.microsoft.com/office/powerpoint/2010/main" val="250922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2">
            <a:lumMod val="40000"/>
            <a:lumOff val="60000"/>
          </a:schemeClr>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88952" cy="6858000"/>
            <a:chOff x="0" y="0"/>
            <a:chExt cx="12188952" cy="6858000"/>
          </a:xfrm>
        </p:grpSpPr>
        <p:sp>
          <p:nvSpPr>
            <p:cNvPr id="2" name="Rectangle 1"/>
            <p:cNvSpPr/>
            <p:nvPr userDrawn="1"/>
          </p:nvSpPr>
          <p:spPr>
            <a:xfrm>
              <a:off x="0" y="0"/>
              <a:ext cx="12188952" cy="6858000"/>
            </a:xfrm>
            <a:prstGeom prst="rect">
              <a:avLst/>
            </a:prstGeom>
            <a:solidFill>
              <a:schemeClr val="bg2">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445079" cy="6858000"/>
            </a:xfrm>
            <a:prstGeom prst="rect">
              <a:avLst/>
            </a:prstGeom>
          </p:spPr>
        </p:pic>
      </p:gr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tx1"/>
                </a:solidFill>
              </a:defRPr>
            </a:lvl1pPr>
            <a:extLst/>
          </a:lstStyle>
          <a:p>
            <a:fld id="{7157590A-740B-4548-A79B-F8E5167210D0}" type="datetime1">
              <a:rPr lang="en-US" smtClean="0"/>
              <a:t>4/24/2017</a:t>
            </a:fld>
            <a:endParaRPr lang="en-US" dirty="0"/>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tx1"/>
                </a:solidFill>
                <a:effectLst/>
              </a:defRPr>
            </a:lvl1pPr>
            <a:extLst/>
          </a:lstStyle>
          <a:p>
            <a:endParaRPr lang="en-US" dirty="0"/>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tx1"/>
                </a:solidFill>
                <a:effectLst/>
              </a:defRPr>
            </a:lvl1pPr>
            <a:extLst/>
          </a:lstStyle>
          <a:p>
            <a:fld id="{401CF334-2D5C-4859-84A6-CA7E6E43FAEB}" type="slidenum">
              <a:rPr lang="en-US" smtClean="0"/>
              <a:pPr/>
              <a:t>‹#›</a:t>
            </a:fld>
            <a:endParaRPr lang="en-US" dirty="0"/>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endParaRPr kumimoji="0" lang="en-US" dirty="0"/>
          </a:p>
        </p:txBody>
      </p:sp>
      <p:sp>
        <p:nvSpPr>
          <p:cNvPr id="7"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8"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138479847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300" b="0" kern="1200">
          <a:solidFill>
            <a:schemeClr val="accent1"/>
          </a:solidFill>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een@cert-in.org.in" TargetMode="External"/><Relationship Id="rId2" Type="http://schemas.openxmlformats.org/officeDocument/2006/relationships/hyperlink" Target="mailto:vinothkumar.r@veltechuniv.edu.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2948940" y="1565910"/>
            <a:ext cx="9243060" cy="5292090"/>
          </a:xfrm>
        </p:spPr>
        <p:txBody>
          <a:bodyPr>
            <a:normAutofit/>
          </a:bodyPr>
          <a:lstStyle/>
          <a:p>
            <a:pPr marL="82296" indent="0">
              <a:buNone/>
            </a:pPr>
            <a:r>
              <a:rPr lang="en-GB" sz="2600" b="1" dirty="0">
                <a:solidFill>
                  <a:schemeClr val="accent1">
                    <a:lumMod val="50000"/>
                  </a:schemeClr>
                </a:solidFill>
                <a:latin typeface="Times New Roman" panose="02020603050405020304" pitchFamily="18" charset="0"/>
                <a:cs typeface="Times New Roman" panose="02020603050405020304" pitchFamily="18" charset="0"/>
              </a:rPr>
              <a:t>Team Members:</a:t>
            </a:r>
          </a:p>
          <a:p>
            <a:pPr marL="342900" indent="-342900">
              <a:buFont typeface="Arial" panose="020B0604020202020204" pitchFamily="34" charset="0"/>
              <a:buChar char="•"/>
            </a:pPr>
            <a:r>
              <a:rPr lang="en-GB" sz="2200" dirty="0">
                <a:solidFill>
                  <a:schemeClr val="tx1">
                    <a:lumMod val="95000"/>
                    <a:lumOff val="5000"/>
                  </a:schemeClr>
                </a:solidFill>
                <a:latin typeface="Times New Roman" panose="02020603050405020304" pitchFamily="18" charset="0"/>
                <a:cs typeface="Times New Roman" panose="02020603050405020304" pitchFamily="18" charset="0"/>
              </a:rPr>
              <a:t>Manoj Kumar Swami(VTU-4573)</a:t>
            </a:r>
          </a:p>
          <a:p>
            <a:pPr marL="342900" indent="-342900">
              <a:buFont typeface="Arial" panose="020B0604020202020204" pitchFamily="34" charset="0"/>
              <a:buChar char="•"/>
            </a:pPr>
            <a:r>
              <a:rPr lang="en-GB" sz="2200" dirty="0">
                <a:solidFill>
                  <a:schemeClr val="tx1">
                    <a:lumMod val="95000"/>
                    <a:lumOff val="5000"/>
                  </a:schemeClr>
                </a:solidFill>
                <a:latin typeface="Times New Roman" panose="02020603050405020304" pitchFamily="18" charset="0"/>
                <a:cs typeface="Times New Roman" panose="02020603050405020304" pitchFamily="18" charset="0"/>
              </a:rPr>
              <a:t>Ankit Pandey(VTU-4131)</a:t>
            </a:r>
          </a:p>
          <a:p>
            <a:pPr marL="82296" indent="0">
              <a:buNone/>
            </a:pPr>
            <a:r>
              <a:rPr lang="en-GB" sz="2600" b="1" dirty="0">
                <a:solidFill>
                  <a:schemeClr val="accent1">
                    <a:lumMod val="50000"/>
                  </a:schemeClr>
                </a:solidFill>
                <a:latin typeface="Times New Roman" panose="02020603050405020304" pitchFamily="18" charset="0"/>
                <a:cs typeface="Times New Roman" panose="02020603050405020304" pitchFamily="18" charset="0"/>
              </a:rPr>
              <a:t>Company Name: </a:t>
            </a:r>
            <a:r>
              <a:rPr lang="en-GB" sz="2000" dirty="0">
                <a:latin typeface="Times New Roman" panose="02020603050405020304" pitchFamily="18" charset="0"/>
                <a:cs typeface="Times New Roman" panose="02020603050405020304" pitchFamily="18" charset="0"/>
              </a:rPr>
              <a:t>Indian Computer Emergency Response Team(CERT-in)</a:t>
            </a:r>
            <a:endParaRPr lang="en-GB" sz="2400" dirty="0">
              <a:latin typeface="Times New Roman" panose="02020603050405020304" pitchFamily="18" charset="0"/>
              <a:cs typeface="Times New Roman" panose="02020603050405020304" pitchFamily="18" charset="0"/>
            </a:endParaRPr>
          </a:p>
          <a:p>
            <a:pPr marL="82296" indent="0">
              <a:buNone/>
            </a:pPr>
            <a:r>
              <a:rPr lang="en-GB" sz="2600" b="1" dirty="0">
                <a:solidFill>
                  <a:schemeClr val="accent1">
                    <a:lumMod val="50000"/>
                  </a:schemeClr>
                </a:solidFill>
                <a:latin typeface="Times New Roman" panose="02020603050405020304" pitchFamily="18" charset="0"/>
                <a:cs typeface="Times New Roman" panose="02020603050405020304" pitchFamily="18" charset="0"/>
              </a:rPr>
              <a:t>Location: </a:t>
            </a:r>
            <a:r>
              <a:rPr lang="en-GB" sz="2400" dirty="0">
                <a:latin typeface="Times New Roman" panose="02020603050405020304" pitchFamily="18" charset="0"/>
                <a:cs typeface="Times New Roman" panose="02020603050405020304" pitchFamily="18" charset="0"/>
              </a:rPr>
              <a:t>New Delhi</a:t>
            </a:r>
          </a:p>
          <a:p>
            <a:pPr marL="82296" indent="0">
              <a:buNone/>
            </a:pPr>
            <a:r>
              <a:rPr lang="en-GB" sz="2600" b="1" dirty="0">
                <a:solidFill>
                  <a:schemeClr val="accent1">
                    <a:lumMod val="50000"/>
                  </a:schemeClr>
                </a:solidFill>
                <a:latin typeface="Times New Roman" panose="02020603050405020304" pitchFamily="18" charset="0"/>
                <a:cs typeface="Times New Roman" panose="02020603050405020304" pitchFamily="18" charset="0"/>
              </a:rPr>
              <a:t>Project Guide: </a:t>
            </a:r>
          </a:p>
          <a:p>
            <a:pPr marL="82296" indent="0">
              <a:buNone/>
            </a:pPr>
            <a:r>
              <a:rPr lang="en-GB" sz="2400" dirty="0">
                <a:latin typeface="Times New Roman" panose="02020603050405020304" pitchFamily="18" charset="0"/>
                <a:cs typeface="Times New Roman" panose="02020603050405020304" pitchFamily="18" charset="0"/>
              </a:rPr>
              <a:t>	Mr. </a:t>
            </a:r>
            <a:r>
              <a:rPr lang="en-GB" sz="2400" dirty="0" err="1">
                <a:latin typeface="Times New Roman" panose="02020603050405020304" pitchFamily="18" charset="0"/>
                <a:cs typeface="Times New Roman" panose="02020603050405020304" pitchFamily="18" charset="0"/>
              </a:rPr>
              <a:t>Vinoth</a:t>
            </a:r>
            <a:r>
              <a:rPr lang="en-GB" sz="2400" dirty="0">
                <a:latin typeface="Times New Roman" panose="02020603050405020304" pitchFamily="18" charset="0"/>
                <a:cs typeface="Times New Roman" panose="02020603050405020304" pitchFamily="18" charset="0"/>
              </a:rPr>
              <a:t> Kumar R</a:t>
            </a:r>
          </a:p>
          <a:p>
            <a:pPr marL="82296" indent="0">
              <a:buNone/>
            </a:pPr>
            <a:r>
              <a:rPr lang="en-GB" sz="2400" dirty="0">
                <a:latin typeface="Times New Roman" panose="02020603050405020304" pitchFamily="18" charset="0"/>
                <a:cs typeface="Times New Roman" panose="02020603050405020304" pitchFamily="18" charset="0"/>
              </a:rPr>
              <a:t>	E-Mail: - </a:t>
            </a:r>
            <a:r>
              <a:rPr lang="en-GB" sz="2400" dirty="0">
                <a:solidFill>
                  <a:srgbClr val="0070C0"/>
                </a:solidFill>
                <a:latin typeface="Times New Roman" panose="02020603050405020304" pitchFamily="18" charset="0"/>
                <a:cs typeface="Times New Roman" panose="02020603050405020304" pitchFamily="18" charset="0"/>
                <a:hlinkClick r:id="rId2"/>
              </a:rPr>
              <a:t>vinothkumar.r@veltechuniv.edu.in</a:t>
            </a:r>
            <a:endParaRPr lang="en-GB" sz="2400" dirty="0">
              <a:solidFill>
                <a:srgbClr val="0070C0"/>
              </a:solidFill>
              <a:latin typeface="Times New Roman" panose="02020603050405020304" pitchFamily="18" charset="0"/>
              <a:cs typeface="Times New Roman" panose="02020603050405020304" pitchFamily="18" charset="0"/>
            </a:endParaRPr>
          </a:p>
          <a:p>
            <a:pPr marL="82296" indent="0">
              <a:buNone/>
            </a:pPr>
            <a:r>
              <a:rPr lang="en-GB" sz="2600" b="1" dirty="0">
                <a:solidFill>
                  <a:schemeClr val="accent1">
                    <a:lumMod val="50000"/>
                  </a:schemeClr>
                </a:solidFill>
                <a:latin typeface="Times New Roman" panose="02020603050405020304" pitchFamily="18" charset="0"/>
                <a:cs typeface="Times New Roman" panose="02020603050405020304" pitchFamily="18" charset="0"/>
              </a:rPr>
              <a:t>Company Project Guide:</a:t>
            </a:r>
          </a:p>
          <a:p>
            <a:pPr marL="82296" indent="0">
              <a:buNone/>
            </a:pPr>
            <a:r>
              <a:rPr lang="en-GB" sz="2400" dirty="0">
                <a:latin typeface="Times New Roman" panose="02020603050405020304" pitchFamily="18" charset="0"/>
                <a:cs typeface="Times New Roman" panose="02020603050405020304" pitchFamily="18" charset="0"/>
              </a:rPr>
              <a:t>	Sh. </a:t>
            </a:r>
            <a:r>
              <a:rPr lang="en-GB" sz="2400" dirty="0" err="1">
                <a:latin typeface="Times New Roman" panose="02020603050405020304" pitchFamily="18" charset="0"/>
                <a:cs typeface="Times New Roman" panose="02020603050405020304" pitchFamily="18" charset="0"/>
              </a:rPr>
              <a:t>Noorul</a:t>
            </a:r>
            <a:r>
              <a:rPr lang="en-GB" sz="2400" dirty="0">
                <a:latin typeface="Times New Roman" panose="02020603050405020304" pitchFamily="18" charset="0"/>
                <a:cs typeface="Times New Roman" panose="02020603050405020304" pitchFamily="18" charset="0"/>
              </a:rPr>
              <a:t> Ameen A (Scientist C)</a:t>
            </a:r>
          </a:p>
          <a:p>
            <a:pPr marL="82296" indent="0">
              <a:buNone/>
            </a:pPr>
            <a:r>
              <a:rPr lang="en-GB" sz="2400" dirty="0">
                <a:latin typeface="Times New Roman" panose="02020603050405020304" pitchFamily="18" charset="0"/>
                <a:cs typeface="Times New Roman" panose="02020603050405020304" pitchFamily="18" charset="0"/>
              </a:rPr>
              <a:t>	E-mail: -  </a:t>
            </a:r>
            <a:r>
              <a:rPr lang="en-GB" sz="2400" u="sng" dirty="0">
                <a:solidFill>
                  <a:srgbClr val="0070C0"/>
                </a:solidFill>
                <a:latin typeface="Times New Roman" panose="02020603050405020304" pitchFamily="18" charset="0"/>
                <a:cs typeface="Times New Roman" panose="02020603050405020304" pitchFamily="18" charset="0"/>
                <a:hlinkClick r:id="rId3"/>
              </a:rPr>
              <a:t>ameen@cert-in.org.in</a:t>
            </a:r>
            <a:endParaRPr lang="en-GB" sz="2400" dirty="0">
              <a:solidFill>
                <a:srgbClr val="0070C0"/>
              </a:solidFill>
              <a:latin typeface="Times New Roman" panose="02020603050405020304" pitchFamily="18" charset="0"/>
              <a:cs typeface="Times New Roman" panose="02020603050405020304" pitchFamily="18" charset="0"/>
            </a:endParaRPr>
          </a:p>
          <a:p>
            <a:pPr lvl="0"/>
            <a:endParaRPr lang="en-US" dirty="0"/>
          </a:p>
        </p:txBody>
      </p:sp>
      <p:sp>
        <p:nvSpPr>
          <p:cNvPr id="13" name="Title 12"/>
          <p:cNvSpPr>
            <a:spLocks noGrp="1"/>
          </p:cNvSpPr>
          <p:nvPr>
            <p:ph type="title"/>
          </p:nvPr>
        </p:nvSpPr>
        <p:spPr>
          <a:xfrm>
            <a:off x="1446640" y="0"/>
            <a:ext cx="9997440" cy="1143000"/>
          </a:xfrm>
        </p:spPr>
        <p:txBody>
          <a:bodyPr>
            <a:noAutofit/>
          </a:bodyPr>
          <a:lstStyle/>
          <a:p>
            <a:pPr algn="ctr"/>
            <a:r>
              <a:rPr lang="en-GB" sz="3200" b="1" dirty="0">
                <a:latin typeface="Times New Roman" panose="02020603050405020304" pitchFamily="18" charset="0"/>
                <a:cs typeface="Times New Roman" panose="02020603050405020304" pitchFamily="18" charset="0"/>
              </a:rPr>
              <a:t>Exploitation of Content Management System Vulnerabilities to Launch Large Scale Cyber Attacks</a:t>
            </a:r>
            <a:endParaRPr lang="en-US" sz="3200" dirty="0"/>
          </a:p>
        </p:txBody>
      </p:sp>
    </p:spTree>
    <p:extLst>
      <p:ext uri="{BB962C8B-B14F-4D97-AF65-F5344CB8AC3E}">
        <p14:creationId xmlns:p14="http://schemas.microsoft.com/office/powerpoint/2010/main" val="88195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14144" y="1192696"/>
            <a:ext cx="9997440" cy="5665304"/>
          </a:xfrm>
        </p:spPr>
        <p:txBody>
          <a:bodyPr/>
          <a:lstStyle/>
          <a:p>
            <a:pPr algn="just"/>
            <a:r>
              <a:rPr lang="en-US" sz="2400" dirty="0">
                <a:latin typeface="Times New Roman" panose="02020603050405020304" pitchFamily="18" charset="0"/>
                <a:cs typeface="Times New Roman" panose="02020603050405020304" pitchFamily="18" charset="0"/>
              </a:rPr>
              <a:t>The denial of service (DOS) attack is one of the most powerful attacks used by hackers to harm a company or organization. </a:t>
            </a:r>
          </a:p>
          <a:p>
            <a:pPr algn="just"/>
            <a:r>
              <a:rPr lang="en-US" sz="2400" dirty="0">
                <a:latin typeface="Times New Roman" panose="02020603050405020304" pitchFamily="18" charset="0"/>
                <a:cs typeface="Times New Roman" panose="02020603050405020304" pitchFamily="18" charset="0"/>
              </a:rPr>
              <a:t>A DOS attack is an attempt to make a system or server unavailable for legitimate users and, finally, to take the service down. </a:t>
            </a:r>
            <a:endParaRPr lang="en-GB" sz="2400" dirty="0">
              <a:latin typeface="Times New Roman" panose="02020603050405020304" pitchFamily="18" charset="0"/>
              <a:cs typeface="Times New Roman" panose="02020603050405020304" pitchFamily="18" charset="0"/>
            </a:endParaRPr>
          </a:p>
          <a:p>
            <a:endParaRPr lang="en-GB" dirty="0"/>
          </a:p>
        </p:txBody>
      </p:sp>
      <p:sp>
        <p:nvSpPr>
          <p:cNvPr id="3" name="Title 2"/>
          <p:cNvSpPr>
            <a:spLocks noGrp="1"/>
          </p:cNvSpPr>
          <p:nvPr>
            <p:ph type="title"/>
          </p:nvPr>
        </p:nvSpPr>
        <p:spPr>
          <a:xfrm>
            <a:off x="1675605" y="294516"/>
            <a:ext cx="9997440" cy="546997"/>
          </a:xfrm>
        </p:spPr>
        <p:txBody>
          <a:bodyPr>
            <a:normAutofit fontScale="90000"/>
          </a:bodyPr>
          <a:lstStyle/>
          <a:p>
            <a:r>
              <a:rPr lang="en-GB" sz="3200" b="1" dirty="0" err="1">
                <a:latin typeface="Times New Roman" panose="02020603050405020304" pitchFamily="18" charset="0"/>
                <a:cs typeface="Times New Roman" panose="02020603050405020304" pitchFamily="18" charset="0"/>
              </a:rPr>
              <a:t>DDos</a:t>
            </a:r>
            <a:r>
              <a:rPr lang="en-GB" sz="3200" b="1" dirty="0">
                <a:latin typeface="Times New Roman" panose="02020603050405020304" pitchFamily="18" charset="0"/>
                <a:cs typeface="Times New Roman" panose="02020603050405020304" pitchFamily="18" charset="0"/>
              </a:rPr>
              <a:t> Attack: </a:t>
            </a:r>
          </a:p>
        </p:txBody>
      </p:sp>
      <p:pic>
        <p:nvPicPr>
          <p:cNvPr id="4" name="Picture 3"/>
          <p:cNvPicPr>
            <a:picLocks noChangeAspect="1"/>
          </p:cNvPicPr>
          <p:nvPr/>
        </p:nvPicPr>
        <p:blipFill>
          <a:blip r:embed="rId2"/>
          <a:stretch>
            <a:fillRect/>
          </a:stretch>
        </p:blipFill>
        <p:spPr>
          <a:xfrm>
            <a:off x="2959135" y="3127514"/>
            <a:ext cx="8040169" cy="3379304"/>
          </a:xfrm>
          <a:prstGeom prst="rect">
            <a:avLst/>
          </a:prstGeom>
        </p:spPr>
      </p:pic>
    </p:spTree>
    <p:extLst>
      <p:ext uri="{BB962C8B-B14F-4D97-AF65-F5344CB8AC3E}">
        <p14:creationId xmlns:p14="http://schemas.microsoft.com/office/powerpoint/2010/main" val="17580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14144" y="768626"/>
            <a:ext cx="9997440" cy="6387548"/>
          </a:xfrm>
        </p:spPr>
        <p:txBody>
          <a:bodyPr>
            <a:normAutofit/>
          </a:bodyPr>
          <a:lstStyle/>
          <a:p>
            <a:pPr algn="just"/>
            <a:r>
              <a:rPr lang="en-US" sz="2400" b="1" dirty="0" err="1">
                <a:latin typeface="Times New Roman" panose="02020603050405020304" pitchFamily="18" charset="0"/>
                <a:cs typeface="Times New Roman" panose="02020603050405020304" pitchFamily="18" charset="0"/>
              </a:rPr>
              <a:t>Nmap</a:t>
            </a:r>
            <a:r>
              <a:rPr lang="en-US" sz="2400" dirty="0">
                <a:latin typeface="Times New Roman" panose="02020603050405020304" pitchFamily="18" charset="0"/>
                <a:cs typeface="Times New Roman" panose="02020603050405020304" pitchFamily="18" charset="0"/>
              </a:rPr>
              <a:t> (Network Mapper) is a security scanner to scan the network to find vulnerabilities in the target website. </a:t>
            </a:r>
          </a:p>
          <a:p>
            <a:pPr algn="just"/>
            <a:r>
              <a:rPr lang="en-US" sz="2400" dirty="0">
                <a:latin typeface="Times New Roman" panose="02020603050405020304" pitchFamily="18" charset="0"/>
                <a:cs typeface="Times New Roman" panose="02020603050405020304" pitchFamily="18" charset="0"/>
              </a:rPr>
              <a:t>Open source tool </a:t>
            </a:r>
            <a:r>
              <a:rPr lang="en-US" sz="2400" dirty="0" err="1">
                <a:latin typeface="Times New Roman" panose="02020603050405020304" pitchFamily="18" charset="0"/>
                <a:cs typeface="Times New Roman" panose="02020603050405020304" pitchFamily="18" charset="0"/>
              </a:rPr>
              <a:t>Nmap</a:t>
            </a:r>
            <a:r>
              <a:rPr lang="en-US" sz="2400" dirty="0">
                <a:latin typeface="Times New Roman" panose="02020603050405020304" pitchFamily="18" charset="0"/>
                <a:cs typeface="Times New Roman" panose="02020603050405020304" pitchFamily="18" charset="0"/>
              </a:rPr>
              <a:t> is a popular choice amongst hackers and security pros alike for network mapping, port-scanning and testing for network vulnerabilities.</a:t>
            </a:r>
          </a:p>
          <a:p>
            <a:pPr algn="just"/>
            <a:r>
              <a:rPr lang="en-US" sz="2400" dirty="0" err="1">
                <a:latin typeface="Times New Roman" panose="02020603050405020304" pitchFamily="18" charset="0"/>
                <a:cs typeface="Times New Roman" panose="02020603050405020304" pitchFamily="18" charset="0"/>
              </a:rPr>
              <a:t>Nmap</a:t>
            </a:r>
            <a:r>
              <a:rPr lang="en-US" sz="2400" dirty="0">
                <a:latin typeface="Times New Roman" panose="02020603050405020304" pitchFamily="18" charset="0"/>
                <a:cs typeface="Times New Roman" panose="02020603050405020304" pitchFamily="18" charset="0"/>
              </a:rPr>
              <a:t> uses raw IP packets in novel ways to determine what hosts are available on the network, what services (application name and version) those hosts are offering, what operating systems (and OS versions) they are running, what type of packet filters/firewalls are in use.</a:t>
            </a:r>
            <a:endParaRPr lang="en-GB" dirty="0"/>
          </a:p>
        </p:txBody>
      </p:sp>
      <p:sp>
        <p:nvSpPr>
          <p:cNvPr id="3" name="Title 2"/>
          <p:cNvSpPr>
            <a:spLocks noGrp="1"/>
          </p:cNvSpPr>
          <p:nvPr>
            <p:ph type="title"/>
          </p:nvPr>
        </p:nvSpPr>
        <p:spPr>
          <a:xfrm>
            <a:off x="1516579" y="155369"/>
            <a:ext cx="9997440" cy="785536"/>
          </a:xfrm>
        </p:spPr>
        <p:txBody>
          <a:bodyPr>
            <a:normAutofit/>
          </a:bodyPr>
          <a:lstStyle/>
          <a:p>
            <a:r>
              <a:rPr lang="en-GB" sz="3200" b="1" dirty="0">
                <a:latin typeface="Times New Roman" panose="02020603050405020304" pitchFamily="18" charset="0"/>
                <a:cs typeface="Times New Roman" panose="02020603050405020304" pitchFamily="18" charset="0"/>
              </a:rPr>
              <a:t>Security Scanner</a:t>
            </a:r>
            <a:endParaRPr lang="en-GB" sz="3200" dirty="0"/>
          </a:p>
        </p:txBody>
      </p:sp>
    </p:spTree>
    <p:extLst>
      <p:ext uri="{BB962C8B-B14F-4D97-AF65-F5344CB8AC3E}">
        <p14:creationId xmlns:p14="http://schemas.microsoft.com/office/powerpoint/2010/main" val="336317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67153" y="940904"/>
            <a:ext cx="9997440" cy="5400262"/>
          </a:xfrm>
        </p:spPr>
        <p:txBody>
          <a:bodyPr/>
          <a:lstStyle/>
          <a:p>
            <a:pPr marL="82296" indent="0" algn="just">
              <a:buNone/>
            </a:pPr>
            <a:r>
              <a:rPr lang="en-US" sz="2400" b="1" dirty="0">
                <a:latin typeface="Times New Roman" panose="02020603050405020304" pitchFamily="18" charset="0"/>
                <a:cs typeface="Times New Roman" panose="02020603050405020304" pitchFamily="18" charset="0"/>
              </a:rPr>
              <a:t>Wireshark:</a:t>
            </a:r>
          </a:p>
          <a:p>
            <a:pPr algn="just"/>
            <a:r>
              <a:rPr lang="en-US" sz="2400" dirty="0">
                <a:latin typeface="Times New Roman" panose="02020603050405020304" pitchFamily="18" charset="0"/>
                <a:cs typeface="Times New Roman" panose="02020603050405020304" pitchFamily="18" charset="0"/>
              </a:rPr>
              <a:t>Wireshark, a network analysis tool formerly known as Ethereal, captures packets in real time and display them in human-readable format.</a:t>
            </a:r>
          </a:p>
          <a:p>
            <a:pPr algn="just"/>
            <a:r>
              <a:rPr lang="en-US" sz="2400" dirty="0">
                <a:latin typeface="Times New Roman" panose="02020603050405020304" pitchFamily="18" charset="0"/>
                <a:cs typeface="Times New Roman" panose="02020603050405020304" pitchFamily="18" charset="0"/>
              </a:rPr>
              <a:t>Wireshark includes filters, color-coding and other features that let you dig deep into network traffic and inspect individual packets. Wireshark has two filtering languages: One used when capturing packets, and one used when displaying packets. </a:t>
            </a:r>
          </a:p>
          <a:p>
            <a:endParaRPr lang="en-GB" dirty="0"/>
          </a:p>
        </p:txBody>
      </p:sp>
      <p:sp>
        <p:nvSpPr>
          <p:cNvPr id="3" name="Title 2"/>
          <p:cNvSpPr>
            <a:spLocks noGrp="1"/>
          </p:cNvSpPr>
          <p:nvPr>
            <p:ph type="title"/>
          </p:nvPr>
        </p:nvSpPr>
        <p:spPr>
          <a:xfrm>
            <a:off x="1529831" y="287890"/>
            <a:ext cx="9997440" cy="785536"/>
          </a:xfrm>
        </p:spPr>
        <p:txBody>
          <a:bodyPr>
            <a:normAutofit/>
          </a:bodyPr>
          <a:lstStyle/>
          <a:p>
            <a:r>
              <a:rPr lang="en-GB" sz="3200" b="1" dirty="0">
                <a:latin typeface="Times New Roman" panose="02020603050405020304" pitchFamily="18" charset="0"/>
                <a:cs typeface="Times New Roman" panose="02020603050405020304" pitchFamily="18" charset="0"/>
              </a:rPr>
              <a:t>Network Analysis:</a:t>
            </a:r>
            <a:endParaRPr lang="en-GB" sz="3200" dirty="0"/>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595" y="3737112"/>
            <a:ext cx="9095762" cy="2972667"/>
          </a:xfrm>
          <a:prstGeom prst="rect">
            <a:avLst/>
          </a:prstGeom>
        </p:spPr>
      </p:pic>
    </p:spTree>
    <p:extLst>
      <p:ext uri="{BB962C8B-B14F-4D97-AF65-F5344CB8AC3E}">
        <p14:creationId xmlns:p14="http://schemas.microsoft.com/office/powerpoint/2010/main" val="296417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14144" y="993914"/>
            <a:ext cx="9997440" cy="5254486"/>
          </a:xfrm>
        </p:spPr>
        <p:txBody>
          <a:bodyPr>
            <a:normAutofit/>
          </a:bodyPr>
          <a:lstStyle/>
          <a:p>
            <a:pPr marL="82296" indent="0" algn="just">
              <a:buNone/>
            </a:pPr>
            <a:r>
              <a:rPr lang="en-US" sz="2400" dirty="0">
                <a:latin typeface="Times New Roman" panose="02020603050405020304" pitchFamily="18" charset="0"/>
                <a:cs typeface="Times New Roman" panose="02020603050405020304" pitchFamily="18" charset="0"/>
              </a:rPr>
              <a:t>Based on this project we have defined list of best practices for securing CMS. Most important of them are: </a:t>
            </a:r>
          </a:p>
          <a:p>
            <a:pPr algn="just"/>
            <a:r>
              <a:rPr lang="en-US" sz="2400" dirty="0">
                <a:latin typeface="Times New Roman" panose="02020603050405020304" pitchFamily="18" charset="0"/>
                <a:cs typeface="Times New Roman" panose="02020603050405020304" pitchFamily="18" charset="0"/>
              </a:rPr>
              <a:t>Regularly updating CMS, programming and database support, web server and server itself. If all of that is done regularly it’s almost impossible to hack major CMS applications, </a:t>
            </a:r>
          </a:p>
          <a:p>
            <a:pPr algn="just"/>
            <a:r>
              <a:rPr lang="en-US" sz="2400" dirty="0">
                <a:latin typeface="Times New Roman" panose="02020603050405020304" pitchFamily="18" charset="0"/>
                <a:cs typeface="Times New Roman" panose="02020603050405020304" pitchFamily="18" charset="0"/>
              </a:rPr>
              <a:t>Limiting logging attempts, obscuring admin page and installation itself, enforcing strong passwords, use discreet error messages, regularly check for proper permissions, limit IP and country access if necessary. </a:t>
            </a:r>
          </a:p>
          <a:p>
            <a:pPr algn="just"/>
            <a:r>
              <a:rPr lang="en-US" sz="2400" dirty="0">
                <a:latin typeface="Times New Roman" panose="02020603050405020304" pitchFamily="18" charset="0"/>
                <a:cs typeface="Times New Roman" panose="02020603050405020304" pitchFamily="18" charset="0"/>
              </a:rPr>
              <a:t>Deleting known IDs and names for administration access (like Admin) and use random IDs for admin accounts, </a:t>
            </a:r>
          </a:p>
          <a:p>
            <a:pPr algn="just"/>
            <a:r>
              <a:rPr lang="en-US" sz="2400" dirty="0">
                <a:latin typeface="Times New Roman" panose="02020603050405020304" pitchFamily="18" charset="0"/>
                <a:cs typeface="Times New Roman" panose="02020603050405020304" pitchFamily="18" charset="0"/>
              </a:rPr>
              <a:t>Using professional hosting services with security teams specially dedicated to monitor security issues with CMS of a choice.</a:t>
            </a:r>
          </a:p>
          <a:p>
            <a:endParaRPr lang="en-GB" dirty="0"/>
          </a:p>
        </p:txBody>
      </p:sp>
      <p:sp>
        <p:nvSpPr>
          <p:cNvPr id="3" name="Title 2"/>
          <p:cNvSpPr>
            <a:spLocks noGrp="1"/>
          </p:cNvSpPr>
          <p:nvPr>
            <p:ph type="title"/>
          </p:nvPr>
        </p:nvSpPr>
        <p:spPr>
          <a:xfrm>
            <a:off x="1529831" y="287891"/>
            <a:ext cx="9997440" cy="706023"/>
          </a:xfrm>
        </p:spPr>
        <p:txBody>
          <a:bodyPr>
            <a:normAutofit fontScale="90000"/>
          </a:bodyPr>
          <a:lstStyle/>
          <a:p>
            <a:br>
              <a:rPr lang="en-GB" dirty="0"/>
            </a:br>
            <a:r>
              <a:rPr lang="en-GB" sz="3600" b="1" dirty="0">
                <a:latin typeface="Times New Roman" panose="02020603050405020304" pitchFamily="18" charset="0"/>
                <a:cs typeface="Times New Roman" panose="02020603050405020304" pitchFamily="18" charset="0"/>
              </a:rPr>
              <a:t>SECURING CMS: </a:t>
            </a:r>
            <a:br>
              <a:rPr lang="en-GB" dirty="0"/>
            </a:br>
            <a:endParaRPr lang="en-GB" dirty="0"/>
          </a:p>
        </p:txBody>
      </p:sp>
    </p:spTree>
    <p:extLst>
      <p:ext uri="{BB962C8B-B14F-4D97-AF65-F5344CB8AC3E}">
        <p14:creationId xmlns:p14="http://schemas.microsoft.com/office/powerpoint/2010/main" val="275007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GB" sz="2800" dirty="0">
                <a:latin typeface="Times New Roman" panose="02020603050405020304" pitchFamily="18" charset="0"/>
                <a:cs typeface="Times New Roman" panose="02020603050405020304" pitchFamily="18" charset="0"/>
              </a:rPr>
              <a:t>Block the attacker IP’s by using the Malwarebytes, after that attacker won’t be able to access the content of our website.</a:t>
            </a:r>
          </a:p>
        </p:txBody>
      </p:sp>
      <p:sp>
        <p:nvSpPr>
          <p:cNvPr id="3" name="Title 2"/>
          <p:cNvSpPr>
            <a:spLocks noGrp="1"/>
          </p:cNvSpPr>
          <p:nvPr>
            <p:ph type="title"/>
          </p:nvPr>
        </p:nvSpPr>
        <p:spPr>
          <a:xfrm>
            <a:off x="1914144" y="274638"/>
            <a:ext cx="9997440" cy="745779"/>
          </a:xfrm>
        </p:spPr>
        <p:txBody>
          <a:bodyPr>
            <a:normAutofit/>
          </a:bodyPr>
          <a:lstStyle/>
          <a:p>
            <a:r>
              <a:rPr lang="en-GB" sz="3200" b="1" dirty="0">
                <a:latin typeface="Times New Roman" panose="02020603050405020304" pitchFamily="18" charset="0"/>
                <a:cs typeface="Times New Roman" panose="02020603050405020304" pitchFamily="18" charset="0"/>
              </a:rPr>
              <a:t>Blocking the IP Addresses:</a:t>
            </a:r>
          </a:p>
        </p:txBody>
      </p:sp>
      <p:pic>
        <p:nvPicPr>
          <p:cNvPr id="6" name="Picture 5"/>
          <p:cNvPicPr>
            <a:picLocks noChangeAspect="1"/>
          </p:cNvPicPr>
          <p:nvPr/>
        </p:nvPicPr>
        <p:blipFill>
          <a:blip r:embed="rId2"/>
          <a:stretch>
            <a:fillRect/>
          </a:stretch>
        </p:blipFill>
        <p:spPr>
          <a:xfrm>
            <a:off x="3167271" y="2541845"/>
            <a:ext cx="6294782" cy="3128893"/>
          </a:xfrm>
          <a:prstGeom prst="rect">
            <a:avLst/>
          </a:prstGeom>
        </p:spPr>
      </p:pic>
    </p:spTree>
    <p:extLst>
      <p:ext uri="{BB962C8B-B14F-4D97-AF65-F5344CB8AC3E}">
        <p14:creationId xmlns:p14="http://schemas.microsoft.com/office/powerpoint/2010/main" val="320681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14144" y="1126435"/>
            <a:ext cx="9997440" cy="5121965"/>
          </a:xfrm>
        </p:spPr>
        <p:txBody>
          <a:bodyPr>
            <a:normAutofit fontScale="92500" lnSpcReduction="10000"/>
          </a:bodyPr>
          <a:lstStyle/>
          <a:p>
            <a:pPr marL="82296" indent="0" algn="just">
              <a:buNone/>
            </a:pPr>
            <a:r>
              <a:rPr lang="en-GB" sz="2200" dirty="0">
                <a:latin typeface="Times New Roman" panose="02020603050405020304" pitchFamily="18" charset="0"/>
                <a:cs typeface="Times New Roman" panose="02020603050405020304" pitchFamily="18" charset="0"/>
              </a:rPr>
              <a:t>In this project, basic features of CMSs have been presented. Critical web vulnerabilities against web applications have been explained. Each vulnerability has been tested on the basic installation of the tested CMSs (Drupal) and possible security measures have been listed. The test results of the CMS systems have been presented as well as the list of threats against which the tested CMS systems were resistant in their basic installations. Based on findings the vulnerabilities we can conclude that servers, web servers and database servers used to host most popular CMS explained in project are not less secure than those used to host other CMS if proposed alternatives are used. We also concluded that number of discovered CMS vulnerabilities in three major CMS is correlated with their market share. Analysis of most frequently reported types of attacks showed that attacks on three major CMS are mainly using SQL injection vulnerabilities or CSRF in combination with SQL injection. WordPress development team is good example of such community where automated security updates are created and deployed as soon as threat is discovered. Current project confirms that hosting CMS without cloud web protection is becoming increasingly vulnerable even if all other measures are taken. The resistance of the tested CMSs to each of the ten analysed critical threats against web applications may be achieved by installing add-ons (plugin, extension) and the web server and network resource settings.</a:t>
            </a:r>
          </a:p>
          <a:p>
            <a:pPr marL="82296" indent="0">
              <a:buNone/>
            </a:pPr>
            <a:endParaRPr lang="en-GB" dirty="0"/>
          </a:p>
        </p:txBody>
      </p:sp>
      <p:sp>
        <p:nvSpPr>
          <p:cNvPr id="3" name="Title 2"/>
          <p:cNvSpPr>
            <a:spLocks noGrp="1"/>
          </p:cNvSpPr>
          <p:nvPr>
            <p:ph type="title"/>
          </p:nvPr>
        </p:nvSpPr>
        <p:spPr>
          <a:xfrm>
            <a:off x="1914144" y="274638"/>
            <a:ext cx="9997440" cy="573501"/>
          </a:xfrm>
        </p:spPr>
        <p:txBody>
          <a:bodyPr>
            <a:normAutofit fontScale="90000"/>
          </a:bodyPr>
          <a:lstStyle/>
          <a:p>
            <a:r>
              <a:rPr lang="en-GB" sz="32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490050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33728" y="506896"/>
            <a:ext cx="10277856" cy="5999922"/>
          </a:xfrm>
          <a:prstGeom prst="rect">
            <a:avLst/>
          </a:prstGeom>
        </p:spPr>
      </p:pic>
      <p:sp>
        <p:nvSpPr>
          <p:cNvPr id="3" name="Title 2"/>
          <p:cNvSpPr>
            <a:spLocks noGrp="1"/>
          </p:cNvSpPr>
          <p:nvPr>
            <p:ph type="title"/>
          </p:nvPr>
        </p:nvSpPr>
        <p:spPr/>
        <p:txBody>
          <a:bodyPr>
            <a:normAutofit/>
          </a:bodyPr>
          <a:lstStyle/>
          <a:p>
            <a:r>
              <a:rPr lang="en-GB" sz="900" dirty="0"/>
              <a:t>.</a:t>
            </a:r>
          </a:p>
        </p:txBody>
      </p:sp>
    </p:spTree>
    <p:extLst>
      <p:ext uri="{BB962C8B-B14F-4D97-AF65-F5344CB8AC3E}">
        <p14:creationId xmlns:p14="http://schemas.microsoft.com/office/powerpoint/2010/main" val="296079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2398" y="1434920"/>
            <a:ext cx="9560932" cy="4746939"/>
          </a:xfrm>
        </p:spPr>
        <p:txBody>
          <a:bodyPr>
            <a:normAutofit/>
          </a:bodyPr>
          <a:lstStyle/>
          <a:p>
            <a:pPr marL="0" indent="0" algn="just">
              <a:buNone/>
            </a:pPr>
            <a:r>
              <a:rPr lang="en-GB" sz="2000" dirty="0">
                <a:latin typeface="Times New Roman" panose="02020603050405020304" pitchFamily="18" charset="0"/>
                <a:cs typeface="Times New Roman" panose="02020603050405020304" pitchFamily="18" charset="0"/>
              </a:rPr>
              <a:t>Content Management Systems are mostly used for website development. Websites are the main targets of various malicious attackers, and therefore it is necessary to be knowledge about the security level of websites. This will describe some features of the well-known open source Content Management System platforms: Drupal, WordPress and Joomla. The security of such web applications depends as much on vulnerabilities found in plugins as it does in vulnerabilities in the application core. One of the biggest problems facing the IT security industry is the use of vulnerabilities in legitimate software to launch malware attacks. Malicious programs can use these vulnerabilities to infect a Content of Websites without attracting the attention of the user and in some cases, without triggering an alert from security software. The cyber-attacks, or more specifically denial of service attacks, were launched by the Cyber fighters of </a:t>
            </a:r>
            <a:r>
              <a:rPr lang="en-GB" sz="2000" dirty="0" err="1">
                <a:latin typeface="Times New Roman" panose="02020603050405020304" pitchFamily="18" charset="0"/>
                <a:cs typeface="Times New Roman" panose="02020603050405020304" pitchFamily="18" charset="0"/>
              </a:rPr>
              <a:t>Izz</a:t>
            </a:r>
            <a:r>
              <a:rPr lang="en-GB" sz="2000" dirty="0">
                <a:latin typeface="Times New Roman" panose="02020603050405020304" pitchFamily="18" charset="0"/>
                <a:cs typeface="Times New Roman" panose="02020603050405020304" pitchFamily="18" charset="0"/>
              </a:rPr>
              <a:t> Ad-Din Al </a:t>
            </a:r>
            <a:r>
              <a:rPr lang="en-GB" sz="2000" dirty="0" err="1">
                <a:latin typeface="Times New Roman" panose="02020603050405020304" pitchFamily="18" charset="0"/>
                <a:cs typeface="Times New Roman" panose="02020603050405020304" pitchFamily="18" charset="0"/>
              </a:rPr>
              <a:t>Qassam</a:t>
            </a:r>
            <a:r>
              <a:rPr lang="en-GB" sz="2000" dirty="0">
                <a:latin typeface="Times New Roman" panose="02020603050405020304" pitchFamily="18" charset="0"/>
                <a:cs typeface="Times New Roman" panose="02020603050405020304" pitchFamily="18" charset="0"/>
              </a:rPr>
              <a:t> also known as </a:t>
            </a:r>
            <a:r>
              <a:rPr lang="en-GB" sz="2000" dirty="0" err="1">
                <a:latin typeface="Times New Roman" panose="02020603050405020304" pitchFamily="18" charset="0"/>
                <a:cs typeface="Times New Roman" panose="02020603050405020304" pitchFamily="18" charset="0"/>
              </a:rPr>
              <a:t>Qassam</a:t>
            </a:r>
            <a:r>
              <a:rPr lang="en-GB" sz="2000" dirty="0">
                <a:latin typeface="Times New Roman" panose="02020603050405020304" pitchFamily="18" charset="0"/>
                <a:cs typeface="Times New Roman" panose="02020603050405020304" pitchFamily="18" charset="0"/>
              </a:rPr>
              <a:t> Cyber Fighters. Operation </a:t>
            </a:r>
            <a:r>
              <a:rPr lang="en-GB" sz="2000" dirty="0" err="1">
                <a:latin typeface="Times New Roman" panose="02020603050405020304" pitchFamily="18" charset="0"/>
                <a:cs typeface="Times New Roman" panose="02020603050405020304" pitchFamily="18" charset="0"/>
              </a:rPr>
              <a:t>Ababil</a:t>
            </a:r>
            <a:r>
              <a:rPr lang="en-GB" sz="2000" dirty="0">
                <a:latin typeface="Times New Roman" panose="02020603050405020304" pitchFamily="18" charset="0"/>
                <a:cs typeface="Times New Roman" panose="02020603050405020304" pitchFamily="18" charset="0"/>
              </a:rPr>
              <a:t> was one of a series of cyber-attacks starting in 2012, targeting various American financial institutions and carried out by a group of </a:t>
            </a:r>
            <a:r>
              <a:rPr lang="en-GB" sz="2000" dirty="0" err="1">
                <a:latin typeface="Times New Roman" panose="02020603050405020304" pitchFamily="18" charset="0"/>
                <a:cs typeface="Times New Roman" panose="02020603050405020304" pitchFamily="18" charset="0"/>
              </a:rPr>
              <a:t>Izz</a:t>
            </a:r>
            <a:r>
              <a:rPr lang="en-GB" sz="2000" dirty="0">
                <a:latin typeface="Times New Roman" panose="02020603050405020304" pitchFamily="18" charset="0"/>
                <a:cs typeface="Times New Roman" panose="02020603050405020304" pitchFamily="18" charset="0"/>
              </a:rPr>
              <a:t> Ad-Din Al </a:t>
            </a:r>
            <a:r>
              <a:rPr lang="en-GB" sz="2000" dirty="0" err="1">
                <a:latin typeface="Times New Roman" panose="02020603050405020304" pitchFamily="18" charset="0"/>
                <a:cs typeface="Times New Roman" panose="02020603050405020304" pitchFamily="18" charset="0"/>
              </a:rPr>
              <a:t>Qassam</a:t>
            </a:r>
            <a:r>
              <a:rPr lang="en-GB" sz="2000" dirty="0">
                <a:latin typeface="Times New Roman" panose="02020603050405020304" pitchFamily="18" charset="0"/>
                <a:cs typeface="Times New Roman" panose="02020603050405020304" pitchFamily="18" charset="0"/>
              </a:rPr>
              <a:t>. </a:t>
            </a:r>
          </a:p>
          <a:p>
            <a:pPr marL="0" indent="0">
              <a:buNone/>
            </a:pPr>
            <a:endParaRPr lang="en-GB" dirty="0"/>
          </a:p>
        </p:txBody>
      </p:sp>
      <p:sp>
        <p:nvSpPr>
          <p:cNvPr id="3" name="Title 2"/>
          <p:cNvSpPr>
            <a:spLocks noGrp="1"/>
          </p:cNvSpPr>
          <p:nvPr>
            <p:ph type="title"/>
          </p:nvPr>
        </p:nvSpPr>
        <p:spPr>
          <a:xfrm>
            <a:off x="1695890" y="287517"/>
            <a:ext cx="9997440" cy="691277"/>
          </a:xfrm>
        </p:spPr>
        <p:txBody>
          <a:bodyPr>
            <a:normAutofit/>
          </a:bodyPr>
          <a:lstStyle/>
          <a:p>
            <a:r>
              <a:rPr lang="en-GB" sz="3200" b="1"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62097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14144" y="1126435"/>
            <a:ext cx="10277856" cy="5340626"/>
          </a:xfrm>
        </p:spPr>
        <p:txBody>
          <a:bodyPr>
            <a:normAutofit fontScale="92500"/>
          </a:bodyPr>
          <a:lstStyle/>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Most used CMS in world today are WordPress, Joomla and Drupal which are all open source software built on PHP with MySQL database support primarily. </a:t>
            </a:r>
          </a:p>
          <a:p>
            <a:pPr algn="just">
              <a:buFont typeface="Arial" panose="020B0604020202020204" pitchFamily="34" charset="0"/>
              <a:buChar char="•"/>
            </a:pPr>
            <a:r>
              <a:rPr lang="en-GB" sz="2600" dirty="0">
                <a:latin typeface="Times New Roman" panose="02020603050405020304" pitchFamily="18" charset="0"/>
                <a:cs typeface="Times New Roman" panose="02020603050405020304" pitchFamily="18" charset="0"/>
              </a:rPr>
              <a:t>Websites are the main targets of various malicious attackers, and therefore it is necessary to be knowledge about the security level of websites.</a:t>
            </a:r>
            <a:endParaRPr lang="en-US" sz="2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We’ll analyze main causes of security problems in CMS in general and compare their security with enterprise CMS solutions.</a:t>
            </a: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CMS security dominantly depends on security of underlying systems (server, database server and web server) we will briefly cover the comparison between three most used CMS (Linux server, MySQL or Maria DB as database servers and Apache as web servers).</a:t>
            </a: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Analyses importance of community in preventing widespread abuse of newly discovered vulnerabilities.</a:t>
            </a: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Final goal of this project is to securing open source CMS. </a:t>
            </a:r>
            <a:endParaRPr lang="en-GB" sz="2600" dirty="0">
              <a:latin typeface="Times New Roman" panose="02020603050405020304" pitchFamily="18" charset="0"/>
              <a:cs typeface="Times New Roman" panose="02020603050405020304" pitchFamily="18" charset="0"/>
            </a:endParaRPr>
          </a:p>
          <a:p>
            <a:endParaRPr lang="en-GB" dirty="0"/>
          </a:p>
        </p:txBody>
      </p:sp>
      <p:sp>
        <p:nvSpPr>
          <p:cNvPr id="3" name="Title 2"/>
          <p:cNvSpPr>
            <a:spLocks noGrp="1"/>
          </p:cNvSpPr>
          <p:nvPr>
            <p:ph type="title"/>
          </p:nvPr>
        </p:nvSpPr>
        <p:spPr>
          <a:xfrm>
            <a:off x="1741866" y="0"/>
            <a:ext cx="9997440" cy="887896"/>
          </a:xfrm>
        </p:spPr>
        <p:txBody>
          <a:bodyPr>
            <a:normAutofit/>
          </a:bodyPr>
          <a:lstStyle/>
          <a:p>
            <a:r>
              <a:rPr lang="en-GB" sz="3200" b="1" dirty="0"/>
              <a:t>Problem Statement:</a:t>
            </a:r>
            <a:endParaRPr lang="en-GB" sz="3200" dirty="0"/>
          </a:p>
        </p:txBody>
      </p:sp>
    </p:spTree>
    <p:extLst>
      <p:ext uri="{BB962C8B-B14F-4D97-AF65-F5344CB8AC3E}">
        <p14:creationId xmlns:p14="http://schemas.microsoft.com/office/powerpoint/2010/main" val="112289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38400" y="1099930"/>
            <a:ext cx="9473184" cy="5758070"/>
          </a:xfrm>
        </p:spPr>
        <p:txBody>
          <a:bodyPr>
            <a:normAutofit fontScale="77500" lnSpcReduction="20000"/>
          </a:bodyPr>
          <a:lstStyle/>
          <a:p>
            <a:pPr marL="0" indent="0">
              <a:buNone/>
            </a:pPr>
            <a:endParaRPr lang="en-GB" sz="4000" b="1" dirty="0">
              <a:latin typeface="Times New Roman" panose="02020603050405020304" pitchFamily="18" charset="0"/>
              <a:cs typeface="Times New Roman" panose="02020603050405020304" pitchFamily="18" charset="0"/>
            </a:endParaRPr>
          </a:p>
          <a:p>
            <a:pPr marL="0" indent="0" algn="just">
              <a:buNone/>
            </a:pPr>
            <a:r>
              <a:rPr lang="en-GB" sz="4000" b="1" dirty="0">
                <a:solidFill>
                  <a:schemeClr val="accent1">
                    <a:lumMod val="50000"/>
                  </a:schemeClr>
                </a:solidFill>
                <a:latin typeface="Times New Roman" panose="02020603050405020304" pitchFamily="18" charset="0"/>
                <a:cs typeface="Times New Roman" panose="02020603050405020304" pitchFamily="18" charset="0"/>
              </a:rPr>
              <a:t>Hardware Requirements:</a:t>
            </a:r>
          </a:p>
          <a:p>
            <a:pPr lvl="0" algn="just"/>
            <a:r>
              <a:rPr lang="en-GB" sz="2400" dirty="0">
                <a:latin typeface="Times New Roman" panose="02020603050405020304" pitchFamily="18" charset="0"/>
                <a:cs typeface="Times New Roman" panose="02020603050405020304" pitchFamily="18" charset="0"/>
              </a:rPr>
              <a:t>Core i5 Processor</a:t>
            </a:r>
          </a:p>
          <a:p>
            <a:pPr lvl="0" algn="just"/>
            <a:r>
              <a:rPr lang="en-GB" sz="2400" dirty="0">
                <a:latin typeface="Times New Roman" panose="02020603050405020304" pitchFamily="18" charset="0"/>
                <a:cs typeface="Times New Roman" panose="02020603050405020304" pitchFamily="18" charset="0"/>
              </a:rPr>
              <a:t>50GB Hard Disk</a:t>
            </a:r>
          </a:p>
          <a:p>
            <a:pPr lvl="0" algn="just"/>
            <a:r>
              <a:rPr lang="en-GB" sz="2400" dirty="0">
                <a:latin typeface="Times New Roman" panose="02020603050405020304" pitchFamily="18" charset="0"/>
                <a:cs typeface="Times New Roman" panose="02020603050405020304" pitchFamily="18" charset="0"/>
              </a:rPr>
              <a:t>8GB RAM</a:t>
            </a:r>
          </a:p>
          <a:p>
            <a:pPr marL="0" lvl="0" indent="0" algn="just">
              <a:buNone/>
            </a:pPr>
            <a:r>
              <a:rPr lang="en-GB" sz="4000" b="1" dirty="0">
                <a:solidFill>
                  <a:schemeClr val="accent1">
                    <a:lumMod val="50000"/>
                  </a:schemeClr>
                </a:solidFill>
                <a:latin typeface="Times New Roman" panose="02020603050405020304" pitchFamily="18" charset="0"/>
                <a:cs typeface="Times New Roman" panose="02020603050405020304" pitchFamily="18" charset="0"/>
              </a:rPr>
              <a:t>Software Requirements:</a:t>
            </a:r>
          </a:p>
          <a:p>
            <a:pPr lvl="0" algn="just"/>
            <a:r>
              <a:rPr lang="en-GB" sz="2600" dirty="0">
                <a:latin typeface="Times New Roman" panose="02020603050405020304" pitchFamily="18" charset="0"/>
                <a:cs typeface="Times New Roman" panose="02020603050405020304" pitchFamily="18" charset="0"/>
              </a:rPr>
              <a:t>Microsoft Windows(XP &amp; 8.1)</a:t>
            </a:r>
          </a:p>
          <a:p>
            <a:pPr lvl="0" algn="just"/>
            <a:r>
              <a:rPr lang="en-GB" sz="2600" dirty="0">
                <a:latin typeface="Times New Roman" panose="02020603050405020304" pitchFamily="18" charset="0"/>
                <a:cs typeface="Times New Roman" panose="02020603050405020304" pitchFamily="18" charset="0"/>
              </a:rPr>
              <a:t>XAMPP</a:t>
            </a:r>
          </a:p>
          <a:p>
            <a:pPr lvl="0" algn="just"/>
            <a:r>
              <a:rPr lang="en-GB" sz="2600" dirty="0">
                <a:latin typeface="Times New Roman" panose="02020603050405020304" pitchFamily="18" charset="0"/>
                <a:cs typeface="Times New Roman" panose="02020603050405020304" pitchFamily="18" charset="0"/>
              </a:rPr>
              <a:t>Drupal v7.2</a:t>
            </a:r>
          </a:p>
          <a:p>
            <a:pPr lvl="0" algn="just"/>
            <a:r>
              <a:rPr lang="en-GB" sz="2600" dirty="0" err="1">
                <a:latin typeface="Times New Roman" panose="02020603050405020304" pitchFamily="18" charset="0"/>
                <a:cs typeface="Times New Roman" panose="02020603050405020304" pitchFamily="18" charset="0"/>
              </a:rPr>
              <a:t>Havij</a:t>
            </a:r>
            <a:r>
              <a:rPr lang="en-GB" sz="2600" dirty="0">
                <a:latin typeface="Times New Roman" panose="02020603050405020304" pitchFamily="18" charset="0"/>
                <a:cs typeface="Times New Roman" panose="02020603050405020304" pitchFamily="18" charset="0"/>
              </a:rPr>
              <a:t> v1.17 (SQL-Injection Tool)</a:t>
            </a:r>
          </a:p>
          <a:p>
            <a:pPr lvl="0" algn="just"/>
            <a:r>
              <a:rPr lang="en-GB" sz="2600" dirty="0" err="1">
                <a:latin typeface="Times New Roman" panose="02020603050405020304" pitchFamily="18" charset="0"/>
                <a:cs typeface="Times New Roman" panose="02020603050405020304" pitchFamily="18" charset="0"/>
              </a:rPr>
              <a:t>Nmap</a:t>
            </a:r>
            <a:endParaRPr lang="en-GB" sz="2600" dirty="0">
              <a:latin typeface="Times New Roman" panose="02020603050405020304" pitchFamily="18" charset="0"/>
              <a:cs typeface="Times New Roman" panose="02020603050405020304" pitchFamily="18" charset="0"/>
            </a:endParaRPr>
          </a:p>
          <a:p>
            <a:pPr lvl="0" algn="just"/>
            <a:r>
              <a:rPr lang="en-GB" sz="2600" dirty="0">
                <a:latin typeface="Times New Roman" panose="02020603050405020304" pitchFamily="18" charset="0"/>
                <a:cs typeface="Times New Roman" panose="02020603050405020304" pitchFamily="18" charset="0"/>
              </a:rPr>
              <a:t>VMWare</a:t>
            </a:r>
          </a:p>
          <a:p>
            <a:pPr lvl="0" algn="just"/>
            <a:r>
              <a:rPr lang="en-GB" sz="2600" dirty="0" err="1">
                <a:latin typeface="Times New Roman" panose="02020603050405020304" pitchFamily="18" charset="0"/>
                <a:cs typeface="Times New Roman" panose="02020603050405020304" pitchFamily="18" charset="0"/>
              </a:rPr>
              <a:t>Hoic</a:t>
            </a:r>
            <a:r>
              <a:rPr lang="en-GB" sz="2600" dirty="0">
                <a:latin typeface="Times New Roman" panose="02020603050405020304" pitchFamily="18" charset="0"/>
                <a:cs typeface="Times New Roman" panose="02020603050405020304" pitchFamily="18" charset="0"/>
              </a:rPr>
              <a:t>, </a:t>
            </a:r>
            <a:r>
              <a:rPr lang="en-GB" sz="2600" dirty="0" err="1">
                <a:latin typeface="Times New Roman" panose="02020603050405020304" pitchFamily="18" charset="0"/>
                <a:cs typeface="Times New Roman" panose="02020603050405020304" pitchFamily="18" charset="0"/>
              </a:rPr>
              <a:t>Loic</a:t>
            </a:r>
            <a:r>
              <a:rPr lang="en-GB" sz="2600" dirty="0">
                <a:latin typeface="Times New Roman" panose="02020603050405020304" pitchFamily="18" charset="0"/>
                <a:cs typeface="Times New Roman" panose="02020603050405020304" pitchFamily="18" charset="0"/>
              </a:rPr>
              <a:t>(Dos Tools) </a:t>
            </a:r>
          </a:p>
          <a:p>
            <a:r>
              <a:rPr lang="en-GB" sz="2600" dirty="0">
                <a:latin typeface="Times New Roman" panose="02020603050405020304" pitchFamily="18" charset="0"/>
                <a:cs typeface="Times New Roman" panose="02020603050405020304" pitchFamily="18" charset="0"/>
              </a:rPr>
              <a:t>Malicious Files (C99.txt, C100.txt, r57.php) </a:t>
            </a:r>
          </a:p>
          <a:p>
            <a:r>
              <a:rPr lang="en-GB" sz="2600" dirty="0">
                <a:latin typeface="Times New Roman" panose="02020603050405020304" pitchFamily="18" charset="0"/>
                <a:cs typeface="Times New Roman" panose="02020603050405020304" pitchFamily="18" charset="0"/>
              </a:rPr>
              <a:t>Wireshark </a:t>
            </a:r>
          </a:p>
          <a:p>
            <a:r>
              <a:rPr lang="en-GB" sz="2600" dirty="0">
                <a:latin typeface="Times New Roman" panose="02020603050405020304" pitchFamily="18" charset="0"/>
                <a:cs typeface="Times New Roman" panose="02020603050405020304" pitchFamily="18" charset="0"/>
              </a:rPr>
              <a:t>DVWA  </a:t>
            </a:r>
          </a:p>
          <a:p>
            <a:pPr marL="0" lvl="0" indent="0">
              <a:buNone/>
            </a:pPr>
            <a:endParaRPr lang="en-GB" sz="4000" b="1" dirty="0">
              <a:latin typeface="Times New Roman" panose="02020603050405020304" pitchFamily="18" charset="0"/>
              <a:cs typeface="Times New Roman" panose="02020603050405020304" pitchFamily="18" charset="0"/>
            </a:endParaRPr>
          </a:p>
          <a:p>
            <a:pPr marL="0" indent="0">
              <a:buNone/>
            </a:pPr>
            <a:endParaRPr lang="en-GB" sz="4000" dirty="0">
              <a:latin typeface="Times New Roman" panose="02020603050405020304" pitchFamily="18" charset="0"/>
              <a:cs typeface="Times New Roman" panose="02020603050405020304" pitchFamily="18" charset="0"/>
            </a:endParaRPr>
          </a:p>
          <a:p>
            <a:endParaRPr lang="en-GB" sz="4000" dirty="0">
              <a:latin typeface="Times New Roman" panose="02020603050405020304" pitchFamily="18" charset="0"/>
              <a:cs typeface="Times New Roman" panose="02020603050405020304" pitchFamily="18" charset="0"/>
            </a:endParaRPr>
          </a:p>
          <a:p>
            <a:endParaRPr lang="en-GB" sz="4000" dirty="0"/>
          </a:p>
          <a:p>
            <a:endParaRPr lang="en-GB" dirty="0"/>
          </a:p>
        </p:txBody>
      </p:sp>
      <p:sp>
        <p:nvSpPr>
          <p:cNvPr id="3" name="Title 2"/>
          <p:cNvSpPr>
            <a:spLocks noGrp="1"/>
          </p:cNvSpPr>
          <p:nvPr>
            <p:ph type="title"/>
          </p:nvPr>
        </p:nvSpPr>
        <p:spPr>
          <a:xfrm>
            <a:off x="1450318" y="102360"/>
            <a:ext cx="9997440" cy="772284"/>
          </a:xfrm>
        </p:spPr>
        <p:txBody>
          <a:bodyPr>
            <a:normAutofit/>
          </a:bodyPr>
          <a:lstStyle/>
          <a:p>
            <a:r>
              <a:rPr lang="en-GB" sz="3600" b="1" dirty="0">
                <a:latin typeface="Times New Roman" panose="02020603050405020304" pitchFamily="18" charset="0"/>
                <a:cs typeface="Times New Roman" panose="02020603050405020304" pitchFamily="18" charset="0"/>
              </a:rPr>
              <a:t>Requirement Analysis:</a:t>
            </a:r>
            <a:endParaRPr lang="en-GB" sz="3600" dirty="0"/>
          </a:p>
        </p:txBody>
      </p:sp>
    </p:spTree>
    <p:extLst>
      <p:ext uri="{BB962C8B-B14F-4D97-AF65-F5344CB8AC3E}">
        <p14:creationId xmlns:p14="http://schemas.microsoft.com/office/powerpoint/2010/main" val="242008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9139" y="1063486"/>
            <a:ext cx="9448503" cy="5456583"/>
          </a:xfrm>
        </p:spPr>
      </p:pic>
      <p:sp>
        <p:nvSpPr>
          <p:cNvPr id="3" name="Title 2"/>
          <p:cNvSpPr>
            <a:spLocks noGrp="1"/>
          </p:cNvSpPr>
          <p:nvPr>
            <p:ph type="title"/>
          </p:nvPr>
        </p:nvSpPr>
        <p:spPr>
          <a:xfrm>
            <a:off x="1914144" y="274638"/>
            <a:ext cx="9997440" cy="467484"/>
          </a:xfrm>
        </p:spPr>
        <p:txBody>
          <a:bodyPr>
            <a:normAutofit fontScale="90000"/>
          </a:bodyPr>
          <a:lstStyle/>
          <a:p>
            <a:r>
              <a:rPr lang="en-GB" sz="3200" b="1" dirty="0">
                <a:latin typeface="Times New Roman" panose="02020603050405020304" pitchFamily="18" charset="0"/>
                <a:cs typeface="Times New Roman" panose="02020603050405020304" pitchFamily="18" charset="0"/>
              </a:rPr>
              <a:t>Architecture Diagram:</a:t>
            </a:r>
          </a:p>
        </p:txBody>
      </p:sp>
    </p:spTree>
    <p:extLst>
      <p:ext uri="{BB962C8B-B14F-4D97-AF65-F5344CB8AC3E}">
        <p14:creationId xmlns:p14="http://schemas.microsoft.com/office/powerpoint/2010/main" val="197100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14144" y="927652"/>
            <a:ext cx="9997440" cy="5320748"/>
          </a:xfrm>
        </p:spPr>
        <p:txBody>
          <a:bodyPr>
            <a:normAutofit/>
          </a:bodyPr>
          <a:lstStyle/>
          <a:p>
            <a:pPr algn="just"/>
            <a:r>
              <a:rPr lang="en-US" sz="2400" dirty="0">
                <a:latin typeface="Times New Roman" panose="02020603050405020304" pitchFamily="18" charset="0"/>
                <a:cs typeface="Times New Roman" panose="02020603050405020304" pitchFamily="18" charset="0"/>
              </a:rPr>
              <a:t>CMS are vulnerable by nature because they are built on open source frameworks.</a:t>
            </a:r>
          </a:p>
          <a:p>
            <a:pPr algn="just"/>
            <a:r>
              <a:rPr lang="en-US" sz="2400" dirty="0">
                <a:latin typeface="Times New Roman" panose="02020603050405020304" pitchFamily="18" charset="0"/>
                <a:cs typeface="Times New Roman" panose="02020603050405020304" pitchFamily="18" charset="0"/>
              </a:rPr>
              <a:t>There is also the issue of various CMS plugins and themes, which are also exposed to attacks.</a:t>
            </a:r>
          </a:p>
          <a:p>
            <a:pPr algn="just"/>
            <a:r>
              <a:rPr lang="en-US" sz="2400" dirty="0">
                <a:latin typeface="Times New Roman" panose="02020603050405020304" pitchFamily="18" charset="0"/>
                <a:cs typeface="Times New Roman" panose="02020603050405020304" pitchFamily="18" charset="0"/>
              </a:rPr>
              <a:t>A recent study found that over 20% of the fifty most popular Drupal plugins were vulnerable to hacking.</a:t>
            </a:r>
          </a:p>
          <a:p>
            <a:pPr algn="just"/>
            <a:r>
              <a:rPr lang="en-US" sz="2400" dirty="0">
                <a:latin typeface="Times New Roman" panose="02020603050405020304" pitchFamily="18" charset="0"/>
                <a:cs typeface="Times New Roman" panose="02020603050405020304" pitchFamily="18" charset="0"/>
              </a:rPr>
              <a:t>When you consider the different issues in play it becomes obvious why hackers deem CMS to be appealing targets.</a:t>
            </a:r>
          </a:p>
          <a:p>
            <a:pPr algn="just"/>
            <a:r>
              <a:rPr lang="en-US" sz="2400" dirty="0">
                <a:latin typeface="Times New Roman" panose="02020603050405020304" pitchFamily="18" charset="0"/>
                <a:cs typeface="Times New Roman" panose="02020603050405020304" pitchFamily="18" charset="0"/>
              </a:rPr>
              <a:t>With administrative access hackers can also deal other kinds of damage: anything from defacing the site (for fun) to using it for malware distribution, which eventually gets it blacklisted in Google and in other search engines.</a:t>
            </a:r>
            <a:endParaRPr lang="en-GB" sz="2400" dirty="0"/>
          </a:p>
        </p:txBody>
      </p:sp>
      <p:sp>
        <p:nvSpPr>
          <p:cNvPr id="3" name="Title 2"/>
          <p:cNvSpPr>
            <a:spLocks noGrp="1"/>
          </p:cNvSpPr>
          <p:nvPr>
            <p:ph type="title"/>
          </p:nvPr>
        </p:nvSpPr>
        <p:spPr>
          <a:xfrm>
            <a:off x="1450318" y="0"/>
            <a:ext cx="9997440" cy="785536"/>
          </a:xfrm>
        </p:spPr>
        <p:txBody>
          <a:bodyPr>
            <a:normAutofit/>
          </a:bodyPr>
          <a:lstStyle/>
          <a:p>
            <a:r>
              <a:rPr lang="en-US" sz="3200" b="1" dirty="0">
                <a:latin typeface="Times New Roman" panose="02020603050405020304" pitchFamily="18" charset="0"/>
                <a:cs typeface="Times New Roman" panose="02020603050405020304" pitchFamily="18" charset="0"/>
              </a:rPr>
              <a:t>Why are CMS platforms so vulnerable?</a:t>
            </a:r>
            <a:endParaRPr lang="en-GB" sz="3200" dirty="0"/>
          </a:p>
        </p:txBody>
      </p:sp>
    </p:spTree>
    <p:extLst>
      <p:ext uri="{BB962C8B-B14F-4D97-AF65-F5344CB8AC3E}">
        <p14:creationId xmlns:p14="http://schemas.microsoft.com/office/powerpoint/2010/main" val="1863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14144" y="1060173"/>
            <a:ext cx="9997440" cy="5393635"/>
          </a:xfrm>
        </p:spPr>
        <p:txBody>
          <a:bodyPr>
            <a:normAutofit fontScale="70000" lnSpcReduction="20000"/>
          </a:bodyPr>
          <a:lstStyle/>
          <a:p>
            <a:pPr marL="82296" indent="0" algn="just">
              <a:buNone/>
            </a:pPr>
            <a:r>
              <a:rPr lang="en-US" b="1" dirty="0">
                <a:latin typeface="Times New Roman" panose="02020603050405020304" pitchFamily="18" charset="0"/>
                <a:cs typeface="Times New Roman" panose="02020603050405020304" pitchFamily="18" charset="0"/>
              </a:rPr>
              <a:t>General security problems (</a:t>
            </a:r>
            <a:r>
              <a:rPr lang="en-US" b="1" dirty="0">
                <a:solidFill>
                  <a:srgbClr val="A50021"/>
                </a:solidFill>
                <a:latin typeface="Times New Roman" panose="02020603050405020304" pitchFamily="18" charset="0"/>
                <a:cs typeface="Times New Roman" panose="02020603050405020304" pitchFamily="18" charset="0"/>
              </a:rPr>
              <a:t>Vulnerabilities</a:t>
            </a:r>
            <a:r>
              <a:rPr lang="en-US" b="1" dirty="0">
                <a:latin typeface="Times New Roman" panose="02020603050405020304" pitchFamily="18" charset="0"/>
                <a:cs typeface="Times New Roman" panose="02020603050405020304" pitchFamily="18" charset="0"/>
              </a:rPr>
              <a:t>) with CMS are : </a:t>
            </a:r>
          </a:p>
          <a:p>
            <a:pPr marL="82296" indent="0" algn="just">
              <a:buNone/>
            </a:pPr>
            <a:r>
              <a:rPr lang="en-US" dirty="0">
                <a:latin typeface="Times New Roman" panose="02020603050405020304" pitchFamily="18" charset="0"/>
                <a:cs typeface="Times New Roman" panose="02020603050405020304" pitchFamily="18" charset="0"/>
              </a:rPr>
              <a:t>Once a CMS has been compromised, adversaries can exploit their access to:</a:t>
            </a:r>
          </a:p>
          <a:p>
            <a:pPr algn="just"/>
            <a:r>
              <a:rPr lang="en-US" dirty="0">
                <a:latin typeface="Times New Roman" panose="02020603050405020304" pitchFamily="18" charset="0"/>
                <a:cs typeface="Times New Roman" panose="02020603050405020304" pitchFamily="18" charset="0"/>
              </a:rPr>
              <a:t>Obtain access to authenticated and privileged areas of the site</a:t>
            </a:r>
          </a:p>
          <a:p>
            <a:pPr algn="just"/>
            <a:r>
              <a:rPr lang="en-US" dirty="0">
                <a:latin typeface="Times New Roman" panose="02020603050405020304" pitchFamily="18" charset="0"/>
                <a:cs typeface="Times New Roman" panose="02020603050405020304" pitchFamily="18" charset="0"/>
              </a:rPr>
              <a:t>Upload malware to the web server to facilitate remote access, for example: upload C99, C100, R57.php files in the publish area and site will goes down.</a:t>
            </a:r>
          </a:p>
          <a:p>
            <a:pPr algn="just"/>
            <a:r>
              <a:rPr lang="en-US" dirty="0">
                <a:latin typeface="Times New Roman" panose="02020603050405020304" pitchFamily="18" charset="0"/>
                <a:cs typeface="Times New Roman" panose="02020603050405020304" pitchFamily="18" charset="0"/>
              </a:rPr>
              <a:t>Inject malicious content into web pages. This could be used to serve exploits or malware to visitors or to facilitate remote access to the infrastructure.</a:t>
            </a:r>
          </a:p>
          <a:p>
            <a:pPr algn="just"/>
            <a:r>
              <a:rPr lang="en-US" dirty="0">
                <a:latin typeface="Times New Roman" panose="02020603050405020304" pitchFamily="18" charset="0"/>
                <a:cs typeface="Times New Roman" panose="02020603050405020304" pitchFamily="18" charset="0"/>
              </a:rPr>
              <a:t>If you run a popular site, there is a very good chance that you will get hacked by DOS (Denial Of Service) Attack. The vulnerability makes use of a well-known cyber-attack, DOS Attack. When executed, it has the capability to take down the whole website or server almost instantly, with the use of only a single machine.</a:t>
            </a:r>
          </a:p>
          <a:p>
            <a:pPr algn="just"/>
            <a:r>
              <a:rPr lang="en-US" dirty="0">
                <a:latin typeface="Times New Roman" panose="02020603050405020304" pitchFamily="18" charset="0"/>
                <a:cs typeface="Times New Roman" panose="02020603050405020304" pitchFamily="18" charset="0"/>
              </a:rPr>
              <a:t> Lack of auto-update of CMS installations and plugins which are leaving system open for knows CMS and plugins vulnerabilities.</a:t>
            </a:r>
            <a:endParaRPr lang="en-GB"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1556335" y="234881"/>
            <a:ext cx="9997440" cy="732527"/>
          </a:xfrm>
        </p:spPr>
        <p:txBody>
          <a:bodyPr>
            <a:normAutofit/>
          </a:bodyPr>
          <a:lstStyle/>
          <a:p>
            <a:r>
              <a:rPr lang="en-GB" sz="3200" b="1" dirty="0">
                <a:latin typeface="Times New Roman" panose="02020603050405020304" pitchFamily="18" charset="0"/>
                <a:cs typeface="Times New Roman" panose="02020603050405020304" pitchFamily="18" charset="0"/>
              </a:rPr>
              <a:t> CMS General Problems</a:t>
            </a:r>
            <a:endParaRPr lang="en-GB" sz="3200" dirty="0"/>
          </a:p>
        </p:txBody>
      </p:sp>
    </p:spTree>
    <p:extLst>
      <p:ext uri="{BB962C8B-B14F-4D97-AF65-F5344CB8AC3E}">
        <p14:creationId xmlns:p14="http://schemas.microsoft.com/office/powerpoint/2010/main" val="67304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CMS usually supports modular and extensible framework for installation of various plugins so common core functionalities could be easily extended with many additional features.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CMS core functionalities are usually secure if updated regularly.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common problems with such a large plugin base is that majority of plugins are out of date, not properly working with current release of CMS, they are bloated with additional content and many plugins are inherently unsecure because of poor outdated or reused code.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several different types of security vulnerabilities, each with a cryptic (and highly technical) name like:</a:t>
            </a:r>
          </a:p>
          <a:p>
            <a:pPr marL="596646" indent="-514350" algn="just">
              <a:buFont typeface="+mj-lt"/>
              <a:buAutoNum type="arabicPeriod"/>
            </a:pPr>
            <a:r>
              <a:rPr lang="en-US" dirty="0">
                <a:latin typeface="Times New Roman" panose="02020603050405020304" pitchFamily="18" charset="0"/>
                <a:cs typeface="Times New Roman" panose="02020603050405020304" pitchFamily="18" charset="0"/>
              </a:rPr>
              <a:t>Cross Site Scripting (XSS), </a:t>
            </a:r>
          </a:p>
          <a:p>
            <a:pPr marL="596646" indent="-514350" algn="just">
              <a:buFont typeface="+mj-lt"/>
              <a:buAutoNum type="arabicPeriod"/>
            </a:pPr>
            <a:r>
              <a:rPr lang="en-US" dirty="0">
                <a:latin typeface="Times New Roman" panose="02020603050405020304" pitchFamily="18" charset="0"/>
                <a:cs typeface="Times New Roman" panose="02020603050405020304" pitchFamily="18" charset="0"/>
              </a:rPr>
              <a:t>SQL Injection, </a:t>
            </a:r>
          </a:p>
          <a:p>
            <a:pPr marL="596646" indent="-514350" algn="just">
              <a:buFont typeface="+mj-lt"/>
              <a:buAutoNum type="arabicPeriod"/>
            </a:pPr>
            <a:r>
              <a:rPr lang="en-US" dirty="0">
                <a:latin typeface="Times New Roman" panose="02020603050405020304" pitchFamily="18" charset="0"/>
                <a:cs typeface="Times New Roman" panose="02020603050405020304" pitchFamily="18" charset="0"/>
              </a:rPr>
              <a:t>Access Bypass or </a:t>
            </a:r>
          </a:p>
          <a:p>
            <a:pPr marL="596646" indent="-514350" algn="just">
              <a:buFont typeface="+mj-lt"/>
              <a:buAutoNum type="arabicPeriod"/>
            </a:pPr>
            <a:r>
              <a:rPr lang="en-US" dirty="0">
                <a:latin typeface="Times New Roman" panose="02020603050405020304" pitchFamily="18" charset="0"/>
                <a:cs typeface="Times New Roman" panose="02020603050405020304" pitchFamily="18" charset="0"/>
              </a:rPr>
              <a:t>Cross Site Request Forgery (CSRF).</a:t>
            </a:r>
            <a:endParaRPr lang="en-US" b="1" dirty="0">
              <a:latin typeface="Times New Roman" panose="02020603050405020304" pitchFamily="18" charset="0"/>
              <a:cs typeface="Times New Roman" panose="02020603050405020304" pitchFamily="18" charset="0"/>
            </a:endParaRPr>
          </a:p>
          <a:p>
            <a:endParaRPr lang="en-GB" dirty="0"/>
          </a:p>
        </p:txBody>
      </p:sp>
      <p:sp>
        <p:nvSpPr>
          <p:cNvPr id="3" name="Title 2"/>
          <p:cNvSpPr>
            <a:spLocks noGrp="1"/>
          </p:cNvSpPr>
          <p:nvPr>
            <p:ph type="title"/>
          </p:nvPr>
        </p:nvSpPr>
        <p:spPr>
          <a:xfrm>
            <a:off x="1914144" y="274638"/>
            <a:ext cx="9997440" cy="825292"/>
          </a:xfrm>
        </p:spPr>
        <p:txBody>
          <a:bodyPr/>
          <a:lstStyle/>
          <a:p>
            <a:r>
              <a:rPr lang="en-GB" sz="4400" b="1" dirty="0">
                <a:latin typeface="Times New Roman" panose="02020603050405020304" pitchFamily="18" charset="0"/>
                <a:cs typeface="Times New Roman" panose="02020603050405020304" pitchFamily="18" charset="0"/>
              </a:rPr>
              <a:t> </a:t>
            </a:r>
            <a:r>
              <a:rPr lang="en-GB" sz="3200" b="1" dirty="0">
                <a:latin typeface="Times New Roman" panose="02020603050405020304" pitchFamily="18" charset="0"/>
                <a:cs typeface="Times New Roman" panose="02020603050405020304" pitchFamily="18" charset="0"/>
              </a:rPr>
              <a:t>Vulnerabilities</a:t>
            </a:r>
            <a:endParaRPr lang="en-GB" dirty="0"/>
          </a:p>
        </p:txBody>
      </p:sp>
    </p:spTree>
    <p:extLst>
      <p:ext uri="{BB962C8B-B14F-4D97-AF65-F5344CB8AC3E}">
        <p14:creationId xmlns:p14="http://schemas.microsoft.com/office/powerpoint/2010/main" val="325048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With only standard user privileges, the attacker gets full access to the Administrator of the user account. This is enough to integrate malicious code into processes in order to remotely control the system, to modify the content in the browser.</a:t>
            </a:r>
          </a:p>
          <a:p>
            <a:pPr algn="just"/>
            <a:r>
              <a:rPr lang="en-US" sz="2000" dirty="0">
                <a:latin typeface="Times New Roman" panose="02020603050405020304" pitchFamily="18" charset="0"/>
                <a:cs typeface="Times New Roman" panose="02020603050405020304" pitchFamily="18" charset="0"/>
              </a:rPr>
              <a:t>By using the python code we can change the administration password to get access of the whole content of the website. </a:t>
            </a:r>
          </a:p>
          <a:p>
            <a:pPr algn="just"/>
            <a:r>
              <a:rPr lang="en-US" sz="2000" dirty="0">
                <a:latin typeface="Times New Roman" panose="02020603050405020304" pitchFamily="18" charset="0"/>
                <a:cs typeface="Times New Roman" panose="02020603050405020304" pitchFamily="18" charset="0"/>
              </a:rPr>
              <a:t>This access is often provided automatically without any additional verification of the username and password. </a:t>
            </a:r>
            <a:endParaRPr lang="en-GB"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1914144" y="274638"/>
            <a:ext cx="9997440" cy="851797"/>
          </a:xfrm>
        </p:spPr>
        <p:txBody>
          <a:bodyPr>
            <a:normAutofit fontScale="90000"/>
          </a:bodyPr>
          <a:lstStyle/>
          <a:p>
            <a:br>
              <a:rPr lang="en-GB" dirty="0"/>
            </a:br>
            <a:r>
              <a:rPr lang="en-US" sz="3600" b="1" dirty="0">
                <a:latin typeface="Times New Roman" panose="02020603050405020304" pitchFamily="18" charset="0"/>
                <a:cs typeface="Times New Roman" panose="02020603050405020304" pitchFamily="18" charset="0"/>
              </a:rPr>
              <a:t>Gaining access into the System: </a:t>
            </a:r>
            <a:br>
              <a:rPr lang="en-US" dirty="0"/>
            </a:br>
            <a:endParaRPr lang="en-GB" dirty="0"/>
          </a:p>
        </p:txBody>
      </p:sp>
      <p:pic>
        <p:nvPicPr>
          <p:cNvPr id="4" name="Picture 3"/>
          <p:cNvPicPr>
            <a:picLocks noChangeAspect="1"/>
          </p:cNvPicPr>
          <p:nvPr/>
        </p:nvPicPr>
        <p:blipFill>
          <a:blip r:embed="rId2"/>
          <a:stretch>
            <a:fillRect/>
          </a:stretch>
        </p:blipFill>
        <p:spPr>
          <a:xfrm>
            <a:off x="2809462" y="3909391"/>
            <a:ext cx="6904382" cy="2339009"/>
          </a:xfrm>
          <a:prstGeom prst="rect">
            <a:avLst/>
          </a:prstGeom>
        </p:spPr>
      </p:pic>
    </p:spTree>
    <p:extLst>
      <p:ext uri="{BB962C8B-B14F-4D97-AF65-F5344CB8AC3E}">
        <p14:creationId xmlns:p14="http://schemas.microsoft.com/office/powerpoint/2010/main" val="416143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dea design 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dirty="0"/>
        </a:defPPr>
      </a:lstStyle>
      <a:style>
        <a:lnRef idx="1">
          <a:schemeClr val="accent2"/>
        </a:lnRef>
        <a:fillRef idx="3">
          <a:schemeClr val="accent2"/>
        </a:fillRef>
        <a:effectRef idx="2">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Idea design template" id="{C9C6C84C-31C8-4C76-8A44-8310A8257221}" vid="{45DD48F0-B408-4E69-8193-603DE231DF4E}"/>
    </a:ext>
  </a:extLst>
</a:theme>
</file>

<file path=ppt/theme/theme2.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D081611-814B-4EEC-95CB-5163EF94DC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Idea design slides</Template>
  <TotalTime>0</TotalTime>
  <Words>1575</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Times New Roman</vt:lpstr>
      <vt:lpstr>Verdana</vt:lpstr>
      <vt:lpstr>Wingdings 2</vt:lpstr>
      <vt:lpstr>Idea design template</vt:lpstr>
      <vt:lpstr>Exploitation of Content Management System Vulnerabilities to Launch Large Scale Cyber Attacks</vt:lpstr>
      <vt:lpstr>Abstract:</vt:lpstr>
      <vt:lpstr>Problem Statement:</vt:lpstr>
      <vt:lpstr>Requirement Analysis:</vt:lpstr>
      <vt:lpstr>Architecture Diagram:</vt:lpstr>
      <vt:lpstr>Why are CMS platforms so vulnerable?</vt:lpstr>
      <vt:lpstr> CMS General Problems</vt:lpstr>
      <vt:lpstr> Vulnerabilities</vt:lpstr>
      <vt:lpstr> Gaining access into the System:  </vt:lpstr>
      <vt:lpstr>DDos Attack: </vt:lpstr>
      <vt:lpstr>Security Scanner</vt:lpstr>
      <vt:lpstr>Network Analysis:</vt:lpstr>
      <vt:lpstr> SECURING CMS:  </vt:lpstr>
      <vt:lpstr>Blocking the IP Addresses:</vt:lpstr>
      <vt:lpstr>Conclusion: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2017-02-25T07:22:10Z</dcterms:created>
  <dcterms:modified xsi:type="dcterms:W3CDTF">2017-04-24T03:20:13Z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TC034605219991</vt:lpwstr>
  </property>
</Properties>
</file>