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58" r:id="rId7"/>
    <p:sldId id="263" r:id="rId8"/>
    <p:sldId id="262" r:id="rId9"/>
  </p:sldIdLst>
  <p:sldSz cx="9144000" cy="6858000" type="screen4x3"/>
  <p:notesSz cx="6858000" cy="9144000"/>
  <p:defaultTextStyle>
    <a:defPPr>
      <a:defRPr lang="en-IL"/>
    </a:defPPr>
    <a:lvl1pPr marL="39688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39688" indent="3429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39688" indent="6858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39688" indent="10287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39688" indent="13716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82" d="100"/>
          <a:sy n="82" d="100"/>
        </p:scale>
        <p:origin x="1507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B3A3798A-6987-41E6-B62A-2727E96C7C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C758E853-2A22-4E56-9558-851BB7254C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bevel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L" altLang="en-IL">
                <a:sym typeface="Lucida Grande" charset="0"/>
              </a:rPr>
              <a:t>Click to edit Master text styles</a:t>
            </a:r>
          </a:p>
          <a:p>
            <a:pPr lvl="1"/>
            <a:r>
              <a:rPr lang="en-IL" altLang="en-IL">
                <a:sym typeface="Lucida Grande" charset="0"/>
              </a:rPr>
              <a:t>Second level</a:t>
            </a:r>
          </a:p>
          <a:p>
            <a:pPr lvl="2"/>
            <a:r>
              <a:rPr lang="en-IL" altLang="en-IL">
                <a:sym typeface="Lucida Grande" charset="0"/>
              </a:rPr>
              <a:t>Third level</a:t>
            </a:r>
          </a:p>
          <a:p>
            <a:pPr lvl="3"/>
            <a:r>
              <a:rPr lang="en-IL" altLang="en-IL">
                <a:sym typeface="Lucida Grande" charset="0"/>
              </a:rPr>
              <a:t>Fourth level</a:t>
            </a:r>
          </a:p>
          <a:p>
            <a:pPr lvl="4"/>
            <a:r>
              <a:rPr lang="en-IL" altLang="en-IL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584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1pPr>
    <a:lvl2pPr indent="228600" algn="l" defTabSz="584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2pPr>
    <a:lvl3pPr indent="457200" algn="l" defTabSz="584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3pPr>
    <a:lvl4pPr indent="685800" algn="l" defTabSz="584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4pPr>
    <a:lvl5pPr indent="914400" algn="l" defTabSz="584200" rtl="0" fontAlgn="base" hangingPunct="0">
      <a:spcBef>
        <a:spcPct val="0"/>
      </a:spcBef>
      <a:spcAft>
        <a:spcPct val="0"/>
      </a:spcAft>
      <a:defRPr sz="22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3759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793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9DCA-26F0-4891-BCA5-AE1BA85020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 rtl="1">
              <a:defRPr sz="6000"/>
            </a:lvl1pPr>
          </a:lstStyle>
          <a:p>
            <a:r>
              <a:rPr lang="he-IL" dirty="0" err="1"/>
              <a:t>אבג</a:t>
            </a:r>
            <a:r>
              <a:rPr lang="he-IL" dirty="0"/>
              <a:t>.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6222-5130-4EED-8236-2986D854BC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 rtl="1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dirty="0" err="1"/>
              <a:t>אבג</a:t>
            </a:r>
            <a:r>
              <a:rPr lang="he-IL" dirty="0"/>
              <a:t>. 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799D4-B6E2-4F58-82A9-CD7BD9BFB5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13572B-9962-444B-9F7D-720697506BFD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23068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CB63-5F30-4CED-8622-B91FF1F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64C24-2C6F-432C-829C-AE990F608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AFB39-448D-4932-BD40-0A119AD02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0342C7-D5EA-4400-939B-AC7832DAAD1E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330207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8C11C-26FD-48CB-9928-D8186B543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19900" y="1588"/>
            <a:ext cx="2247900" cy="6373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4990B-4711-4705-A2CB-7F3976C5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" y="1588"/>
            <a:ext cx="6591300" cy="6373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8238-9864-4233-9D6E-CABC03E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47E8544-72DA-43AD-B430-04F6C5F642D1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8196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8839-7CA5-4025-B51B-4C6C2F6E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 dirty="0" err="1"/>
              <a:t>אבג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E635-6FBA-45DC-9493-53D89D2D98B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 dirty="0" err="1"/>
              <a:t>אאא</a:t>
            </a:r>
            <a:endParaRPr lang="en-US" dirty="0"/>
          </a:p>
          <a:p>
            <a:pPr lvl="1"/>
            <a:r>
              <a:rPr lang="he-IL" dirty="0" err="1"/>
              <a:t>בבב</a:t>
            </a:r>
            <a:endParaRPr lang="en-US" dirty="0"/>
          </a:p>
          <a:p>
            <a:pPr lvl="2"/>
            <a:r>
              <a:rPr lang="he-IL" dirty="0" err="1"/>
              <a:t>גגג</a:t>
            </a:r>
            <a:endParaRPr lang="en-US" dirty="0"/>
          </a:p>
          <a:p>
            <a:pPr lvl="3"/>
            <a:r>
              <a:rPr lang="he-IL" dirty="0" err="1"/>
              <a:t>דדד</a:t>
            </a:r>
            <a:endParaRPr lang="en-US" dirty="0"/>
          </a:p>
          <a:p>
            <a:pPr lvl="4"/>
            <a:r>
              <a:rPr lang="he-IL" dirty="0" err="1"/>
              <a:t>ההה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A2F35-A9E6-44DA-B783-A5A177C6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D4F83-77E8-4D94-8E4F-26135F7045AF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43896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9BBC-9ABA-4392-B649-3C71EA5CF8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dirty="0" err="1"/>
              <a:t>אבג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1F13-7DB3-42D9-9DB6-B8BC410927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 dirty="0" err="1"/>
              <a:t>אבג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2B92-81D1-4727-8D15-EAE0E8F2A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317740-4895-42B9-B2DF-ACC4A0DC12BF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90861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E440-DA39-40EE-8CBE-92C6F99866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he-IL" dirty="0" err="1"/>
              <a:t>אבג</a:t>
            </a:r>
            <a:r>
              <a:rPr lang="he-IL" dirty="0"/>
              <a:t>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F895-D52D-43A0-9E74-C459FD322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54100"/>
            <a:ext cx="4038600" cy="5321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E1B1-4525-4638-95C2-B5613878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54100"/>
            <a:ext cx="4038600" cy="5321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72BF6-462E-4FD3-BEDD-7106F8A00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723C39-C722-41B3-BF34-7FB0D965CEB2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8025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DD28-0D8C-4B09-B1FB-9D7EEB6A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316B-0CAB-4957-907D-4A29A6C5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33FFE-3E3F-4F84-9017-CFF5C7D2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A4E66-D1C4-4EA6-A1F0-775FF7EE9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916CD-1D37-4938-BDC6-D12567ECC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5ED06-0F21-4394-BDBB-2F39E4EAB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9674ED8-D15A-475C-9FC8-CD236CC13868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418070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9E58-EA5D-40EA-818B-C1AC5C41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7594C7-EDE0-4171-9CE0-20392ABC9E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D6F7D2-37AF-4BB9-AA39-FAF8A476CE57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1418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883CE-B981-41D3-B889-DCDF8D0B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BDBAA-5D06-4B08-B3F8-F1A515461637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93933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4AFB-AB30-4C53-8F5D-C6F3343E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1BD2-2953-4FE6-A0B6-EF7E49D4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18506-B9A3-4ECF-9BA6-765CF0AB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A7F1-91AD-41BE-B59B-8206E0C79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130C88-1777-4CEB-B35A-3AA233879A2D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12608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A3A2-132F-4A98-BC92-B6BD4AE0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ED665-91BD-43F0-B6E8-3B102CB88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9FCAC-38AB-4EF4-9F7B-5433599D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F9EB4-C199-4206-A6AC-BF7F0FC6D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EDE8C67-B336-424F-ACE0-894C8BF3F03C}" type="slidenum">
              <a:rPr lang="en-IL" altLang="en-IL"/>
              <a:pPr/>
              <a:t>‹#›</a:t>
            </a:fld>
            <a:endParaRPr lang="en-IL" altLang="en-IL"/>
          </a:p>
        </p:txBody>
      </p:sp>
    </p:spTree>
    <p:extLst>
      <p:ext uri="{BB962C8B-B14F-4D97-AF65-F5344CB8AC3E}">
        <p14:creationId xmlns:p14="http://schemas.microsoft.com/office/powerpoint/2010/main" val="259715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267A7E4-09C0-4E5E-92B8-ABE269C6C8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8D044EAD-3242-41F4-9866-E89D9F16AB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6200" y="1588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IL" dirty="0" err="1">
                <a:sym typeface="Helvetica" panose="020B0604020202020204" pitchFamily="34" charset="0"/>
              </a:rPr>
              <a:t>אבג</a:t>
            </a:r>
            <a:r>
              <a:rPr lang="he-IL" altLang="en-IL" dirty="0">
                <a:sym typeface="Helvetica" panose="020B0604020202020204" pitchFamily="34" charset="0"/>
              </a:rPr>
              <a:t>.</a:t>
            </a:r>
            <a:endParaRPr lang="en-IL" altLang="en-IL" dirty="0">
              <a:sym typeface="Helvetica" panose="020B060402020202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DE8C8A-5BFE-460F-A3BC-71581950C5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54100"/>
            <a:ext cx="8229600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IL" dirty="0" err="1">
                <a:sym typeface="Helvetica" panose="020B0604020202020204" pitchFamily="34" charset="0"/>
              </a:rPr>
              <a:t>אאא</a:t>
            </a:r>
            <a:r>
              <a:rPr lang="he-IL" altLang="en-IL" dirty="0">
                <a:sym typeface="Helvetica" panose="020B0604020202020204" pitchFamily="34" charset="0"/>
              </a:rPr>
              <a:t>.</a:t>
            </a:r>
            <a:endParaRPr lang="en-IL" altLang="en-IL" dirty="0">
              <a:sym typeface="Helvetica" panose="020B0604020202020204" pitchFamily="34" charset="0"/>
            </a:endParaRPr>
          </a:p>
          <a:p>
            <a:pPr lvl="1"/>
            <a:r>
              <a:rPr lang="he-IL" altLang="en-IL" dirty="0" err="1">
                <a:sym typeface="Helvetica" panose="020B0604020202020204" pitchFamily="34" charset="0"/>
              </a:rPr>
              <a:t>בבב</a:t>
            </a:r>
            <a:endParaRPr lang="en-IL" altLang="en-IL" dirty="0">
              <a:sym typeface="Helvetica" panose="020B0604020202020204" pitchFamily="34" charset="0"/>
            </a:endParaRPr>
          </a:p>
          <a:p>
            <a:pPr lvl="2"/>
            <a:r>
              <a:rPr lang="he-IL" altLang="en-IL" dirty="0" err="1">
                <a:sym typeface="Helvetica" panose="020B0604020202020204" pitchFamily="34" charset="0"/>
              </a:rPr>
              <a:t>גגג</a:t>
            </a:r>
            <a:endParaRPr lang="en-IL" altLang="en-IL" dirty="0">
              <a:sym typeface="Helvetica" panose="020B0604020202020204" pitchFamily="34" charset="0"/>
            </a:endParaRPr>
          </a:p>
          <a:p>
            <a:pPr lvl="3"/>
            <a:r>
              <a:rPr lang="he-IL" altLang="en-IL" dirty="0" err="1">
                <a:sym typeface="Helvetica" panose="020B0604020202020204" pitchFamily="34" charset="0"/>
              </a:rPr>
              <a:t>דדד</a:t>
            </a:r>
            <a:endParaRPr lang="en-IL" altLang="en-IL" dirty="0">
              <a:sym typeface="Helvetica" panose="020B0604020202020204" pitchFamily="34" charset="0"/>
            </a:endParaRPr>
          </a:p>
          <a:p>
            <a:pPr lvl="4"/>
            <a:r>
              <a:rPr lang="he-IL" altLang="en-IL" dirty="0" err="1">
                <a:sym typeface="Helvetica" panose="020B0604020202020204" pitchFamily="34" charset="0"/>
              </a:rPr>
              <a:t>ההה</a:t>
            </a:r>
            <a:endParaRPr lang="en-IL" altLang="en-IL" dirty="0">
              <a:sym typeface="Helvetica" panose="020B060402020202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35F4FE-ED16-4B98-8E0A-27554C187B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marL="0" algn="r" defTabSz="584200">
              <a:defRPr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defRPr>
            </a:lvl1pPr>
          </a:lstStyle>
          <a:p>
            <a:fld id="{2A7DCF92-D2B4-4A51-8AB1-9CED41F873D1}" type="slidenum">
              <a:rPr lang="en-IL" altLang="en-IL"/>
              <a:pPr/>
              <a:t>‹#›</a:t>
            </a:fld>
            <a:endParaRPr lang="en-IL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9688" algn="ctr" rtl="1" fontAlgn="base" hangingPunct="0">
        <a:lnSpc>
          <a:spcPts val="3600"/>
        </a:lnSpc>
        <a:spcBef>
          <a:spcPct val="0"/>
        </a:spcBef>
        <a:spcAft>
          <a:spcPct val="0"/>
        </a:spcAft>
        <a:defRPr sz="3400" b="1" kern="1200">
          <a:solidFill>
            <a:srgbClr val="000000"/>
          </a:solidFill>
          <a:latin typeface="+mj-lt"/>
          <a:ea typeface="+mj-ea"/>
          <a:cs typeface="+mj-cs"/>
          <a:sym typeface="Helvetica" panose="020B0604020202020204" pitchFamily="34" charset="0"/>
        </a:defRPr>
      </a:lvl1pPr>
      <a:lvl2pPr marL="396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2pPr>
      <a:lvl3pPr marL="396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3pPr>
      <a:lvl4pPr marL="396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4pPr>
      <a:lvl5pPr marL="396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5pPr>
      <a:lvl6pPr marL="4968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6pPr>
      <a:lvl7pPr marL="9540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7pPr>
      <a:lvl8pPr marL="14112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8pPr>
      <a:lvl9pPr marL="1868488" algn="ctr" rtl="0" fontAlgn="base" hangingPunct="0">
        <a:lnSpc>
          <a:spcPts val="3600"/>
        </a:lnSpc>
        <a:spcBef>
          <a:spcPct val="0"/>
        </a:spcBef>
        <a:spcAft>
          <a:spcPct val="0"/>
        </a:spcAft>
        <a:defRPr sz="3400" b="1">
          <a:solidFill>
            <a:srgbClr val="000000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  <a:sym typeface="Helvetica" panose="020B0604020202020204" pitchFamily="34" charset="0"/>
        </a:defRPr>
      </a:lvl9pPr>
    </p:titleStyle>
    <p:bodyStyle>
      <a:lvl1pPr marL="344488" indent="-304800" algn="r" rtl="1" fontAlgn="base" hangingPunct="0">
        <a:spcBef>
          <a:spcPts val="900"/>
        </a:spcBef>
        <a:spcAft>
          <a:spcPct val="0"/>
        </a:spcAft>
        <a:buSzPct val="100000"/>
        <a:buFont typeface="Wingdings" panose="05000000000000000000" pitchFamily="2" charset="2"/>
        <a:buChar char=""/>
        <a:defRPr sz="2400" b="1" kern="1200">
          <a:solidFill>
            <a:srgbClr val="963566"/>
          </a:solidFill>
          <a:latin typeface="+mn-lt"/>
          <a:ea typeface="+mn-ea"/>
          <a:cs typeface="+mn-cs"/>
          <a:sym typeface="Helvetica" panose="020B0604020202020204" pitchFamily="34" charset="0"/>
        </a:defRPr>
      </a:lvl1pPr>
      <a:lvl2pPr marL="801688" indent="-304800" algn="r" rtl="1" fontAlgn="base" hangingPunct="0">
        <a:spcBef>
          <a:spcPts val="900"/>
        </a:spcBef>
        <a:spcAft>
          <a:spcPct val="0"/>
        </a:spcAft>
        <a:buSzPct val="100000"/>
        <a:buFont typeface="Wingdings" panose="05000000000000000000" pitchFamily="2" charset="2"/>
        <a:buChar char=""/>
        <a:defRPr sz="2400" b="1" kern="1200">
          <a:solidFill>
            <a:srgbClr val="963566"/>
          </a:solidFill>
          <a:latin typeface="+mn-lt"/>
          <a:ea typeface="+mn-ea"/>
          <a:cs typeface="+mn-cs"/>
          <a:sym typeface="Helvetica" panose="020B0604020202020204" pitchFamily="34" charset="0"/>
        </a:defRPr>
      </a:lvl2pPr>
      <a:lvl3pPr marL="1157288" indent="-203200" algn="r" rtl="1" fontAlgn="base" hangingPunct="0">
        <a:spcBef>
          <a:spcPts val="900"/>
        </a:spcBef>
        <a:spcAft>
          <a:spcPct val="0"/>
        </a:spcAft>
        <a:buSzPct val="100000"/>
        <a:buFont typeface="Wingdings" panose="05000000000000000000" pitchFamily="2" charset="2"/>
        <a:buChar char=""/>
        <a:defRPr sz="2400" b="1" kern="1200">
          <a:solidFill>
            <a:srgbClr val="963566"/>
          </a:solidFill>
          <a:latin typeface="+mn-lt"/>
          <a:ea typeface="+mn-ea"/>
          <a:cs typeface="+mn-cs"/>
          <a:sym typeface="Helvetica" panose="020B0604020202020204" pitchFamily="34" charset="0"/>
        </a:defRPr>
      </a:lvl3pPr>
      <a:lvl4pPr marL="1716088" indent="-304800" algn="r" rtl="1" fontAlgn="base" hangingPunct="0">
        <a:spcBef>
          <a:spcPts val="900"/>
        </a:spcBef>
        <a:spcAft>
          <a:spcPct val="0"/>
        </a:spcAft>
        <a:buSzPct val="100000"/>
        <a:buFont typeface="Wingdings" panose="05000000000000000000" pitchFamily="2" charset="2"/>
        <a:buChar char=""/>
        <a:defRPr sz="2400" b="1" kern="1200">
          <a:solidFill>
            <a:srgbClr val="963566"/>
          </a:solidFill>
          <a:latin typeface="+mn-lt"/>
          <a:ea typeface="+mn-ea"/>
          <a:cs typeface="+mn-cs"/>
          <a:sym typeface="Helvetica" panose="020B0604020202020204" pitchFamily="34" charset="0"/>
        </a:defRPr>
      </a:lvl4pPr>
      <a:lvl5pPr algn="r" rtl="1" fontAlgn="base" hangingPunct="0">
        <a:spcBef>
          <a:spcPts val="900"/>
        </a:spcBef>
        <a:spcAft>
          <a:spcPct val="0"/>
        </a:spcAft>
        <a:buFont typeface="Wingdings" panose="05000000000000000000" pitchFamily="2" charset="2"/>
        <a:defRPr sz="2400" b="1" kern="1200">
          <a:solidFill>
            <a:srgbClr val="963566"/>
          </a:solidFill>
          <a:latin typeface="+mn-lt"/>
          <a:ea typeface="+mn-ea"/>
          <a:cs typeface="+mn-cs"/>
          <a:sym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xCk0T-0Z3cU?feature=oembed" TargetMode="External"/><Relationship Id="rId7" Type="http://schemas.openxmlformats.org/officeDocument/2006/relationships/image" Target="../media/image4.jpeg"/><Relationship Id="rId2" Type="http://schemas.openxmlformats.org/officeDocument/2006/relationships/video" Target="https://www.youtube.com/embed/Pp2aMs38ERY?feature=oembed" TargetMode="External"/><Relationship Id="rId1" Type="http://schemas.openxmlformats.org/officeDocument/2006/relationships/video" Target="https://www.youtube.com/embed/rLl9XBg7wSs?feature=oembed" TargetMode="Externa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dgFDWPSfkcw?start=778&amp;feature=oembed" TargetMode="External"/><Relationship Id="rId7" Type="http://schemas.openxmlformats.org/officeDocument/2006/relationships/image" Target="../media/image7.jpeg"/><Relationship Id="rId2" Type="http://schemas.openxmlformats.org/officeDocument/2006/relationships/video" Target="https://www.youtube.com/embed/lKU3P7DVEG0?feature=oembed" TargetMode="External"/><Relationship Id="rId1" Type="http://schemas.openxmlformats.org/officeDocument/2006/relationships/video" Target="https://www.youtube.com/embed/PVVW41iAu5A?feature=oembed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Ad2UbcImc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94623288-25E9-46B9-A111-4EA6831BC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6957392"/>
          </a:xfrm>
        </p:spPr>
        <p:txBody>
          <a:bodyPr/>
          <a:lstStyle/>
          <a:p>
            <a:r>
              <a:rPr lang="he-IL" altLang="en-IL" sz="5400" dirty="0">
                <a:solidFill>
                  <a:srgbClr val="0070C0"/>
                </a:solidFill>
              </a:rPr>
              <a:t>פיתוח משחקי מחשב</a:t>
            </a:r>
            <a:br>
              <a:rPr lang="he-IL" altLang="en-IL" sz="5400" dirty="0">
                <a:solidFill>
                  <a:srgbClr val="0070C0"/>
                </a:solidFill>
              </a:rPr>
            </a:br>
            <a:br>
              <a:rPr lang="he-IL" altLang="en-IL" sz="5400" dirty="0">
                <a:solidFill>
                  <a:srgbClr val="0070C0"/>
                </a:solidFill>
              </a:rPr>
            </a:br>
            <a:br>
              <a:rPr lang="he-IL" altLang="en-IL" sz="5400" dirty="0"/>
            </a:br>
            <a:r>
              <a:rPr lang="he-IL" altLang="en-IL" sz="5400" dirty="0">
                <a:solidFill>
                  <a:srgbClr val="00B050"/>
                </a:solidFill>
              </a:rPr>
              <a:t>הרצאה 1</a:t>
            </a:r>
            <a:br>
              <a:rPr lang="he-IL" altLang="en-IL" sz="5400" dirty="0">
                <a:solidFill>
                  <a:srgbClr val="00B050"/>
                </a:solidFill>
              </a:rPr>
            </a:br>
            <a:br>
              <a:rPr lang="he-IL" altLang="en-IL" sz="5400" dirty="0"/>
            </a:br>
            <a:br>
              <a:rPr lang="he-IL" altLang="en-IL" sz="5400" dirty="0"/>
            </a:br>
            <a:r>
              <a:rPr lang="he-IL" altLang="en-IL" sz="2400" dirty="0">
                <a:solidFill>
                  <a:srgbClr val="7030A0"/>
                </a:solidFill>
              </a:rPr>
              <a:t>אראל סגל-הלוי</a:t>
            </a:r>
            <a:endParaRPr lang="en-IL" altLang="en-IL" sz="2400" dirty="0">
              <a:solidFill>
                <a:srgbClr val="7030A0"/>
              </a:solidFill>
            </a:endParaRP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069AD3-26BA-4A0C-98DB-3CF1926E6462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4EC4A983-370D-4541-895C-05F2F5D64B17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1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sz="4800" dirty="0"/>
              <a:t>מטרת הקורס</a:t>
            </a:r>
            <a:endParaRPr lang="en-IL" altLang="en-IL" sz="4800" b="0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874A3ED-CCE0-4FDD-AD18-D930A01AD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688" indent="0">
              <a:buNone/>
            </a:pPr>
            <a:endParaRPr lang="he-IL" altLang="en-IL" sz="6000" b="0" dirty="0">
              <a:solidFill>
                <a:srgbClr val="000000"/>
              </a:solidFill>
            </a:endParaRPr>
          </a:p>
          <a:p>
            <a:pPr marL="39688" indent="0" algn="ctr">
              <a:buNone/>
            </a:pPr>
            <a:r>
              <a:rPr lang="he-IL" altLang="en-IL" sz="6000" b="0" dirty="0">
                <a:solidFill>
                  <a:srgbClr val="0070C0"/>
                </a:solidFill>
              </a:rPr>
              <a:t>לעצב</a:t>
            </a:r>
            <a:r>
              <a:rPr lang="he-IL" altLang="en-IL" sz="6000" b="0" dirty="0">
                <a:solidFill>
                  <a:srgbClr val="000000"/>
                </a:solidFill>
              </a:rPr>
              <a:t> ו</a:t>
            </a:r>
            <a:r>
              <a:rPr lang="he-IL" altLang="en-IL" sz="6000" b="0" dirty="0">
                <a:solidFill>
                  <a:srgbClr val="00B050"/>
                </a:solidFill>
              </a:rPr>
              <a:t>לתכנת</a:t>
            </a:r>
            <a:r>
              <a:rPr lang="he-IL" altLang="en-IL" sz="6000" b="0" dirty="0">
                <a:solidFill>
                  <a:srgbClr val="000000"/>
                </a:solidFill>
              </a:rPr>
              <a:t> </a:t>
            </a:r>
            <a:r>
              <a:rPr lang="he-IL" altLang="en-IL" sz="6000" b="0" dirty="0">
                <a:solidFill>
                  <a:srgbClr val="7030A0"/>
                </a:solidFill>
              </a:rPr>
              <a:t>משחק מקורי*</a:t>
            </a:r>
          </a:p>
          <a:p>
            <a:pPr marL="39688" indent="0" algn="ctr">
              <a:buNone/>
            </a:pPr>
            <a:r>
              <a:rPr lang="he-IL" altLang="en-IL" sz="4000" b="0" dirty="0">
                <a:solidFill>
                  <a:srgbClr val="7030A0"/>
                </a:solidFill>
              </a:rPr>
              <a:t>(* לא שיבוט של משחק קיים)</a:t>
            </a:r>
            <a:endParaRPr lang="he-IL" altLang="en-IL" sz="6000" b="0" dirty="0">
              <a:solidFill>
                <a:srgbClr val="7030A0"/>
              </a:solidFill>
            </a:endParaRPr>
          </a:p>
          <a:p>
            <a:pPr marL="39688" indent="0" algn="ctr">
              <a:buNone/>
            </a:pPr>
            <a:endParaRPr lang="he-IL" altLang="en-IL" sz="6000" b="0" dirty="0">
              <a:solidFill>
                <a:srgbClr val="7030A0"/>
              </a:solidFill>
            </a:endParaRPr>
          </a:p>
          <a:p>
            <a:pPr marL="39688" indent="0" algn="ctr">
              <a:buNone/>
            </a:pPr>
            <a:r>
              <a:rPr lang="he-IL" altLang="en-IL" sz="4800" b="0" i="1" dirty="0">
                <a:solidFill>
                  <a:schemeClr val="tx1"/>
                </a:solidFill>
              </a:rPr>
              <a:t>איך עושים את זה? </a:t>
            </a:r>
            <a:r>
              <a:rPr lang="he-IL" altLang="en-IL" sz="4800" b="0" i="1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endParaRPr lang="he-IL" altLang="en-IL" sz="4800" b="0" i="1" dirty="0">
              <a:solidFill>
                <a:schemeClr val="tx1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2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sz="4800" b="0" dirty="0"/>
              <a:t>תהליך פיתוח משחק </a:t>
            </a:r>
            <a:endParaRPr lang="en-IL" altLang="en-IL" sz="4800" b="0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874A3ED-CCE0-4FDD-AD18-D930A01AD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9688" indent="0">
              <a:buNone/>
            </a:pPr>
            <a:r>
              <a:rPr lang="he-IL" altLang="en-IL" sz="3600" b="0" dirty="0">
                <a:solidFill>
                  <a:srgbClr val="0070C0"/>
                </a:solidFill>
              </a:rPr>
              <a:t>1. </a:t>
            </a:r>
            <a:r>
              <a:rPr lang="he-IL" altLang="en-IL" sz="3600" dirty="0">
                <a:solidFill>
                  <a:srgbClr val="0070C0"/>
                </a:solidFill>
              </a:rPr>
              <a:t>רעיון</a:t>
            </a:r>
            <a:r>
              <a:rPr lang="he-IL" altLang="en-IL" sz="3600" b="0" dirty="0">
                <a:solidFill>
                  <a:srgbClr val="0070C0"/>
                </a:solidFill>
              </a:rPr>
              <a:t>:</a:t>
            </a:r>
            <a:r>
              <a:rPr lang="en-US" altLang="en-IL" sz="3600" b="0" dirty="0">
                <a:solidFill>
                  <a:srgbClr val="0070C0"/>
                </a:solidFill>
              </a:rPr>
              <a:t> </a:t>
            </a:r>
            <a:r>
              <a:rPr lang="he-IL" altLang="en-IL" sz="3600" b="0" dirty="0">
                <a:solidFill>
                  <a:srgbClr val="0070C0"/>
                </a:solidFill>
              </a:rPr>
              <a:t>הגדרת חוויית השחקן </a:t>
            </a:r>
            <a:r>
              <a:rPr lang="he-IL" altLang="en-IL" sz="2000" b="0" dirty="0">
                <a:solidFill>
                  <a:srgbClr val="0070C0"/>
                </a:solidFill>
              </a:rPr>
              <a:t>(</a:t>
            </a:r>
            <a:r>
              <a:rPr lang="en-US" altLang="en-IL" sz="2000" b="0" dirty="0">
                <a:solidFill>
                  <a:srgbClr val="0070C0"/>
                </a:solidFill>
              </a:rPr>
              <a:t>player experience</a:t>
            </a:r>
            <a:r>
              <a:rPr lang="he-IL" altLang="en-IL" sz="2000" b="0" dirty="0">
                <a:solidFill>
                  <a:srgbClr val="0070C0"/>
                </a:solidFill>
              </a:rPr>
              <a:t>)</a:t>
            </a:r>
            <a:r>
              <a:rPr lang="he-IL" altLang="en-IL" sz="3600" b="0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he-IL" altLang="en-IL" sz="3600" b="0" i="1" dirty="0">
                <a:solidFill>
                  <a:srgbClr val="0070C0"/>
                </a:solidFill>
              </a:rPr>
              <a:t>בדיקה</a:t>
            </a:r>
            <a:r>
              <a:rPr lang="he-IL" altLang="en-IL" sz="3600" i="1" dirty="0">
                <a:solidFill>
                  <a:srgbClr val="0070C0"/>
                </a:solidFill>
              </a:rPr>
              <a:t> </a:t>
            </a:r>
            <a:r>
              <a:rPr lang="he-IL" altLang="en-IL" sz="3600" b="0" i="1" dirty="0">
                <a:solidFill>
                  <a:srgbClr val="0070C0"/>
                </a:solidFill>
              </a:rPr>
              <a:t>ע"י סיעור מוחות.</a:t>
            </a:r>
          </a:p>
          <a:p>
            <a:pPr marL="39688" indent="0">
              <a:buNone/>
            </a:pPr>
            <a:r>
              <a:rPr lang="he-IL" altLang="en-IL" sz="3600" b="0" dirty="0">
                <a:solidFill>
                  <a:srgbClr val="00B050"/>
                </a:solidFill>
              </a:rPr>
              <a:t>2. </a:t>
            </a:r>
            <a:r>
              <a:rPr lang="he-IL" altLang="en-IL" sz="3600" dirty="0">
                <a:solidFill>
                  <a:srgbClr val="00B050"/>
                </a:solidFill>
              </a:rPr>
              <a:t>רכיבים</a:t>
            </a:r>
            <a:r>
              <a:rPr lang="he-IL" altLang="en-IL" sz="3600" b="0" dirty="0">
                <a:solidFill>
                  <a:srgbClr val="00B050"/>
                </a:solidFill>
              </a:rPr>
              <a:t>: פורמליים, דרמטיים ודינמיים.</a:t>
            </a:r>
          </a:p>
          <a:p>
            <a:pPr lvl="1"/>
            <a:r>
              <a:rPr lang="he-IL" altLang="en-IL" sz="3600" b="0" i="1" dirty="0">
                <a:solidFill>
                  <a:srgbClr val="00B050"/>
                </a:solidFill>
              </a:rPr>
              <a:t>בדיקה ע"י משחק-ניסוי </a:t>
            </a:r>
            <a:r>
              <a:rPr lang="he-IL" altLang="en-IL" sz="2000" b="0" i="1" dirty="0">
                <a:solidFill>
                  <a:srgbClr val="00B050"/>
                </a:solidFill>
              </a:rPr>
              <a:t>(</a:t>
            </a:r>
            <a:r>
              <a:rPr lang="en-US" altLang="en-IL" sz="2000" b="0" i="1" dirty="0">
                <a:solidFill>
                  <a:srgbClr val="00B050"/>
                </a:solidFill>
              </a:rPr>
              <a:t>playtest</a:t>
            </a:r>
            <a:r>
              <a:rPr lang="he-IL" altLang="en-IL" sz="2000" b="0" i="1" dirty="0">
                <a:solidFill>
                  <a:srgbClr val="00B050"/>
                </a:solidFill>
              </a:rPr>
              <a:t>)</a:t>
            </a:r>
            <a:r>
              <a:rPr lang="he-IL" altLang="en-IL" sz="1800" b="0" i="1" dirty="0">
                <a:solidFill>
                  <a:srgbClr val="00B050"/>
                </a:solidFill>
              </a:rPr>
              <a:t> </a:t>
            </a:r>
            <a:r>
              <a:rPr lang="he-IL" altLang="en-IL" sz="3600" b="0" i="1" dirty="0">
                <a:solidFill>
                  <a:srgbClr val="00B050"/>
                </a:solidFill>
              </a:rPr>
              <a:t>בדגם מנייר. </a:t>
            </a:r>
          </a:p>
          <a:p>
            <a:pPr marL="39688" indent="0">
              <a:buNone/>
            </a:pPr>
            <a:r>
              <a:rPr lang="he-IL" altLang="en-IL" sz="3600" b="0" dirty="0">
                <a:solidFill>
                  <a:srgbClr val="7030A0"/>
                </a:solidFill>
              </a:rPr>
              <a:t>3. </a:t>
            </a:r>
            <a:r>
              <a:rPr lang="he-IL" altLang="en-IL" sz="3600" dirty="0">
                <a:solidFill>
                  <a:srgbClr val="7030A0"/>
                </a:solidFill>
              </a:rPr>
              <a:t>פירוט</a:t>
            </a:r>
            <a:r>
              <a:rPr lang="he-IL" altLang="en-IL" sz="3600" b="0" dirty="0">
                <a:solidFill>
                  <a:srgbClr val="7030A0"/>
                </a:solidFill>
              </a:rPr>
              <a:t>: מצגת על אופן המשחק, ציורי-מסך.</a:t>
            </a:r>
          </a:p>
          <a:p>
            <a:pPr lvl="1"/>
            <a:r>
              <a:rPr lang="he-IL" altLang="en-IL" sz="3600" b="0" i="1" dirty="0">
                <a:solidFill>
                  <a:srgbClr val="7030A0"/>
                </a:solidFill>
              </a:rPr>
              <a:t>בדיקה ע"י משחק-ניסוי </a:t>
            </a:r>
            <a:r>
              <a:rPr lang="he-IL" altLang="en-IL" sz="2000" b="0" i="1" dirty="0">
                <a:solidFill>
                  <a:srgbClr val="7030A0"/>
                </a:solidFill>
              </a:rPr>
              <a:t>(</a:t>
            </a:r>
            <a:r>
              <a:rPr lang="en-US" altLang="en-IL" sz="2000" b="0" i="1" dirty="0">
                <a:solidFill>
                  <a:srgbClr val="7030A0"/>
                </a:solidFill>
              </a:rPr>
              <a:t>playtest</a:t>
            </a:r>
            <a:r>
              <a:rPr lang="he-IL" altLang="en-IL" sz="2000" b="0" i="1" dirty="0">
                <a:solidFill>
                  <a:srgbClr val="7030A0"/>
                </a:solidFill>
              </a:rPr>
              <a:t>)</a:t>
            </a:r>
            <a:r>
              <a:rPr lang="he-IL" altLang="en-IL" sz="1800" b="0" i="1" dirty="0">
                <a:solidFill>
                  <a:srgbClr val="7030A0"/>
                </a:solidFill>
              </a:rPr>
              <a:t> </a:t>
            </a:r>
            <a:r>
              <a:rPr lang="he-IL" altLang="en-IL" sz="3600" b="0" i="1" dirty="0">
                <a:solidFill>
                  <a:srgbClr val="7030A0"/>
                </a:solidFill>
              </a:rPr>
              <a:t>בדגם-תוכנה.</a:t>
            </a:r>
          </a:p>
          <a:p>
            <a:pPr lvl="1"/>
            <a:r>
              <a:rPr lang="he-IL" altLang="en-IL" sz="3600" i="1" dirty="0">
                <a:solidFill>
                  <a:srgbClr val="7030A0"/>
                </a:solidFill>
              </a:rPr>
              <a:t>זה השלב שבו מתחילים לתכנת ↑.</a:t>
            </a:r>
          </a:p>
          <a:p>
            <a:pPr marL="39688" indent="0">
              <a:buNone/>
            </a:pPr>
            <a:r>
              <a:rPr lang="he-IL" altLang="en-IL" sz="3600" b="0" dirty="0">
                <a:solidFill>
                  <a:schemeClr val="tx1"/>
                </a:solidFill>
              </a:rPr>
              <a:t>4. </a:t>
            </a:r>
            <a:r>
              <a:rPr lang="he-IL" altLang="en-IL" sz="3600" dirty="0">
                <a:solidFill>
                  <a:schemeClr val="tx1"/>
                </a:solidFill>
              </a:rPr>
              <a:t>ייצור</a:t>
            </a:r>
            <a:r>
              <a:rPr lang="he-IL" altLang="en-IL" sz="3600" b="0" dirty="0">
                <a:solidFill>
                  <a:schemeClr val="tx1"/>
                </a:solidFill>
              </a:rPr>
              <a:t>: קידוד מלא, אמנות, בקרת איכות.</a:t>
            </a:r>
          </a:p>
          <a:p>
            <a:pPr marL="39688" indent="0">
              <a:buNone/>
            </a:pPr>
            <a:endParaRPr lang="he-IL" altLang="en-IL" sz="3600" b="0" dirty="0">
              <a:solidFill>
                <a:srgbClr val="7030A0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3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088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sz="4800" b="0" dirty="0"/>
              <a:t>סוגי בדיקות</a:t>
            </a:r>
            <a:endParaRPr lang="en-IL" altLang="en-IL" sz="4800" b="0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4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6E44263-6158-4660-A5E4-F95DEBBB9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59727"/>
              </p:ext>
            </p:extLst>
          </p:nvPr>
        </p:nvGraphicFramePr>
        <p:xfrm>
          <a:off x="457200" y="10541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06893214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82548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600" dirty="0"/>
                        <a:t>בדיקות משחק</a:t>
                      </a:r>
                      <a:endParaRPr lang="en-IL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600" dirty="0"/>
                        <a:t>בדיקות יחידה</a:t>
                      </a:r>
                      <a:endParaRPr lang="en-IL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3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Play-test</a:t>
                      </a:r>
                      <a:endParaRPr lang="en-I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Unit-test</a:t>
                      </a:r>
                      <a:endParaRPr lang="en-I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dirty="0"/>
                        <a:t>המטרה: לוודא שהמשחק משיג את חוויית השחקן הרצויה.</a:t>
                      </a:r>
                      <a:endParaRPr lang="en-IL" sz="3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dirty="0"/>
                        <a:t>המטרה:</a:t>
                      </a:r>
                      <a:r>
                        <a:rPr lang="en-US" sz="3600" b="0" dirty="0"/>
                        <a:t> </a:t>
                      </a:r>
                      <a:r>
                        <a:rPr lang="he-IL" sz="3600" b="0" dirty="0"/>
                        <a:t>לוודא</a:t>
                      </a:r>
                      <a:br>
                        <a:rPr lang="en-US" sz="3600" b="0" dirty="0"/>
                      </a:br>
                      <a:r>
                        <a:rPr lang="he-IL" sz="3600" b="0" dirty="0"/>
                        <a:t>שאין באגים בקוד.</a:t>
                      </a:r>
                      <a:endParaRPr lang="en-IL" sz="3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05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7245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sz="4800" b="0" dirty="0"/>
              <a:t>רעיונות – מאיפה הם באים?</a:t>
            </a:r>
            <a:endParaRPr lang="en-IL" altLang="en-IL" sz="4800" b="0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874A3ED-CCE0-4FDD-AD18-D930A01AD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82638" indent="-742950">
              <a:buFont typeface="+mj-lt"/>
              <a:buAutoNum type="arabicPeriod"/>
            </a:pPr>
            <a:r>
              <a:rPr lang="he-IL" altLang="en-IL" sz="3600" b="0" dirty="0">
                <a:solidFill>
                  <a:srgbClr val="FF0000"/>
                </a:solidFill>
              </a:rPr>
              <a:t>עולם המשחקים – וריאציה על משחק קיים.</a:t>
            </a:r>
          </a:p>
          <a:p>
            <a:pPr lvl="1"/>
            <a:r>
              <a:rPr lang="he-IL" altLang="en-IL" sz="3600" b="0" dirty="0">
                <a:solidFill>
                  <a:srgbClr val="FF0000"/>
                </a:solidFill>
              </a:rPr>
              <a:t>היתרון:</a:t>
            </a:r>
            <a:r>
              <a:rPr lang="en-US" altLang="en-IL" sz="3600" b="0" dirty="0">
                <a:solidFill>
                  <a:srgbClr val="FF0000"/>
                </a:solidFill>
              </a:rPr>
              <a:t> </a:t>
            </a:r>
            <a:r>
              <a:rPr lang="he-IL" altLang="en-IL" sz="3600" b="0" dirty="0">
                <a:solidFill>
                  <a:srgbClr val="FF0000"/>
                </a:solidFill>
              </a:rPr>
              <a:t>דורש פחות חשיבה יצירתית. </a:t>
            </a:r>
          </a:p>
          <a:p>
            <a:pPr lvl="1"/>
            <a:r>
              <a:rPr lang="he-IL" altLang="en-IL" sz="3600" b="0" dirty="0">
                <a:solidFill>
                  <a:srgbClr val="FF0000"/>
                </a:solidFill>
              </a:rPr>
              <a:t>החיסרון: עלול להיות משעמם ולא מקורי.</a:t>
            </a:r>
          </a:p>
          <a:p>
            <a:pPr marL="782638" indent="-742950">
              <a:buFont typeface="+mj-lt"/>
              <a:buAutoNum type="arabicPeriod"/>
            </a:pPr>
            <a:r>
              <a:rPr lang="he-IL" altLang="en-IL" sz="3600" b="0" dirty="0">
                <a:solidFill>
                  <a:srgbClr val="00B050"/>
                </a:solidFill>
              </a:rPr>
              <a:t>העולם </a:t>
            </a:r>
            <a:r>
              <a:rPr lang="he-IL" altLang="en-IL" sz="3600" b="0" i="1" dirty="0">
                <a:solidFill>
                  <a:srgbClr val="00B050"/>
                </a:solidFill>
              </a:rPr>
              <a:t>שמחוץ</a:t>
            </a:r>
            <a:r>
              <a:rPr lang="he-IL" altLang="en-IL" sz="3600" b="0" dirty="0">
                <a:solidFill>
                  <a:srgbClr val="00B050"/>
                </a:solidFill>
              </a:rPr>
              <a:t> לעולם המשחקים:</a:t>
            </a:r>
          </a:p>
          <a:p>
            <a:pPr lvl="1"/>
            <a:r>
              <a:rPr lang="he-IL" altLang="en-IL" sz="3600" b="0" dirty="0">
                <a:solidFill>
                  <a:srgbClr val="00B050"/>
                </a:solidFill>
              </a:rPr>
              <a:t>חוויות מהחיים שלנו - מהילדות עד עכשיו;</a:t>
            </a:r>
          </a:p>
          <a:p>
            <a:pPr lvl="1"/>
            <a:r>
              <a:rPr lang="he-IL" altLang="en-IL" sz="3600" b="0" dirty="0">
                <a:solidFill>
                  <a:srgbClr val="00B050"/>
                </a:solidFill>
              </a:rPr>
              <a:t>סיפורים שקראנו, סרטים שראינו;</a:t>
            </a:r>
          </a:p>
          <a:p>
            <a:pPr lvl="1"/>
            <a:r>
              <a:rPr lang="he-IL" altLang="en-IL" sz="3600" b="0" dirty="0">
                <a:solidFill>
                  <a:srgbClr val="00B050"/>
                </a:solidFill>
              </a:rPr>
              <a:t>מחקרים מדעיים או </a:t>
            </a:r>
            <a:r>
              <a:rPr lang="he-IL" altLang="en-IL" sz="3600" b="0" dirty="0" err="1">
                <a:solidFill>
                  <a:srgbClr val="00B050"/>
                </a:solidFill>
              </a:rPr>
              <a:t>הסטוריים</a:t>
            </a:r>
            <a:r>
              <a:rPr lang="he-IL" altLang="en-IL" sz="3600" b="0" dirty="0">
                <a:solidFill>
                  <a:srgbClr val="00B050"/>
                </a:solidFill>
              </a:rPr>
              <a:t>;</a:t>
            </a:r>
          </a:p>
          <a:p>
            <a:pPr lvl="1"/>
            <a:r>
              <a:rPr lang="he-IL" altLang="en-IL" sz="3600" b="0" dirty="0">
                <a:solidFill>
                  <a:srgbClr val="00B050"/>
                </a:solidFill>
              </a:rPr>
              <a:t>ערכים, דעות והשקפות.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5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184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dirty="0"/>
              <a:t>רעיונות – חוויות ילדות</a:t>
            </a:r>
            <a:endParaRPr lang="en-IL" altLang="en-IL" sz="1800" b="0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6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4" name="Online Media 3" title="Super Mario Bros. (1985) Full Walkthrough NES Gameplay [Nostalgia]">
            <a:hlinkClick r:id="" action="ppaction://media"/>
            <a:extLst>
              <a:ext uri="{FF2B5EF4-FFF2-40B4-BE49-F238E27FC236}">
                <a16:creationId xmlns:a16="http://schemas.microsoft.com/office/drawing/2014/main" id="{4F0ACFBC-242D-4DBD-B04A-54BE0E8D2E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-19917" y="4486689"/>
            <a:ext cx="4108450" cy="2311003"/>
          </a:xfrm>
          <a:prstGeom prst="rect">
            <a:avLst/>
          </a:prstGeom>
        </p:spPr>
      </p:pic>
      <p:pic>
        <p:nvPicPr>
          <p:cNvPr id="5" name="Online Media 4" title="Donkey Kong (Original) Full Playthrough (JP Arcade Version)">
            <a:hlinkClick r:id="" action="ppaction://media"/>
            <a:extLst>
              <a:ext uri="{FF2B5EF4-FFF2-40B4-BE49-F238E27FC236}">
                <a16:creationId xmlns:a16="http://schemas.microsoft.com/office/drawing/2014/main" id="{131D19E6-1D9C-4FC4-BAAB-589C45508A4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2267744" y="1471146"/>
            <a:ext cx="3816424" cy="2275176"/>
          </a:xfrm>
          <a:prstGeom prst="rect">
            <a:avLst/>
          </a:prstGeom>
        </p:spPr>
      </p:pic>
      <p:pic>
        <p:nvPicPr>
          <p:cNvPr id="2" name="Online Media 1" title="Super Mario 3D World - Walkthrough Part 1 - World 1 100% (Nintendo Wii U Gameplay)">
            <a:hlinkClick r:id="" action="ppaction://media"/>
            <a:extLst>
              <a:ext uri="{FF2B5EF4-FFF2-40B4-BE49-F238E27FC236}">
                <a16:creationId xmlns:a16="http://schemas.microsoft.com/office/drawing/2014/main" id="{A053E97B-3694-4703-8B5D-8F375012B895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4935985" y="4486689"/>
            <a:ext cx="4138103" cy="2327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56A12-B63A-4CA8-B8D9-A44FB38531AA}"/>
              </a:ext>
            </a:extLst>
          </p:cNvPr>
          <p:cNvSpPr txBox="1"/>
          <p:nvPr/>
        </p:nvSpPr>
        <p:spPr>
          <a:xfrm>
            <a:off x="251520" y="852126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i="1" dirty="0">
                <a:solidFill>
                  <a:srgbClr val="7030A0"/>
                </a:solidFill>
              </a:rPr>
              <a:t>חוויית השחקן: גיבור ראשי בסיפור אגדה</a:t>
            </a:r>
            <a:endParaRPr lang="en-IL" sz="3200" i="1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7FE5-8D15-4A6A-9772-24C20005D4C7}"/>
              </a:ext>
            </a:extLst>
          </p:cNvPr>
          <p:cNvSpPr txBox="1"/>
          <p:nvPr/>
        </p:nvSpPr>
        <p:spPr>
          <a:xfrm>
            <a:off x="395536" y="382411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i="1" dirty="0">
                <a:solidFill>
                  <a:srgbClr val="7030A0"/>
                </a:solidFill>
              </a:rPr>
              <a:t>חוויית השחקן: ילד מטייל, קופץ ואוסף חפצים</a:t>
            </a:r>
            <a:endParaRPr lang="en-IL" sz="32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0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>
                <p:cTn id="2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dirty="0"/>
              <a:t>רעיונות – חוויות ילדות</a:t>
            </a:r>
            <a:endParaRPr lang="en-IL" altLang="en-IL" sz="1800" b="0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7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3" name="Online Media 2" title="Katamari Damacy Full HD gameplay on PCSX2">
            <a:hlinkClick r:id="" action="ppaction://media"/>
            <a:extLst>
              <a:ext uri="{FF2B5EF4-FFF2-40B4-BE49-F238E27FC236}">
                <a16:creationId xmlns:a16="http://schemas.microsoft.com/office/drawing/2014/main" id="{A6773026-F42D-44EE-9F99-67E1049D73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96180" y="4387387"/>
            <a:ext cx="4251091" cy="2391238"/>
          </a:xfrm>
          <a:prstGeom prst="rect">
            <a:avLst/>
          </a:prstGeom>
        </p:spPr>
      </p:pic>
      <p:pic>
        <p:nvPicPr>
          <p:cNvPr id="6" name="Online Media 5" title="Yui hikaru tamakorogashi">
            <a:hlinkClick r:id="" action="ppaction://media"/>
            <a:extLst>
              <a:ext uri="{FF2B5EF4-FFF2-40B4-BE49-F238E27FC236}">
                <a16:creationId xmlns:a16="http://schemas.microsoft.com/office/drawing/2014/main" id="{E4E69E98-FEE4-40E4-8408-AF6E96C67EF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675239" y="1057637"/>
            <a:ext cx="4389160" cy="2468903"/>
          </a:xfrm>
          <a:prstGeom prst="rect">
            <a:avLst/>
          </a:prstGeom>
        </p:spPr>
      </p:pic>
      <p:pic>
        <p:nvPicPr>
          <p:cNvPr id="7" name="Online Media 6" title="BABY VS GIANT BALL!">
            <a:hlinkClick r:id="" action="ppaction://media"/>
            <a:extLst>
              <a:ext uri="{FF2B5EF4-FFF2-40B4-BE49-F238E27FC236}">
                <a16:creationId xmlns:a16="http://schemas.microsoft.com/office/drawing/2014/main" id="{D2614346-8824-416D-A227-879432ED9CF2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96842" y="1022967"/>
            <a:ext cx="4487937" cy="2524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0A52A4-220F-43D2-AAD0-95EB195FB18F}"/>
              </a:ext>
            </a:extLst>
          </p:cNvPr>
          <p:cNvSpPr txBox="1"/>
          <p:nvPr/>
        </p:nvSpPr>
        <p:spPr>
          <a:xfrm>
            <a:off x="462771" y="3715438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i="1" dirty="0">
                <a:solidFill>
                  <a:srgbClr val="7030A0"/>
                </a:solidFill>
              </a:rPr>
              <a:t>חוויית השחקן: ילד מגלגל כדור ענק</a:t>
            </a:r>
            <a:endParaRPr lang="en-IL" sz="3200" i="1" dirty="0">
              <a:solidFill>
                <a:srgbClr val="7030A0"/>
              </a:solidFill>
            </a:endParaRPr>
          </a:p>
        </p:txBody>
      </p:sp>
      <p:pic>
        <p:nvPicPr>
          <p:cNvPr id="11" name="Online Media 5" title="Yui hikaru tamakorogashi">
            <a:hlinkClick r:id="" action="ppaction://media"/>
            <a:extLst>
              <a:ext uri="{FF2B5EF4-FFF2-40B4-BE49-F238E27FC236}">
                <a16:creationId xmlns:a16="http://schemas.microsoft.com/office/drawing/2014/main" id="{0EC3E860-E4DD-4E79-874C-AAA7883EFFB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703792" y="1068388"/>
            <a:ext cx="4389160" cy="2468903"/>
          </a:xfrm>
          <a:prstGeom prst="rect">
            <a:avLst/>
          </a:prstGeom>
        </p:spPr>
      </p:pic>
      <p:pic>
        <p:nvPicPr>
          <p:cNvPr id="12" name="Online Media 6" title="BABY VS GIANT BALL!">
            <a:hlinkClick r:id="" action="ppaction://media"/>
            <a:extLst>
              <a:ext uri="{FF2B5EF4-FFF2-40B4-BE49-F238E27FC236}">
                <a16:creationId xmlns:a16="http://schemas.microsoft.com/office/drawing/2014/main" id="{5F5689BE-12D8-43AC-8B6A-345B0E7B2786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125395" y="1033718"/>
            <a:ext cx="4487937" cy="25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1494FAC8-AC7F-4F3D-B18F-7CE4DCA9C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IL" dirty="0"/>
              <a:t>משחק עם ערכים</a:t>
            </a:r>
            <a:endParaRPr lang="en-IL" altLang="en-IL" sz="1800" b="0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25CA68-BAD3-4075-8517-550B96BC2DD0}"/>
              </a:ext>
            </a:extLst>
          </p:cNvPr>
          <p:cNvSpPr>
            <a:spLocks/>
          </p:cNvSpPr>
          <p:nvPr/>
        </p:nvSpPr>
        <p:spPr bwMode="auto">
          <a:xfrm>
            <a:off x="8361363" y="6461125"/>
            <a:ext cx="319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defTabSz="584200"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4968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9540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14112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1868488" indent="1371600" defTabSz="5842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algn="r"/>
            <a:fld id="{F745BBA0-3D8F-435B-A213-54B9BBB07075}" type="slidenum">
              <a:rPr lang="en-IL" altLang="en-IL" sz="1200" b="1">
                <a:solidFill>
                  <a:srgbClr val="FFFFFF"/>
                </a:solidFill>
                <a:latin typeface="Arial Black" panose="020B0A04020102020204" pitchFamily="34" charset="0"/>
                <a:sym typeface="Arial Black" panose="020B0A04020102020204" pitchFamily="34" charset="0"/>
              </a:rPr>
              <a:pPr marL="0" algn="r"/>
              <a:t>8</a:t>
            </a:fld>
            <a:endParaRPr lang="en-IL" altLang="en-IL">
              <a:latin typeface="Arial Black" panose="020B0A04020102020204" pitchFamily="34" charset="0"/>
              <a:sym typeface="Arial Black" panose="020B0A04020102020204" pitchFamily="34" charset="0"/>
            </a:endParaRPr>
          </a:p>
        </p:txBody>
      </p:sp>
      <p:pic>
        <p:nvPicPr>
          <p:cNvPr id="2" name="Online Media 1" title="Ultima 4 #37 - Honesty and Compassion [HD] ￢ﾙﾦ Let's Play">
            <a:hlinkClick r:id="" action="ppaction://media"/>
            <a:extLst>
              <a:ext uri="{FF2B5EF4-FFF2-40B4-BE49-F238E27FC236}">
                <a16:creationId xmlns:a16="http://schemas.microsoft.com/office/drawing/2014/main" id="{C3A700DD-B63B-48B8-96A4-24D20EBD1B8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43608" y="2060848"/>
            <a:ext cx="6648400" cy="37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29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6E6E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39688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L" altLang="en-IL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6E6E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39688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L" altLang="en-IL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On-screen Show (4:3)</PresentationFormat>
  <Paragraphs>46</Paragraphs>
  <Slides>8</Slides>
  <Notes>3</Notes>
  <HiddenSlides>0</HiddenSlides>
  <MMClips>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Helvetica</vt:lpstr>
      <vt:lpstr>Lucida Grande</vt:lpstr>
      <vt:lpstr>Wingdings</vt:lpstr>
      <vt:lpstr>White</vt:lpstr>
      <vt:lpstr>פיתוח משחקי מחשב   הרצאה 1   אראל סגל-הלוי</vt:lpstr>
      <vt:lpstr>מטרת הקורס</vt:lpstr>
      <vt:lpstr>תהליך פיתוח משחק </vt:lpstr>
      <vt:lpstr>סוגי בדיקות</vt:lpstr>
      <vt:lpstr>רעיונות – מאיפה הם באים?</vt:lpstr>
      <vt:lpstr>רעיונות – חוויות ילדות</vt:lpstr>
      <vt:lpstr>רעיונות – חוויות ילדות</vt:lpstr>
      <vt:lpstr>משחק עם ערכים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THINKING</dc:title>
  <dc:creator>Erel Segal-Halevi</dc:creator>
  <cp:lastModifiedBy>דוד אראל סגל הלוי/David Erel Segal Halevi</cp:lastModifiedBy>
  <cp:revision>74</cp:revision>
  <dcterms:modified xsi:type="dcterms:W3CDTF">2020-02-18T17:45:32Z</dcterms:modified>
</cp:coreProperties>
</file>