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7"/>
  </p:notesMasterIdLst>
  <p:handoutMasterIdLst>
    <p:handoutMasterId r:id="rId8"/>
  </p:handoutMasterIdLst>
  <p:sldIdLst>
    <p:sldId id="256" r:id="rId2"/>
    <p:sldId id="288" r:id="rId3"/>
    <p:sldId id="289" r:id="rId4"/>
    <p:sldId id="290" r:id="rId5"/>
    <p:sldId id="282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6EAA"/>
    <a:srgbClr val="FF3300"/>
    <a:srgbClr val="7FB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6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9E7F8-7A61-455F-83F8-9D076E6E932D}" type="datetime1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E3223-8261-4DA0-84FF-8A33AACABBB8}" type="datetime1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11" r:id="rId2"/>
    <p:sldLayoutId id="2147483818" r:id="rId3"/>
  </p:sldLayoutIdLst>
  <p:transition spd="med">
    <p:push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microsoft.com/office/2007/relationships/media" Target="../media/media2.mp4"/><Relationship Id="rId7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openxmlformats.org/officeDocument/2006/relationships/image" Target="../media/image10.png"/><Relationship Id="rId5" Type="http://schemas.microsoft.com/office/2007/relationships/media" Target="../media/media3.mp4"/><Relationship Id="rId10" Type="http://schemas.openxmlformats.org/officeDocument/2006/relationships/image" Target="../media/image9.png"/><Relationship Id="rId4" Type="http://schemas.openxmlformats.org/officeDocument/2006/relationships/video" Target="../media/media2.mp4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7.tif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28650" y="5460780"/>
            <a:ext cx="7886700" cy="432506"/>
          </a:xfrm>
        </p:spPr>
        <p:txBody>
          <a:bodyPr/>
          <a:lstStyle/>
          <a:p>
            <a:r>
              <a:rPr lang="en-US" altLang="zh-CN" sz="2000"/>
              <a:t>Dec 25, 2023</a:t>
            </a:r>
            <a:endParaRPr lang="zh-CN" altLang="en-US" sz="2000" dirty="0"/>
          </a:p>
        </p:txBody>
      </p:sp>
      <p:sp>
        <p:nvSpPr>
          <p:cNvPr id="6" name="副标题 4">
            <a:extLst>
              <a:ext uri="{FF2B5EF4-FFF2-40B4-BE49-F238E27FC236}">
                <a16:creationId xmlns:a16="http://schemas.microsoft.com/office/drawing/2014/main" id="{F8E7F719-DAAD-4E33-B1A1-4C88449FA015}"/>
              </a:ext>
            </a:extLst>
          </p:cNvPr>
          <p:cNvSpPr txBox="1">
            <a:spLocks/>
          </p:cNvSpPr>
          <p:nvPr/>
        </p:nvSpPr>
        <p:spPr>
          <a:xfrm>
            <a:off x="628650" y="5030808"/>
            <a:ext cx="7886700" cy="432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lang="zh-CN" altLang="en-US" sz="2400" b="0" kern="1200">
                <a:solidFill>
                  <a:schemeClr val="bg1"/>
                </a:solidFill>
                <a:latin typeface="+mn-ea"/>
                <a:ea typeface="+mn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Qian Chen (chenqian2020@sjtu.edu.cn)</a:t>
            </a:r>
            <a:endParaRPr lang="en-US" sz="1800" dirty="0"/>
          </a:p>
        </p:txBody>
      </p:sp>
      <p:sp>
        <p:nvSpPr>
          <p:cNvPr id="9" name="副标题 4">
            <a:extLst>
              <a:ext uri="{FF2B5EF4-FFF2-40B4-BE49-F238E27FC236}">
                <a16:creationId xmlns:a16="http://schemas.microsoft.com/office/drawing/2014/main" id="{96CE6530-D360-4975-A910-9D9357A94497}"/>
              </a:ext>
            </a:extLst>
          </p:cNvPr>
          <p:cNvSpPr txBox="1">
            <a:spLocks/>
          </p:cNvSpPr>
          <p:nvPr/>
        </p:nvSpPr>
        <p:spPr>
          <a:xfrm>
            <a:off x="0" y="4115055"/>
            <a:ext cx="8913925" cy="637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lang="zh-CN" altLang="en-US" sz="2400" b="0" kern="1200">
                <a:solidFill>
                  <a:schemeClr val="bg1"/>
                </a:solidFill>
                <a:latin typeface="+mn-ea"/>
                <a:ea typeface="+mn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000" b="1"/>
              <a:t>Extra-Supplymentary of “TFN: An Interpretable Neural Network with Time-Frequency Transform Embedded for Intelligent Fault Diagnosis”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D6BF2D7-FE57-49A9-AFB6-A875AE9C115B}"/>
              </a:ext>
            </a:extLst>
          </p:cNvPr>
          <p:cNvSpPr txBox="1"/>
          <p:nvPr/>
        </p:nvSpPr>
        <p:spPr>
          <a:xfrm>
            <a:off x="5988521" y="3349722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BaseCNN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3C6849-499F-46A0-9B13-D82A7BFE80B0}"/>
              </a:ext>
            </a:extLst>
          </p:cNvPr>
          <p:cNvSpPr txBox="1"/>
          <p:nvPr/>
        </p:nvSpPr>
        <p:spPr>
          <a:xfrm>
            <a:off x="2038901" y="5973911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schemeClr val="tx1"/>
                </a:solidFill>
              </a:rPr>
              <a:t>TFN-STTF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89064D2-2F3C-40D0-8B4A-A16CFA8D97F1}"/>
              </a:ext>
            </a:extLst>
          </p:cNvPr>
          <p:cNvSpPr txBox="1"/>
          <p:nvPr/>
        </p:nvSpPr>
        <p:spPr>
          <a:xfrm>
            <a:off x="5844621" y="5927313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TFN-Chirplet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FC913733-2483-456F-81AB-146CF50F990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96" y="1206090"/>
            <a:ext cx="3650508" cy="2246466"/>
          </a:xfrm>
          <a:prstGeom prst="rect">
            <a:avLst/>
          </a:prstGeom>
        </p:spPr>
      </p:pic>
      <p:pic>
        <p:nvPicPr>
          <p:cNvPr id="26" name="animation">
            <a:hlinkClick r:id="" action="ppaction://media"/>
            <a:extLst>
              <a:ext uri="{FF2B5EF4-FFF2-40B4-BE49-F238E27FC236}">
                <a16:creationId xmlns:a16="http://schemas.microsoft.com/office/drawing/2014/main" id="{0ECD147B-79DD-4BD9-9809-150DB867445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080177" y="1189722"/>
            <a:ext cx="2592000" cy="216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8" name="animation">
            <a:hlinkClick r:id="" action="ppaction://media"/>
            <a:extLst>
              <a:ext uri="{FF2B5EF4-FFF2-40B4-BE49-F238E27FC236}">
                <a16:creationId xmlns:a16="http://schemas.microsoft.com/office/drawing/2014/main" id="{813A609D-A03D-4D4E-9FDF-5CC5A95F40A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080177" y="3760560"/>
            <a:ext cx="2592000" cy="216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4" name="animation">
            <a:hlinkClick r:id="" action="ppaction://media"/>
            <a:extLst>
              <a:ext uri="{FF2B5EF4-FFF2-40B4-BE49-F238E27FC236}">
                <a16:creationId xmlns:a16="http://schemas.microsoft.com/office/drawing/2014/main" id="{277AFC3A-69AD-4D77-B8C6-FE204454816A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297678" y="3760560"/>
            <a:ext cx="2592000" cy="216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4B06E035-7B7B-49C5-B754-5488E018E51B}"/>
              </a:ext>
            </a:extLst>
          </p:cNvPr>
          <p:cNvSpPr txBox="1"/>
          <p:nvPr/>
        </p:nvSpPr>
        <p:spPr>
          <a:xfrm>
            <a:off x="104142" y="748661"/>
            <a:ext cx="859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Animation: O-FR changes during training process on CWRU dataset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3C9909C-3146-4675-939B-9F91FC698922}"/>
              </a:ext>
            </a:extLst>
          </p:cNvPr>
          <p:cNvSpPr txBox="1"/>
          <p:nvPr/>
        </p:nvSpPr>
        <p:spPr>
          <a:xfrm>
            <a:off x="1727603" y="3340732"/>
            <a:ext cx="2051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CWRU dataset spectrum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6ADD58A-1E89-4451-A198-43FB2677FC17}"/>
              </a:ext>
            </a:extLst>
          </p:cNvPr>
          <p:cNvSpPr/>
          <p:nvPr/>
        </p:nvSpPr>
        <p:spPr>
          <a:xfrm>
            <a:off x="152816" y="6543901"/>
            <a:ext cx="899118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00">
                <a:latin typeface="Times New Roman" panose="02020603050405020304" pitchFamily="18" charset="0"/>
                <a:cs typeface="Times New Roman" panose="02020603050405020304" pitchFamily="18" charset="0"/>
              </a:rPr>
              <a:t>Qian Chen et al., “TFN: An interpretable neural network with time-frequency transform embedded for intelligent fault diagnosis,” Mechanical Systems and Signal Processing, vol. 207, p. 110952, Jan. 2024, doi: 10.1016/j.ymssp.2023.110952.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029618B-892A-4991-9B5B-81BB42AC8658}"/>
              </a:ext>
            </a:extLst>
          </p:cNvPr>
          <p:cNvSpPr txBox="1"/>
          <p:nvPr/>
        </p:nvSpPr>
        <p:spPr>
          <a:xfrm>
            <a:off x="8679454" y="21686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1/3</a:t>
            </a:r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796867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00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5100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100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repeatCount="indefinite" fill="hold" display="0">
                  <p:stCondLst>
                    <p:cond delay="indefinite"/>
                  </p:stCondLst>
                </p:cTn>
                <p:tgtEl>
                  <p:spTgt spid="34"/>
                </p:tgtEl>
              </p:cMediaNode>
            </p:video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26"/>
                </p:tgtEl>
              </p:cMediaNode>
            </p:video>
            <p:video>
              <p:cMediaNode vol="80000">
                <p:cTn id="13" repeatCount="indefinite" fill="hold" display="0">
                  <p:stCondLst>
                    <p:cond delay="indefinite"/>
                  </p:stCondLst>
                </p:cTn>
                <p:tgtEl>
                  <p:spTgt spid="28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89064D2-2F3C-40D0-8B4A-A16CFA8D97F1}"/>
              </a:ext>
            </a:extLst>
          </p:cNvPr>
          <p:cNvSpPr txBox="1"/>
          <p:nvPr/>
        </p:nvSpPr>
        <p:spPr>
          <a:xfrm>
            <a:off x="3773787" y="3274285"/>
            <a:ext cx="1782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TFN-Chirplet-round1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494E57-902C-44D6-859F-A22A4963F6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006" y="1492681"/>
            <a:ext cx="2700000" cy="18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610C21-FDC0-47E3-AEFF-2189E46B54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771" y="1492681"/>
            <a:ext cx="2700000" cy="180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7C21E5F-CB91-470E-9ADE-53B2A8BFA4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2" y="3633618"/>
            <a:ext cx="2700000" cy="1800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8ABB1D4-4904-4187-95E5-B48EC71113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257" y="3633618"/>
            <a:ext cx="2699999" cy="1800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052656F-70A5-4FDC-AE10-B59EF0538B6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021" y="3658317"/>
            <a:ext cx="2699999" cy="180000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B777D5B2-5C03-4C8C-8B78-459C30C9EC41}"/>
              </a:ext>
            </a:extLst>
          </p:cNvPr>
          <p:cNvSpPr txBox="1"/>
          <p:nvPr/>
        </p:nvSpPr>
        <p:spPr>
          <a:xfrm>
            <a:off x="6942801" y="3274287"/>
            <a:ext cx="1782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TFN-Chirplet-round2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8DA8ACB-0BEC-45EC-955B-140DE35B99A7}"/>
              </a:ext>
            </a:extLst>
          </p:cNvPr>
          <p:cNvSpPr txBox="1"/>
          <p:nvPr/>
        </p:nvSpPr>
        <p:spPr>
          <a:xfrm>
            <a:off x="742766" y="5415223"/>
            <a:ext cx="1782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TFN-Chirplet-round3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DB8F667-F337-474B-9627-FCFB12652982}"/>
              </a:ext>
            </a:extLst>
          </p:cNvPr>
          <p:cNvSpPr txBox="1"/>
          <p:nvPr/>
        </p:nvSpPr>
        <p:spPr>
          <a:xfrm>
            <a:off x="3615037" y="5457650"/>
            <a:ext cx="1782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TFN-Chirplet-round4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0ADDC3A-6591-43CD-B6D4-2FEE8E4A788A}"/>
              </a:ext>
            </a:extLst>
          </p:cNvPr>
          <p:cNvSpPr txBox="1"/>
          <p:nvPr/>
        </p:nvSpPr>
        <p:spPr>
          <a:xfrm>
            <a:off x="6784051" y="5457652"/>
            <a:ext cx="1782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TFN-Chirplet-round5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63E69240-F279-431A-80D3-CBF7F95031E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0" y="1645076"/>
            <a:ext cx="2872526" cy="176770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7D81460C-BF64-43E2-B973-85C0588BE8E2}"/>
              </a:ext>
            </a:extLst>
          </p:cNvPr>
          <p:cNvSpPr txBox="1"/>
          <p:nvPr/>
        </p:nvSpPr>
        <p:spPr>
          <a:xfrm>
            <a:off x="117090" y="765223"/>
            <a:ext cx="859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Stability: repeat the training process of TFN-Chirplet in 5 times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D69B42F-D579-4153-B202-4D007E612110}"/>
              </a:ext>
            </a:extLst>
          </p:cNvPr>
          <p:cNvSpPr/>
          <p:nvPr/>
        </p:nvSpPr>
        <p:spPr>
          <a:xfrm>
            <a:off x="120937" y="5951568"/>
            <a:ext cx="877508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100">
                <a:latin typeface="Times New Roman" panose="02020603050405020304" pitchFamily="18" charset="0"/>
                <a:ea typeface="宋体" panose="02010600030101010101" pitchFamily="2" charset="-122"/>
              </a:rPr>
              <a:t>    Under appropriate hyperparameters, the interpretability results of TFN under five repetitions are similar and consistent with the CWRU dataset spectrum, demonstrating the robustness of the proposed method.</a:t>
            </a:r>
            <a:endParaRPr lang="zh-CN" altLang="en-US" sz="11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866931D-DFB1-4F65-98F8-D54FE384FFCB}"/>
              </a:ext>
            </a:extLst>
          </p:cNvPr>
          <p:cNvSpPr txBox="1"/>
          <p:nvPr/>
        </p:nvSpPr>
        <p:spPr>
          <a:xfrm>
            <a:off x="494067" y="3298985"/>
            <a:ext cx="2051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CWRU dataset spectrum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5C985F5-C992-49ED-96B2-F4CF08B86A6E}"/>
              </a:ext>
            </a:extLst>
          </p:cNvPr>
          <p:cNvSpPr/>
          <p:nvPr/>
        </p:nvSpPr>
        <p:spPr>
          <a:xfrm>
            <a:off x="152816" y="6543901"/>
            <a:ext cx="899118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00">
                <a:latin typeface="Times New Roman" panose="02020603050405020304" pitchFamily="18" charset="0"/>
                <a:cs typeface="Times New Roman" panose="02020603050405020304" pitchFamily="18" charset="0"/>
              </a:rPr>
              <a:t>Qian Chen et al., “TFN: An interpretable neural network with time-frequency transform embedded for intelligent fault diagnosis,” Mechanical Systems and Signal Processing, vol. 207, p. 110952, Jan. 2024, doi: 10.1016/j.ymssp.2023.110952.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898CE98-5C2A-446B-9040-3D9C845304C9}"/>
              </a:ext>
            </a:extLst>
          </p:cNvPr>
          <p:cNvSpPr txBox="1"/>
          <p:nvPr/>
        </p:nvSpPr>
        <p:spPr>
          <a:xfrm>
            <a:off x="8679454" y="21686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2/3</a:t>
            </a:r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574425"/>
      </p:ext>
    </p:extLst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7D81460C-BF64-43E2-B973-85C0588BE8E2}"/>
              </a:ext>
            </a:extLst>
          </p:cNvPr>
          <p:cNvSpPr txBox="1"/>
          <p:nvPr/>
        </p:nvSpPr>
        <p:spPr>
          <a:xfrm>
            <a:off x="1809055" y="5126411"/>
            <a:ext cx="6237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lang="en-US" altLang="zh-CN" sz="105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050" i="1">
                <a:latin typeface="Times New Roman" panose="02020603050405020304" pitchFamily="18" charset="0"/>
                <a:cs typeface="Times New Roman" panose="02020603050405020304" pitchFamily="18" charset="0"/>
              </a:rPr>
              <a:t> The C-FR and O-FR results of TFN-Chirplet with different channels on the CWRU dataset.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68DF559-580E-4DDB-BA1A-CBF6315D6CC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16" y="1442842"/>
            <a:ext cx="8663434" cy="36650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7FF0255-2AD8-4042-BABB-857D03730EB3}"/>
              </a:ext>
            </a:extLst>
          </p:cNvPr>
          <p:cNvSpPr/>
          <p:nvPr/>
        </p:nvSpPr>
        <p:spPr>
          <a:xfrm>
            <a:off x="98242" y="5406586"/>
            <a:ext cx="89021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100">
                <a:latin typeface="Times New Roman" panose="02020603050405020304" pitchFamily="18" charset="0"/>
                <a:ea typeface="宋体" panose="02010600030101010101" pitchFamily="2" charset="-122"/>
              </a:rPr>
              <a:t>    The O-FR of 16-channel TFN-Chirplet still has a good correspondence with the frequency spectrum of the CWRU dataset, but the amplitude peaks of O-FR become less obvious and the O-FR still has high amplitude in the high frequency range. As for the first phenomenon, with the channel number increases, the fault-related frequency could not attract further O-FR because the bandwidth of each O-FR decreases, which leads to the amplitude peaks of O-FR becoming less obvious. As for the second phenomenon, with the channel number increasing, the O-FR of TFN-Chirplet disperses more uniformly, making the amplitude still exist in the high-frequency range.</a:t>
            </a:r>
            <a:r>
              <a:rPr lang="en-US" altLang="zh-CN" sz="1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In conclusion, the O-FR result of 16-channel TFN-Chirplet still demonstrates the interpretability of our models, but the O-FR result of 8-channel is clearer than that of 16-channel.</a:t>
            </a:r>
            <a:endParaRPr lang="zh-CN" altLang="en-US" sz="11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7FF4B50-F4A1-47B9-AC4E-741DDA0D08A9}"/>
              </a:ext>
            </a:extLst>
          </p:cNvPr>
          <p:cNvSpPr txBox="1"/>
          <p:nvPr/>
        </p:nvSpPr>
        <p:spPr>
          <a:xfrm>
            <a:off x="98242" y="774771"/>
            <a:ext cx="859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Exploration: the interpretability results under different channel numbers.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4F5D615-DB26-4973-B274-8A3EA2B3A67F}"/>
              </a:ext>
            </a:extLst>
          </p:cNvPr>
          <p:cNvSpPr/>
          <p:nvPr/>
        </p:nvSpPr>
        <p:spPr>
          <a:xfrm>
            <a:off x="152816" y="6543901"/>
            <a:ext cx="899118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00">
                <a:latin typeface="Times New Roman" panose="02020603050405020304" pitchFamily="18" charset="0"/>
                <a:cs typeface="Times New Roman" panose="02020603050405020304" pitchFamily="18" charset="0"/>
              </a:rPr>
              <a:t>Qian Chen et al., “TFN: An interpretable neural network with time-frequency transform embedded for intelligent fault diagnosis,” Mechanical Systems and Signal Processing, vol. 207, p. 110952, Jan. 2024, doi: 10.1016/j.ymssp.2023.110952.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6155542-84AC-4B70-9468-FBE996442387}"/>
              </a:ext>
            </a:extLst>
          </p:cNvPr>
          <p:cNvSpPr txBox="1"/>
          <p:nvPr/>
        </p:nvSpPr>
        <p:spPr>
          <a:xfrm>
            <a:off x="8679454" y="21686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3/3</a:t>
            </a:r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870844"/>
      </p:ext>
    </p:extLst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Thanks.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1325</TotalTime>
  <Words>444</Words>
  <Application>Microsoft Office PowerPoint</Application>
  <PresentationFormat>全屏显示(4:3)</PresentationFormat>
  <Paragraphs>26</Paragraphs>
  <Slides>5</Slides>
  <Notes>0</Notes>
  <HiddenSlides>0</HiddenSlides>
  <MMClips>3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Calibri</vt:lpstr>
      <vt:lpstr>Times New Roman</vt:lpstr>
      <vt:lpstr>2016-VI主题-蓝</vt:lpstr>
      <vt:lpstr>PowerPoint 演示文稿</vt:lpstr>
      <vt:lpstr>PowerPoint 演示文稿</vt:lpstr>
      <vt:lpstr>PowerPoint 演示文稿</vt:lpstr>
      <vt:lpstr>PowerPoint 演示文稿</vt:lpstr>
      <vt:lpstr>Thanks.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Qian Chen</cp:lastModifiedBy>
  <cp:revision>70</cp:revision>
  <dcterms:created xsi:type="dcterms:W3CDTF">2016-04-20T02:59:17Z</dcterms:created>
  <dcterms:modified xsi:type="dcterms:W3CDTF">2023-12-25T10:42:03Z</dcterms:modified>
</cp:coreProperties>
</file>