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323" r:id="rId5"/>
    <p:sldId id="322" r:id="rId6"/>
    <p:sldId id="321" r:id="rId7"/>
    <p:sldId id="356" r:id="rId8"/>
    <p:sldId id="293" r:id="rId9"/>
    <p:sldId id="355" r:id="rId10"/>
    <p:sldId id="289" r:id="rId11"/>
    <p:sldId id="291" r:id="rId12"/>
    <p:sldId id="288" r:id="rId13"/>
    <p:sldId id="259" r:id="rId14"/>
    <p:sldId id="260" r:id="rId15"/>
    <p:sldId id="261" r:id="rId16"/>
    <p:sldId id="262" r:id="rId17"/>
    <p:sldId id="263" r:id="rId18"/>
    <p:sldId id="264" r:id="rId19"/>
    <p:sldId id="265" r:id="rId20"/>
    <p:sldId id="270" r:id="rId21"/>
    <p:sldId id="266" r:id="rId22"/>
    <p:sldId id="271" r:id="rId23"/>
    <p:sldId id="267" r:id="rId24"/>
    <p:sldId id="268" r:id="rId25"/>
    <p:sldId id="269" r:id="rId26"/>
    <p:sldId id="277" r:id="rId27"/>
    <p:sldId id="276" r:id="rId28"/>
    <p:sldId id="272" r:id="rId29"/>
    <p:sldId id="278" r:id="rId30"/>
    <p:sldId id="273" r:id="rId31"/>
    <p:sldId id="274" r:id="rId32"/>
    <p:sldId id="282" r:id="rId33"/>
    <p:sldId id="275" r:id="rId34"/>
    <p:sldId id="279" r:id="rId35"/>
    <p:sldId id="280" r:id="rId36"/>
    <p:sldId id="28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8" autoAdjust="0"/>
  </p:normalViewPr>
  <p:slideViewPr>
    <p:cSldViewPr>
      <p:cViewPr>
        <p:scale>
          <a:sx n="116" d="100"/>
          <a:sy n="116" d="100"/>
        </p:scale>
        <p:origin x="-1494" y="-60"/>
      </p:cViewPr>
      <p:guideLst>
        <p:guide orient="horz" pos="2165"/>
        <p:guide pos="282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5FA7A704-9F1C-4FD3-85D1-57AF2D7FD0E8}" type="datetimeFigureOut">
              <a:rPr/>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F7EBFB8C-BBFF-4397-A51C-1E92596422A9}" type="slidenum">
              <a:rPr/>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lang="zh-CN"/>
            </a:pPr>
            <a:r>
              <a:rPr lang="zh-CN" dirty="0" smtClean="0"/>
              <a:t>提示：在此处添加您的备注文字。</a:t>
            </a:r>
            <a:endParaRPr lang="zh-CN" dirty="0" smtClean="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lang="zh-CN"/>
            </a:pPr>
            <a:r>
              <a:rPr lang="zh-CN" dirty="0" smtClean="0"/>
              <a:t>提示：在此处添加您的备注文字。</a:t>
            </a:r>
            <a:endParaRPr lang="zh-CN" dirty="0" smtClean="0"/>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lang="zh-CN"/>
            </a:pPr>
            <a:r>
              <a:rPr lang="zh-CN" dirty="0" smtClean="0"/>
              <a:t>提示：在此处添加您的备注文字。</a:t>
            </a:r>
            <a:endParaRPr lang="zh-CN" dirty="0" smtClean="0"/>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lang="zh-CN"/>
            </a:pPr>
            <a:r>
              <a:rPr lang="zh-CN" dirty="0" smtClean="0"/>
              <a:t>提示：在此处添加您的备注文字。</a:t>
            </a:r>
            <a:endParaRPr lang="zh-CN" dirty="0" smtClean="0"/>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Shape 13"/>
          <p:cNvSpPr>
            <a:spLocks noGrp="1"/>
          </p:cNvSpPr>
          <p:nvPr>
            <p:ph type="ctrTitle"/>
          </p:nvPr>
        </p:nvSpPr>
        <p:spPr>
          <a:xfrm>
            <a:off x="1435608" y="435936"/>
            <a:ext cx="7406640" cy="1472184"/>
          </a:xfrm>
        </p:spPr>
        <p:txBody>
          <a:bodyPr anchor="b"/>
          <a:lstStyle>
            <a:lvl1pPr algn="l" latinLnBrk="0">
              <a:defRPr lang="zh-CN"/>
            </a:lvl1pPr>
          </a:lstStyle>
          <a:p>
            <a:r>
              <a:rPr lang="zh-CN" altLang="en-US" smtClean="0"/>
              <a:t>单击此处编辑母版标题样式</a:t>
            </a:r>
            <a:endParaRPr lang="zh-CN"/>
          </a:p>
        </p:txBody>
      </p:sp>
      <p:sp>
        <p:nvSpPr>
          <p:cNvPr id="22" name="Shape 21"/>
          <p:cNvSpPr>
            <a:spLocks noGrp="1"/>
          </p:cNvSpPr>
          <p:nvPr>
            <p:ph type="subTitle" idx="1"/>
          </p:nvPr>
        </p:nvSpPr>
        <p:spPr>
          <a:xfrm>
            <a:off x="1432560" y="1850064"/>
            <a:ext cx="7406640" cy="1752600"/>
          </a:xfrm>
        </p:spPr>
        <p:txBody>
          <a:bodyPr/>
          <a:lstStyle>
            <a:lvl1pPr marL="73025" indent="0" algn="l" latinLnBrk="0">
              <a:buNone/>
              <a:defRPr lang="zh-CN"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zh-CN"/>
          </a:p>
        </p:txBody>
      </p:sp>
      <p:sp>
        <p:nvSpPr>
          <p:cNvPr id="7" name="Shape 6"/>
          <p:cNvSpPr>
            <a:spLocks noGrp="1"/>
          </p:cNvSpPr>
          <p:nvPr>
            <p:ph type="dt" sz="half" idx="10"/>
          </p:nvPr>
        </p:nvSpPr>
        <p:spPr/>
        <p:txBody>
          <a:bodyPr/>
          <a:lstStyle/>
          <a:p>
            <a:fld id="{D80A4771-C6EF-4B99-81F4-D30BE4E017A0}" type="datetimeFigureOut">
              <a:rPr/>
            </a:fld>
            <a:endParaRPr lang="zh-CN"/>
          </a:p>
        </p:txBody>
      </p:sp>
      <p:sp>
        <p:nvSpPr>
          <p:cNvPr id="20" name="Shape 19"/>
          <p:cNvSpPr>
            <a:spLocks noGrp="1"/>
          </p:cNvSpPr>
          <p:nvPr>
            <p:ph type="ftr" sz="quarter" idx="11"/>
          </p:nvPr>
        </p:nvSpPr>
        <p:spPr/>
        <p:txBody>
          <a:bodyPr/>
          <a:lstStyle/>
          <a:p>
            <a:endParaRPr lang="zh-CN"/>
          </a:p>
        </p:txBody>
      </p:sp>
      <p:sp>
        <p:nvSpPr>
          <p:cNvPr id="10" name="Shape 9"/>
          <p:cNvSpPr>
            <a:spLocks noGrp="1"/>
          </p:cNvSpPr>
          <p:nvPr>
            <p:ph type="sldNum" sz="quarter" idx="12"/>
          </p:nvPr>
        </p:nvSpPr>
        <p:spPr/>
        <p:txBody>
          <a:bodyPr/>
          <a:lstStyle/>
          <a:p>
            <a:fld id="{990B41CA-569D-40E7-8E58-026C0338B2C8}" type="slidenum">
              <a:rPr/>
            </a:fld>
            <a:endParaRPr lang="zh-C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zh-CN"/>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smtClean="0"/>
              <a:t>单击此处编辑母版标题样式</a:t>
            </a:r>
            <a:endParaRPr lang="zh-CN"/>
          </a:p>
        </p:txBody>
      </p:sp>
      <p:sp>
        <p:nvSpPr>
          <p:cNvPr id="3" name="Shape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4" name="Shape 3"/>
          <p:cNvSpPr>
            <a:spLocks noGrp="1"/>
          </p:cNvSpPr>
          <p:nvPr>
            <p:ph type="dt" sz="half" idx="10"/>
          </p:nvPr>
        </p:nvSpPr>
        <p:spPr/>
        <p:txBody>
          <a:bodyPr/>
          <a:lstStyle/>
          <a:p>
            <a:fld id="{D80A4771-C6EF-4B99-81F4-D30BE4E017A0}" type="datetimeFigureOut">
              <a:rPr/>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858000" y="274639"/>
            <a:ext cx="1828800" cy="5851525"/>
          </a:xfrm>
        </p:spPr>
        <p:txBody>
          <a:bodyPr vert="eaVert"/>
          <a:lstStyle/>
          <a:p>
            <a:r>
              <a:rPr lang="zh-CN" altLang="en-US" smtClean="0"/>
              <a:t>单击此处编辑母版标题样式</a:t>
            </a:r>
            <a:endParaRPr lang="zh-CN"/>
          </a:p>
        </p:txBody>
      </p:sp>
      <p:sp>
        <p:nvSpPr>
          <p:cNvPr id="3" name="Shape 2"/>
          <p:cNvSpPr>
            <a:spLocks noGrp="1"/>
          </p:cNvSpPr>
          <p:nvPr>
            <p:ph type="body" orient="vert" idx="1"/>
          </p:nvPr>
        </p:nvSpPr>
        <p:spPr>
          <a:xfrm>
            <a:off x="1143000" y="274640"/>
            <a:ext cx="55626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4" name="Shape 3"/>
          <p:cNvSpPr>
            <a:spLocks noGrp="1"/>
          </p:cNvSpPr>
          <p:nvPr>
            <p:ph type="dt" sz="half" idx="10"/>
          </p:nvPr>
        </p:nvSpPr>
        <p:spPr/>
        <p:txBody>
          <a:bodyPr/>
          <a:lstStyle/>
          <a:p>
            <a:fld id="{D80A4771-C6EF-4B99-81F4-D30BE4E017A0}" type="datetimeFigureOut">
              <a:rPr/>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smtClean="0"/>
              <a:t>单击此处编辑母版标题样式</a:t>
            </a:r>
            <a:endParaRPr lang="zh-CN"/>
          </a:p>
        </p:txBody>
      </p:sp>
      <p:sp>
        <p:nvSpPr>
          <p:cNvPr id="3" name="Shape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4" name="Shape 3"/>
          <p:cNvSpPr>
            <a:spLocks noGrp="1"/>
          </p:cNvSpPr>
          <p:nvPr>
            <p:ph type="dt" sz="half" idx="10"/>
          </p:nvPr>
        </p:nvSpPr>
        <p:spPr/>
        <p:txBody>
          <a:bodyPr/>
          <a:lstStyle/>
          <a:p>
            <a:fld id="{D80A4771-C6EF-4B99-81F4-D30BE4E017A0}" type="datetimeFigureOut">
              <a:rPr/>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2578392" y="2600325"/>
            <a:ext cx="6400800" cy="2286000"/>
          </a:xfrm>
        </p:spPr>
        <p:txBody>
          <a:bodyPr anchor="t"/>
          <a:lstStyle>
            <a:lvl1pPr algn="l" latinLnBrk="0">
              <a:lnSpc>
                <a:spcPts val="4500"/>
              </a:lnSpc>
              <a:buNone/>
              <a:defRPr lang="zh-CN" sz="4000" b="1" cap="all"/>
            </a:lvl1pPr>
          </a:lstStyle>
          <a:p>
            <a:r>
              <a:rPr lang="zh-CN" altLang="en-US" smtClean="0"/>
              <a:t>单击此处编辑母版标题样式</a:t>
            </a:r>
            <a:endParaRPr lang="zh-CN"/>
          </a:p>
        </p:txBody>
      </p:sp>
      <p:sp>
        <p:nvSpPr>
          <p:cNvPr id="3" name="Shape 2"/>
          <p:cNvSpPr>
            <a:spLocks noGrp="1"/>
          </p:cNvSpPr>
          <p:nvPr>
            <p:ph type="body" idx="1"/>
          </p:nvPr>
        </p:nvSpPr>
        <p:spPr>
          <a:xfrm>
            <a:off x="2578392" y="1100138"/>
            <a:ext cx="6400800" cy="1509712"/>
          </a:xfrm>
        </p:spPr>
        <p:txBody>
          <a:bodyPr anchor="b"/>
          <a:lstStyle>
            <a:lvl1pPr marL="27305" indent="0" latinLnBrk="0">
              <a:lnSpc>
                <a:spcPts val="2300"/>
              </a:lnSpc>
              <a:spcBef>
                <a:spcPts val="0"/>
              </a:spcBef>
              <a:buNone/>
              <a:defRPr lang="zh-CN" sz="2000">
                <a:solidFill>
                  <a:schemeClr val="tx2">
                    <a:shade val="30000"/>
                    <a:satMod val="150000"/>
                  </a:schemeClr>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smtClean="0"/>
              <a:t>单击此处编辑母版文本样式</a:t>
            </a:r>
            <a:endParaRPr lang="zh-CN" altLang="en-US" smtClean="0"/>
          </a:p>
        </p:txBody>
      </p:sp>
      <p:sp>
        <p:nvSpPr>
          <p:cNvPr id="4" name="Shape 3"/>
          <p:cNvSpPr>
            <a:spLocks noGrp="1"/>
          </p:cNvSpPr>
          <p:nvPr>
            <p:ph type="dt" sz="half" idx="10"/>
          </p:nvPr>
        </p:nvSpPr>
        <p:spPr/>
        <p:txBody>
          <a:bodyPr/>
          <a:lstStyle/>
          <a:p>
            <a:fld id="{D80A4771-C6EF-4B99-81F4-D30BE4E017A0}" type="datetimeFigureOut">
              <a:rPr/>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990B41CA-569D-40E7-8E58-026C0338B2C8}" type="slidenum">
              <a:rPr/>
            </a:fld>
            <a:endParaRPr lang="zh-C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zh-CN"/>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435608" y="274320"/>
            <a:ext cx="7498080" cy="1143000"/>
          </a:xfrm>
        </p:spPr>
        <p:txBody>
          <a:bodyPr/>
          <a:lstStyle/>
          <a:p>
            <a:r>
              <a:rPr lang="zh-CN" altLang="en-US" smtClean="0"/>
              <a:t>单击此处编辑母版标题样式</a:t>
            </a:r>
            <a:endParaRPr lang="zh-CN"/>
          </a:p>
        </p:txBody>
      </p:sp>
      <p:sp>
        <p:nvSpPr>
          <p:cNvPr id="3" name="Shape 2"/>
          <p:cNvSpPr>
            <a:spLocks noGrp="1"/>
          </p:cNvSpPr>
          <p:nvPr>
            <p:ph sz="half" idx="1"/>
          </p:nvPr>
        </p:nvSpPr>
        <p:spPr>
          <a:xfrm>
            <a:off x="1435608" y="1524000"/>
            <a:ext cx="3657600" cy="4663440"/>
          </a:xfrm>
        </p:spPr>
        <p:txBody>
          <a:bodyPr/>
          <a:lstStyle>
            <a:lvl1pPr latinLnBrk="0">
              <a:defRPr lang="zh-CN" sz="2800"/>
            </a:lvl1pPr>
            <a:lvl2pPr>
              <a:defRPr lang="zh-CN" sz="2400"/>
            </a:lvl2pPr>
            <a:lvl3pPr>
              <a:defRPr lang="zh-CN" sz="2000"/>
            </a:lvl3pPr>
            <a:lvl4pPr>
              <a:defRPr lang="zh-CN" sz="1800"/>
            </a:lvl4pPr>
            <a:lvl5pPr>
              <a:defRPr lang="zh-CN"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4" name="Shape 3"/>
          <p:cNvSpPr>
            <a:spLocks noGrp="1"/>
          </p:cNvSpPr>
          <p:nvPr>
            <p:ph sz="half" idx="2"/>
          </p:nvPr>
        </p:nvSpPr>
        <p:spPr>
          <a:xfrm>
            <a:off x="5276088" y="1524000"/>
            <a:ext cx="3657600" cy="4663440"/>
          </a:xfrm>
        </p:spPr>
        <p:txBody>
          <a:bodyPr/>
          <a:lstStyle>
            <a:lvl1pPr latinLnBrk="0">
              <a:defRPr lang="zh-CN" sz="2800"/>
            </a:lvl1pPr>
            <a:lvl2pPr>
              <a:defRPr lang="zh-CN" sz="2400"/>
            </a:lvl2pPr>
            <a:lvl3pPr>
              <a:defRPr lang="zh-CN" sz="2000"/>
            </a:lvl3pPr>
            <a:lvl4pPr>
              <a:defRPr lang="zh-CN" sz="1800"/>
            </a:lvl4pPr>
            <a:lvl5pPr>
              <a:defRPr lang="zh-CN"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5" name="Shape 4"/>
          <p:cNvSpPr>
            <a:spLocks noGrp="1"/>
          </p:cNvSpPr>
          <p:nvPr>
            <p:ph type="dt" sz="half" idx="10"/>
          </p:nvPr>
        </p:nvSpPr>
        <p:spPr/>
        <p:txBody>
          <a:bodyPr/>
          <a:lstStyle/>
          <a:p>
            <a:fld id="{D80A4771-C6EF-4B99-81F4-D30BE4E017A0}" type="datetimeFigureOut">
              <a:rPr/>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457200" y="5160336"/>
            <a:ext cx="8229600" cy="1143000"/>
          </a:xfrm>
        </p:spPr>
        <p:txBody>
          <a:bodyPr anchor="ctr"/>
          <a:lstStyle>
            <a:lvl1pPr algn="ctr" latinLnBrk="0">
              <a:defRPr lang="zh-CN" sz="4500" b="1" cap="none" baseline="0"/>
            </a:lvl1pPr>
          </a:lstStyle>
          <a:p>
            <a:r>
              <a:rPr lang="zh-CN" altLang="en-US" smtClean="0"/>
              <a:t>单击此处编辑母版标题样式</a:t>
            </a:r>
            <a:endParaRPr lang="zh-CN"/>
          </a:p>
        </p:txBody>
      </p:sp>
      <p:sp>
        <p:nvSpPr>
          <p:cNvPr id="3" name="Shap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210" algn="l" latinLnBrk="0">
              <a:lnSpc>
                <a:spcPct val="100000"/>
              </a:lnSpc>
              <a:spcBef>
                <a:spcPts val="100"/>
              </a:spcBef>
              <a:buNone/>
              <a:defRPr lang="zh-CN" sz="1900" b="0">
                <a:solidFill>
                  <a:schemeClr val="tx1"/>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ltLang="en-US" smtClean="0"/>
              <a:t>单击此处编辑母版文本样式</a:t>
            </a:r>
            <a:endParaRPr lang="zh-CN" altLang="en-US" smtClean="0"/>
          </a:p>
        </p:txBody>
      </p:sp>
      <p:sp>
        <p:nvSpPr>
          <p:cNvPr id="4" name="Shap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210" algn="l" latinLnBrk="0">
              <a:lnSpc>
                <a:spcPct val="100000"/>
              </a:lnSpc>
              <a:spcBef>
                <a:spcPts val="100"/>
              </a:spcBef>
              <a:buNone/>
              <a:defRPr lang="zh-CN" sz="1900" b="0">
                <a:solidFill>
                  <a:schemeClr val="tx1"/>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ltLang="en-US" smtClean="0"/>
              <a:t>单击此处编辑母版文本样式</a:t>
            </a:r>
            <a:endParaRPr lang="zh-CN" altLang="en-US" smtClean="0"/>
          </a:p>
        </p:txBody>
      </p:sp>
      <p:sp>
        <p:nvSpPr>
          <p:cNvPr id="5" name="Shape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latinLnBrk="0">
              <a:lnSpc>
                <a:spcPct val="100000"/>
              </a:lnSpc>
              <a:spcBef>
                <a:spcPts val="700"/>
              </a:spcBef>
              <a:defRPr lang="zh-CN" sz="2400"/>
            </a:lvl1pPr>
            <a:lvl2pPr>
              <a:lnSpc>
                <a:spcPct val="100000"/>
              </a:lnSpc>
              <a:spcBef>
                <a:spcPts val="700"/>
              </a:spcBef>
              <a:defRPr lang="zh-CN" sz="2000"/>
            </a:lvl2pPr>
            <a:lvl3pPr>
              <a:lnSpc>
                <a:spcPct val="100000"/>
              </a:lnSpc>
              <a:spcBef>
                <a:spcPts val="700"/>
              </a:spcBef>
              <a:defRPr lang="zh-CN" sz="1800"/>
            </a:lvl3pPr>
            <a:lvl4pPr>
              <a:lnSpc>
                <a:spcPct val="100000"/>
              </a:lnSpc>
              <a:spcBef>
                <a:spcPts val="700"/>
              </a:spcBef>
              <a:defRPr lang="zh-CN" sz="1600"/>
            </a:lvl4pPr>
            <a:lvl5pPr>
              <a:lnSpc>
                <a:spcPct val="100000"/>
              </a:lnSpc>
              <a:spcBef>
                <a:spcPts val="700"/>
              </a:spcBef>
              <a:defRPr lang="zh-CN"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6" name="Shape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latinLnBrk="0">
              <a:lnSpc>
                <a:spcPct val="100000"/>
              </a:lnSpc>
              <a:spcBef>
                <a:spcPts val="700"/>
              </a:spcBef>
              <a:defRPr lang="zh-CN" sz="2400"/>
            </a:lvl1pPr>
            <a:lvl2pPr>
              <a:lnSpc>
                <a:spcPct val="100000"/>
              </a:lnSpc>
              <a:spcBef>
                <a:spcPts val="700"/>
              </a:spcBef>
              <a:defRPr lang="zh-CN" sz="2000"/>
            </a:lvl2pPr>
            <a:lvl3pPr>
              <a:lnSpc>
                <a:spcPct val="100000"/>
              </a:lnSpc>
              <a:spcBef>
                <a:spcPts val="700"/>
              </a:spcBef>
              <a:defRPr lang="zh-CN" sz="1800"/>
            </a:lvl3pPr>
            <a:lvl4pPr>
              <a:lnSpc>
                <a:spcPct val="100000"/>
              </a:lnSpc>
              <a:spcBef>
                <a:spcPts val="700"/>
              </a:spcBef>
              <a:defRPr lang="zh-CN" sz="1600"/>
            </a:lvl4pPr>
            <a:lvl5pPr>
              <a:lnSpc>
                <a:spcPct val="100000"/>
              </a:lnSpc>
              <a:spcBef>
                <a:spcPts val="700"/>
              </a:spcBef>
              <a:defRPr lang="zh-CN"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7" name="Shape 6"/>
          <p:cNvSpPr>
            <a:spLocks noGrp="1"/>
          </p:cNvSpPr>
          <p:nvPr>
            <p:ph type="dt" sz="half" idx="10"/>
          </p:nvPr>
        </p:nvSpPr>
        <p:spPr/>
        <p:txBody>
          <a:bodyPr/>
          <a:lstStyle/>
          <a:p>
            <a:fld id="{D80A4771-C6EF-4B99-81F4-D30BE4E017A0}" type="datetimeFigureOut">
              <a:rPr/>
            </a:fld>
            <a:endParaRPr lang="zh-CN"/>
          </a:p>
        </p:txBody>
      </p:sp>
      <p:sp>
        <p:nvSpPr>
          <p:cNvPr id="8" name="Shape 7"/>
          <p:cNvSpPr>
            <a:spLocks noGrp="1"/>
          </p:cNvSpPr>
          <p:nvPr>
            <p:ph type="ftr" sz="quarter" idx="11"/>
          </p:nvPr>
        </p:nvSpPr>
        <p:spPr/>
        <p:txBody>
          <a:bodyPr/>
          <a:lstStyle/>
          <a:p>
            <a:endParaRPr lang="zh-CN"/>
          </a:p>
        </p:txBody>
      </p:sp>
      <p:sp>
        <p:nvSpPr>
          <p:cNvPr id="9" name="Shape 8"/>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a:xfrm>
            <a:off x="1435608" y="274320"/>
            <a:ext cx="7498080" cy="1143000"/>
          </a:xfrm>
        </p:spPr>
        <p:txBody>
          <a:bodyPr anchor="ctr"/>
          <a:lstStyle/>
          <a:p>
            <a:r>
              <a:rPr lang="zh-CN" altLang="en-US" smtClean="0"/>
              <a:t>单击此处编辑母版标题样式</a:t>
            </a:r>
            <a:endParaRPr lang="zh-CN"/>
          </a:p>
        </p:txBody>
      </p:sp>
      <p:sp>
        <p:nvSpPr>
          <p:cNvPr id="3" name="Shape 2"/>
          <p:cNvSpPr>
            <a:spLocks noGrp="1"/>
          </p:cNvSpPr>
          <p:nvPr>
            <p:ph type="dt" sz="half" idx="10"/>
          </p:nvPr>
        </p:nvSpPr>
        <p:spPr/>
        <p:txBody>
          <a:bodyPr/>
          <a:lstStyle/>
          <a:p>
            <a:fld id="{D80A4771-C6EF-4B99-81F4-D30BE4E017A0}" type="datetimeFigureOut">
              <a:rPr/>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dt" sz="half" idx="10"/>
          </p:nvPr>
        </p:nvSpPr>
        <p:spPr/>
        <p:txBody>
          <a:bodyPr/>
          <a:lstStyle/>
          <a:p>
            <a:fld id="{D80A4771-C6EF-4B99-81F4-D30BE4E017A0}" type="datetimeFigureOut">
              <a:rPr/>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p:txBody>
          <a:bodyPr/>
          <a:lstStyle/>
          <a:p>
            <a:fld id="{990B41CA-569D-40E7-8E58-026C0338B2C8}" type="slidenum">
              <a:rPr/>
            </a:fld>
            <a:endParaRPr lang="zh-C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457200" y="273050"/>
            <a:ext cx="3810000" cy="1162050"/>
          </a:xfrm>
          <a:ln>
            <a:noFill/>
          </a:ln>
        </p:spPr>
        <p:txBody>
          <a:bodyPr anchor="b"/>
          <a:lstStyle>
            <a:lvl1pPr algn="l" latinLnBrk="0">
              <a:lnSpc>
                <a:spcPts val="2000"/>
              </a:lnSpc>
              <a:buNone/>
              <a:defRPr lang="zh-CN" sz="2200" b="1" cap="all" baseline="0"/>
            </a:lvl1pPr>
          </a:lstStyle>
          <a:p>
            <a:r>
              <a:rPr lang="zh-CN" altLang="en-US" smtClean="0"/>
              <a:t>单击此处编辑母版标题样式</a:t>
            </a:r>
            <a:endParaRPr lang="zh-CN"/>
          </a:p>
        </p:txBody>
      </p:sp>
      <p:sp>
        <p:nvSpPr>
          <p:cNvPr id="3" name="Shape 2"/>
          <p:cNvSpPr>
            <a:spLocks noGrp="1"/>
          </p:cNvSpPr>
          <p:nvPr>
            <p:ph type="body" idx="2"/>
          </p:nvPr>
        </p:nvSpPr>
        <p:spPr>
          <a:xfrm>
            <a:off x="457200" y="1435100"/>
            <a:ext cx="3810000" cy="698500"/>
          </a:xfrm>
        </p:spPr>
        <p:txBody>
          <a:bodyPr/>
          <a:lstStyle>
            <a:lvl1pPr marL="0" latinLnBrk="0">
              <a:lnSpc>
                <a:spcPct val="100000"/>
              </a:lnSpc>
              <a:spcBef>
                <a:spcPts val="0"/>
              </a:spcBef>
              <a:buNone/>
              <a:defRPr lang="zh-CN" sz="1400"/>
            </a:lvl1pPr>
            <a:lvl2pPr>
              <a:buNone/>
              <a:defRPr lang="zh-CN" sz="1200"/>
            </a:lvl2pPr>
            <a:lvl3pPr>
              <a:buNone/>
              <a:defRPr lang="zh-CN" sz="1000"/>
            </a:lvl3pPr>
            <a:lvl4pPr>
              <a:buNone/>
              <a:defRPr lang="zh-CN" sz="900"/>
            </a:lvl4pPr>
            <a:lvl5pPr>
              <a:buNone/>
              <a:defRPr lang="zh-CN" sz="900"/>
            </a:lvl5pPr>
          </a:lstStyle>
          <a:p>
            <a:pPr lvl="0"/>
            <a:r>
              <a:rPr lang="zh-CN" altLang="en-US" smtClean="0"/>
              <a:t>单击此处编辑母版文本样式</a:t>
            </a:r>
            <a:endParaRPr lang="zh-CN" altLang="en-US" smtClean="0"/>
          </a:p>
        </p:txBody>
      </p:sp>
      <p:sp>
        <p:nvSpPr>
          <p:cNvPr id="4" name="Shape 3"/>
          <p:cNvSpPr>
            <a:spLocks noGrp="1"/>
          </p:cNvSpPr>
          <p:nvPr>
            <p:ph sz="half" idx="1"/>
          </p:nvPr>
        </p:nvSpPr>
        <p:spPr>
          <a:xfrm>
            <a:off x="457200" y="2133600"/>
            <a:ext cx="8153400" cy="3992563"/>
          </a:xfrm>
        </p:spPr>
        <p:txBody>
          <a:bodyPr/>
          <a:lstStyle>
            <a:lvl1pPr latinLnBrk="0">
              <a:defRPr lang="zh-CN" sz="3200"/>
            </a:lvl1pPr>
            <a:lvl2pPr>
              <a:defRPr lang="zh-CN" sz="2800"/>
            </a:lvl2pPr>
            <a:lvl3pPr>
              <a:defRPr lang="zh-CN" sz="2400"/>
            </a:lvl3pPr>
            <a:lvl4pPr>
              <a:defRPr lang="zh-CN" sz="2000"/>
            </a:lvl4pPr>
            <a:lvl5pPr>
              <a:defRPr lang="zh-CN"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5" name="Shape 4"/>
          <p:cNvSpPr>
            <a:spLocks noGrp="1"/>
          </p:cNvSpPr>
          <p:nvPr>
            <p:ph type="dt" sz="half" idx="10"/>
          </p:nvPr>
        </p:nvSpPr>
        <p:spPr/>
        <p:txBody>
          <a:bodyPr/>
          <a:lstStyle/>
          <a:p>
            <a:fld id="{D80A4771-C6EF-4B99-81F4-D30BE4E017A0}" type="datetimeFigureOut">
              <a:rPr/>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Shape 1"/>
          <p:cNvSpPr>
            <a:spLocks noGrp="1"/>
          </p:cNvSpPr>
          <p:nvPr>
            <p:ph type="title"/>
          </p:nvPr>
        </p:nvSpPr>
        <p:spPr>
          <a:xfrm>
            <a:off x="5886896" y="1066800"/>
            <a:ext cx="2743200" cy="1981200"/>
          </a:xfrm>
        </p:spPr>
        <p:txBody>
          <a:bodyPr anchor="b">
            <a:noAutofit/>
          </a:bodyPr>
          <a:lstStyle>
            <a:lvl1pPr algn="l" latinLnBrk="0">
              <a:buNone/>
              <a:defRPr lang="zh-CN" sz="2100" b="1">
                <a:effectLst/>
              </a:defRPr>
            </a:lvl1pPr>
          </a:lstStyle>
          <a:p>
            <a:r>
              <a:rPr lang="zh-CN" altLang="en-US" smtClean="0"/>
              <a:t>单击此处编辑母版标题样式</a:t>
            </a:r>
            <a:endParaRPr lang="zh-CN"/>
          </a:p>
        </p:txBody>
      </p:sp>
      <p:sp>
        <p:nvSpPr>
          <p:cNvPr id="5" name="Shape 4"/>
          <p:cNvSpPr>
            <a:spLocks noGrp="1"/>
          </p:cNvSpPr>
          <p:nvPr>
            <p:ph type="dt" sz="half" idx="10"/>
          </p:nvPr>
        </p:nvSpPr>
        <p:spPr/>
        <p:txBody>
          <a:bodyPr/>
          <a:lstStyle/>
          <a:p>
            <a:fld id="{D80A4771-C6EF-4B99-81F4-D30BE4E017A0}" type="datetimeFigureOut">
              <a:rPr/>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p>
            <a:fld id="{990B41CA-569D-40E7-8E58-026C0338B2C8}" type="slidenum">
              <a:rPr/>
            </a:fld>
            <a:endParaRPr lang="zh-C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p>
            <a:pPr marL="0" indent="-283210" algn="l" latinLnBrk="0">
              <a:lnSpc>
                <a:spcPts val="3000"/>
              </a:lnSpc>
              <a:spcBef>
                <a:spcPts val="600"/>
              </a:spcBef>
              <a:buClr>
                <a:schemeClr val="accent1"/>
              </a:buClr>
              <a:buSzPct val="80000"/>
              <a:buFont typeface="Wingdings 2" panose="05020102010507070707"/>
              <a:buNone/>
            </a:pPr>
            <a:endParaRPr lang="zh-CN"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latinLnBrk="0">
              <a:buNone/>
              <a:defRPr lang="zh-CN" sz="3200"/>
            </a:lvl1pPr>
          </a:lstStyle>
          <a:p>
            <a:pPr marL="0" algn="l"/>
            <a:r>
              <a:rPr lang="zh-CN" altLang="en-US" smtClean="0"/>
              <a:t>单击图标添加图片</a:t>
            </a:r>
            <a:endParaRPr lang="zh-CN"/>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4" name="Shape 3"/>
          <p:cNvSpPr>
            <a:spLocks noGrp="1"/>
          </p:cNvSpPr>
          <p:nvPr>
            <p:ph type="body" sz="half" idx="2"/>
          </p:nvPr>
        </p:nvSpPr>
        <p:spPr>
          <a:xfrm>
            <a:off x="838200" y="4800600"/>
            <a:ext cx="4419600" cy="762000"/>
          </a:xfrm>
        </p:spPr>
        <p:txBody>
          <a:bodyPr/>
          <a:lstStyle>
            <a:lvl1pPr marL="0" indent="0" algn="l" latinLnBrk="0">
              <a:lnSpc>
                <a:spcPts val="1600"/>
              </a:lnSpc>
              <a:spcBef>
                <a:spcPts val="0"/>
              </a:spcBef>
              <a:buNone/>
              <a:defRPr lang="zh-CN" sz="1400">
                <a:solidFill>
                  <a:srgbClr val="777777"/>
                </a:solidFill>
              </a:defRPr>
            </a:lvl1pPr>
            <a:lvl2pPr>
              <a:defRPr lang="zh-CN" sz="1200"/>
            </a:lvl2pPr>
            <a:lvl3pPr>
              <a:defRPr lang="zh-CN" sz="1000"/>
            </a:lvl3pPr>
            <a:lvl4pPr>
              <a:defRPr lang="zh-CN" sz="900"/>
            </a:lvl4pPr>
            <a:lvl5pPr>
              <a:defRPr lang="zh-CN" sz="900"/>
            </a:lvl5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5" name="Rectangle 4"/>
          <p:cNvSpPr>
            <a:spLocks noGrp="1"/>
          </p:cNvSpPr>
          <p:nvPr>
            <p:ph type="title"/>
          </p:nvPr>
        </p:nvSpPr>
        <p:spPr>
          <a:xfrm>
            <a:off x="1435608" y="274638"/>
            <a:ext cx="7498080" cy="1143000"/>
          </a:xfrm>
          <a:prstGeom prst="rect">
            <a:avLst/>
          </a:prstGeom>
        </p:spPr>
        <p:txBody>
          <a:bodyPr anchor="ctr">
            <a:normAutofit/>
          </a:bodyPr>
          <a:lstStyle/>
          <a:p>
            <a:r>
              <a:rPr lang="zh-CN"/>
              <a:t>单击此处编辑母版标题样式</a:t>
            </a:r>
            <a:endParaRPr lang="zh-CN"/>
          </a:p>
        </p:txBody>
      </p:sp>
      <p:sp>
        <p:nvSpPr>
          <p:cNvPr id="9" name="Rectangle 8"/>
          <p:cNvSpPr>
            <a:spLocks noGrp="1"/>
          </p:cNvSpPr>
          <p:nvPr>
            <p:ph type="body" idx="1"/>
          </p:nvPr>
        </p:nvSpPr>
        <p:spPr>
          <a:xfrm>
            <a:off x="1435608" y="1447800"/>
            <a:ext cx="7498080" cy="4800600"/>
          </a:xfrm>
          <a:prstGeom prst="rect">
            <a:avLst/>
          </a:prstGeom>
        </p:spPr>
        <p:txBody>
          <a:bodyPr>
            <a:normAutofit/>
          </a:body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a:p>
            <a:pPr lvl="5"/>
            <a:r>
              <a:rPr lang="zh-CN"/>
              <a:t>第六级</a:t>
            </a:r>
            <a:endParaRPr lang="zh-CN"/>
          </a:p>
          <a:p>
            <a:pPr lvl="6"/>
            <a:r>
              <a:rPr lang="zh-CN"/>
              <a:t>第七级</a:t>
            </a:r>
            <a:endParaRPr lang="zh-CN"/>
          </a:p>
          <a:p>
            <a:pPr lvl="7"/>
            <a:r>
              <a:rPr lang="zh-CN"/>
              <a:t>第八级</a:t>
            </a:r>
            <a:endParaRPr lang="zh-CN"/>
          </a:p>
          <a:p>
            <a:pPr lvl="8"/>
            <a:r>
              <a:rPr lang="zh-CN"/>
              <a:t>第九级</a:t>
            </a:r>
            <a:endParaRPr lang="zh-CN"/>
          </a:p>
        </p:txBody>
      </p:sp>
      <p:sp>
        <p:nvSpPr>
          <p:cNvPr id="24" name="Rectangle 23"/>
          <p:cNvSpPr>
            <a:spLocks noGrp="1"/>
          </p:cNvSpPr>
          <p:nvPr>
            <p:ph type="dt" sz="half" idx="2"/>
          </p:nvPr>
        </p:nvSpPr>
        <p:spPr>
          <a:xfrm>
            <a:off x="3581400" y="6305550"/>
            <a:ext cx="2133600" cy="476250"/>
          </a:xfrm>
          <a:prstGeom prst="rect">
            <a:avLst/>
          </a:prstGeom>
        </p:spPr>
        <p:txBody>
          <a:bodyPr anchor="b"/>
          <a:lstStyle>
            <a:lvl1pPr algn="r" latinLnBrk="0">
              <a:defRPr lang="zh-CN" sz="1200">
                <a:solidFill>
                  <a:schemeClr val="bg2">
                    <a:shade val="50000"/>
                    <a:satMod val="200000"/>
                  </a:schemeClr>
                </a:solidFill>
              </a:defRPr>
            </a:lvl1pPr>
          </a:lstStyle>
          <a:p>
            <a:pPr algn="r"/>
            <a:fld id="{D80A4771-C6EF-4B99-81F4-D30BE4E017A0}" type="datetimeFigureOut">
              <a:rPr/>
            </a:fld>
            <a:endParaRPr lang="zh-CN" sz="1200">
              <a:solidFill>
                <a:schemeClr val="bg2">
                  <a:shade val="50000"/>
                </a:schemeClr>
              </a:solidFill>
            </a:endParaRPr>
          </a:p>
        </p:txBody>
      </p:sp>
      <p:sp>
        <p:nvSpPr>
          <p:cNvPr id="10" name="Rectangle 9"/>
          <p:cNvSpPr>
            <a:spLocks noGrp="1"/>
          </p:cNvSpPr>
          <p:nvPr>
            <p:ph type="ftr" sz="quarter" idx="3"/>
          </p:nvPr>
        </p:nvSpPr>
        <p:spPr>
          <a:xfrm>
            <a:off x="5715000" y="6305550"/>
            <a:ext cx="2895600" cy="476250"/>
          </a:xfrm>
          <a:prstGeom prst="rect">
            <a:avLst/>
          </a:prstGeom>
        </p:spPr>
        <p:txBody>
          <a:bodyPr anchor="b"/>
          <a:lstStyle>
            <a:lvl1pPr latinLnBrk="0">
              <a:defRPr lang="zh-CN" sz="1200">
                <a:solidFill>
                  <a:schemeClr val="bg2">
                    <a:shade val="50000"/>
                    <a:satMod val="200000"/>
                  </a:schemeClr>
                </a:solidFill>
                <a:effectLst/>
              </a:defRPr>
            </a:lvl1pPr>
          </a:lstStyle>
          <a:p>
            <a:endParaRPr lang="zh-CN" sz="1200">
              <a:solidFill>
                <a:schemeClr val="bg2">
                  <a:shade val="50000"/>
                </a:schemeClr>
              </a:solidFill>
              <a:effectLst/>
            </a:endParaRPr>
          </a:p>
        </p:txBody>
      </p:sp>
      <p:sp>
        <p:nvSpPr>
          <p:cNvPr id="22" name="Rectangle 21"/>
          <p:cNvSpPr>
            <a:spLocks noGrp="1"/>
          </p:cNvSpPr>
          <p:nvPr>
            <p:ph type="sldNum" sz="quarter" idx="4"/>
          </p:nvPr>
        </p:nvSpPr>
        <p:spPr>
          <a:xfrm>
            <a:off x="8613648" y="6305550"/>
            <a:ext cx="457200" cy="476250"/>
          </a:xfrm>
          <a:prstGeom prst="rect">
            <a:avLst/>
          </a:prstGeom>
        </p:spPr>
        <p:txBody>
          <a:bodyPr anchor="b"/>
          <a:lstStyle>
            <a:lvl1pPr algn="ctr" latinLnBrk="0">
              <a:defRPr lang="zh-CN" sz="1200">
                <a:solidFill>
                  <a:schemeClr val="bg2">
                    <a:shade val="50000"/>
                    <a:satMod val="200000"/>
                  </a:schemeClr>
                </a:solidFill>
                <a:effectLst/>
              </a:defRPr>
            </a:lvl1pPr>
          </a:lstStyle>
          <a:p>
            <a:pPr algn="ctr"/>
            <a:fld id="{990B41CA-569D-40E7-8E58-026C0338B2C8}" type="slidenum">
              <a:rPr/>
            </a:fld>
            <a:endParaRPr lang="zh-CN"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lang="zh-CN"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hyperlink" Target="http://en.wikipedia.org/wiki/Protocol_Buffers" TargetMode="External"/><Relationship Id="rId2" Type="http://schemas.openxmlformats.org/officeDocument/2006/relationships/hyperlink" Target="https://http2.github.io/" TargetMode="External"/><Relationship Id="rId1" Type="http://schemas.openxmlformats.org/officeDocument/2006/relationships/hyperlink" Target="http://www.grpc.io/"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hyperlink" Target="http://download.java.net/lambda/b88/docs/api/java/util/concurrent/Future.html" TargetMode="External"/><Relationship Id="rId1" Type="http://schemas.openxmlformats.org/officeDocument/2006/relationships/hyperlink" Target="http://download.java.net/lambda/b88/docs/api/java/util/concurrent/CompletableFuture.html" TargetMode="Externa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4" Type="http://schemas.openxmlformats.org/officeDocument/2006/relationships/slideLayout" Target="../slideLayouts/slideLayout2.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微</a:t>
            </a:r>
            <a:r>
              <a:rPr lang="zh-CN" altLang="en-US" dirty="0" smtClean="0"/>
              <a:t>服务</a:t>
            </a:r>
            <a:endParaRPr lang="zh-CN" dirty="0"/>
          </a:p>
        </p:txBody>
      </p:sp>
      <p:sp>
        <p:nvSpPr>
          <p:cNvPr id="3" name="Subtitle 2"/>
          <p:cNvSpPr>
            <a:spLocks noGrp="1"/>
          </p:cNvSpPr>
          <p:nvPr>
            <p:ph type="subTitle" idx="1"/>
          </p:nvPr>
        </p:nvSpPr>
        <p:spPr/>
        <p:txBody>
          <a:bodyPr>
            <a:normAutofit/>
          </a:bodyPr>
          <a:lstStyle/>
          <a:p>
            <a:r>
              <a:rPr lang="en-US" altLang="zh-CN" dirty="0" smtClean="0">
                <a:solidFill>
                  <a:schemeClr val="tx1"/>
                </a:solidFill>
              </a:rPr>
              <a:t>-</a:t>
            </a:r>
            <a:r>
              <a:rPr lang="zh-CN" altLang="en-US" dirty="0" smtClean="0">
                <a:solidFill>
                  <a:schemeClr val="tx1"/>
                </a:solidFill>
              </a:rPr>
              <a:t>微服务</a:t>
            </a:r>
            <a:endParaRPr lang="zh-CN" altLang="en-US" dirty="0" smtClean="0">
              <a:solidFill>
                <a:schemeClr val="tx1"/>
              </a:solidFill>
            </a:endParaRPr>
          </a:p>
          <a:p>
            <a:r>
              <a:rPr lang="en-US" altLang="zh-CN" dirty="0" smtClean="0">
                <a:solidFill>
                  <a:schemeClr val="tx1"/>
                </a:solidFill>
              </a:rPr>
              <a:t>目前主流的微服务框架：Dubbo、 </a:t>
            </a:r>
            <a:r>
              <a:rPr lang="en-US" altLang="zh-CN" dirty="0" smtClean="0">
                <a:solidFill>
                  <a:srgbClr val="FF0000"/>
                </a:solidFill>
              </a:rPr>
              <a:t>Spring Cloud</a:t>
            </a:r>
            <a:r>
              <a:rPr lang="en-US" altLang="zh-CN" dirty="0" smtClean="0">
                <a:solidFill>
                  <a:schemeClr val="tx1"/>
                </a:solidFill>
              </a:rPr>
              <a:t>、thrift、Hessian等，</a:t>
            </a:r>
            <a:r>
              <a:rPr dirty="0" smtClean="0">
                <a:solidFill>
                  <a:schemeClr val="tx1"/>
                </a:solidFill>
                <a:sym typeface="+mn-ea"/>
              </a:rPr>
              <a:t>Spring Cloud作为一套微服务治理的框架，几乎考虑到了微服务治理的方方面面</a:t>
            </a:r>
            <a:r>
              <a:rPr lang="en-US" altLang="zh-CN" dirty="0" smtClean="0">
                <a:solidFill>
                  <a:schemeClr val="tx1"/>
                </a:solidFill>
              </a:rPr>
              <a:t>。</a:t>
            </a:r>
            <a:endParaRPr lang="en-US" altLang="zh-CN"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ltLang="en-US"/>
              <a:t>基于</a:t>
            </a:r>
            <a:r>
              <a:rPr lang="en-US" altLang="zh-CN"/>
              <a:t>webSocket</a:t>
            </a:r>
            <a:r>
              <a:rPr altLang="en-US"/>
              <a:t>的微服务</a:t>
            </a:r>
            <a:endParaRPr altLang="en-US"/>
          </a:p>
        </p:txBody>
      </p:sp>
      <p:sp>
        <p:nvSpPr>
          <p:cNvPr id="6" name="文本框 5"/>
          <p:cNvSpPr txBox="1"/>
          <p:nvPr/>
        </p:nvSpPr>
        <p:spPr>
          <a:xfrm>
            <a:off x="1231900" y="1512570"/>
            <a:ext cx="7380605" cy="4246245"/>
          </a:xfrm>
          <a:prstGeom prst="rect">
            <a:avLst/>
          </a:prstGeom>
          <a:noFill/>
        </p:spPr>
        <p:txBody>
          <a:bodyPr wrap="square" rtlCol="0">
            <a:spAutoFit/>
          </a:bodyPr>
          <a:p>
            <a:r>
              <a:rPr lang="en-US" altLang="zh-CN"/>
              <a:t>1</a:t>
            </a:r>
            <a:r>
              <a:rPr lang="zh-CN" altLang="en-US"/>
              <a:t>、消息推送服务：基于</a:t>
            </a:r>
            <a:r>
              <a:rPr lang="en-US" altLang="zh-CN"/>
              <a:t>webSocke</a:t>
            </a:r>
            <a:r>
              <a:rPr lang="zh-CN" altLang="en-US"/>
              <a:t>长链接的方式</a:t>
            </a:r>
            <a:endParaRPr lang="zh-CN" altLang="en-US"/>
          </a:p>
          <a:p>
            <a:r>
              <a:rPr lang="en-US" altLang="zh-CN"/>
              <a:t>2</a:t>
            </a:r>
            <a:r>
              <a:rPr lang="zh-CN" altLang="en-US"/>
              <a:t>、网关用于权限校验（</a:t>
            </a:r>
            <a:r>
              <a:rPr lang="en-US" altLang="zh-CN"/>
              <a:t>zuul</a:t>
            </a:r>
            <a:r>
              <a:rPr lang="zh-CN" altLang="en-US"/>
              <a:t>，</a:t>
            </a:r>
            <a:r>
              <a:rPr lang="en-US" altLang="zh-CN"/>
              <a:t>gateway</a:t>
            </a:r>
            <a:r>
              <a:rPr lang="zh-CN" altLang="en-US"/>
              <a:t>）</a:t>
            </a:r>
            <a:endParaRPr lang="zh-CN" altLang="en-US"/>
          </a:p>
          <a:p>
            <a:r>
              <a:rPr lang="en-US" altLang="zh-CN"/>
              <a:t>3</a:t>
            </a:r>
            <a:r>
              <a:rPr lang="zh-CN" altLang="en-US"/>
              <a:t>、</a:t>
            </a:r>
            <a:r>
              <a:rPr lang="en-US" altLang="zh-CN"/>
              <a:t>webSocket</a:t>
            </a:r>
            <a:r>
              <a:rPr lang="zh-CN" altLang="en-US"/>
              <a:t>是长链接，微服务是集群部署，怎么来连接固定一个服务？</a:t>
            </a:r>
            <a:endParaRPr lang="zh-CN" altLang="en-US"/>
          </a:p>
          <a:p>
            <a:r>
              <a:rPr lang="en-US" altLang="zh-CN"/>
              <a:t>4</a:t>
            </a:r>
            <a:r>
              <a:rPr lang="zh-CN" altLang="en-US"/>
              <a:t>、权限校验，安全防护（疯狂登录，破坏性请求）应用。</a:t>
            </a:r>
            <a:endParaRPr lang="zh-CN" altLang="en-US"/>
          </a:p>
          <a:p>
            <a:r>
              <a:rPr lang="en-US" altLang="zh-CN"/>
              <a:t>5</a:t>
            </a:r>
            <a:r>
              <a:rPr lang="zh-CN" altLang="en-US"/>
              <a:t>、微服务都是基于</a:t>
            </a:r>
            <a:r>
              <a:rPr lang="en-US" altLang="zh-CN"/>
              <a:t>http</a:t>
            </a:r>
            <a:r>
              <a:rPr lang="zh-CN" altLang="en-US"/>
              <a:t>请求的</a:t>
            </a:r>
            <a:endParaRPr lang="zh-CN" altLang="en-US"/>
          </a:p>
          <a:p>
            <a:r>
              <a:rPr lang="en-US" altLang="zh-CN"/>
              <a:t>6</a:t>
            </a:r>
            <a:r>
              <a:rPr lang="zh-CN" altLang="en-US"/>
              <a:t>、我们有</a:t>
            </a:r>
            <a:r>
              <a:rPr lang="en-US" altLang="zh-CN"/>
              <a:t>http</a:t>
            </a:r>
            <a:r>
              <a:rPr lang="zh-CN" altLang="en-US"/>
              <a:t>连接，有</a:t>
            </a:r>
            <a:r>
              <a:rPr lang="en-US" altLang="zh-CN"/>
              <a:t>websocket</a:t>
            </a:r>
            <a:r>
              <a:rPr lang="zh-CN" altLang="en-US"/>
              <a:t>连接</a:t>
            </a:r>
            <a:endParaRPr lang="zh-CN" altLang="en-US"/>
          </a:p>
          <a:p>
            <a:r>
              <a:rPr lang="en-US" altLang="zh-CN"/>
              <a:t>	1</a:t>
            </a:r>
            <a:r>
              <a:rPr lang="zh-CN" altLang="en-US"/>
              <a:t>、</a:t>
            </a:r>
            <a:r>
              <a:rPr lang="en-US" altLang="zh-CN"/>
              <a:t>websocket</a:t>
            </a:r>
            <a:r>
              <a:rPr lang="zh-CN" altLang="en-US"/>
              <a:t>专门用于行情推送，会有</a:t>
            </a:r>
            <a:r>
              <a:rPr lang="en-US" altLang="zh-CN"/>
              <a:t>netty</a:t>
            </a:r>
            <a:r>
              <a:rPr lang="zh-CN" altLang="en-US"/>
              <a:t>服务支撑（一个微服务），穿透网关，请求对应的</a:t>
            </a:r>
            <a:r>
              <a:rPr lang="zh-CN" altLang="en-US">
                <a:sym typeface="+mn-ea"/>
              </a:rPr>
              <a:t>行情</a:t>
            </a:r>
            <a:r>
              <a:rPr lang="zh-CN" altLang="en-US"/>
              <a:t>服务</a:t>
            </a:r>
            <a:endParaRPr lang="zh-CN" altLang="en-US"/>
          </a:p>
          <a:p>
            <a:r>
              <a:rPr lang="en-US" altLang="zh-CN"/>
              <a:t>	2</a:t>
            </a:r>
            <a:r>
              <a:rPr lang="zh-CN" altLang="en-US"/>
              <a:t>、</a:t>
            </a:r>
            <a:r>
              <a:rPr lang="en-US" altLang="zh-CN"/>
              <a:t>http</a:t>
            </a:r>
            <a:r>
              <a:rPr lang="zh-CN" altLang="en-US"/>
              <a:t>是用于请求登录，查看用户买的</a:t>
            </a:r>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微服务架构要解决哪些问题</a:t>
            </a:r>
            <a:endParaRPr lang="zh-CN" dirty="0"/>
          </a:p>
        </p:txBody>
      </p:sp>
      <p:sp>
        <p:nvSpPr>
          <p:cNvPr id="3" name="Content Placeholder 2"/>
          <p:cNvSpPr>
            <a:spLocks noGrp="1"/>
          </p:cNvSpPr>
          <p:nvPr>
            <p:ph idx="1"/>
          </p:nvPr>
        </p:nvSpPr>
        <p:spPr/>
        <p:txBody>
          <a:bodyPr/>
          <a:lstStyle/>
          <a:p>
            <a:r>
              <a:rPr lang="zh-CN" altLang="en-US" dirty="0" smtClean="0"/>
              <a:t>服务注册、发现</a:t>
            </a:r>
            <a:endParaRPr lang="en-US" altLang="zh-CN" dirty="0" smtClean="0"/>
          </a:p>
          <a:p>
            <a:r>
              <a:rPr lang="zh-CN" altLang="en-US" dirty="0" smtClean="0"/>
              <a:t>负载均衡</a:t>
            </a:r>
            <a:endParaRPr lang="en-US" altLang="zh-CN" dirty="0" smtClean="0"/>
          </a:p>
          <a:p>
            <a:r>
              <a:rPr lang="zh-CN" altLang="en-US" dirty="0" smtClean="0"/>
              <a:t>服务网关</a:t>
            </a:r>
            <a:endParaRPr lang="zh-CN" dirty="0"/>
          </a:p>
          <a:p>
            <a:r>
              <a:rPr lang="zh-CN" altLang="en-US" dirty="0" smtClean="0"/>
              <a:t>服务容错</a:t>
            </a:r>
            <a:endParaRPr lang="en-US" altLang="zh-CN" dirty="0" smtClean="0"/>
          </a:p>
          <a:p>
            <a:r>
              <a:rPr lang="zh-CN" altLang="en-US" dirty="0" smtClean="0"/>
              <a:t>配置管理</a:t>
            </a:r>
            <a:endParaRPr 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服务注册、发现</a:t>
            </a:r>
            <a:endParaRPr lang="zh-CN" dirty="0"/>
          </a:p>
        </p:txBody>
      </p:sp>
      <p:pic>
        <p:nvPicPr>
          <p:cNvPr id="1026" name="Picture 2" descr="http://cdn4.infoqstatic.com/statics_s2_20160622-0236/resource/articles/basis-frameworkto-implement-micro-service/zh/resources/1125002.png"/>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441335" y="1772816"/>
            <a:ext cx="5757204" cy="223224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331640" y="4653136"/>
            <a:ext cx="6912768" cy="738664"/>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和单体</a:t>
            </a:r>
            <a:r>
              <a:rPr lang="en-US" altLang="zh-CN" sz="1400" dirty="0" smtClean="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Monolithic)</a:t>
            </a:r>
            <a:r>
              <a:rPr lang="zh-CN" altLang="en-US" sz="1400" dirty="0">
                <a:latin typeface="宋体" panose="02010600030101010101" pitchFamily="2" charset="-122"/>
                <a:ea typeface="宋体" panose="02010600030101010101" pitchFamily="2" charset="-122"/>
              </a:rPr>
              <a:t>架构不同，微服务架构是由一系列职责单一的细粒度服务构成的分布式网状结构，服务之间通过轻量机制进行通信，这时候必然引入一个服务注册发现问题，也就是说服务提供方要注册通告服务地址，服务的调用方要能发现目标服务</a:t>
            </a:r>
            <a:endParaRPr lang="zh-CN" altLang="en-US" sz="1400" dirty="0">
              <a:latin typeface="宋体" panose="02010600030101010101" pitchFamily="2" charset="-122"/>
              <a:ea typeface="宋体" panose="02010600030101010101" pitchFamily="2" charset="-122"/>
            </a:endParaRPr>
          </a:p>
        </p:txBody>
      </p:sp>
      <p:sp>
        <p:nvSpPr>
          <p:cNvPr id="6" name="线形标注 1 5"/>
          <p:cNvSpPr/>
          <p:nvPr/>
        </p:nvSpPr>
        <p:spPr>
          <a:xfrm>
            <a:off x="6516216" y="1273304"/>
            <a:ext cx="1656184" cy="1003568"/>
          </a:xfrm>
          <a:prstGeom prst="borderCallout1">
            <a:avLst>
              <a:gd name="adj1" fmla="val 34111"/>
              <a:gd name="adj2" fmla="val 1677"/>
              <a:gd name="adj3" fmla="val 135541"/>
              <a:gd name="adj4" fmla="val -434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solidFill>
                  <a:schemeClr val="tx1"/>
                </a:solidFill>
                <a:latin typeface="+mn-ea"/>
              </a:rPr>
              <a:t>服务注册后会发送健康信息到注册中心，注册中心收不到健康信息时会移除此服务</a:t>
            </a:r>
            <a:endParaRPr lang="zh-CN" altLang="en-US" sz="1000" dirty="0">
              <a:solidFill>
                <a:schemeClr val="tx1"/>
              </a:solidFill>
              <a:latin typeface="+mn-ea"/>
            </a:endParaRPr>
          </a:p>
        </p:txBody>
      </p:sp>
      <p:sp>
        <p:nvSpPr>
          <p:cNvPr id="7" name="线形标注 1 6"/>
          <p:cNvSpPr/>
          <p:nvPr/>
        </p:nvSpPr>
        <p:spPr>
          <a:xfrm>
            <a:off x="2587736" y="1271032"/>
            <a:ext cx="1388176" cy="648072"/>
          </a:xfrm>
          <a:prstGeom prst="borderCallout1">
            <a:avLst>
              <a:gd name="adj1" fmla="val 54819"/>
              <a:gd name="adj2" fmla="val 100555"/>
              <a:gd name="adj3" fmla="val 103237"/>
              <a:gd name="adj4" fmla="val 12214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solidFill>
                  <a:schemeClr val="tx1"/>
                </a:solidFill>
                <a:latin typeface="+mn-ea"/>
              </a:rPr>
              <a:t>支持集群部署，避免单点问题</a:t>
            </a:r>
            <a:endParaRPr lang="zh-CN" altLang="en-US" sz="1000" dirty="0">
              <a:solidFill>
                <a:schemeClr val="tx1"/>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a:t>
            </a:r>
            <a:endParaRPr lang="zh-CN" dirty="0"/>
          </a:p>
        </p:txBody>
      </p:sp>
      <p:sp>
        <p:nvSpPr>
          <p:cNvPr id="3" name="Content Placeholder 2"/>
          <p:cNvSpPr>
            <a:spLocks noGrp="1"/>
          </p:cNvSpPr>
          <p:nvPr>
            <p:ph idx="1"/>
          </p:nvPr>
        </p:nvSpPr>
        <p:spPr>
          <a:xfrm>
            <a:off x="1435608" y="1447800"/>
            <a:ext cx="7240848" cy="1261120"/>
          </a:xfrm>
        </p:spPr>
        <p:txBody>
          <a:bodyPr>
            <a:normAutofit fontScale="25000" lnSpcReduction="20000"/>
          </a:bodyPr>
          <a:lstStyle/>
          <a:p>
            <a:r>
              <a:rPr lang="zh-CN" altLang="en-US" sz="11200" dirty="0" smtClean="0"/>
              <a:t>集中式负载均衡</a:t>
            </a:r>
            <a:endParaRPr lang="en-US" altLang="zh-CN" sz="11200" dirty="0" smtClean="0"/>
          </a:p>
          <a:p>
            <a:pPr marL="82550" indent="0">
              <a:buNone/>
            </a:pPr>
            <a:r>
              <a:rPr lang="zh-CN" altLang="en-US" sz="5600" dirty="0">
                <a:latin typeface="宋体" panose="02010600030101010101" pitchFamily="2" charset="-122"/>
                <a:ea typeface="宋体" panose="02010600030101010101" pitchFamily="2" charset="-122"/>
              </a:rPr>
              <a:t>在服务消费者和服务提供者之间有一个独立的</a:t>
            </a:r>
            <a:r>
              <a:rPr lang="en-US" altLang="zh-CN" sz="5600" dirty="0">
                <a:latin typeface="宋体" panose="02010600030101010101" pitchFamily="2" charset="-122"/>
                <a:ea typeface="宋体" panose="02010600030101010101" pitchFamily="2" charset="-122"/>
              </a:rPr>
              <a:t>LB</a:t>
            </a:r>
            <a:r>
              <a:rPr lang="zh-CN" altLang="en-US" sz="5600" dirty="0">
                <a:latin typeface="宋体" panose="02010600030101010101" pitchFamily="2" charset="-122"/>
                <a:ea typeface="宋体" panose="02010600030101010101" pitchFamily="2" charset="-122"/>
              </a:rPr>
              <a:t>，</a:t>
            </a:r>
            <a:r>
              <a:rPr lang="en-US" altLang="zh-CN" sz="5600" dirty="0">
                <a:latin typeface="宋体" panose="02010600030101010101" pitchFamily="2" charset="-122"/>
                <a:ea typeface="宋体" panose="02010600030101010101" pitchFamily="2" charset="-122"/>
              </a:rPr>
              <a:t>LB</a:t>
            </a:r>
            <a:r>
              <a:rPr lang="zh-CN" altLang="en-US" sz="5600" dirty="0">
                <a:latin typeface="宋体" panose="02010600030101010101" pitchFamily="2" charset="-122"/>
                <a:ea typeface="宋体" panose="02010600030101010101" pitchFamily="2" charset="-122"/>
              </a:rPr>
              <a:t>通常是专门的硬件设备如</a:t>
            </a:r>
            <a:r>
              <a:rPr lang="en-US" altLang="zh-CN" sz="5600" dirty="0">
                <a:latin typeface="宋体" panose="02010600030101010101" pitchFamily="2" charset="-122"/>
                <a:ea typeface="宋体" panose="02010600030101010101" pitchFamily="2" charset="-122"/>
              </a:rPr>
              <a:t>F5</a:t>
            </a:r>
            <a:r>
              <a:rPr lang="zh-CN" altLang="en-US" sz="5600" dirty="0">
                <a:latin typeface="宋体" panose="02010600030101010101" pitchFamily="2" charset="-122"/>
                <a:ea typeface="宋体" panose="02010600030101010101" pitchFamily="2" charset="-122"/>
              </a:rPr>
              <a:t>，或者基于软件如</a:t>
            </a:r>
            <a:r>
              <a:rPr lang="en-US" altLang="zh-CN" sz="5600" dirty="0">
                <a:latin typeface="宋体" panose="02010600030101010101" pitchFamily="2" charset="-122"/>
                <a:ea typeface="宋体" panose="02010600030101010101" pitchFamily="2" charset="-122"/>
              </a:rPr>
              <a:t>LVS</a:t>
            </a:r>
            <a:r>
              <a:rPr lang="zh-CN" altLang="en-US" sz="5600" dirty="0">
                <a:latin typeface="宋体" panose="02010600030101010101" pitchFamily="2" charset="-122"/>
                <a:ea typeface="宋体" panose="02010600030101010101" pitchFamily="2" charset="-122"/>
              </a:rPr>
              <a:t>，</a:t>
            </a:r>
            <a:r>
              <a:rPr lang="en-US" altLang="zh-CN" sz="5600" dirty="0" err="1">
                <a:latin typeface="宋体" panose="02010600030101010101" pitchFamily="2" charset="-122"/>
                <a:ea typeface="宋体" panose="02010600030101010101" pitchFamily="2" charset="-122"/>
              </a:rPr>
              <a:t>HAproxy</a:t>
            </a:r>
            <a:r>
              <a:rPr lang="zh-CN" altLang="en-US" sz="5600" dirty="0">
                <a:latin typeface="宋体" panose="02010600030101010101" pitchFamily="2" charset="-122"/>
                <a:ea typeface="宋体" panose="02010600030101010101" pitchFamily="2" charset="-122"/>
              </a:rPr>
              <a:t>等实现</a:t>
            </a:r>
            <a:endParaRPr lang="zh-CN" sz="5600" dirty="0">
              <a:latin typeface="宋体" panose="02010600030101010101" pitchFamily="2" charset="-122"/>
              <a:ea typeface="宋体" panose="02010600030101010101" pitchFamily="2" charset="-122"/>
            </a:endParaRPr>
          </a:p>
        </p:txBody>
      </p:sp>
      <p:pic>
        <p:nvPicPr>
          <p:cNvPr id="2050" name="Picture 2" descr="http://cdn4.infoqstatic.com/statics_s2_20160622-0236/resource/articles/basis-frameworkto-implement-micro-service/zh/resources/112500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2996952"/>
            <a:ext cx="5238750"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475657" y="5471513"/>
            <a:ext cx="7128792" cy="738664"/>
          </a:xfrm>
          <a:prstGeom prst="rect">
            <a:avLst/>
          </a:prstGeom>
          <a:noFill/>
        </p:spPr>
        <p:txBody>
          <a:bodyPr wrap="square" rtlCol="0">
            <a:spAutoFit/>
          </a:bodyPr>
          <a:lstStyle/>
          <a:p>
            <a:r>
              <a:rPr lang="en-US" altLang="zh-CN" sz="1400" dirty="0" smtClean="0">
                <a:latin typeface="宋体" panose="02010600030101010101" pitchFamily="2" charset="-122"/>
                <a:ea typeface="宋体" panose="02010600030101010101" pitchFamily="2" charset="-122"/>
              </a:rPr>
              <a:t>1.</a:t>
            </a:r>
            <a:r>
              <a:rPr lang="zh-CN" altLang="en-US" sz="1400" dirty="0" smtClean="0">
                <a:latin typeface="宋体" panose="02010600030101010101" pitchFamily="2" charset="-122"/>
                <a:ea typeface="宋体" panose="02010600030101010101" pitchFamily="2" charset="-122"/>
              </a:rPr>
              <a:t>单点问题</a:t>
            </a:r>
            <a:endParaRPr lang="en-US" altLang="zh-CN" sz="1400" dirty="0" smtClean="0">
              <a:latin typeface="宋体" panose="02010600030101010101" pitchFamily="2" charset="-122"/>
              <a:ea typeface="宋体" panose="02010600030101010101" pitchFamily="2" charset="-122"/>
            </a:endParaRPr>
          </a:p>
          <a:p>
            <a:r>
              <a:rPr lang="en-US" altLang="zh-CN" sz="1400" dirty="0" smtClean="0">
                <a:latin typeface="宋体" panose="02010600030101010101" pitchFamily="2" charset="-122"/>
                <a:ea typeface="宋体" panose="02010600030101010101" pitchFamily="2" charset="-122"/>
              </a:rPr>
              <a:t>2.</a:t>
            </a:r>
            <a:r>
              <a:rPr lang="zh-CN" altLang="en-US" sz="1400" dirty="0" smtClean="0">
                <a:latin typeface="宋体" panose="02010600030101010101" pitchFamily="2" charset="-122"/>
                <a:ea typeface="宋体" panose="02010600030101010101" pitchFamily="2" charset="-122"/>
              </a:rPr>
              <a:t>所有</a:t>
            </a:r>
            <a:r>
              <a:rPr lang="zh-CN" altLang="en-US" sz="1400" dirty="0">
                <a:latin typeface="宋体" panose="02010600030101010101" pitchFamily="2" charset="-122"/>
                <a:ea typeface="宋体" panose="02010600030101010101" pitchFamily="2" charset="-122"/>
              </a:rPr>
              <a:t>服务调用流量都经过</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，当服务数量和调用量大的时候，</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容易成为</a:t>
            </a:r>
            <a:r>
              <a:rPr lang="zh-CN" altLang="en-US" sz="1400" dirty="0" smtClean="0">
                <a:latin typeface="宋体" panose="02010600030101010101" pitchFamily="2" charset="-122"/>
                <a:ea typeface="宋体" panose="02010600030101010101" pitchFamily="2" charset="-122"/>
              </a:rPr>
              <a:t>瓶颈</a:t>
            </a:r>
            <a:endParaRPr lang="en-US" altLang="zh-CN" sz="1400" dirty="0" smtClean="0">
              <a:latin typeface="宋体" panose="02010600030101010101" pitchFamily="2" charset="-122"/>
              <a:ea typeface="宋体" panose="02010600030101010101" pitchFamily="2" charset="-122"/>
            </a:endParaRPr>
          </a:p>
          <a:p>
            <a:r>
              <a:rPr lang="en-US" altLang="zh-CN" sz="1400" dirty="0" smtClean="0">
                <a:latin typeface="宋体" panose="02010600030101010101" pitchFamily="2" charset="-122"/>
                <a:ea typeface="宋体" panose="02010600030101010101" pitchFamily="2" charset="-122"/>
              </a:rPr>
              <a:t>3.LB</a:t>
            </a:r>
            <a:r>
              <a:rPr lang="zh-CN" altLang="en-US" sz="1400" dirty="0">
                <a:latin typeface="宋体" panose="02010600030101010101" pitchFamily="2" charset="-122"/>
                <a:ea typeface="宋体" panose="02010600030101010101" pitchFamily="2" charset="-122"/>
              </a:rPr>
              <a:t>在服务消费方和服务提供方之间增加了一跳</a:t>
            </a:r>
            <a:r>
              <a:rPr lang="en-US" altLang="zh-CN" sz="1400" dirty="0">
                <a:latin typeface="宋体" panose="02010600030101010101" pitchFamily="2" charset="-122"/>
                <a:ea typeface="宋体" panose="02010600030101010101" pitchFamily="2" charset="-122"/>
              </a:rPr>
              <a:t>(hop)</a:t>
            </a:r>
            <a:r>
              <a:rPr lang="zh-CN" altLang="en-US" sz="1400" dirty="0">
                <a:latin typeface="宋体" panose="02010600030101010101" pitchFamily="2" charset="-122"/>
                <a:ea typeface="宋体" panose="02010600030101010101" pitchFamily="2" charset="-122"/>
              </a:rPr>
              <a:t>，有一定性能开销。</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a:t>
            </a:r>
            <a:endParaRPr lang="zh-CN" dirty="0"/>
          </a:p>
        </p:txBody>
      </p:sp>
      <p:sp>
        <p:nvSpPr>
          <p:cNvPr id="3" name="Content Placeholder 2"/>
          <p:cNvSpPr>
            <a:spLocks noGrp="1"/>
          </p:cNvSpPr>
          <p:nvPr>
            <p:ph idx="1"/>
          </p:nvPr>
        </p:nvSpPr>
        <p:spPr>
          <a:xfrm>
            <a:off x="1435608" y="1447800"/>
            <a:ext cx="7498080" cy="613048"/>
          </a:xfrm>
        </p:spPr>
        <p:txBody>
          <a:bodyPr/>
          <a:lstStyle/>
          <a:p>
            <a:r>
              <a:rPr lang="zh-CN" altLang="en-US" dirty="0" smtClean="0"/>
              <a:t>主机独立</a:t>
            </a:r>
            <a:r>
              <a:rPr lang="en-US" altLang="zh-CN" dirty="0" smtClean="0"/>
              <a:t>LB</a:t>
            </a:r>
            <a:endParaRPr lang="zh-CN"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1680" y="2102855"/>
            <a:ext cx="5472608" cy="2121902"/>
          </a:xfrm>
          <a:prstGeom prst="rect">
            <a:avLst/>
          </a:prstGeom>
        </p:spPr>
      </p:pic>
      <p:sp>
        <p:nvSpPr>
          <p:cNvPr id="10" name="文本框 9"/>
          <p:cNvSpPr txBox="1"/>
          <p:nvPr/>
        </p:nvSpPr>
        <p:spPr>
          <a:xfrm>
            <a:off x="1691680" y="5445224"/>
            <a:ext cx="4134465" cy="307777"/>
          </a:xfrm>
          <a:prstGeom prst="rect">
            <a:avLst/>
          </a:prstGeom>
          <a:noFill/>
        </p:spPr>
        <p:txBody>
          <a:bodyPr wrap="none" rtlCol="0">
            <a:spAutoFit/>
          </a:bodyPr>
          <a:lstStyle/>
          <a:p>
            <a:r>
              <a:rPr lang="zh-CN" altLang="en-US" sz="1400" dirty="0">
                <a:latin typeface="宋体" panose="02010600030101010101" pitchFamily="2" charset="-122"/>
                <a:ea typeface="宋体" panose="02010600030101010101" pitchFamily="2" charset="-122"/>
              </a:rPr>
              <a:t>部署较复杂，环节多，出错调试排查问题不方便。</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a:t>
            </a:r>
            <a:endParaRPr lang="zh-CN" dirty="0"/>
          </a:p>
        </p:txBody>
      </p:sp>
      <p:sp>
        <p:nvSpPr>
          <p:cNvPr id="3" name="Content Placeholder 2"/>
          <p:cNvSpPr>
            <a:spLocks noGrp="1"/>
          </p:cNvSpPr>
          <p:nvPr>
            <p:ph sz="half" idx="1"/>
          </p:nvPr>
        </p:nvSpPr>
        <p:spPr>
          <a:xfrm>
            <a:off x="1435608" y="1524000"/>
            <a:ext cx="7312856" cy="536848"/>
          </a:xfrm>
        </p:spPr>
        <p:txBody>
          <a:bodyPr/>
          <a:lstStyle/>
          <a:p>
            <a:r>
              <a:rPr lang="zh-CN" altLang="en-US" dirty="0" smtClean="0"/>
              <a:t>进程内</a:t>
            </a:r>
            <a:r>
              <a:rPr lang="en-US" altLang="zh-CN" dirty="0" smtClean="0"/>
              <a:t>LB</a:t>
            </a:r>
            <a:endParaRPr 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640" y="2276872"/>
            <a:ext cx="5532859" cy="2107108"/>
          </a:xfrm>
          <a:prstGeom prst="rect">
            <a:avLst/>
          </a:prstGeom>
        </p:spPr>
      </p:pic>
      <p:sp>
        <p:nvSpPr>
          <p:cNvPr id="6" name="文本框 5"/>
          <p:cNvSpPr txBox="1"/>
          <p:nvPr/>
        </p:nvSpPr>
        <p:spPr>
          <a:xfrm>
            <a:off x="1208157" y="4981922"/>
            <a:ext cx="7545655" cy="523220"/>
          </a:xfrm>
          <a:prstGeom prst="rect">
            <a:avLst/>
          </a:prstGeom>
          <a:noFill/>
        </p:spPr>
        <p:txBody>
          <a:bodyPr wrap="none" rtlCol="0">
            <a:spAutoFit/>
          </a:bodyPr>
          <a:lstStyle/>
          <a:p>
            <a:r>
              <a:rPr lang="zh-CN" altLang="en-US" sz="1400" dirty="0">
                <a:latin typeface="宋体" panose="02010600030101010101" pitchFamily="2" charset="-122"/>
                <a:ea typeface="宋体" panose="02010600030101010101" pitchFamily="2" charset="-122"/>
              </a:rPr>
              <a:t>进程内</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方案是一种分布式方案，</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和服务发现能力被分散</a:t>
            </a:r>
            <a:r>
              <a:rPr lang="zh-CN" altLang="en-US" sz="1400" dirty="0" smtClean="0">
                <a:latin typeface="宋体" panose="02010600030101010101" pitchFamily="2" charset="-122"/>
                <a:ea typeface="宋体" panose="02010600030101010101" pitchFamily="2" charset="-122"/>
              </a:rPr>
              <a:t>到每</a:t>
            </a:r>
            <a:r>
              <a:rPr lang="zh-CN" altLang="en-US" sz="1400" dirty="0">
                <a:latin typeface="宋体" panose="02010600030101010101" pitchFamily="2" charset="-122"/>
                <a:ea typeface="宋体" panose="02010600030101010101" pitchFamily="2" charset="-122"/>
              </a:rPr>
              <a:t>一个服务消费者的进程内部</a:t>
            </a:r>
            <a:r>
              <a:rPr lang="zh-CN" altLang="en-US" sz="1400" dirty="0" smtClean="0">
                <a:latin typeface="宋体" panose="02010600030101010101" pitchFamily="2" charset="-122"/>
                <a:ea typeface="宋体" panose="02010600030101010101" pitchFamily="2" charset="-122"/>
              </a:rPr>
              <a:t>，</a:t>
            </a:r>
            <a:endParaRPr lang="en-US" altLang="zh-CN" sz="1400" dirty="0" smtClean="0">
              <a:latin typeface="宋体" panose="02010600030101010101" pitchFamily="2" charset="-122"/>
              <a:ea typeface="宋体" panose="02010600030101010101" pitchFamily="2" charset="-122"/>
            </a:endParaRPr>
          </a:p>
          <a:p>
            <a:r>
              <a:rPr lang="zh-CN" altLang="en-US" sz="1400" dirty="0" smtClean="0">
                <a:latin typeface="宋体" panose="02010600030101010101" pitchFamily="2" charset="-122"/>
                <a:ea typeface="宋体" panose="02010600030101010101" pitchFamily="2" charset="-122"/>
              </a:rPr>
              <a:t>同时</a:t>
            </a:r>
            <a:r>
              <a:rPr lang="zh-CN" altLang="en-US" sz="1400" dirty="0">
                <a:latin typeface="宋体" panose="02010600030101010101" pitchFamily="2" charset="-122"/>
                <a:ea typeface="宋体" panose="02010600030101010101" pitchFamily="2" charset="-122"/>
              </a:rPr>
              <a:t>服务消费方和服务提供方之间是直接调用，没有额外开销，性能比较好</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服务网关</a:t>
            </a:r>
            <a:endParaRPr 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7784" y="1417638"/>
            <a:ext cx="3992172" cy="4093525"/>
          </a:xfrm>
          <a:prstGeom prst="rect">
            <a:avLst/>
          </a:prstGeom>
        </p:spPr>
      </p:pic>
      <p:sp>
        <p:nvSpPr>
          <p:cNvPr id="6" name="文本框 5"/>
          <p:cNvSpPr txBox="1"/>
          <p:nvPr/>
        </p:nvSpPr>
        <p:spPr>
          <a:xfrm>
            <a:off x="1115616" y="1360309"/>
            <a:ext cx="1512168" cy="1200329"/>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服务反向路由，网关要负责将外部请求反向路由到内部具体的微服务，这样虽然企业内部是复杂的分布式微服务结构，但是外部系统从网关上看到的就像是一个统一的完整服务，网关屏蔽了后台服务的复杂性，同时也屏蔽了后台服务的升级和变化。</a:t>
            </a:r>
            <a:endParaRPr lang="zh-CN" altLang="en-US" sz="800" dirty="0">
              <a:latin typeface="宋体" panose="02010600030101010101" pitchFamily="2" charset="-122"/>
              <a:ea typeface="宋体" panose="02010600030101010101" pitchFamily="2" charset="-122"/>
            </a:endParaRPr>
          </a:p>
        </p:txBody>
      </p:sp>
      <p:cxnSp>
        <p:nvCxnSpPr>
          <p:cNvPr id="8" name="直接箭头连接符 7"/>
          <p:cNvCxnSpPr>
            <a:stCxn id="6" idx="2"/>
          </p:cNvCxnSpPr>
          <p:nvPr/>
        </p:nvCxnSpPr>
        <p:spPr>
          <a:xfrm>
            <a:off x="1871700" y="2560638"/>
            <a:ext cx="1498420" cy="83839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236296" y="1556792"/>
            <a:ext cx="1512168" cy="954107"/>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安全认证和防爬虫，所有外部请求必须经过网关，网关可以集中对访问进行安全控制，比如用户认证和授权，同时还可以分析访问模式实现防爬虫功能，网关是连接企业内外系统的安全之门</a:t>
            </a:r>
            <a:endParaRPr lang="zh-CN" altLang="en-US" sz="800" dirty="0">
              <a:latin typeface="宋体" panose="02010600030101010101" pitchFamily="2" charset="-122"/>
              <a:ea typeface="宋体" panose="02010600030101010101" pitchFamily="2" charset="-122"/>
            </a:endParaRPr>
          </a:p>
        </p:txBody>
      </p:sp>
      <p:cxnSp>
        <p:nvCxnSpPr>
          <p:cNvPr id="13" name="直接箭头连接符 12"/>
          <p:cNvCxnSpPr>
            <a:stCxn id="12" idx="2"/>
          </p:cNvCxnSpPr>
          <p:nvPr/>
        </p:nvCxnSpPr>
        <p:spPr>
          <a:xfrm flipH="1">
            <a:off x="6012160" y="2510899"/>
            <a:ext cx="1980220" cy="113412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145514" y="4846515"/>
            <a:ext cx="1512168" cy="830997"/>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限流和容错，在流量高峰期，网关可以限制流量，保护后台系统不被大流量冲垮，在内部系统出现故障时，网关可以集中做容错，保持外部良好的用户体验</a:t>
            </a:r>
            <a:endParaRPr lang="zh-CN" altLang="en-US" sz="800" dirty="0">
              <a:latin typeface="宋体" panose="02010600030101010101" pitchFamily="2" charset="-122"/>
              <a:ea typeface="宋体" panose="02010600030101010101" pitchFamily="2" charset="-122"/>
            </a:endParaRPr>
          </a:p>
        </p:txBody>
      </p:sp>
      <p:cxnSp>
        <p:nvCxnSpPr>
          <p:cNvPr id="16" name="直接箭头连接符 15"/>
          <p:cNvCxnSpPr>
            <a:stCxn id="15" idx="0"/>
          </p:cNvCxnSpPr>
          <p:nvPr/>
        </p:nvCxnSpPr>
        <p:spPr>
          <a:xfrm flipV="1">
            <a:off x="1901598" y="3838405"/>
            <a:ext cx="1452373" cy="10081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162152" y="4709456"/>
            <a:ext cx="1512168" cy="584775"/>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监控，网关可以集中监控访问量，调用延迟，错误计数和访问模式，为后端的性能优化或者扩容提供数据支持</a:t>
            </a:r>
            <a:endParaRPr lang="zh-CN" altLang="en-US" sz="800" dirty="0">
              <a:latin typeface="宋体" panose="02010600030101010101" pitchFamily="2" charset="-122"/>
              <a:ea typeface="宋体" panose="02010600030101010101" pitchFamily="2" charset="-122"/>
            </a:endParaRPr>
          </a:p>
        </p:txBody>
      </p:sp>
      <p:cxnSp>
        <p:nvCxnSpPr>
          <p:cNvPr id="18" name="直接箭头连接符 17"/>
          <p:cNvCxnSpPr>
            <a:stCxn id="17" idx="0"/>
          </p:cNvCxnSpPr>
          <p:nvPr/>
        </p:nvCxnSpPr>
        <p:spPr>
          <a:xfrm flipH="1" flipV="1">
            <a:off x="5900944" y="4149082"/>
            <a:ext cx="2017292" cy="56037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70120" y="5710314"/>
            <a:ext cx="1792810" cy="338554"/>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日志，网关可以收集所有的访问日志，进入后台系统做进一步分析</a:t>
            </a:r>
            <a:r>
              <a:rPr lang="zh-CN" altLang="en-US" sz="800" dirty="0"/>
              <a:t>。 </a:t>
            </a:r>
            <a:endParaRPr lang="zh-CN" altLang="en-US" sz="800" dirty="0">
              <a:latin typeface="宋体" panose="02010600030101010101" pitchFamily="2" charset="-122"/>
              <a:ea typeface="宋体" panose="02010600030101010101" pitchFamily="2" charset="-122"/>
            </a:endParaRPr>
          </a:p>
        </p:txBody>
      </p:sp>
      <p:cxnSp>
        <p:nvCxnSpPr>
          <p:cNvPr id="25" name="直接箭头连接符 24"/>
          <p:cNvCxnSpPr/>
          <p:nvPr/>
        </p:nvCxnSpPr>
        <p:spPr>
          <a:xfrm flipH="1" flipV="1">
            <a:off x="3859311" y="4429462"/>
            <a:ext cx="464847" cy="12961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P spid="17"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服务容错</a:t>
            </a:r>
            <a:endParaRPr lang="zh-CN" dirty="0"/>
          </a:p>
        </p:txBody>
      </p:sp>
      <p:sp>
        <p:nvSpPr>
          <p:cNvPr id="3" name="Content Placeholder 2"/>
          <p:cNvSpPr>
            <a:spLocks noGrp="1"/>
          </p:cNvSpPr>
          <p:nvPr>
            <p:ph idx="1"/>
          </p:nvPr>
        </p:nvSpPr>
        <p:spPr>
          <a:xfrm>
            <a:off x="1547664" y="2060848"/>
            <a:ext cx="7498080" cy="1872208"/>
          </a:xfrm>
        </p:spPr>
        <p:txBody>
          <a:bodyPr>
            <a:normAutofit/>
          </a:bodyPr>
          <a:lstStyle/>
          <a:p>
            <a:pPr marL="82550" indent="0">
              <a:lnSpc>
                <a:spcPts val="2000"/>
              </a:lnSpc>
              <a:buNone/>
            </a:pPr>
            <a:r>
              <a:rPr lang="zh-CN" altLang="en-US" sz="1200" dirty="0" smtClean="0">
                <a:latin typeface="宋体" panose="02010600030101010101" pitchFamily="2" charset="-122"/>
                <a:ea typeface="宋体" panose="02010600030101010101" pitchFamily="2" charset="-122"/>
              </a:rPr>
              <a:t> 当</a:t>
            </a:r>
            <a:r>
              <a:rPr lang="zh-CN" altLang="en-US" sz="1200" dirty="0">
                <a:latin typeface="宋体" panose="02010600030101010101" pitchFamily="2" charset="-122"/>
                <a:ea typeface="宋体" panose="02010600030101010101" pitchFamily="2" charset="-122"/>
              </a:rPr>
              <a:t>企业微服务化以后，服务之间会有错综复杂的依赖关系，例如，一个前端请求一般会依赖于多个后端服务，技术上称为</a:t>
            </a:r>
            <a:r>
              <a:rPr lang="en-US" altLang="zh-CN" sz="1200" dirty="0">
                <a:latin typeface="宋体" panose="02010600030101010101" pitchFamily="2" charset="-122"/>
                <a:ea typeface="宋体" panose="02010600030101010101" pitchFamily="2" charset="-122"/>
              </a:rPr>
              <a:t>1 -&gt; N</a:t>
            </a:r>
            <a:r>
              <a:rPr lang="zh-CN" altLang="en-US" sz="1200" dirty="0" smtClean="0">
                <a:latin typeface="宋体" panose="02010600030101010101" pitchFamily="2" charset="-122"/>
                <a:ea typeface="宋体" panose="02010600030101010101" pitchFamily="2" charset="-122"/>
              </a:rPr>
              <a:t>扇出。</a:t>
            </a:r>
            <a:endParaRPr lang="zh-CN" sz="1200" dirty="0">
              <a:latin typeface="宋体" panose="02010600030101010101" pitchFamily="2" charset="-122"/>
              <a:ea typeface="宋体" panose="02010600030101010101" pitchFamily="2" charset="-122"/>
            </a:endParaRPr>
          </a:p>
        </p:txBody>
      </p:sp>
      <p:sp>
        <p:nvSpPr>
          <p:cNvPr id="4" name="Content Placeholder 2"/>
          <p:cNvSpPr txBox="1"/>
          <p:nvPr/>
        </p:nvSpPr>
        <p:spPr>
          <a:xfrm>
            <a:off x="1435608" y="1524000"/>
            <a:ext cx="7312856" cy="536848"/>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dirty="0" smtClean="0"/>
              <a:t>服务之间相互依赖</a:t>
            </a:r>
            <a:endParaRPr 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31840" y="2704058"/>
            <a:ext cx="4056112" cy="368852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服务容错</a:t>
            </a:r>
            <a:endParaRPr lang="zh-CN" dirty="0"/>
          </a:p>
        </p:txBody>
      </p:sp>
      <p:sp>
        <p:nvSpPr>
          <p:cNvPr id="3" name="Content Placeholder 2"/>
          <p:cNvSpPr>
            <a:spLocks noGrp="1"/>
          </p:cNvSpPr>
          <p:nvPr>
            <p:ph idx="1"/>
          </p:nvPr>
        </p:nvSpPr>
        <p:spPr>
          <a:xfrm>
            <a:off x="1547664" y="2060848"/>
            <a:ext cx="7498080" cy="1156990"/>
          </a:xfrm>
        </p:spPr>
        <p:txBody>
          <a:bodyPr>
            <a:normAutofit/>
          </a:bodyPr>
          <a:lstStyle/>
          <a:p>
            <a:pPr marL="82550" indent="0">
              <a:lnSpc>
                <a:spcPts val="2000"/>
              </a:lnSpc>
              <a:buNone/>
            </a:pPr>
            <a:r>
              <a:rPr lang="zh-CN" altLang="en-US" sz="1200" dirty="0" smtClean="0">
                <a:latin typeface="宋体" panose="02010600030101010101" pitchFamily="2" charset="-122"/>
                <a:ea typeface="宋体" panose="02010600030101010101" pitchFamily="2" charset="-122"/>
              </a:rPr>
              <a:t>在</a:t>
            </a:r>
            <a:r>
              <a:rPr lang="zh-CN" altLang="en-US" sz="1200" dirty="0">
                <a:latin typeface="宋体" panose="02010600030101010101" pitchFamily="2" charset="-122"/>
                <a:ea typeface="宋体" panose="02010600030101010101" pitchFamily="2" charset="-122"/>
              </a:rPr>
              <a:t>实际生产环境中，服务往往不是百分百可靠，服务可能会出错或者产生延迟，如果一个应用不能对其依赖的故障进行容错和隔离，那么该应用本身就处在被拖垮的风险中。在一个高流量的网站中，某个单一后端一旦发生延迟，可能在数秒内导致所有应用资源</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线程，队列等</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被耗尽，造成所谓的雪崩效应</a:t>
            </a:r>
            <a:r>
              <a:rPr lang="en-US" altLang="zh-CN" sz="1200" dirty="0">
                <a:latin typeface="宋体" panose="02010600030101010101" pitchFamily="2" charset="-122"/>
                <a:ea typeface="宋体" panose="02010600030101010101" pitchFamily="2" charset="-122"/>
              </a:rPr>
              <a:t>(Cascading </a:t>
            </a:r>
            <a:r>
              <a:rPr lang="en-US" altLang="zh-CN" sz="1200" dirty="0" smtClean="0">
                <a:latin typeface="宋体" panose="02010600030101010101" pitchFamily="2" charset="-122"/>
                <a:ea typeface="宋体" panose="02010600030101010101" pitchFamily="2" charset="-122"/>
              </a:rPr>
              <a:t>Failure)</a:t>
            </a:r>
            <a:r>
              <a:rPr lang="zh-CN" altLang="en-US" sz="1200" dirty="0">
                <a:latin typeface="宋体" panose="02010600030101010101" pitchFamily="2" charset="-122"/>
                <a:ea typeface="宋体" panose="02010600030101010101" pitchFamily="2" charset="-122"/>
              </a:rPr>
              <a:t>，严重时可致整个网站瘫痪。</a:t>
            </a:r>
            <a:endParaRPr lang="zh-CN" sz="1200" dirty="0">
              <a:latin typeface="宋体" panose="02010600030101010101" pitchFamily="2" charset="-122"/>
              <a:ea typeface="宋体" panose="02010600030101010101" pitchFamily="2" charset="-122"/>
            </a:endParaRPr>
          </a:p>
        </p:txBody>
      </p:sp>
      <p:sp>
        <p:nvSpPr>
          <p:cNvPr id="4" name="Content Placeholder 2"/>
          <p:cNvSpPr txBox="1"/>
          <p:nvPr/>
        </p:nvSpPr>
        <p:spPr>
          <a:xfrm>
            <a:off x="1435608" y="1524000"/>
            <a:ext cx="7312856" cy="536848"/>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dirty="0" smtClean="0"/>
              <a:t>单服务异常导致雪崩</a:t>
            </a:r>
            <a:endParaRPr 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3808" y="3104243"/>
            <a:ext cx="4128120" cy="376046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服务容错</a:t>
            </a:r>
            <a:r>
              <a:rPr lang="en-US" altLang="zh-CN" dirty="0" smtClean="0"/>
              <a:t>-</a:t>
            </a:r>
            <a:r>
              <a:rPr lang="zh-CN" altLang="en-US" dirty="0" smtClean="0"/>
              <a:t>最佳实践</a:t>
            </a:r>
            <a:endParaRPr lang="zh-CN" dirty="0"/>
          </a:p>
        </p:txBody>
      </p:sp>
      <p:sp>
        <p:nvSpPr>
          <p:cNvPr id="3" name="Content Placeholder 2"/>
          <p:cNvSpPr>
            <a:spLocks noGrp="1"/>
          </p:cNvSpPr>
          <p:nvPr>
            <p:ph sz="half" idx="1"/>
          </p:nvPr>
        </p:nvSpPr>
        <p:spPr>
          <a:xfrm>
            <a:off x="1435608" y="1524000"/>
            <a:ext cx="7312856" cy="536848"/>
          </a:xfrm>
        </p:spPr>
        <p:txBody>
          <a:bodyPr/>
          <a:lstStyle/>
          <a:p>
            <a:r>
              <a:rPr lang="zh-CN" altLang="en-US" dirty="0"/>
              <a:t>电路熔断器模式</a:t>
            </a:r>
            <a:r>
              <a:rPr lang="en-US" altLang="zh-CN" dirty="0"/>
              <a:t>(Circuit Breaker Patten</a:t>
            </a:r>
            <a:r>
              <a:rPr lang="en-US" altLang="zh-CN" dirty="0" smtClean="0"/>
              <a:t>) </a:t>
            </a:r>
            <a:endParaRPr 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1720" y="2276872"/>
            <a:ext cx="5486400" cy="1724025"/>
          </a:xfrm>
          <a:prstGeom prst="rect">
            <a:avLst/>
          </a:prstGeom>
        </p:spPr>
      </p:pic>
      <p:sp>
        <p:nvSpPr>
          <p:cNvPr id="5" name="文本框 4"/>
          <p:cNvSpPr txBox="1"/>
          <p:nvPr/>
        </p:nvSpPr>
        <p:spPr>
          <a:xfrm>
            <a:off x="1435608" y="4509120"/>
            <a:ext cx="7488832" cy="1815882"/>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  该</a:t>
            </a:r>
            <a:r>
              <a:rPr lang="zh-CN" altLang="en-US" sz="1400" dirty="0">
                <a:latin typeface="宋体" panose="02010600030101010101" pitchFamily="2" charset="-122"/>
                <a:ea typeface="宋体" panose="02010600030101010101" pitchFamily="2" charset="-122"/>
              </a:rPr>
              <a:t>模式的原理类似于家里的电路熔断器，如果家里的电路发生短路，熔断器能够主动熔断电路，以避免灾难性损失。在分布式系统中应用电路熔断器模式后，当目标服务慢或者大量超时，调用方能够主动熔断，以防止服务被进一步拖垮；如果情况又好转了，电路又能自动恢复，这就是所谓的弹性容错，系统有自恢复能力</a:t>
            </a:r>
            <a:r>
              <a:rPr lang="zh-CN" altLang="en-US" sz="1400" dirty="0" smtClean="0">
                <a:latin typeface="宋体" panose="02010600030101010101" pitchFamily="2" charset="-122"/>
                <a:ea typeface="宋体" panose="02010600030101010101" pitchFamily="2" charset="-122"/>
              </a:rPr>
              <a:t>。上图是</a:t>
            </a:r>
            <a:r>
              <a:rPr lang="zh-CN" altLang="en-US" sz="1400" dirty="0">
                <a:latin typeface="宋体" panose="02010600030101010101" pitchFamily="2" charset="-122"/>
                <a:ea typeface="宋体" panose="02010600030101010101" pitchFamily="2" charset="-122"/>
              </a:rPr>
              <a:t>一个典型的具备弹性恢复能力的电路保护器状态图，正常状态下，电路处于关闭状态</a:t>
            </a:r>
            <a:r>
              <a:rPr lang="en-US" altLang="zh-CN" sz="1400" dirty="0">
                <a:latin typeface="宋体" panose="02010600030101010101" pitchFamily="2" charset="-122"/>
                <a:ea typeface="宋体" panose="02010600030101010101" pitchFamily="2" charset="-122"/>
              </a:rPr>
              <a:t>(Closed)</a:t>
            </a:r>
            <a:r>
              <a:rPr lang="zh-CN" altLang="en-US" sz="1400" dirty="0">
                <a:latin typeface="宋体" panose="02010600030101010101" pitchFamily="2" charset="-122"/>
                <a:ea typeface="宋体" panose="02010600030101010101" pitchFamily="2" charset="-122"/>
              </a:rPr>
              <a:t>，如果调用持续出错或者超时，电路被打开进入熔断状态</a:t>
            </a:r>
            <a:r>
              <a:rPr lang="en-US" altLang="zh-CN" sz="1400" dirty="0">
                <a:latin typeface="宋体" panose="02010600030101010101" pitchFamily="2" charset="-122"/>
                <a:ea typeface="宋体" panose="02010600030101010101" pitchFamily="2" charset="-122"/>
              </a:rPr>
              <a:t>(Open)</a:t>
            </a:r>
            <a:r>
              <a:rPr lang="zh-CN" altLang="en-US" sz="1400" dirty="0">
                <a:latin typeface="宋体" panose="02010600030101010101" pitchFamily="2" charset="-122"/>
                <a:ea typeface="宋体" panose="02010600030101010101" pitchFamily="2" charset="-122"/>
              </a:rPr>
              <a:t>，后续一段时间内的所有调用都会被拒绝</a:t>
            </a:r>
            <a:r>
              <a:rPr lang="en-US" altLang="zh-CN" sz="1400" dirty="0">
                <a:latin typeface="宋体" panose="02010600030101010101" pitchFamily="2" charset="-122"/>
                <a:ea typeface="宋体" panose="02010600030101010101" pitchFamily="2" charset="-122"/>
              </a:rPr>
              <a:t>(Fail Fast)</a:t>
            </a:r>
            <a:r>
              <a:rPr lang="zh-CN" altLang="en-US" sz="1400" dirty="0">
                <a:latin typeface="宋体" panose="02010600030101010101" pitchFamily="2" charset="-122"/>
                <a:ea typeface="宋体" panose="02010600030101010101" pitchFamily="2" charset="-122"/>
              </a:rPr>
              <a:t>，一段时间以后，保护器会尝试进入半熔断状态</a:t>
            </a:r>
            <a:r>
              <a:rPr lang="en-US" altLang="zh-CN" sz="1400" dirty="0">
                <a:latin typeface="宋体" panose="02010600030101010101" pitchFamily="2" charset="-122"/>
                <a:ea typeface="宋体" panose="02010600030101010101" pitchFamily="2" charset="-122"/>
              </a:rPr>
              <a:t>(Half-Open)</a:t>
            </a:r>
            <a:r>
              <a:rPr lang="zh-CN" altLang="en-US" sz="1400" dirty="0">
                <a:latin typeface="宋体" panose="02010600030101010101" pitchFamily="2" charset="-122"/>
                <a:ea typeface="宋体" panose="02010600030101010101" pitchFamily="2" charset="-122"/>
              </a:rPr>
              <a:t>，允许少量请求进来尝试，如果调用仍然失败，则回到熔断状态，如果调用成功，则回到电路闭合状态。 </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什么是微服务</a:t>
            </a:r>
            <a:endParaRPr lang="zh-CN" dirty="0"/>
          </a:p>
        </p:txBody>
      </p:sp>
      <p:sp>
        <p:nvSpPr>
          <p:cNvPr id="3" name="Content Placeholder 2"/>
          <p:cNvSpPr>
            <a:spLocks noGrp="1"/>
          </p:cNvSpPr>
          <p:nvPr>
            <p:ph idx="1"/>
          </p:nvPr>
        </p:nvSpPr>
        <p:spPr/>
        <p:txBody>
          <a:bodyPr>
            <a:normAutofit/>
          </a:bodyPr>
          <a:lstStyle/>
          <a:p>
            <a:pPr marL="82550" indent="0">
              <a:buNone/>
            </a:pPr>
            <a:r>
              <a:rPr lang="zh-CN" altLang="en-US" sz="1200" dirty="0" smtClean="0">
                <a:latin typeface="宋体" panose="02010600030101010101" pitchFamily="2" charset="-122"/>
                <a:ea typeface="宋体" panose="02010600030101010101" pitchFamily="2" charset="-122"/>
              </a:rPr>
              <a:t>   微</a:t>
            </a:r>
            <a:r>
              <a:rPr lang="zh-CN" altLang="en-US" sz="1200" dirty="0">
                <a:latin typeface="宋体" panose="02010600030101010101" pitchFamily="2" charset="-122"/>
                <a:ea typeface="宋体" panose="02010600030101010101" pitchFamily="2" charset="-122"/>
              </a:rPr>
              <a:t>服务架构是一种架构模式，它提倡将单一应用程序划分成一组小的服务，服务之间互相协调、互相配合，为用户提供最终价值。每个服务运行在其独立的进程中，服务与服务间采用轻量级的通信机制互相沟通（通常是基于</a:t>
            </a:r>
            <a:r>
              <a:rPr lang="en-US" altLang="zh-CN" sz="1200" dirty="0">
                <a:latin typeface="宋体" panose="02010600030101010101" pitchFamily="2" charset="-122"/>
                <a:ea typeface="宋体" panose="02010600030101010101" pitchFamily="2" charset="-122"/>
              </a:rPr>
              <a:t>HTTP</a:t>
            </a:r>
            <a:r>
              <a:rPr lang="zh-CN" altLang="en-US" sz="1200" dirty="0">
                <a:latin typeface="宋体" panose="02010600030101010101" pitchFamily="2" charset="-122"/>
                <a:ea typeface="宋体" panose="02010600030101010101" pitchFamily="2" charset="-122"/>
              </a:rPr>
              <a:t>协议的</a:t>
            </a:r>
            <a:r>
              <a:rPr lang="en-US" altLang="zh-CN" sz="1200" dirty="0">
                <a:latin typeface="宋体" panose="02010600030101010101" pitchFamily="2" charset="-122"/>
                <a:ea typeface="宋体" panose="02010600030101010101" pitchFamily="2" charset="-122"/>
              </a:rPr>
              <a:t>RESTful API</a:t>
            </a:r>
            <a:r>
              <a:rPr lang="zh-CN" altLang="en-US" sz="1200" dirty="0">
                <a:latin typeface="宋体" panose="02010600030101010101" pitchFamily="2" charset="-122"/>
                <a:ea typeface="宋体" panose="02010600030101010101" pitchFamily="2" charset="-122"/>
              </a:rPr>
              <a:t>）。每个服务都围绕着具体业务进行构建，并且能够被独立的部署到生产环境、类生产环境等。另外，应当尽量避免统一的、集中式的服务管理机制，对具体的一个服务而言，应根据业务上下文，选择合适的语言、工具</a:t>
            </a:r>
            <a:r>
              <a:rPr lang="zh-CN" altLang="en-US" sz="1200" dirty="0" smtClean="0">
                <a:latin typeface="宋体" panose="02010600030101010101" pitchFamily="2" charset="-122"/>
                <a:ea typeface="宋体" panose="02010600030101010101" pitchFamily="2" charset="-122"/>
              </a:rPr>
              <a:t>对其</a:t>
            </a:r>
            <a:r>
              <a:rPr lang="zh-CN" altLang="en-US" sz="1200" dirty="0">
                <a:latin typeface="宋体" panose="02010600030101010101" pitchFamily="2" charset="-122"/>
                <a:ea typeface="宋体" panose="02010600030101010101" pitchFamily="2" charset="-122"/>
              </a:rPr>
              <a:t>进行构建</a:t>
            </a:r>
            <a:r>
              <a:rPr lang="zh-CN" altLang="en-US" sz="1200" dirty="0" smtClean="0">
                <a:latin typeface="宋体" panose="02010600030101010101" pitchFamily="2" charset="-122"/>
                <a:ea typeface="宋体" panose="02010600030101010101" pitchFamily="2" charset="-122"/>
              </a:rPr>
              <a:t>。</a:t>
            </a:r>
            <a:endParaRPr lang="en-US" altLang="zh-CN" sz="1200" dirty="0" smtClean="0">
              <a:latin typeface="宋体" panose="02010600030101010101" pitchFamily="2" charset="-122"/>
              <a:ea typeface="宋体" panose="02010600030101010101" pitchFamily="2" charset="-122"/>
            </a:endParaRPr>
          </a:p>
          <a:p>
            <a:pPr marL="82550" indent="0">
              <a:buNone/>
            </a:pPr>
            <a:endParaRPr lang="en-US" altLang="zh-CN" sz="1200" dirty="0" smtClean="0">
              <a:latin typeface="宋体" panose="02010600030101010101" pitchFamily="2" charset="-122"/>
              <a:ea typeface="宋体" panose="02010600030101010101" pitchFamily="2" charset="-122"/>
            </a:endParaRPr>
          </a:p>
          <a:p>
            <a:pPr marL="82550" indent="0">
              <a:buNone/>
            </a:pPr>
            <a:r>
              <a:rPr lang="zh-CN" altLang="en-US" sz="2800" dirty="0">
                <a:latin typeface="宋体" panose="02010600030101010101" pitchFamily="2" charset="-122"/>
                <a:ea typeface="宋体" panose="02010600030101010101" pitchFamily="2" charset="-122"/>
              </a:rPr>
              <a:t>特点</a:t>
            </a:r>
            <a:endParaRPr lang="en-US" altLang="zh-CN" sz="2800" dirty="0" smtClean="0">
              <a:latin typeface="宋体" panose="02010600030101010101" pitchFamily="2" charset="-122"/>
              <a:ea typeface="宋体" panose="02010600030101010101" pitchFamily="2" charset="-122"/>
            </a:endParaRPr>
          </a:p>
          <a:p>
            <a:r>
              <a:rPr lang="zh-CN" altLang="en-US" sz="1200" dirty="0"/>
              <a:t>小</a:t>
            </a:r>
            <a:r>
              <a:rPr lang="en-US" altLang="zh-CN" sz="1200" dirty="0"/>
              <a:t>, </a:t>
            </a:r>
            <a:r>
              <a:rPr lang="zh-CN" altLang="en-US" sz="1200" dirty="0"/>
              <a:t>且专注于做⼀件事情</a:t>
            </a:r>
            <a:endParaRPr lang="zh-CN" altLang="en-US" sz="1200" dirty="0"/>
          </a:p>
          <a:p>
            <a:r>
              <a:rPr lang="zh-CN" altLang="en-US" sz="1200" dirty="0" smtClean="0"/>
              <a:t>轻量级</a:t>
            </a:r>
            <a:r>
              <a:rPr lang="zh-CN" altLang="en-US" sz="1200" dirty="0"/>
              <a:t>的通信机制</a:t>
            </a:r>
            <a:endParaRPr lang="zh-CN" altLang="en-US" sz="1200" dirty="0"/>
          </a:p>
          <a:p>
            <a:r>
              <a:rPr lang="zh-CN" altLang="en-US" sz="1200" dirty="0"/>
              <a:t>松耦合、独立部署</a:t>
            </a:r>
            <a:endParaRPr lang="zh-CN" altLang="en-US" sz="1200" dirty="0"/>
          </a:p>
          <a:p>
            <a:pPr marL="82550" indent="0">
              <a:buNone/>
            </a:pPr>
            <a:endParaRPr lang="zh-CN" sz="1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服务容错</a:t>
            </a:r>
            <a:r>
              <a:rPr lang="en-US" altLang="zh-CN" dirty="0" smtClean="0"/>
              <a:t>-</a:t>
            </a:r>
            <a:r>
              <a:rPr lang="zh-CN" altLang="en-US" dirty="0" smtClean="0"/>
              <a:t>最佳实践</a:t>
            </a:r>
            <a:endParaRPr lang="zh-CN" dirty="0"/>
          </a:p>
        </p:txBody>
      </p:sp>
      <p:sp>
        <p:nvSpPr>
          <p:cNvPr id="3" name="Content Placeholder 2"/>
          <p:cNvSpPr>
            <a:spLocks noGrp="1"/>
          </p:cNvSpPr>
          <p:nvPr>
            <p:ph sz="half" idx="1"/>
          </p:nvPr>
        </p:nvSpPr>
        <p:spPr>
          <a:xfrm>
            <a:off x="1636301" y="3707283"/>
            <a:ext cx="7312856" cy="536848"/>
          </a:xfrm>
        </p:spPr>
        <p:txBody>
          <a:bodyPr>
            <a:normAutofit/>
          </a:bodyPr>
          <a:lstStyle/>
          <a:p>
            <a:r>
              <a:rPr lang="zh-CN" altLang="en-US" dirty="0"/>
              <a:t>限流</a:t>
            </a:r>
            <a:r>
              <a:rPr lang="en-US" altLang="zh-CN" dirty="0"/>
              <a:t>(Rate Limiting/Load Shedder</a:t>
            </a:r>
            <a:r>
              <a:rPr lang="en-US" altLang="zh-CN" dirty="0" smtClean="0"/>
              <a:t>)</a:t>
            </a:r>
            <a:endParaRPr lang="zh-CN" dirty="0"/>
          </a:p>
        </p:txBody>
      </p:sp>
      <p:sp>
        <p:nvSpPr>
          <p:cNvPr id="5" name="文本框 4"/>
          <p:cNvSpPr txBox="1"/>
          <p:nvPr/>
        </p:nvSpPr>
        <p:spPr>
          <a:xfrm>
            <a:off x="1731728" y="1820992"/>
            <a:ext cx="7232760" cy="1600438"/>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  该</a:t>
            </a:r>
            <a:r>
              <a:rPr lang="zh-CN" altLang="en-US" sz="1400" dirty="0">
                <a:latin typeface="宋体" panose="02010600030101010101" pitchFamily="2" charset="-122"/>
                <a:ea typeface="宋体" panose="02010600030101010101" pitchFamily="2" charset="-122"/>
              </a:rPr>
              <a:t>模式像舱壁一样对资源或失败单元进行隔离，如果一个船舱破了进水，只损失一个船舱，其它船舱可以不受影响 。线程隔离</a:t>
            </a:r>
            <a:r>
              <a:rPr lang="en-US" altLang="zh-CN" sz="1400" dirty="0">
                <a:latin typeface="宋体" panose="02010600030101010101" pitchFamily="2" charset="-122"/>
                <a:ea typeface="宋体" panose="02010600030101010101" pitchFamily="2" charset="-122"/>
              </a:rPr>
              <a:t>(Thread Isolation)</a:t>
            </a:r>
            <a:r>
              <a:rPr lang="zh-CN" altLang="en-US" sz="1400" dirty="0">
                <a:latin typeface="宋体" panose="02010600030101010101" pitchFamily="2" charset="-122"/>
                <a:ea typeface="宋体" panose="02010600030101010101" pitchFamily="2" charset="-122"/>
              </a:rPr>
              <a:t>就是舱壁隔离模式的一个例子，假定一个应用程序</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调用了</a:t>
            </a:r>
            <a:r>
              <a:rPr lang="en-US" altLang="zh-CN" sz="1400" dirty="0">
                <a:latin typeface="宋体" panose="02010600030101010101" pitchFamily="2" charset="-122"/>
                <a:ea typeface="宋体" panose="02010600030101010101" pitchFamily="2" charset="-122"/>
              </a:rPr>
              <a:t>Svc1/Svc2/Svc3</a:t>
            </a:r>
            <a:r>
              <a:rPr lang="zh-CN" altLang="en-US" sz="1400" dirty="0">
                <a:latin typeface="宋体" panose="02010600030101010101" pitchFamily="2" charset="-122"/>
                <a:ea typeface="宋体" panose="02010600030101010101" pitchFamily="2" charset="-122"/>
              </a:rPr>
              <a:t>三个服务，且部署</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的容器一共有</a:t>
            </a:r>
            <a:r>
              <a:rPr lang="en-US" altLang="zh-CN" sz="1400" dirty="0">
                <a:latin typeface="宋体" panose="02010600030101010101" pitchFamily="2" charset="-122"/>
                <a:ea typeface="宋体" panose="02010600030101010101" pitchFamily="2" charset="-122"/>
              </a:rPr>
              <a:t>120</a:t>
            </a:r>
            <a:r>
              <a:rPr lang="zh-CN" altLang="en-US" sz="1400" dirty="0">
                <a:latin typeface="宋体" panose="02010600030101010101" pitchFamily="2" charset="-122"/>
                <a:ea typeface="宋体" panose="02010600030101010101" pitchFamily="2" charset="-122"/>
              </a:rPr>
              <a:t>个工作线程，采用线程隔离机制，可以给对</a:t>
            </a:r>
            <a:r>
              <a:rPr lang="en-US" altLang="zh-CN" sz="1400" dirty="0">
                <a:latin typeface="宋体" panose="02010600030101010101" pitchFamily="2" charset="-122"/>
                <a:ea typeface="宋体" panose="02010600030101010101" pitchFamily="2" charset="-122"/>
              </a:rPr>
              <a:t>Svc1/Svc2/Svc3</a:t>
            </a:r>
            <a:r>
              <a:rPr lang="zh-CN" altLang="en-US" sz="1400" dirty="0">
                <a:latin typeface="宋体" panose="02010600030101010101" pitchFamily="2" charset="-122"/>
                <a:ea typeface="宋体" panose="02010600030101010101" pitchFamily="2" charset="-122"/>
              </a:rPr>
              <a:t>的调用各分配</a:t>
            </a:r>
            <a:r>
              <a:rPr lang="en-US" altLang="zh-CN" sz="1400" dirty="0">
                <a:latin typeface="宋体" panose="02010600030101010101" pitchFamily="2" charset="-122"/>
                <a:ea typeface="宋体" panose="02010600030101010101" pitchFamily="2" charset="-122"/>
              </a:rPr>
              <a:t>40</a:t>
            </a:r>
            <a:r>
              <a:rPr lang="zh-CN" altLang="en-US" sz="1400" dirty="0">
                <a:latin typeface="宋体" panose="02010600030101010101" pitchFamily="2" charset="-122"/>
                <a:ea typeface="宋体" panose="02010600030101010101" pitchFamily="2" charset="-122"/>
              </a:rPr>
              <a:t>个线程，当</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慢了，给</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分配的</a:t>
            </a:r>
            <a:r>
              <a:rPr lang="en-US" altLang="zh-CN" sz="1400" dirty="0">
                <a:latin typeface="宋体" panose="02010600030101010101" pitchFamily="2" charset="-122"/>
                <a:ea typeface="宋体" panose="02010600030101010101" pitchFamily="2" charset="-122"/>
              </a:rPr>
              <a:t>40</a:t>
            </a:r>
            <a:r>
              <a:rPr lang="zh-CN" altLang="en-US" sz="1400" dirty="0">
                <a:latin typeface="宋体" panose="02010600030101010101" pitchFamily="2" charset="-122"/>
                <a:ea typeface="宋体" panose="02010600030101010101" pitchFamily="2" charset="-122"/>
              </a:rPr>
              <a:t>个线程因慢而阻塞并最终耗尽，线程隔离可以保证给</a:t>
            </a:r>
            <a:r>
              <a:rPr lang="en-US" altLang="zh-CN" sz="1400" dirty="0">
                <a:latin typeface="宋体" panose="02010600030101010101" pitchFamily="2" charset="-122"/>
                <a:ea typeface="宋体" panose="02010600030101010101" pitchFamily="2" charset="-122"/>
              </a:rPr>
              <a:t>Svc1/Svc3</a:t>
            </a:r>
            <a:r>
              <a:rPr lang="zh-CN" altLang="en-US" sz="1400" dirty="0">
                <a:latin typeface="宋体" panose="02010600030101010101" pitchFamily="2" charset="-122"/>
                <a:ea typeface="宋体" panose="02010600030101010101" pitchFamily="2" charset="-122"/>
              </a:rPr>
              <a:t>分配的</a:t>
            </a:r>
            <a:r>
              <a:rPr lang="en-US" altLang="zh-CN" sz="1400" dirty="0">
                <a:latin typeface="宋体" panose="02010600030101010101" pitchFamily="2" charset="-122"/>
                <a:ea typeface="宋体" panose="02010600030101010101" pitchFamily="2" charset="-122"/>
              </a:rPr>
              <a:t>80</a:t>
            </a:r>
            <a:r>
              <a:rPr lang="zh-CN" altLang="en-US" sz="1400" dirty="0">
                <a:latin typeface="宋体" panose="02010600030101010101" pitchFamily="2" charset="-122"/>
                <a:ea typeface="宋体" panose="02010600030101010101" pitchFamily="2" charset="-122"/>
              </a:rPr>
              <a:t>个线程可以不受影响，如果没有这种隔离机制，当</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慢的时候，</a:t>
            </a:r>
            <a:r>
              <a:rPr lang="en-US" altLang="zh-CN" sz="1400" dirty="0">
                <a:latin typeface="宋体" panose="02010600030101010101" pitchFamily="2" charset="-122"/>
                <a:ea typeface="宋体" panose="02010600030101010101" pitchFamily="2" charset="-122"/>
              </a:rPr>
              <a:t>120</a:t>
            </a:r>
            <a:r>
              <a:rPr lang="zh-CN" altLang="en-US" sz="1400" dirty="0">
                <a:latin typeface="宋体" panose="02010600030101010101" pitchFamily="2" charset="-122"/>
                <a:ea typeface="宋体" panose="02010600030101010101" pitchFamily="2" charset="-122"/>
              </a:rPr>
              <a:t>个工作线程会很快全部被对</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的调用吃光，整个应用程序会全部慢下来。 </a:t>
            </a:r>
            <a:endParaRPr lang="zh-CN" altLang="en-US" sz="1400" dirty="0">
              <a:latin typeface="宋体" panose="02010600030101010101" pitchFamily="2" charset="-122"/>
              <a:ea typeface="宋体" panose="02010600030101010101" pitchFamily="2" charset="-122"/>
            </a:endParaRPr>
          </a:p>
        </p:txBody>
      </p:sp>
      <p:sp>
        <p:nvSpPr>
          <p:cNvPr id="6" name="Content Placeholder 2"/>
          <p:cNvSpPr>
            <a:spLocks noGrp="1"/>
          </p:cNvSpPr>
          <p:nvPr>
            <p:ph sz="half" idx="1"/>
          </p:nvPr>
        </p:nvSpPr>
        <p:spPr>
          <a:xfrm>
            <a:off x="1651632" y="1362256"/>
            <a:ext cx="7312856" cy="536848"/>
          </a:xfrm>
        </p:spPr>
        <p:txBody>
          <a:bodyPr>
            <a:normAutofit fontScale="92500"/>
          </a:bodyPr>
          <a:lstStyle/>
          <a:p>
            <a:r>
              <a:rPr lang="zh-CN" altLang="en-US" dirty="0"/>
              <a:t>舱壁隔离模式</a:t>
            </a:r>
            <a:r>
              <a:rPr lang="en-US" altLang="zh-CN" dirty="0"/>
              <a:t>(Bulkhead Isolation </a:t>
            </a:r>
            <a:r>
              <a:rPr lang="en-US" altLang="zh-CN" dirty="0" smtClean="0"/>
              <a:t>Pattern</a:t>
            </a:r>
            <a:r>
              <a:rPr lang="en-US" altLang="zh-CN" dirty="0"/>
              <a:t>)</a:t>
            </a:r>
            <a:r>
              <a:rPr lang="en-US" altLang="zh-CN" dirty="0" smtClean="0"/>
              <a:t> </a:t>
            </a:r>
            <a:endParaRPr lang="zh-CN" dirty="0"/>
          </a:p>
        </p:txBody>
      </p:sp>
      <p:sp>
        <p:nvSpPr>
          <p:cNvPr id="8" name="文本框 7"/>
          <p:cNvSpPr txBox="1"/>
          <p:nvPr/>
        </p:nvSpPr>
        <p:spPr>
          <a:xfrm>
            <a:off x="1694712" y="4166019"/>
            <a:ext cx="7258821"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  服务总有容量限制，没有限流机制的服务很容易在突发流量</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秒杀，双十一</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时被冲垮。限流通常指对服务限定并发访问量，比如单位时间只允许</a:t>
            </a:r>
            <a:r>
              <a:rPr lang="en-US" altLang="zh-CN" sz="1400" dirty="0">
                <a:latin typeface="宋体" panose="02010600030101010101" pitchFamily="2" charset="-122"/>
                <a:ea typeface="宋体" panose="02010600030101010101" pitchFamily="2" charset="-122"/>
              </a:rPr>
              <a:t>100</a:t>
            </a:r>
            <a:r>
              <a:rPr lang="zh-CN" altLang="en-US" sz="1400" dirty="0">
                <a:latin typeface="宋体" panose="02010600030101010101" pitchFamily="2" charset="-122"/>
                <a:ea typeface="宋体" panose="02010600030101010101" pitchFamily="2" charset="-122"/>
              </a:rPr>
              <a:t>个并发调用，对超过这个限制的请求要拒绝并回退。</a:t>
            </a:r>
            <a:endParaRPr lang="zh-CN" altLang="en-US" sz="1400" dirty="0">
              <a:latin typeface="宋体" panose="02010600030101010101" pitchFamily="2" charset="-122"/>
              <a:ea typeface="宋体" panose="02010600030101010101" pitchFamily="2" charset="-122"/>
            </a:endParaRPr>
          </a:p>
        </p:txBody>
      </p:sp>
      <p:sp>
        <p:nvSpPr>
          <p:cNvPr id="9" name="Content Placeholder 2"/>
          <p:cNvSpPr>
            <a:spLocks noGrp="1"/>
          </p:cNvSpPr>
          <p:nvPr>
            <p:ph sz="half" idx="1"/>
          </p:nvPr>
        </p:nvSpPr>
        <p:spPr>
          <a:xfrm>
            <a:off x="1651632" y="5382070"/>
            <a:ext cx="7312856" cy="536848"/>
          </a:xfrm>
        </p:spPr>
        <p:txBody>
          <a:bodyPr>
            <a:normAutofit/>
          </a:bodyPr>
          <a:lstStyle/>
          <a:p>
            <a:r>
              <a:rPr lang="zh-CN" altLang="en-US" dirty="0"/>
              <a:t>回退</a:t>
            </a:r>
            <a:r>
              <a:rPr lang="en-US" altLang="zh-CN" dirty="0"/>
              <a:t>(fallback</a:t>
            </a:r>
            <a:r>
              <a:rPr lang="en-US" altLang="zh-CN" dirty="0" smtClean="0"/>
              <a:t>)</a:t>
            </a:r>
            <a:endParaRPr lang="zh-CN" dirty="0"/>
          </a:p>
        </p:txBody>
      </p:sp>
      <p:sp>
        <p:nvSpPr>
          <p:cNvPr id="10" name="文本框 9"/>
          <p:cNvSpPr txBox="1"/>
          <p:nvPr/>
        </p:nvSpPr>
        <p:spPr>
          <a:xfrm>
            <a:off x="1761205" y="5853296"/>
            <a:ext cx="7258821"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在熔断或者限流发生的时候，应用程序的后续处理逻辑是什么？回退是系统的弹性恢复能力，常见的处理策略有，直接抛出异常，也称快速失败</a:t>
            </a:r>
            <a:r>
              <a:rPr lang="en-US" altLang="zh-CN" sz="1400" dirty="0">
                <a:latin typeface="宋体" panose="02010600030101010101" pitchFamily="2" charset="-122"/>
                <a:ea typeface="宋体" panose="02010600030101010101" pitchFamily="2" charset="-122"/>
              </a:rPr>
              <a:t>(Fail Fast)</a:t>
            </a:r>
            <a:r>
              <a:rPr lang="zh-CN" altLang="en-US" sz="1400" dirty="0">
                <a:latin typeface="宋体" panose="02010600030101010101" pitchFamily="2" charset="-122"/>
                <a:ea typeface="宋体" panose="02010600030101010101" pitchFamily="2" charset="-122"/>
              </a:rPr>
              <a:t>，也可以返回空值或缺省值，还可以返回备份数据，如果主服务熔断了，可以从备份服务获取数据。 </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ffectLst/>
              </a:rPr>
              <a:t>简化的微服务架构图</a:t>
            </a:r>
            <a:endParaRPr 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1680" y="1268760"/>
            <a:ext cx="6391466" cy="3481310"/>
          </a:xfrm>
          <a:prstGeom prst="rect">
            <a:avLst/>
          </a:prstGeom>
        </p:spPr>
      </p:pic>
      <p:sp>
        <p:nvSpPr>
          <p:cNvPr id="6" name="文本框 5"/>
          <p:cNvSpPr txBox="1"/>
          <p:nvPr/>
        </p:nvSpPr>
        <p:spPr>
          <a:xfrm>
            <a:off x="1164286" y="4728529"/>
            <a:ext cx="7746064" cy="2031325"/>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  上</a:t>
            </a:r>
            <a:r>
              <a:rPr lang="zh-CN" altLang="en-US" sz="1400" dirty="0">
                <a:latin typeface="宋体" panose="02010600030101010101" pitchFamily="2" charset="-122"/>
                <a:ea typeface="宋体" panose="02010600030101010101" pitchFamily="2" charset="-122"/>
              </a:rPr>
              <a:t>图</a:t>
            </a:r>
            <a:r>
              <a:rPr lang="zh-CN" altLang="en-US" sz="1400" dirty="0" smtClean="0">
                <a:latin typeface="宋体" panose="02010600030101010101" pitchFamily="2" charset="-122"/>
                <a:ea typeface="宋体" panose="02010600030101010101" pitchFamily="2" charset="-122"/>
              </a:rPr>
              <a:t>展示</a:t>
            </a:r>
            <a:r>
              <a:rPr lang="zh-CN" altLang="en-US" sz="1400" dirty="0">
                <a:latin typeface="宋体" panose="02010600030101010101" pitchFamily="2" charset="-122"/>
                <a:ea typeface="宋体" panose="02010600030101010101" pitchFamily="2" charset="-122"/>
              </a:rPr>
              <a:t>整个微服务体系内的服务注册发现和路由机制</a:t>
            </a:r>
            <a:r>
              <a:rPr lang="zh-CN" altLang="en-US" sz="1400" dirty="0" smtClean="0">
                <a:latin typeface="宋体" panose="02010600030101010101" pitchFamily="2" charset="-122"/>
                <a:ea typeface="宋体" panose="02010600030101010101" pitchFamily="2" charset="-122"/>
              </a:rPr>
              <a:t>，假定</a:t>
            </a:r>
            <a:r>
              <a:rPr lang="zh-CN" altLang="en-US" sz="1400" dirty="0">
                <a:latin typeface="宋体" panose="02010600030101010101" pitchFamily="2" charset="-122"/>
                <a:ea typeface="宋体" panose="02010600030101010101" pitchFamily="2" charset="-122"/>
              </a:rPr>
              <a:t>采用进程内</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服务发现和负载均衡机制</a:t>
            </a:r>
            <a:r>
              <a:rPr lang="zh-CN" altLang="en-US" sz="1400" dirty="0" smtClean="0">
                <a:latin typeface="宋体" panose="02010600030101010101" pitchFamily="2" charset="-122"/>
                <a:ea typeface="宋体" panose="02010600030101010101" pitchFamily="2" charset="-122"/>
              </a:rPr>
              <a:t>。服务</a:t>
            </a:r>
            <a:r>
              <a:rPr lang="zh-CN" altLang="en-US" sz="1400" dirty="0">
                <a:latin typeface="宋体" panose="02010600030101010101" pitchFamily="2" charset="-122"/>
                <a:ea typeface="宋体" panose="02010600030101010101" pitchFamily="2" charset="-122"/>
              </a:rPr>
              <a:t>简化为两层，后端通用服务（也称中间层服务</a:t>
            </a:r>
            <a:r>
              <a:rPr lang="en-US" altLang="zh-CN" sz="1400" dirty="0">
                <a:latin typeface="宋体" panose="02010600030101010101" pitchFamily="2" charset="-122"/>
                <a:ea typeface="宋体" panose="02010600030101010101" pitchFamily="2" charset="-122"/>
              </a:rPr>
              <a:t>Middle Tier Service</a:t>
            </a:r>
            <a:r>
              <a:rPr lang="zh-CN" altLang="en-US" sz="1400" dirty="0">
                <a:latin typeface="宋体" panose="02010600030101010101" pitchFamily="2" charset="-122"/>
                <a:ea typeface="宋体" panose="02010600030101010101" pitchFamily="2" charset="-122"/>
              </a:rPr>
              <a:t>）和前端服务（也称边缘服务</a:t>
            </a:r>
            <a:r>
              <a:rPr lang="en-US" altLang="zh-CN" sz="1400" dirty="0">
                <a:latin typeface="宋体" panose="02010600030101010101" pitchFamily="2" charset="-122"/>
                <a:ea typeface="宋体" panose="02010600030101010101" pitchFamily="2" charset="-122"/>
              </a:rPr>
              <a:t>Edge Service</a:t>
            </a:r>
            <a:r>
              <a:rPr lang="zh-CN" altLang="en-US" sz="1400" dirty="0">
                <a:latin typeface="宋体" panose="02010600030101010101" pitchFamily="2" charset="-122"/>
                <a:ea typeface="宋体" panose="02010600030101010101" pitchFamily="2" charset="-122"/>
              </a:rPr>
              <a:t>，前端服务的作用是对后端服务做必要的聚合和裁剪后暴露给外部不同的设备，如</a:t>
            </a:r>
            <a:r>
              <a:rPr lang="en-US" altLang="zh-CN" sz="1400" dirty="0">
                <a:latin typeface="宋体" panose="02010600030101010101" pitchFamily="2" charset="-122"/>
                <a:ea typeface="宋体" panose="02010600030101010101" pitchFamily="2" charset="-122"/>
              </a:rPr>
              <a:t>PC</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Pad</a:t>
            </a:r>
            <a:r>
              <a:rPr lang="zh-CN" altLang="en-US" sz="1400" dirty="0">
                <a:latin typeface="宋体" panose="02010600030101010101" pitchFamily="2" charset="-122"/>
                <a:ea typeface="宋体" panose="02010600030101010101" pitchFamily="2" charset="-122"/>
              </a:rPr>
              <a:t>或者</a:t>
            </a:r>
            <a:r>
              <a:rPr lang="en-US" altLang="zh-CN" sz="1400" dirty="0">
                <a:latin typeface="宋体" panose="02010600030101010101" pitchFamily="2" charset="-122"/>
                <a:ea typeface="宋体" panose="02010600030101010101" pitchFamily="2" charset="-122"/>
              </a:rPr>
              <a:t>Phone</a:t>
            </a:r>
            <a:r>
              <a:rPr lang="zh-CN" altLang="en-US" sz="1400" dirty="0">
                <a:latin typeface="宋体" panose="02010600030101010101" pitchFamily="2" charset="-122"/>
                <a:ea typeface="宋体" panose="02010600030101010101" pitchFamily="2" charset="-122"/>
              </a:rPr>
              <a:t>）。后端服务启动时会将地址信息注册到服务注册表，前端服务通过查询服务注册表就可以发现然后调用后端服务；前端服务启动时也会将地址信息注册到服务注册表，这样网关通过查询服务注册表就可以将请求路由到目标前端服务，这样整个微服务体系的服务自注册自发现和软路由就通过服务注册表和网关串联起来了。如果以面向对象设计模式的视角来看，网关类似</a:t>
            </a:r>
            <a:r>
              <a:rPr lang="en-US" altLang="zh-CN" sz="1400" dirty="0">
                <a:latin typeface="宋体" panose="02010600030101010101" pitchFamily="2" charset="-122"/>
                <a:ea typeface="宋体" panose="02010600030101010101" pitchFamily="2" charset="-122"/>
              </a:rPr>
              <a:t>Proxy</a:t>
            </a:r>
            <a:r>
              <a:rPr lang="zh-CN" altLang="en-US" sz="1400" dirty="0">
                <a:latin typeface="宋体" panose="02010600030101010101" pitchFamily="2" charset="-122"/>
                <a:ea typeface="宋体" panose="02010600030101010101" pitchFamily="2" charset="-122"/>
              </a:rPr>
              <a:t>代理或者</a:t>
            </a:r>
            <a:r>
              <a:rPr lang="en-US" altLang="zh-CN" sz="1400" dirty="0">
                <a:latin typeface="宋体" panose="02010600030101010101" pitchFamily="2" charset="-122"/>
                <a:ea typeface="宋体" panose="02010600030101010101" pitchFamily="2" charset="-122"/>
              </a:rPr>
              <a:t>Façade</a:t>
            </a:r>
            <a:r>
              <a:rPr lang="zh-CN" altLang="en-US" sz="1400" dirty="0">
                <a:latin typeface="宋体" panose="02010600030101010101" pitchFamily="2" charset="-122"/>
                <a:ea typeface="宋体" panose="02010600030101010101" pitchFamily="2" charset="-122"/>
              </a:rPr>
              <a:t>门面模式，而服务注册表和服务自注册自发现类似</a:t>
            </a:r>
            <a:r>
              <a:rPr lang="en-US" altLang="zh-CN" sz="1400" dirty="0" err="1">
                <a:latin typeface="宋体" panose="02010600030101010101" pitchFamily="2" charset="-122"/>
                <a:ea typeface="宋体" panose="02010600030101010101" pitchFamily="2" charset="-122"/>
              </a:rPr>
              <a:t>IoC</a:t>
            </a:r>
            <a:r>
              <a:rPr lang="zh-CN" altLang="en-US" sz="1400" dirty="0">
                <a:latin typeface="宋体" panose="02010600030101010101" pitchFamily="2" charset="-122"/>
                <a:ea typeface="宋体" panose="02010600030101010101" pitchFamily="2" charset="-122"/>
              </a:rPr>
              <a:t>依赖注入模式，微服务可以理解为基于网关代理和注册表</a:t>
            </a:r>
            <a:r>
              <a:rPr lang="en-US" altLang="zh-CN" sz="1400" dirty="0" err="1">
                <a:latin typeface="宋体" panose="02010600030101010101" pitchFamily="2" charset="-122"/>
                <a:ea typeface="宋体" panose="02010600030101010101" pitchFamily="2" charset="-122"/>
              </a:rPr>
              <a:t>IoC</a:t>
            </a:r>
            <a:r>
              <a:rPr lang="zh-CN" altLang="en-US" sz="1400" dirty="0">
                <a:latin typeface="宋体" panose="02010600030101010101" pitchFamily="2" charset="-122"/>
                <a:ea typeface="宋体" panose="02010600030101010101" pitchFamily="2" charset="-122"/>
              </a:rPr>
              <a:t>构建的分布式系统。</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服务框架</a:t>
            </a:r>
            <a:endParaRPr lang="zh-CN" dirty="0"/>
          </a:p>
        </p:txBody>
      </p:sp>
      <p:sp>
        <p:nvSpPr>
          <p:cNvPr id="3" name="Content Placeholder 2"/>
          <p:cNvSpPr>
            <a:spLocks noGrp="1"/>
          </p:cNvSpPr>
          <p:nvPr>
            <p:ph idx="1"/>
          </p:nvPr>
        </p:nvSpPr>
        <p:spPr>
          <a:xfrm>
            <a:off x="1331640" y="1447800"/>
            <a:ext cx="7602048" cy="901080"/>
          </a:xfrm>
        </p:spPr>
        <p:txBody>
          <a:bodyPr>
            <a:normAutofit fontScale="85000" lnSpcReduction="10000"/>
          </a:bodyPr>
          <a:lstStyle/>
          <a:p>
            <a:pPr marL="82550" indent="0">
              <a:buNone/>
            </a:pPr>
            <a:r>
              <a:rPr lang="zh-CN" altLang="en-US" sz="1400" dirty="0">
                <a:latin typeface="宋体" panose="02010600030101010101" pitchFamily="2" charset="-122"/>
                <a:ea typeface="宋体" panose="02010600030101010101" pitchFamily="2" charset="-122"/>
              </a:rPr>
              <a:t>微服务化以后，为了让业务开发人员专注于业务逻辑实现，避免冗余和重复劳动，规范研发提升效率，必然要将一些公共关注点推到框架层面。服务</a:t>
            </a:r>
            <a:r>
              <a:rPr lang="zh-CN" altLang="en-US" sz="1400" dirty="0" smtClean="0">
                <a:latin typeface="宋体" panose="02010600030101010101" pitchFamily="2" charset="-122"/>
                <a:ea typeface="宋体" panose="02010600030101010101" pitchFamily="2" charset="-122"/>
              </a:rPr>
              <a:t>框架主要</a:t>
            </a:r>
            <a:r>
              <a:rPr lang="zh-CN" altLang="en-US" sz="1400" dirty="0">
                <a:latin typeface="宋体" panose="02010600030101010101" pitchFamily="2" charset="-122"/>
                <a:ea typeface="宋体" panose="02010600030101010101" pitchFamily="2" charset="-122"/>
              </a:rPr>
              <a:t>封装公共关注点</a:t>
            </a:r>
            <a:r>
              <a:rPr lang="zh-CN" altLang="en-US" sz="1400" dirty="0" smtClean="0">
                <a:latin typeface="宋体" panose="02010600030101010101" pitchFamily="2" charset="-122"/>
                <a:ea typeface="宋体" panose="02010600030101010101" pitchFamily="2" charset="-122"/>
              </a:rPr>
              <a:t>逻辑，让用户只要专注于业务逻辑；</a:t>
            </a:r>
            <a:endParaRPr lang="zh-CN" sz="14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5608" y="2564904"/>
            <a:ext cx="7203632" cy="351468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服务框架</a:t>
            </a:r>
            <a:r>
              <a:rPr lang="en-US" altLang="zh-CN" dirty="0" smtClean="0"/>
              <a:t>-</a:t>
            </a:r>
            <a:r>
              <a:rPr lang="zh-CN" altLang="en-US" dirty="0" smtClean="0"/>
              <a:t>封装公共关注点</a:t>
            </a:r>
            <a:endParaRPr lang="zh-CN" dirty="0"/>
          </a:p>
        </p:txBody>
      </p:sp>
      <p:sp>
        <p:nvSpPr>
          <p:cNvPr id="3" name="Content Placeholder 2"/>
          <p:cNvSpPr>
            <a:spLocks noGrp="1"/>
          </p:cNvSpPr>
          <p:nvPr>
            <p:ph idx="1"/>
          </p:nvPr>
        </p:nvSpPr>
        <p:spPr>
          <a:xfrm>
            <a:off x="1435608" y="1447800"/>
            <a:ext cx="7498080" cy="521876"/>
          </a:xfrm>
        </p:spPr>
        <p:txBody>
          <a:bodyPr>
            <a:normAutofit/>
          </a:bodyPr>
          <a:lstStyle/>
          <a:p>
            <a:r>
              <a:rPr lang="zh-CN" altLang="en-US" sz="1600" dirty="0"/>
              <a:t>服务注册、发现、负载均衡和</a:t>
            </a:r>
            <a:r>
              <a:rPr lang="zh-CN" altLang="en-US" sz="1600" dirty="0" smtClean="0"/>
              <a:t>健康检查</a:t>
            </a:r>
            <a:endParaRPr lang="en-US" altLang="zh-CN" sz="1600" dirty="0" smtClean="0"/>
          </a:p>
        </p:txBody>
      </p:sp>
      <p:sp>
        <p:nvSpPr>
          <p:cNvPr id="7" name="文本框 6"/>
          <p:cNvSpPr txBox="1"/>
          <p:nvPr/>
        </p:nvSpPr>
        <p:spPr>
          <a:xfrm>
            <a:off x="1762271" y="1907827"/>
            <a:ext cx="6984776" cy="400110"/>
          </a:xfrm>
          <a:prstGeom prst="rect">
            <a:avLst/>
          </a:prstGeom>
          <a:noFill/>
        </p:spPr>
        <p:txBody>
          <a:bodyPr wrap="square" rtlCol="0">
            <a:spAutoFit/>
          </a:bodyPr>
          <a:lstStyle/>
          <a:p>
            <a:r>
              <a:rPr lang="en-US" altLang="zh-CN" sz="1000" dirty="0" smtClean="0">
                <a:latin typeface="华文细黑" panose="02010600040101010101" pitchFamily="2" charset="-122"/>
                <a:ea typeface="华文细黑" panose="02010600040101010101" pitchFamily="2" charset="-122"/>
              </a:rPr>
              <a:t>Netflix</a:t>
            </a:r>
            <a:r>
              <a:rPr lang="zh-CN" altLang="en-US" sz="1000" dirty="0" smtClean="0">
                <a:latin typeface="华文细黑" panose="02010600040101010101" pitchFamily="2" charset="-122"/>
                <a:ea typeface="华文细黑" panose="02010600040101010101" pitchFamily="2" charset="-122"/>
              </a:rPr>
              <a:t>是一家成功实践微服务架构的互联网公司，几年前，</a:t>
            </a:r>
            <a:r>
              <a:rPr lang="en-US" altLang="zh-CN" sz="1000" dirty="0" smtClean="0">
                <a:latin typeface="华文细黑" panose="02010600040101010101" pitchFamily="2" charset="-122"/>
                <a:ea typeface="华文细黑" panose="02010600040101010101" pitchFamily="2" charset="-122"/>
              </a:rPr>
              <a:t>Netflix</a:t>
            </a:r>
            <a:r>
              <a:rPr lang="zh-CN" altLang="en-US" sz="1000" dirty="0" smtClean="0">
                <a:latin typeface="华文细黑" panose="02010600040101010101" pitchFamily="2" charset="-122"/>
                <a:ea typeface="华文细黑" panose="02010600040101010101" pitchFamily="2" charset="-122"/>
              </a:rPr>
              <a:t>就把它的几乎整个微服务框架栈开源贡献给了社区，这些框架和组件包括</a:t>
            </a:r>
            <a:endParaRPr lang="zh-CN" altLang="en-US" sz="1000" dirty="0">
              <a:latin typeface="华文细黑" panose="02010600040101010101" pitchFamily="2" charset="-122"/>
              <a:ea typeface="华文细黑" panose="02010600040101010101" pitchFamily="2" charset="-122"/>
            </a:endParaRPr>
          </a:p>
        </p:txBody>
      </p:sp>
      <p:grpSp>
        <p:nvGrpSpPr>
          <p:cNvPr id="5" name="组合 4"/>
          <p:cNvGrpSpPr/>
          <p:nvPr/>
        </p:nvGrpSpPr>
        <p:grpSpPr>
          <a:xfrm>
            <a:off x="1435608" y="2296195"/>
            <a:ext cx="7498080" cy="917937"/>
            <a:chOff x="1435608" y="2459865"/>
            <a:chExt cx="7498080" cy="917937"/>
          </a:xfrm>
        </p:grpSpPr>
        <p:sp>
          <p:nvSpPr>
            <p:cNvPr id="6" name="Content Placeholder 2"/>
            <p:cNvSpPr txBox="1"/>
            <p:nvPr/>
          </p:nvSpPr>
          <p:spPr>
            <a:xfrm>
              <a:off x="1435608" y="2459865"/>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sz="1600" dirty="0"/>
                <a:t>监控日志</a:t>
              </a:r>
              <a:endParaRPr lang="zh-CN" altLang="en-US" sz="1600" dirty="0" smtClean="0"/>
            </a:p>
          </p:txBody>
        </p:sp>
        <p:sp>
          <p:nvSpPr>
            <p:cNvPr id="15" name="文本框 14"/>
            <p:cNvSpPr txBox="1"/>
            <p:nvPr/>
          </p:nvSpPr>
          <p:spPr>
            <a:xfrm>
              <a:off x="1762271" y="2977692"/>
              <a:ext cx="6984776" cy="400110"/>
            </a:xfrm>
            <a:prstGeom prst="rect">
              <a:avLst/>
            </a:prstGeom>
            <a:noFill/>
          </p:spPr>
          <p:txBody>
            <a:bodyPr wrap="square" rtlCol="0">
              <a:spAutoFit/>
            </a:bodyPr>
            <a:lstStyle/>
            <a:p>
              <a:r>
                <a:rPr lang="zh-CN" altLang="en-US" sz="1000" dirty="0" smtClean="0">
                  <a:latin typeface="华文细黑" panose="02010600040101010101" pitchFamily="2" charset="-122"/>
                  <a:ea typeface="华文细黑" panose="02010600040101010101" pitchFamily="2" charset="-122"/>
                </a:rPr>
                <a:t>框架</a:t>
              </a:r>
              <a:r>
                <a:rPr lang="zh-CN" altLang="en-US" sz="1000" dirty="0">
                  <a:latin typeface="华文细黑" panose="02010600040101010101" pitchFamily="2" charset="-122"/>
                  <a:ea typeface="华文细黑" panose="02010600040101010101" pitchFamily="2" charset="-122"/>
                </a:rPr>
                <a:t>一方面要记录重要的框架层日志、</a:t>
              </a:r>
              <a:r>
                <a:rPr lang="en-US" altLang="zh-CN" sz="1000" dirty="0">
                  <a:latin typeface="华文细黑" panose="02010600040101010101" pitchFamily="2" charset="-122"/>
                  <a:ea typeface="华文细黑" panose="02010600040101010101" pitchFamily="2" charset="-122"/>
                </a:rPr>
                <a:t>metrics</a:t>
              </a:r>
              <a:r>
                <a:rPr lang="zh-CN" altLang="en-US" sz="1000" dirty="0">
                  <a:latin typeface="华文细黑" panose="02010600040101010101" pitchFamily="2" charset="-122"/>
                  <a:ea typeface="华文细黑" panose="02010600040101010101" pitchFamily="2" charset="-122"/>
                </a:rPr>
                <a:t>和调用链数据，还要将日志、</a:t>
              </a:r>
              <a:r>
                <a:rPr lang="en-US" altLang="zh-CN" sz="1000" dirty="0">
                  <a:latin typeface="华文细黑" panose="02010600040101010101" pitchFamily="2" charset="-122"/>
                  <a:ea typeface="华文细黑" panose="02010600040101010101" pitchFamily="2" charset="-122"/>
                </a:rPr>
                <a:t>metrics</a:t>
              </a:r>
              <a:r>
                <a:rPr lang="zh-CN" altLang="en-US" sz="1000" dirty="0">
                  <a:latin typeface="华文细黑" panose="02010600040101010101" pitchFamily="2" charset="-122"/>
                  <a:ea typeface="华文细黑" panose="02010600040101010101" pitchFamily="2" charset="-122"/>
                </a:rPr>
                <a:t>等接口暴露出来，让业务层能根据需要记录业务日志数据。在运行环境中，所有日志数据一般集中落地到企业后台日志系统，做进一步分析和处理。</a:t>
              </a:r>
              <a:endParaRPr lang="zh-CN" altLang="en-US" sz="1000" dirty="0">
                <a:latin typeface="华文细黑" panose="02010600040101010101" pitchFamily="2" charset="-122"/>
                <a:ea typeface="华文细黑" panose="02010600040101010101" pitchFamily="2" charset="-122"/>
              </a:endParaRPr>
            </a:p>
          </p:txBody>
        </p:sp>
      </p:grpSp>
      <p:sp>
        <p:nvSpPr>
          <p:cNvPr id="17" name="Content Placeholder 2"/>
          <p:cNvSpPr txBox="1"/>
          <p:nvPr/>
        </p:nvSpPr>
        <p:spPr>
          <a:xfrm>
            <a:off x="1435608" y="3214132"/>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en-US" altLang="zh-CN" sz="1600" dirty="0">
                <a:solidFill>
                  <a:srgbClr val="FF0000"/>
                </a:solidFill>
              </a:rPr>
              <a:t>REST/RPC</a:t>
            </a:r>
            <a:r>
              <a:rPr lang="zh-CN" altLang="en-US" sz="1600" dirty="0">
                <a:solidFill>
                  <a:srgbClr val="FF0000"/>
                </a:solidFill>
              </a:rPr>
              <a:t>和序列化</a:t>
            </a:r>
            <a:endParaRPr lang="zh-CN" altLang="en-US" sz="1600" dirty="0" smtClean="0">
              <a:solidFill>
                <a:srgbClr val="FF0000"/>
              </a:solidFill>
            </a:endParaRPr>
          </a:p>
        </p:txBody>
      </p:sp>
      <p:sp>
        <p:nvSpPr>
          <p:cNvPr id="18" name="文本框 17"/>
          <p:cNvSpPr txBox="1"/>
          <p:nvPr/>
        </p:nvSpPr>
        <p:spPr>
          <a:xfrm>
            <a:off x="1763688" y="3736008"/>
            <a:ext cx="6984776" cy="707886"/>
          </a:xfrm>
          <a:prstGeom prst="rect">
            <a:avLst/>
          </a:prstGeom>
          <a:noFill/>
        </p:spPr>
        <p:txBody>
          <a:bodyPr wrap="square" rtlCol="0">
            <a:spAutoFit/>
          </a:bodyPr>
          <a:lstStyle/>
          <a:p>
            <a:r>
              <a:rPr lang="zh-CN" altLang="en-US" sz="1000" dirty="0">
                <a:solidFill>
                  <a:srgbClr val="FF0000"/>
                </a:solidFill>
                <a:latin typeface="华文细黑" panose="02010600040101010101" pitchFamily="2" charset="-122"/>
                <a:ea typeface="华文细黑" panose="02010600040101010101" pitchFamily="2" charset="-122"/>
              </a:rPr>
              <a:t>框架层要支持将业务逻辑以</a:t>
            </a:r>
            <a:r>
              <a:rPr lang="en-US" altLang="zh-CN" sz="1000" dirty="0">
                <a:solidFill>
                  <a:srgbClr val="FF0000"/>
                </a:solidFill>
                <a:latin typeface="华文细黑" panose="02010600040101010101" pitchFamily="2" charset="-122"/>
                <a:ea typeface="华文细黑" panose="02010600040101010101" pitchFamily="2" charset="-122"/>
              </a:rPr>
              <a:t>HTTP/REST</a:t>
            </a:r>
            <a:r>
              <a:rPr lang="zh-CN" altLang="en-US" sz="1000" dirty="0">
                <a:solidFill>
                  <a:srgbClr val="FF0000"/>
                </a:solidFill>
                <a:latin typeface="华文细黑" panose="02010600040101010101" pitchFamily="2" charset="-122"/>
                <a:ea typeface="华文细黑" panose="02010600040101010101" pitchFamily="2" charset="-122"/>
              </a:rPr>
              <a:t>或者</a:t>
            </a:r>
            <a:r>
              <a:rPr lang="en-US" altLang="zh-CN" sz="1000" dirty="0">
                <a:solidFill>
                  <a:srgbClr val="FF0000"/>
                </a:solidFill>
                <a:latin typeface="华文细黑" panose="02010600040101010101" pitchFamily="2" charset="-122"/>
                <a:ea typeface="华文细黑" panose="02010600040101010101" pitchFamily="2" charset="-122"/>
              </a:rPr>
              <a:t>RPC</a:t>
            </a:r>
            <a:r>
              <a:rPr lang="zh-CN" altLang="en-US" sz="1000" dirty="0">
                <a:solidFill>
                  <a:srgbClr val="FF0000"/>
                </a:solidFill>
                <a:latin typeface="华文细黑" panose="02010600040101010101" pitchFamily="2" charset="-122"/>
                <a:ea typeface="华文细黑" panose="02010600040101010101" pitchFamily="2" charset="-122"/>
              </a:rPr>
              <a:t>方式暴露出来，</a:t>
            </a:r>
            <a:r>
              <a:rPr lang="en-US" altLang="zh-CN" sz="1000" dirty="0">
                <a:solidFill>
                  <a:srgbClr val="FF0000"/>
                </a:solidFill>
                <a:latin typeface="华文细黑" panose="02010600040101010101" pitchFamily="2" charset="-122"/>
                <a:ea typeface="华文细黑" panose="02010600040101010101" pitchFamily="2" charset="-122"/>
              </a:rPr>
              <a:t>HTTP/REST</a:t>
            </a:r>
            <a:r>
              <a:rPr lang="zh-CN" altLang="en-US" sz="1000" dirty="0">
                <a:solidFill>
                  <a:srgbClr val="FF0000"/>
                </a:solidFill>
                <a:latin typeface="华文细黑" panose="02010600040101010101" pitchFamily="2" charset="-122"/>
                <a:ea typeface="华文细黑" panose="02010600040101010101" pitchFamily="2" charset="-122"/>
              </a:rPr>
              <a:t>是当前主流</a:t>
            </a:r>
            <a:r>
              <a:rPr lang="en-US" altLang="zh-CN" sz="1000" dirty="0">
                <a:solidFill>
                  <a:srgbClr val="FF0000"/>
                </a:solidFill>
                <a:latin typeface="华文细黑" panose="02010600040101010101" pitchFamily="2" charset="-122"/>
                <a:ea typeface="华文细黑" panose="02010600040101010101" pitchFamily="2" charset="-122"/>
              </a:rPr>
              <a:t>API</a:t>
            </a:r>
            <a:r>
              <a:rPr lang="zh-CN" altLang="en-US" sz="1000" dirty="0">
                <a:solidFill>
                  <a:srgbClr val="FF0000"/>
                </a:solidFill>
                <a:latin typeface="华文细黑" panose="02010600040101010101" pitchFamily="2" charset="-122"/>
                <a:ea typeface="华文细黑" panose="02010600040101010101" pitchFamily="2" charset="-122"/>
              </a:rPr>
              <a:t>暴露方式，在性能要求高的场合则可采用</a:t>
            </a:r>
            <a:r>
              <a:rPr lang="en-US" altLang="zh-CN" sz="1000" dirty="0">
                <a:solidFill>
                  <a:srgbClr val="FF0000"/>
                </a:solidFill>
                <a:latin typeface="华文细黑" panose="02010600040101010101" pitchFamily="2" charset="-122"/>
                <a:ea typeface="华文细黑" panose="02010600040101010101" pitchFamily="2" charset="-122"/>
              </a:rPr>
              <a:t>Binary/RPC</a:t>
            </a:r>
            <a:r>
              <a:rPr lang="zh-CN" altLang="en-US" sz="1000" dirty="0">
                <a:solidFill>
                  <a:srgbClr val="FF0000"/>
                </a:solidFill>
                <a:latin typeface="华文细黑" panose="02010600040101010101" pitchFamily="2" charset="-122"/>
                <a:ea typeface="华文细黑" panose="02010600040101010101" pitchFamily="2" charset="-122"/>
              </a:rPr>
              <a:t>方式。针对当前多样化的设备类型</a:t>
            </a:r>
            <a:r>
              <a:rPr lang="en-US" altLang="zh-CN" sz="1000" dirty="0">
                <a:solidFill>
                  <a:srgbClr val="FF0000"/>
                </a:solidFill>
                <a:latin typeface="华文细黑" panose="02010600040101010101" pitchFamily="2" charset="-122"/>
                <a:ea typeface="华文细黑" panose="02010600040101010101" pitchFamily="2" charset="-122"/>
              </a:rPr>
              <a:t>(</a:t>
            </a:r>
            <a:r>
              <a:rPr lang="zh-CN" altLang="en-US" sz="1000" dirty="0">
                <a:solidFill>
                  <a:srgbClr val="FF0000"/>
                </a:solidFill>
                <a:latin typeface="华文细黑" panose="02010600040101010101" pitchFamily="2" charset="-122"/>
                <a:ea typeface="华文细黑" panose="02010600040101010101" pitchFamily="2" charset="-122"/>
              </a:rPr>
              <a:t>浏览器、普通</a:t>
            </a:r>
            <a:r>
              <a:rPr lang="en-US" altLang="zh-CN" sz="1000" dirty="0">
                <a:solidFill>
                  <a:srgbClr val="FF0000"/>
                </a:solidFill>
                <a:latin typeface="华文细黑" panose="02010600040101010101" pitchFamily="2" charset="-122"/>
                <a:ea typeface="华文细黑" panose="02010600040101010101" pitchFamily="2" charset="-122"/>
              </a:rPr>
              <a:t>PC</a:t>
            </a:r>
            <a:r>
              <a:rPr lang="zh-CN" altLang="en-US" sz="1000" dirty="0">
                <a:solidFill>
                  <a:srgbClr val="FF0000"/>
                </a:solidFill>
                <a:latin typeface="华文细黑" panose="02010600040101010101" pitchFamily="2" charset="-122"/>
                <a:ea typeface="华文细黑" panose="02010600040101010101" pitchFamily="2" charset="-122"/>
              </a:rPr>
              <a:t>、无线设备等</a:t>
            </a:r>
            <a:r>
              <a:rPr lang="en-US" altLang="zh-CN" sz="1000" dirty="0">
                <a:solidFill>
                  <a:srgbClr val="FF0000"/>
                </a:solidFill>
                <a:latin typeface="华文细黑" panose="02010600040101010101" pitchFamily="2" charset="-122"/>
                <a:ea typeface="华文细黑" panose="02010600040101010101" pitchFamily="2" charset="-122"/>
              </a:rPr>
              <a:t>)</a:t>
            </a:r>
            <a:r>
              <a:rPr lang="zh-CN" altLang="en-US" sz="1000" dirty="0">
                <a:solidFill>
                  <a:srgbClr val="FF0000"/>
                </a:solidFill>
                <a:latin typeface="华文细黑" panose="02010600040101010101" pitchFamily="2" charset="-122"/>
                <a:ea typeface="华文细黑" panose="02010600040101010101" pitchFamily="2" charset="-122"/>
              </a:rPr>
              <a:t>，框架层要支持可定制的序列化机制，例如，对浏览器，框架支持输出</a:t>
            </a:r>
            <a:r>
              <a:rPr lang="en-US" altLang="zh-CN" sz="1000" dirty="0">
                <a:solidFill>
                  <a:srgbClr val="FF0000"/>
                </a:solidFill>
                <a:latin typeface="华文细黑" panose="02010600040101010101" pitchFamily="2" charset="-122"/>
                <a:ea typeface="华文细黑" panose="02010600040101010101" pitchFamily="2" charset="-122"/>
              </a:rPr>
              <a:t>Ajax</a:t>
            </a:r>
            <a:r>
              <a:rPr lang="zh-CN" altLang="en-US" sz="1000" dirty="0">
                <a:solidFill>
                  <a:srgbClr val="FF0000"/>
                </a:solidFill>
                <a:latin typeface="华文细黑" panose="02010600040101010101" pitchFamily="2" charset="-122"/>
                <a:ea typeface="华文细黑" panose="02010600040101010101" pitchFamily="2" charset="-122"/>
              </a:rPr>
              <a:t>友好的</a:t>
            </a:r>
            <a:r>
              <a:rPr lang="en-US" altLang="zh-CN" sz="1000" dirty="0">
                <a:solidFill>
                  <a:srgbClr val="FF0000"/>
                </a:solidFill>
                <a:latin typeface="华文细黑" panose="02010600040101010101" pitchFamily="2" charset="-122"/>
                <a:ea typeface="华文细黑" panose="02010600040101010101" pitchFamily="2" charset="-122"/>
              </a:rPr>
              <a:t>JSON</a:t>
            </a:r>
            <a:r>
              <a:rPr lang="zh-CN" altLang="en-US" sz="1000" dirty="0">
                <a:solidFill>
                  <a:srgbClr val="FF0000"/>
                </a:solidFill>
                <a:latin typeface="华文细黑" panose="02010600040101010101" pitchFamily="2" charset="-122"/>
                <a:ea typeface="华文细黑" panose="02010600040101010101" pitchFamily="2" charset="-122"/>
              </a:rPr>
              <a:t>消息格式，而对无线设备上的</a:t>
            </a:r>
            <a:r>
              <a:rPr lang="en-US" altLang="zh-CN" sz="1000" dirty="0">
                <a:solidFill>
                  <a:srgbClr val="FF0000"/>
                </a:solidFill>
                <a:latin typeface="华文细黑" panose="02010600040101010101" pitchFamily="2" charset="-122"/>
                <a:ea typeface="华文细黑" panose="02010600040101010101" pitchFamily="2" charset="-122"/>
              </a:rPr>
              <a:t>Native App</a:t>
            </a:r>
            <a:r>
              <a:rPr lang="zh-CN" altLang="en-US" sz="1000" dirty="0">
                <a:solidFill>
                  <a:srgbClr val="FF0000"/>
                </a:solidFill>
                <a:latin typeface="华文细黑" panose="02010600040101010101" pitchFamily="2" charset="-122"/>
                <a:ea typeface="华文细黑" panose="02010600040101010101" pitchFamily="2" charset="-122"/>
              </a:rPr>
              <a:t>，框架支持输出性能高的</a:t>
            </a:r>
            <a:r>
              <a:rPr lang="en-US" altLang="zh-CN" sz="1000" dirty="0">
                <a:solidFill>
                  <a:srgbClr val="FF0000"/>
                </a:solidFill>
                <a:latin typeface="华文细黑" panose="02010600040101010101" pitchFamily="2" charset="-122"/>
                <a:ea typeface="华文细黑" panose="02010600040101010101" pitchFamily="2" charset="-122"/>
              </a:rPr>
              <a:t>Binary</a:t>
            </a:r>
            <a:r>
              <a:rPr lang="zh-CN" altLang="en-US" sz="1000" dirty="0">
                <a:solidFill>
                  <a:srgbClr val="FF0000"/>
                </a:solidFill>
                <a:latin typeface="华文细黑" panose="02010600040101010101" pitchFamily="2" charset="-122"/>
                <a:ea typeface="华文细黑" panose="02010600040101010101" pitchFamily="2" charset="-122"/>
              </a:rPr>
              <a:t>消息格式</a:t>
            </a:r>
            <a:endParaRPr lang="zh-CN" altLang="en-US" sz="1000" dirty="0">
              <a:solidFill>
                <a:srgbClr val="FF0000"/>
              </a:solidFill>
              <a:latin typeface="华文细黑" panose="02010600040101010101" pitchFamily="2" charset="-122"/>
              <a:ea typeface="华文细黑" panose="02010600040101010101" pitchFamily="2" charset="-122"/>
            </a:endParaRPr>
          </a:p>
        </p:txBody>
      </p:sp>
      <p:sp>
        <p:nvSpPr>
          <p:cNvPr id="19" name="Content Placeholder 2"/>
          <p:cNvSpPr txBox="1"/>
          <p:nvPr/>
        </p:nvSpPr>
        <p:spPr>
          <a:xfrm>
            <a:off x="1435608" y="4388777"/>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sz="1600" dirty="0"/>
              <a:t>配置</a:t>
            </a:r>
            <a:endParaRPr lang="zh-CN" altLang="en-US" sz="1600" dirty="0" smtClean="0"/>
          </a:p>
        </p:txBody>
      </p:sp>
      <p:sp>
        <p:nvSpPr>
          <p:cNvPr id="20" name="文本框 19"/>
          <p:cNvSpPr txBox="1"/>
          <p:nvPr/>
        </p:nvSpPr>
        <p:spPr>
          <a:xfrm>
            <a:off x="1763688" y="4910653"/>
            <a:ext cx="6984776" cy="400110"/>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除了支持普通配置文件方式的配置，框架层还可集成动态运行时配置，能够在运行时针对不同环境动态调整服务的参数和配置</a:t>
            </a:r>
            <a:endParaRPr lang="zh-CN" altLang="en-US" sz="1000" dirty="0">
              <a:latin typeface="华文细黑" panose="02010600040101010101" pitchFamily="2" charset="-122"/>
              <a:ea typeface="华文细黑" panose="02010600040101010101" pitchFamily="2" charset="-122"/>
            </a:endParaRPr>
          </a:p>
        </p:txBody>
      </p:sp>
      <p:sp>
        <p:nvSpPr>
          <p:cNvPr id="21" name="Content Placeholder 2"/>
          <p:cNvSpPr txBox="1"/>
          <p:nvPr/>
        </p:nvSpPr>
        <p:spPr>
          <a:xfrm>
            <a:off x="1435608" y="5394999"/>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sz="1600" dirty="0"/>
              <a:t>限流和容错</a:t>
            </a:r>
            <a:endParaRPr lang="zh-CN" altLang="en-US" sz="1600" dirty="0" smtClean="0"/>
          </a:p>
        </p:txBody>
      </p:sp>
      <p:sp>
        <p:nvSpPr>
          <p:cNvPr id="22" name="文本框 21"/>
          <p:cNvSpPr txBox="1"/>
          <p:nvPr/>
        </p:nvSpPr>
        <p:spPr>
          <a:xfrm>
            <a:off x="1763688" y="5916875"/>
            <a:ext cx="6984776" cy="400110"/>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框架集成限流容错组件，能够在运行时自动限流和容错，保护服务，如果进一步和动态配置相结合，还可以实现动态限流和熔断</a:t>
            </a:r>
            <a:endParaRPr lang="zh-CN" altLang="en-US" sz="1000"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服务框架</a:t>
            </a:r>
            <a:r>
              <a:rPr lang="en-US" altLang="zh-CN" dirty="0" smtClean="0"/>
              <a:t>-</a:t>
            </a:r>
            <a:r>
              <a:rPr lang="zh-CN" altLang="en-US" dirty="0" smtClean="0"/>
              <a:t>封装公共关注点</a:t>
            </a:r>
            <a:endParaRPr lang="zh-CN" dirty="0"/>
          </a:p>
        </p:txBody>
      </p:sp>
      <p:sp>
        <p:nvSpPr>
          <p:cNvPr id="3" name="Content Placeholder 2"/>
          <p:cNvSpPr>
            <a:spLocks noGrp="1"/>
          </p:cNvSpPr>
          <p:nvPr>
            <p:ph idx="1"/>
          </p:nvPr>
        </p:nvSpPr>
        <p:spPr>
          <a:xfrm>
            <a:off x="1435608" y="1447800"/>
            <a:ext cx="7498080" cy="521876"/>
          </a:xfrm>
        </p:spPr>
        <p:txBody>
          <a:bodyPr>
            <a:normAutofit/>
          </a:bodyPr>
          <a:lstStyle/>
          <a:p>
            <a:r>
              <a:rPr lang="zh-CN" altLang="en-US" sz="1600" dirty="0"/>
              <a:t>管理接口</a:t>
            </a:r>
            <a:endParaRPr lang="en-US" altLang="zh-CN" sz="1600" dirty="0" smtClean="0"/>
          </a:p>
        </p:txBody>
      </p:sp>
      <p:sp>
        <p:nvSpPr>
          <p:cNvPr id="7" name="文本框 6"/>
          <p:cNvSpPr txBox="1"/>
          <p:nvPr/>
        </p:nvSpPr>
        <p:spPr>
          <a:xfrm>
            <a:off x="1762271" y="1907827"/>
            <a:ext cx="6984776" cy="398780"/>
          </a:xfrm>
          <a:prstGeom prst="rect">
            <a:avLst/>
          </a:prstGeom>
          <a:noFill/>
        </p:spPr>
        <p:txBody>
          <a:bodyPr wrap="square" rtlCol="0">
            <a:spAutoFit/>
          </a:bodyPr>
          <a:lstStyle/>
          <a:p>
            <a:r>
              <a:rPr lang="zh-CN" altLang="en-US" sz="1000" dirty="0">
                <a:latin typeface="+mj-ea"/>
                <a:ea typeface="+mj-ea"/>
                <a:cs typeface="+mj-ea"/>
              </a:rPr>
              <a:t>框架集成管理接口，一方面可以在线查看框架和服务内部状态，同时还可以动态调整内部状态，对调试、监控和管理能提供快速反馈。</a:t>
            </a:r>
            <a:r>
              <a:rPr lang="en-US" altLang="zh-CN" sz="1000" dirty="0">
                <a:latin typeface="+mj-ea"/>
                <a:ea typeface="+mj-ea"/>
                <a:cs typeface="+mj-ea"/>
              </a:rPr>
              <a:t>Spring Boot</a:t>
            </a:r>
            <a:r>
              <a:rPr lang="zh-CN" altLang="en-US" sz="1000" dirty="0">
                <a:latin typeface="+mj-ea"/>
                <a:ea typeface="+mj-ea"/>
                <a:cs typeface="+mj-ea"/>
              </a:rPr>
              <a:t>微框架的</a:t>
            </a:r>
            <a:r>
              <a:rPr lang="en-US" altLang="zh-CN" sz="1000" dirty="0">
                <a:latin typeface="+mj-ea"/>
                <a:ea typeface="+mj-ea"/>
                <a:cs typeface="+mj-ea"/>
              </a:rPr>
              <a:t>Actuator</a:t>
            </a:r>
            <a:r>
              <a:rPr lang="zh-CN" altLang="en-US" sz="1000" dirty="0">
                <a:latin typeface="+mj-ea"/>
                <a:ea typeface="+mj-ea"/>
                <a:cs typeface="+mj-ea"/>
              </a:rPr>
              <a:t>模块就是一个强大的管理接口</a:t>
            </a:r>
            <a:endParaRPr lang="zh-CN" altLang="en-US" sz="1000" dirty="0">
              <a:latin typeface="+mj-ea"/>
              <a:ea typeface="+mj-ea"/>
              <a:cs typeface="+mj-ea"/>
            </a:endParaRPr>
          </a:p>
        </p:txBody>
      </p:sp>
      <p:grpSp>
        <p:nvGrpSpPr>
          <p:cNvPr id="5" name="组合 4"/>
          <p:cNvGrpSpPr/>
          <p:nvPr/>
        </p:nvGrpSpPr>
        <p:grpSpPr>
          <a:xfrm>
            <a:off x="1435608" y="2296195"/>
            <a:ext cx="7498080" cy="764048"/>
            <a:chOff x="1435608" y="2459865"/>
            <a:chExt cx="7498080" cy="764048"/>
          </a:xfrm>
        </p:grpSpPr>
        <p:sp>
          <p:nvSpPr>
            <p:cNvPr id="6" name="Content Placeholder 2"/>
            <p:cNvSpPr txBox="1"/>
            <p:nvPr/>
          </p:nvSpPr>
          <p:spPr>
            <a:xfrm>
              <a:off x="1435608" y="2459865"/>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sz="1600" dirty="0"/>
                <a:t>统一错误处理</a:t>
              </a:r>
              <a:endParaRPr lang="zh-CN" altLang="en-US" sz="1600" dirty="0" smtClean="0"/>
            </a:p>
          </p:txBody>
        </p:sp>
        <p:sp>
          <p:nvSpPr>
            <p:cNvPr id="15" name="文本框 14"/>
            <p:cNvSpPr txBox="1"/>
            <p:nvPr/>
          </p:nvSpPr>
          <p:spPr>
            <a:xfrm>
              <a:off x="1762271" y="2977692"/>
              <a:ext cx="6984776" cy="246221"/>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对于框架层和服务的内部异常，如果框架层</a:t>
              </a:r>
              <a:r>
                <a:rPr lang="zh-CN" altLang="en-US" sz="1000" dirty="0"/>
                <a:t>能够</a:t>
              </a:r>
              <a:r>
                <a:rPr lang="zh-CN" altLang="en-US" sz="1000" dirty="0">
                  <a:latin typeface="华文细黑" panose="02010600040101010101" pitchFamily="2" charset="-122"/>
                  <a:ea typeface="华文细黑" panose="02010600040101010101" pitchFamily="2" charset="-122"/>
                </a:rPr>
                <a:t>统一处理并</a:t>
              </a:r>
              <a:r>
                <a:rPr lang="zh-CN" altLang="en-US" sz="1000" dirty="0"/>
                <a:t>记录</a:t>
              </a:r>
              <a:r>
                <a:rPr lang="zh-CN" altLang="en-US" sz="1000" dirty="0">
                  <a:latin typeface="华文细黑" panose="02010600040101010101" pitchFamily="2" charset="-122"/>
                  <a:ea typeface="华文细黑" panose="02010600040101010101" pitchFamily="2" charset="-122"/>
                </a:rPr>
                <a:t>日志，对服务监控和快速问题定位有很大帮助</a:t>
              </a:r>
              <a:endParaRPr lang="zh-CN" altLang="en-US" sz="1000" dirty="0">
                <a:latin typeface="华文细黑" panose="02010600040101010101" pitchFamily="2" charset="-122"/>
                <a:ea typeface="华文细黑" panose="02010600040101010101" pitchFamily="2" charset="-122"/>
              </a:endParaRPr>
            </a:p>
          </p:txBody>
        </p:sp>
      </p:grpSp>
      <p:sp>
        <p:nvSpPr>
          <p:cNvPr id="17" name="Content Placeholder 2"/>
          <p:cNvSpPr txBox="1"/>
          <p:nvPr/>
        </p:nvSpPr>
        <p:spPr>
          <a:xfrm>
            <a:off x="1435608" y="3214132"/>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sz="1600" dirty="0"/>
              <a:t>安全</a:t>
            </a:r>
            <a:endParaRPr lang="zh-CN" altLang="en-US" sz="1600" dirty="0" smtClean="0"/>
          </a:p>
        </p:txBody>
      </p:sp>
      <p:sp>
        <p:nvSpPr>
          <p:cNvPr id="18" name="文本框 17"/>
          <p:cNvSpPr txBox="1"/>
          <p:nvPr/>
        </p:nvSpPr>
        <p:spPr>
          <a:xfrm>
            <a:off x="1763688" y="3736008"/>
            <a:ext cx="6984776" cy="246221"/>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安全和访问控制逻辑可以在框架层统一进行封装，可做成插件形式，具体业务服务根据需要加载相关安全插件</a:t>
            </a:r>
            <a:endParaRPr lang="zh-CN" altLang="en-US" sz="1000" dirty="0">
              <a:latin typeface="华文细黑" panose="02010600040101010101" pitchFamily="2" charset="-122"/>
              <a:ea typeface="华文细黑" panose="02010600040101010101" pitchFamily="2" charset="-122"/>
            </a:endParaRPr>
          </a:p>
        </p:txBody>
      </p:sp>
      <p:sp>
        <p:nvSpPr>
          <p:cNvPr id="19" name="Content Placeholder 2"/>
          <p:cNvSpPr txBox="1"/>
          <p:nvPr/>
        </p:nvSpPr>
        <p:spPr>
          <a:xfrm>
            <a:off x="1435608" y="4388777"/>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sz="1600" dirty="0"/>
              <a:t>文档自动生成</a:t>
            </a:r>
            <a:endParaRPr lang="zh-CN" altLang="en-US" sz="1600" dirty="0" smtClean="0"/>
          </a:p>
        </p:txBody>
      </p:sp>
      <p:sp>
        <p:nvSpPr>
          <p:cNvPr id="20" name="文本框 19"/>
          <p:cNvSpPr txBox="1"/>
          <p:nvPr/>
        </p:nvSpPr>
        <p:spPr>
          <a:xfrm>
            <a:off x="1763688" y="4910653"/>
            <a:ext cx="6984776" cy="400110"/>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文档的书写和同步一直是一个痛点，框架层如果能支持文档的自动生成和同步，会给使用</a:t>
            </a:r>
            <a:r>
              <a:rPr lang="en-US" altLang="zh-CN" sz="1000" dirty="0">
                <a:latin typeface="华文细黑" panose="02010600040101010101" pitchFamily="2" charset="-122"/>
                <a:ea typeface="华文细黑" panose="02010600040101010101" pitchFamily="2" charset="-122"/>
              </a:rPr>
              <a:t>API</a:t>
            </a:r>
            <a:r>
              <a:rPr lang="zh-CN" altLang="en-US" sz="1000" dirty="0">
                <a:latin typeface="华文细黑" panose="02010600040101010101" pitchFamily="2" charset="-122"/>
                <a:ea typeface="华文细黑" panose="02010600040101010101" pitchFamily="2" charset="-122"/>
              </a:rPr>
              <a:t>的开发和测试人员带来极大便利。</a:t>
            </a:r>
            <a:r>
              <a:rPr lang="en-US" altLang="zh-CN" sz="1000" dirty="0">
                <a:latin typeface="华文细黑" panose="02010600040101010101" pitchFamily="2" charset="-122"/>
                <a:ea typeface="华文细黑" panose="02010600040101010101" pitchFamily="2" charset="-122"/>
              </a:rPr>
              <a:t>Swagger</a:t>
            </a:r>
            <a:r>
              <a:rPr lang="zh-CN" altLang="en-US" sz="1000" dirty="0">
                <a:latin typeface="华文细黑" panose="02010600040101010101" pitchFamily="2" charset="-122"/>
                <a:ea typeface="华文细黑" panose="02010600040101010101" pitchFamily="2" charset="-122"/>
              </a:rPr>
              <a:t>是一种流行</a:t>
            </a:r>
            <a:r>
              <a:rPr lang="en-US" altLang="zh-CN" sz="1000" dirty="0">
                <a:latin typeface="华文细黑" panose="02010600040101010101" pitchFamily="2" charset="-122"/>
                <a:ea typeface="华文细黑" panose="02010600040101010101" pitchFamily="2" charset="-122"/>
              </a:rPr>
              <a:t>Restful API</a:t>
            </a:r>
            <a:r>
              <a:rPr lang="zh-CN" altLang="en-US" sz="1000" dirty="0">
                <a:latin typeface="华文细黑" panose="02010600040101010101" pitchFamily="2" charset="-122"/>
                <a:ea typeface="华文细黑" panose="02010600040101010101" pitchFamily="2" charset="-122"/>
              </a:rPr>
              <a:t>的文档方案</a:t>
            </a:r>
            <a:r>
              <a:rPr lang="zh-CN" altLang="en-US" sz="1000" dirty="0"/>
              <a:t>。</a:t>
            </a:r>
            <a:endParaRPr lang="zh-CN" altLang="en-US" sz="1000"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a:t>
            </a:r>
            <a:r>
              <a:rPr lang="zh-CN" altLang="en-US" dirty="0" smtClean="0"/>
              <a:t>源框架</a:t>
            </a:r>
            <a:endParaRPr lang="zh-CN" dirty="0"/>
          </a:p>
        </p:txBody>
      </p:sp>
      <p:sp>
        <p:nvSpPr>
          <p:cNvPr id="3" name="Content Placeholder 2"/>
          <p:cNvSpPr>
            <a:spLocks noGrp="1"/>
          </p:cNvSpPr>
          <p:nvPr>
            <p:ph idx="1"/>
          </p:nvPr>
        </p:nvSpPr>
        <p:spPr>
          <a:xfrm>
            <a:off x="1435608" y="1447800"/>
            <a:ext cx="7498080" cy="613048"/>
          </a:xfrm>
        </p:spPr>
        <p:txBody>
          <a:bodyPr>
            <a:normAutofit/>
          </a:bodyPr>
          <a:lstStyle/>
          <a:p>
            <a:r>
              <a:rPr lang="en-US" altLang="zh-CN" b="1" dirty="0"/>
              <a:t>Netflix</a:t>
            </a:r>
            <a:r>
              <a:rPr lang="zh-CN" altLang="en-US" b="1" dirty="0"/>
              <a:t>的微服务框架</a:t>
            </a:r>
            <a:endParaRPr lang="en-US" altLang="zh-CN" dirty="0" smtClean="0"/>
          </a:p>
        </p:txBody>
      </p:sp>
      <p:sp>
        <p:nvSpPr>
          <p:cNvPr id="4" name="Content Placeholder 2"/>
          <p:cNvSpPr txBox="1"/>
          <p:nvPr/>
        </p:nvSpPr>
        <p:spPr>
          <a:xfrm>
            <a:off x="1908581" y="2574998"/>
            <a:ext cx="7235419" cy="374441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en-US" altLang="zh-CN" sz="2000" dirty="0" smtClean="0"/>
              <a:t>Eureka</a:t>
            </a:r>
            <a:r>
              <a:rPr lang="en-US" altLang="zh-CN" sz="2000" dirty="0"/>
              <a:t>:</a:t>
            </a:r>
            <a:r>
              <a:rPr lang="zh-CN" altLang="en-US" sz="2000" dirty="0"/>
              <a:t>　</a:t>
            </a:r>
            <a:r>
              <a:rPr lang="zh-CN" altLang="en-US" sz="1400" dirty="0"/>
              <a:t>服务注册发现框架 </a:t>
            </a:r>
            <a:endParaRPr lang="zh-CN" altLang="en-US" sz="1400" dirty="0"/>
          </a:p>
          <a:p>
            <a:r>
              <a:rPr lang="en-US" altLang="zh-CN" sz="2000" dirty="0" err="1"/>
              <a:t>Zuul</a:t>
            </a:r>
            <a:r>
              <a:rPr lang="en-US" altLang="zh-CN" sz="2000" dirty="0"/>
              <a:t>:</a:t>
            </a:r>
            <a:r>
              <a:rPr lang="zh-CN" altLang="en-US" sz="2000" dirty="0"/>
              <a:t>　</a:t>
            </a:r>
            <a:r>
              <a:rPr lang="zh-CN" altLang="en-US" sz="1400" dirty="0"/>
              <a:t>服务网关 </a:t>
            </a:r>
            <a:endParaRPr lang="zh-CN" altLang="en-US" sz="1400" dirty="0"/>
          </a:p>
          <a:p>
            <a:r>
              <a:rPr lang="en-US" altLang="zh-CN" sz="2000" dirty="0" smtClean="0"/>
              <a:t>Ribbon</a:t>
            </a:r>
            <a:r>
              <a:rPr lang="en-US" altLang="zh-CN" sz="2000" dirty="0"/>
              <a:t>:</a:t>
            </a:r>
            <a:r>
              <a:rPr lang="zh-CN" altLang="en-US" sz="2000" dirty="0"/>
              <a:t>　</a:t>
            </a:r>
            <a:r>
              <a:rPr lang="zh-CN" altLang="en-US" sz="1400" dirty="0"/>
              <a:t>客户端</a:t>
            </a:r>
            <a:r>
              <a:rPr lang="zh-CN" altLang="en-US" sz="1400" dirty="0" smtClean="0"/>
              <a:t>框架</a:t>
            </a:r>
            <a:r>
              <a:rPr lang="en-US" altLang="zh-CN" sz="1400" dirty="0" smtClean="0"/>
              <a:t>,</a:t>
            </a:r>
            <a:r>
              <a:rPr lang="zh-CN" altLang="en-US" sz="1400" dirty="0" smtClean="0"/>
              <a:t>提供客户端负载均衡</a:t>
            </a:r>
            <a:r>
              <a:rPr lang="zh-CN" altLang="en-US" sz="2000" dirty="0" smtClean="0"/>
              <a:t> </a:t>
            </a:r>
            <a:endParaRPr lang="zh-CN" altLang="en-US" sz="2000" dirty="0"/>
          </a:p>
          <a:p>
            <a:r>
              <a:rPr lang="en-US" altLang="zh-CN" sz="2000" dirty="0" err="1"/>
              <a:t>Hystrix</a:t>
            </a:r>
            <a:r>
              <a:rPr lang="en-US" altLang="zh-CN" sz="2000" dirty="0"/>
              <a:t>: </a:t>
            </a:r>
            <a:r>
              <a:rPr lang="zh-CN" altLang="en-US" sz="1400" dirty="0"/>
              <a:t>服务容错组件 </a:t>
            </a:r>
            <a:endParaRPr lang="zh-CN" altLang="en-US" sz="1400" dirty="0"/>
          </a:p>
          <a:p>
            <a:r>
              <a:rPr lang="en-US" altLang="zh-CN" sz="2000" dirty="0" err="1"/>
              <a:t>Archaius</a:t>
            </a:r>
            <a:r>
              <a:rPr lang="en-US" altLang="zh-CN" sz="2000" dirty="0"/>
              <a:t>: </a:t>
            </a:r>
            <a:r>
              <a:rPr lang="zh-CN" altLang="en-US" sz="1400" dirty="0"/>
              <a:t>服务配置</a:t>
            </a:r>
            <a:r>
              <a:rPr lang="zh-CN" altLang="en-US" sz="1400" dirty="0" smtClean="0"/>
              <a:t>组件，配置文件工具类</a:t>
            </a:r>
            <a:endParaRPr lang="zh-CN" altLang="en-US" sz="1400" dirty="0"/>
          </a:p>
          <a:p>
            <a:r>
              <a:rPr lang="en-US" altLang="zh-CN" sz="2000" dirty="0" smtClean="0"/>
              <a:t>Servo: </a:t>
            </a:r>
            <a:r>
              <a:rPr lang="en-US" altLang="zh-CN" sz="1400" dirty="0" smtClean="0"/>
              <a:t>Metrics</a:t>
            </a:r>
            <a:r>
              <a:rPr lang="zh-CN" altLang="en-US" sz="1400" dirty="0" smtClean="0"/>
              <a:t>组件，</a:t>
            </a:r>
            <a:r>
              <a:rPr lang="en-US" altLang="zh-CN" sz="1400" dirty="0" smtClean="0"/>
              <a:t>java8</a:t>
            </a:r>
            <a:r>
              <a:rPr lang="zh-CN" altLang="en-US" sz="1400" dirty="0" smtClean="0"/>
              <a:t>及以上用</a:t>
            </a:r>
            <a:r>
              <a:rPr lang="en-US" altLang="zh-CN" sz="1400" dirty="0" smtClean="0"/>
              <a:t>Spectator</a:t>
            </a:r>
            <a:endParaRPr lang="zh-CN" altLang="en-US" sz="1400" dirty="0" smtClean="0"/>
          </a:p>
          <a:p>
            <a:r>
              <a:rPr lang="en-US" altLang="zh-CN" sz="2000" dirty="0" smtClean="0"/>
              <a:t>Blitz4j</a:t>
            </a:r>
            <a:r>
              <a:rPr lang="en-US" altLang="zh-CN" sz="2000" dirty="0"/>
              <a:t>: </a:t>
            </a:r>
            <a:r>
              <a:rPr lang="zh-CN" altLang="en-US" sz="1400" dirty="0"/>
              <a:t>日志组件 </a:t>
            </a:r>
            <a:endParaRPr lang="zh-CN" altLang="en-US" sz="1400" dirty="0"/>
          </a:p>
          <a:p>
            <a:endParaRPr lang="zh-CN" altLang="en-US" sz="1400" dirty="0"/>
          </a:p>
        </p:txBody>
      </p:sp>
      <p:sp>
        <p:nvSpPr>
          <p:cNvPr id="7" name="文本框 6"/>
          <p:cNvSpPr txBox="1"/>
          <p:nvPr/>
        </p:nvSpPr>
        <p:spPr>
          <a:xfrm>
            <a:off x="1763688" y="1969676"/>
            <a:ext cx="69847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Netflix</a:t>
            </a:r>
            <a:r>
              <a:rPr lang="zh-CN" altLang="en-US" sz="1400" dirty="0">
                <a:latin typeface="宋体" panose="02010600030101010101" pitchFamily="2" charset="-122"/>
                <a:ea typeface="宋体" panose="02010600030101010101" pitchFamily="2" charset="-122"/>
              </a:rPr>
              <a:t>是一家成功实践微服务架构的互联网公司，几年前，</a:t>
            </a:r>
            <a:r>
              <a:rPr lang="en-US" altLang="zh-CN" sz="1400" dirty="0">
                <a:latin typeface="宋体" panose="02010600030101010101" pitchFamily="2" charset="-122"/>
                <a:ea typeface="宋体" panose="02010600030101010101" pitchFamily="2" charset="-122"/>
              </a:rPr>
              <a:t>Netflix</a:t>
            </a:r>
            <a:r>
              <a:rPr lang="zh-CN" altLang="en-US" sz="1400" dirty="0">
                <a:latin typeface="宋体" panose="02010600030101010101" pitchFamily="2" charset="-122"/>
                <a:ea typeface="宋体" panose="02010600030101010101" pitchFamily="2" charset="-122"/>
              </a:rPr>
              <a:t>就把它的几乎整个微服务框架栈开源贡献给了社区，这些框架和组件包括</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a:t>
            </a:r>
            <a:r>
              <a:rPr lang="zh-CN" altLang="en-US" dirty="0" smtClean="0"/>
              <a:t>源框架</a:t>
            </a:r>
            <a:endParaRPr lang="zh-CN" dirty="0"/>
          </a:p>
        </p:txBody>
      </p:sp>
      <p:sp>
        <p:nvSpPr>
          <p:cNvPr id="3" name="Content Placeholder 2"/>
          <p:cNvSpPr>
            <a:spLocks noGrp="1"/>
          </p:cNvSpPr>
          <p:nvPr>
            <p:ph idx="1"/>
          </p:nvPr>
        </p:nvSpPr>
        <p:spPr>
          <a:xfrm>
            <a:off x="1435608" y="1447800"/>
            <a:ext cx="7498080" cy="613048"/>
          </a:xfrm>
        </p:spPr>
        <p:txBody>
          <a:bodyPr>
            <a:normAutofit/>
          </a:bodyPr>
          <a:lstStyle/>
          <a:p>
            <a:r>
              <a:rPr lang="en-US" altLang="zh-CN" b="1" dirty="0" smtClean="0"/>
              <a:t>Spring cloud</a:t>
            </a:r>
            <a:endParaRPr lang="en-US" altLang="zh-CN" dirty="0" smtClean="0"/>
          </a:p>
        </p:txBody>
      </p:sp>
      <p:sp>
        <p:nvSpPr>
          <p:cNvPr id="4" name="Content Placeholder 2"/>
          <p:cNvSpPr txBox="1"/>
          <p:nvPr/>
        </p:nvSpPr>
        <p:spPr>
          <a:xfrm>
            <a:off x="1908581" y="2574998"/>
            <a:ext cx="7235419" cy="374441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pPr marL="82550" indent="0">
              <a:buNone/>
            </a:pPr>
            <a:endParaRPr lang="zh-CN" altLang="en-US" sz="1400" dirty="0"/>
          </a:p>
        </p:txBody>
      </p:sp>
      <p:sp>
        <p:nvSpPr>
          <p:cNvPr id="7" name="文本框 6"/>
          <p:cNvSpPr txBox="1"/>
          <p:nvPr/>
        </p:nvSpPr>
        <p:spPr>
          <a:xfrm>
            <a:off x="1763688" y="1969676"/>
            <a:ext cx="6984776" cy="738664"/>
          </a:xfrm>
          <a:prstGeom prst="rect">
            <a:avLst/>
          </a:prstGeom>
          <a:noFill/>
        </p:spPr>
        <p:txBody>
          <a:bodyPr wrap="square" rtlCol="0">
            <a:spAutoFit/>
          </a:bodyPr>
          <a:lstStyle/>
          <a:p>
            <a:r>
              <a:rPr lang="en-US" altLang="zh-CN" sz="1400" dirty="0" smtClean="0">
                <a:latin typeface="宋体" panose="02010600030101010101" pitchFamily="2" charset="-122"/>
                <a:ea typeface="宋体" panose="02010600030101010101" pitchFamily="2" charset="-122"/>
              </a:rPr>
              <a:t>Spring cloud</a:t>
            </a:r>
            <a:r>
              <a:rPr lang="zh-CN" altLang="en-US" sz="1400" dirty="0" smtClean="0">
                <a:latin typeface="宋体" panose="02010600030101010101" pitchFamily="2" charset="-122"/>
                <a:ea typeface="宋体" panose="02010600030101010101" pitchFamily="2" charset="-122"/>
              </a:rPr>
              <a:t> 为</a:t>
            </a:r>
            <a:r>
              <a:rPr lang="zh-CN" altLang="en-US" sz="1400" dirty="0">
                <a:latin typeface="宋体" panose="02010600030101010101" pitchFamily="2" charset="-122"/>
                <a:ea typeface="宋体" panose="02010600030101010101" pitchFamily="2" charset="-122"/>
              </a:rPr>
              <a:t>开发人员提供了工具，快速建立分布式系统中的一些常见的模式（例如配置管理，服务发现，断路器，智能路由，微代理，控制总线，一次性令牌，全局锁，领导选举，分布式会话，集群状态）</a:t>
            </a:r>
            <a:r>
              <a:rPr lang="zh-CN" altLang="en-US" sz="1400" dirty="0" smtClean="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8" name="Content Placeholder 2"/>
          <p:cNvSpPr txBox="1"/>
          <p:nvPr/>
        </p:nvSpPr>
        <p:spPr>
          <a:xfrm>
            <a:off x="1841125" y="2708340"/>
            <a:ext cx="7235419" cy="374441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en-US" altLang="zh-CN" sz="2000" dirty="0" smtClean="0"/>
              <a:t>Spring Cloud </a:t>
            </a:r>
            <a:r>
              <a:rPr lang="en-US" altLang="zh-CN" sz="2000" dirty="0" err="1" smtClean="0"/>
              <a:t>Config</a:t>
            </a:r>
            <a:endParaRPr lang="en-US" altLang="zh-CN" sz="2000" dirty="0" smtClean="0"/>
          </a:p>
          <a:p>
            <a:pPr marL="82550" indent="0">
              <a:buNone/>
            </a:pPr>
            <a:r>
              <a:rPr lang="zh-CN" altLang="en-US" sz="1000" dirty="0" smtClean="0">
                <a:latin typeface="华文细黑" panose="02010600040101010101" pitchFamily="2" charset="-122"/>
                <a:ea typeface="华文细黑" panose="02010600040101010101" pitchFamily="2" charset="-122"/>
              </a:rPr>
              <a:t>提供集中式的配置管理服务，支持</a:t>
            </a:r>
            <a:r>
              <a:rPr lang="en-US" altLang="zh-CN" sz="1000" dirty="0" err="1" smtClean="0">
                <a:latin typeface="华文细黑" panose="02010600040101010101" pitchFamily="2" charset="-122"/>
                <a:ea typeface="华文细黑" panose="02010600040101010101" pitchFamily="2" charset="-122"/>
              </a:rPr>
              <a:t>Git</a:t>
            </a:r>
            <a:r>
              <a:rPr lang="zh-CN" altLang="en-US" sz="1000" dirty="0" smtClean="0">
                <a:latin typeface="华文细黑" panose="02010600040101010101" pitchFamily="2" charset="-122"/>
                <a:ea typeface="华文细黑" panose="02010600040101010101" pitchFamily="2" charset="-122"/>
              </a:rPr>
              <a:t>，</a:t>
            </a:r>
            <a:r>
              <a:rPr lang="en-US" altLang="zh-CN" sz="1000" dirty="0" err="1" smtClean="0">
                <a:latin typeface="华文细黑" panose="02010600040101010101" pitchFamily="2" charset="-122"/>
                <a:ea typeface="华文细黑" panose="02010600040101010101" pitchFamily="2" charset="-122"/>
              </a:rPr>
              <a:t>Svn</a:t>
            </a:r>
            <a:r>
              <a:rPr lang="zh-CN" altLang="en-US" sz="1000" dirty="0" smtClean="0">
                <a:latin typeface="华文细黑" panose="02010600040101010101" pitchFamily="2" charset="-122"/>
                <a:ea typeface="华文细黑" panose="02010600040101010101" pitchFamily="2" charset="-122"/>
              </a:rPr>
              <a:t>，文件系统等；</a:t>
            </a:r>
            <a:endParaRPr lang="en-US" altLang="zh-CN" sz="1000" dirty="0" smtClean="0">
              <a:latin typeface="华文细黑" panose="02010600040101010101" pitchFamily="2" charset="-122"/>
              <a:ea typeface="华文细黑" panose="02010600040101010101" pitchFamily="2" charset="-122"/>
            </a:endParaRPr>
          </a:p>
          <a:p>
            <a:r>
              <a:rPr lang="en-US" altLang="zh-CN" sz="2000" dirty="0" smtClean="0"/>
              <a:t>Spring Cloud Netflix</a:t>
            </a:r>
            <a:endParaRPr lang="en-US" altLang="zh-CN" sz="2000" dirty="0" smtClean="0"/>
          </a:p>
          <a:p>
            <a:pPr marL="82550" indent="0">
              <a:buNone/>
            </a:pPr>
            <a:r>
              <a:rPr lang="zh-CN" altLang="en-US" sz="1000" dirty="0">
                <a:latin typeface="华文细黑" panose="02010600040101010101" pitchFamily="2" charset="-122"/>
                <a:ea typeface="华文细黑" panose="02010600040101010101" pitchFamily="2" charset="-122"/>
              </a:rPr>
              <a:t>提供与</a:t>
            </a:r>
            <a:r>
              <a:rPr lang="en-US" altLang="zh-CN" sz="1000" dirty="0">
                <a:latin typeface="华文细黑" panose="02010600040101010101" pitchFamily="2" charset="-122"/>
                <a:ea typeface="华文细黑" panose="02010600040101010101" pitchFamily="2" charset="-122"/>
              </a:rPr>
              <a:t>Netflix </a:t>
            </a:r>
            <a:r>
              <a:rPr lang="zh-CN" altLang="en-US" sz="1000" dirty="0">
                <a:latin typeface="华文细黑" panose="02010600040101010101" pitchFamily="2" charset="-122"/>
                <a:ea typeface="华文细黑" panose="02010600040101010101" pitchFamily="2" charset="-122"/>
              </a:rPr>
              <a:t>开源的各种服务组件</a:t>
            </a:r>
            <a:r>
              <a:rPr lang="en-US" altLang="zh-CN" sz="1000" dirty="0">
                <a:latin typeface="华文细黑" panose="02010600040101010101" pitchFamily="2" charset="-122"/>
                <a:ea typeface="华文细黑" panose="02010600040101010101" pitchFamily="2" charset="-122"/>
              </a:rPr>
              <a:t>(Eureka, </a:t>
            </a:r>
            <a:r>
              <a:rPr lang="en-US" altLang="zh-CN" sz="1000" dirty="0" err="1">
                <a:latin typeface="华文细黑" panose="02010600040101010101" pitchFamily="2" charset="-122"/>
                <a:ea typeface="华文细黑" panose="02010600040101010101" pitchFamily="2" charset="-122"/>
              </a:rPr>
              <a:t>Hystrix</a:t>
            </a:r>
            <a:r>
              <a:rPr lang="en-US" altLang="zh-CN" sz="1000" dirty="0">
                <a:latin typeface="华文细黑" panose="02010600040101010101" pitchFamily="2" charset="-122"/>
                <a:ea typeface="华文细黑" panose="02010600040101010101" pitchFamily="2" charset="-122"/>
              </a:rPr>
              <a:t>, </a:t>
            </a:r>
            <a:r>
              <a:rPr lang="en-US" altLang="zh-CN" sz="1000" dirty="0" err="1">
                <a:latin typeface="华文细黑" panose="02010600040101010101" pitchFamily="2" charset="-122"/>
                <a:ea typeface="华文细黑" panose="02010600040101010101" pitchFamily="2" charset="-122"/>
              </a:rPr>
              <a:t>Zuul</a:t>
            </a:r>
            <a:r>
              <a:rPr lang="en-US" altLang="zh-CN" sz="1000" dirty="0">
                <a:latin typeface="华文细黑" panose="02010600040101010101" pitchFamily="2" charset="-122"/>
                <a:ea typeface="华文细黑" panose="02010600040101010101" pitchFamily="2" charset="-122"/>
              </a:rPr>
              <a:t>, </a:t>
            </a:r>
            <a:r>
              <a:rPr lang="en-US" altLang="zh-CN" sz="1000" dirty="0" err="1">
                <a:latin typeface="华文细黑" panose="02010600040101010101" pitchFamily="2" charset="-122"/>
                <a:ea typeface="华文细黑" panose="02010600040101010101" pitchFamily="2" charset="-122"/>
              </a:rPr>
              <a:t>Archaius</a:t>
            </a:r>
            <a:r>
              <a:rPr lang="en-US" altLang="zh-CN" sz="1000" dirty="0">
                <a:latin typeface="华文细黑" panose="02010600040101010101" pitchFamily="2" charset="-122"/>
                <a:ea typeface="华文细黑" panose="02010600040101010101" pitchFamily="2" charset="-122"/>
              </a:rPr>
              <a:t> </a:t>
            </a:r>
            <a:r>
              <a:rPr lang="zh-CN" altLang="en-US" sz="1000" dirty="0">
                <a:latin typeface="华文细黑" panose="02010600040101010101" pitchFamily="2" charset="-122"/>
                <a:ea typeface="华文细黑" panose="02010600040101010101" pitchFamily="2" charset="-122"/>
              </a:rPr>
              <a:t>等</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的整合</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Bus</a:t>
            </a:r>
            <a:endParaRPr lang="en-US" altLang="zh-CN" sz="2000" dirty="0" smtClean="0"/>
          </a:p>
          <a:p>
            <a:pPr marL="82550" indent="0">
              <a:buNone/>
            </a:pPr>
            <a:r>
              <a:rPr lang="zh-CN" altLang="en-US" sz="1000" dirty="0">
                <a:latin typeface="华文细黑" panose="02010600040101010101" pitchFamily="2" charset="-122"/>
                <a:ea typeface="华文细黑" panose="02010600040101010101" pitchFamily="2" charset="-122"/>
              </a:rPr>
              <a:t>分布式系统中的轻量级消息代理总线</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用于在集群节点之间传播状态改变事件</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配置改变等</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；目前只用</a:t>
            </a:r>
            <a:r>
              <a:rPr lang="en-US" altLang="zh-CN" sz="1000" dirty="0" smtClean="0">
                <a:latin typeface="华文细黑" panose="02010600040101010101" pitchFamily="2" charset="-122"/>
                <a:ea typeface="华文细黑" panose="02010600040101010101" pitchFamily="2" charset="-122"/>
              </a:rPr>
              <a:t>AMQP</a:t>
            </a:r>
            <a:r>
              <a:rPr lang="zh-CN" altLang="en-US" sz="1000" dirty="0" smtClean="0">
                <a:latin typeface="华文细黑" panose="02010600040101010101" pitchFamily="2" charset="-122"/>
                <a:ea typeface="华文细黑" panose="02010600040101010101" pitchFamily="2" charset="-122"/>
              </a:rPr>
              <a:t>协议的实现</a:t>
            </a:r>
            <a:r>
              <a:rPr lang="en-US" altLang="zh-CN" sz="1000" dirty="0" smtClean="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Security</a:t>
            </a:r>
            <a:endParaRPr lang="en-US" altLang="zh-CN" sz="2000" dirty="0" smtClean="0"/>
          </a:p>
          <a:p>
            <a:pPr marL="82550" indent="0">
              <a:buNone/>
            </a:pPr>
            <a:r>
              <a:rPr lang="zh-CN" altLang="en-US" sz="1000" dirty="0">
                <a:latin typeface="华文细黑" panose="02010600040101010101" pitchFamily="2" charset="-122"/>
                <a:ea typeface="华文细黑" panose="02010600040101010101" pitchFamily="2" charset="-122"/>
              </a:rPr>
              <a:t>用一个注解就可以实现</a:t>
            </a:r>
            <a:r>
              <a:rPr lang="en-US" altLang="zh-CN" sz="1000" dirty="0">
                <a:latin typeface="华文细黑" panose="02010600040101010101" pitchFamily="2" charset="-122"/>
                <a:ea typeface="华文细黑" panose="02010600040101010101" pitchFamily="2" charset="-122"/>
              </a:rPr>
              <a:t>OAuth2</a:t>
            </a:r>
            <a:r>
              <a:rPr lang="zh-CN" altLang="en-US" sz="1000" dirty="0">
                <a:latin typeface="华文细黑" panose="02010600040101010101" pitchFamily="2" charset="-122"/>
                <a:ea typeface="华文细黑" panose="02010600040101010101" pitchFamily="2" charset="-122"/>
              </a:rPr>
              <a:t>方式的权限</a:t>
            </a:r>
            <a:r>
              <a:rPr lang="zh-CN" altLang="en-US" sz="1000" dirty="0" smtClean="0">
                <a:latin typeface="华文细黑" panose="02010600040101010101" pitchFamily="2" charset="-122"/>
                <a:ea typeface="华文细黑" panose="02010600040101010101" pitchFamily="2" charset="-122"/>
              </a:rPr>
              <a:t>认证、单点登录。可以通过</a:t>
            </a:r>
            <a:r>
              <a:rPr lang="en-US" altLang="zh-CN" sz="1000" dirty="0" err="1" smtClean="0">
                <a:latin typeface="华文细黑" panose="02010600040101010101" pitchFamily="2" charset="-122"/>
                <a:ea typeface="华文细黑" panose="02010600040101010101" pitchFamily="2" charset="-122"/>
              </a:rPr>
              <a:t>Zuul</a:t>
            </a:r>
            <a:r>
              <a:rPr lang="zh-CN" altLang="en-US" sz="1000" dirty="0" smtClean="0">
                <a:latin typeface="华文细黑" panose="02010600040101010101" pitchFamily="2" charset="-122"/>
                <a:ea typeface="华文细黑" panose="02010600040101010101" pitchFamily="2" charset="-122"/>
              </a:rPr>
              <a:t>代理传递单点登录信息到后端服务</a:t>
            </a:r>
            <a:endParaRPr lang="zh-CN" altLang="en-US" sz="1000"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a:t>
            </a:r>
            <a:r>
              <a:rPr lang="zh-CN" altLang="en-US" dirty="0" smtClean="0"/>
              <a:t>源框架</a:t>
            </a:r>
            <a:r>
              <a:rPr lang="en-US" altLang="zh-CN" dirty="0" smtClean="0"/>
              <a:t>-spring cloud</a:t>
            </a:r>
            <a:endParaRPr lang="zh-CN" dirty="0"/>
          </a:p>
        </p:txBody>
      </p:sp>
      <p:sp>
        <p:nvSpPr>
          <p:cNvPr id="4" name="Content Placeholder 2"/>
          <p:cNvSpPr txBox="1"/>
          <p:nvPr/>
        </p:nvSpPr>
        <p:spPr>
          <a:xfrm>
            <a:off x="1908581" y="2574998"/>
            <a:ext cx="7235419" cy="374441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pPr marL="82550" indent="0">
              <a:buNone/>
            </a:pPr>
            <a:endParaRPr lang="zh-CN" altLang="en-US" sz="1400" dirty="0"/>
          </a:p>
        </p:txBody>
      </p:sp>
      <p:sp>
        <p:nvSpPr>
          <p:cNvPr id="8" name="Content Placeholder 2"/>
          <p:cNvSpPr txBox="1"/>
          <p:nvPr/>
        </p:nvSpPr>
        <p:spPr>
          <a:xfrm>
            <a:off x="1475657" y="1417638"/>
            <a:ext cx="7600888" cy="5035118"/>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en-US" altLang="zh-CN" sz="2000" dirty="0" smtClean="0"/>
              <a:t>Spring Cloud Sleuth</a:t>
            </a:r>
            <a:endParaRPr lang="en-US" altLang="zh-CN" sz="2000" dirty="0" smtClean="0"/>
          </a:p>
          <a:p>
            <a:pPr marL="82550" indent="0">
              <a:lnSpc>
                <a:spcPts val="1500"/>
              </a:lnSpc>
              <a:buNone/>
            </a:pPr>
            <a:r>
              <a:rPr lang="zh-CN" altLang="en-US" sz="1000" dirty="0" smtClean="0">
                <a:latin typeface="华文细黑" panose="02010600040101010101" pitchFamily="2" charset="-122"/>
                <a:ea typeface="华文细黑" panose="02010600040101010101" pitchFamily="2" charset="-122"/>
              </a:rPr>
              <a:t>追踪分布式系统的调用链及依赖信息，可以通过</a:t>
            </a:r>
            <a:r>
              <a:rPr lang="en-US" altLang="zh-CN" sz="1000" dirty="0" err="1" smtClean="0">
                <a:latin typeface="华文细黑" panose="02010600040101010101" pitchFamily="2" charset="-122"/>
                <a:ea typeface="华文细黑" panose="02010600040101010101" pitchFamily="2" charset="-122"/>
              </a:rPr>
              <a:t>Zipkin</a:t>
            </a:r>
            <a:r>
              <a:rPr lang="zh-CN" altLang="en-US" sz="1000" dirty="0" smtClean="0">
                <a:latin typeface="华文细黑" panose="02010600040101010101" pitchFamily="2" charset="-122"/>
                <a:ea typeface="华文细黑" panose="02010600040101010101" pitchFamily="2" charset="-122"/>
              </a:rPr>
              <a:t>等图形化展示，也可以存入</a:t>
            </a:r>
            <a:r>
              <a:rPr lang="en-US" altLang="zh-CN" sz="1000" dirty="0" smtClean="0">
                <a:latin typeface="华文细黑" panose="02010600040101010101" pitchFamily="2" charset="-122"/>
                <a:ea typeface="华文细黑" panose="02010600040101010101" pitchFamily="2" charset="-122"/>
              </a:rPr>
              <a:t>ELK</a:t>
            </a:r>
            <a:r>
              <a:rPr lang="zh-CN" altLang="en-US" sz="1000" dirty="0" smtClean="0">
                <a:latin typeface="华文细黑" panose="02010600040101010101" pitchFamily="2" charset="-122"/>
                <a:ea typeface="华文细黑" panose="02010600040101010101" pitchFamily="2" charset="-122"/>
              </a:rPr>
              <a:t>等日志追踪系统；</a:t>
            </a:r>
            <a:endParaRPr lang="en-US" altLang="zh-CN" sz="1000" dirty="0" smtClean="0">
              <a:latin typeface="华文细黑" panose="02010600040101010101" pitchFamily="2" charset="-122"/>
              <a:ea typeface="华文细黑" panose="02010600040101010101" pitchFamily="2" charset="-122"/>
            </a:endParaRPr>
          </a:p>
          <a:p>
            <a:r>
              <a:rPr lang="en-US" altLang="zh-CN" sz="2000" dirty="0" smtClean="0"/>
              <a:t>Spring Cloud Data Flow</a:t>
            </a:r>
            <a:endParaRPr lang="en-US" altLang="zh-CN" sz="2000" dirty="0" smtClean="0"/>
          </a:p>
          <a:p>
            <a:pPr marL="82550" indent="0">
              <a:lnSpc>
                <a:spcPts val="1500"/>
              </a:lnSpc>
              <a:buNone/>
            </a:pPr>
            <a:r>
              <a:rPr lang="zh-CN" altLang="en-US" sz="1000" dirty="0">
                <a:latin typeface="华文细黑" panose="02010600040101010101" pitchFamily="2" charset="-122"/>
                <a:ea typeface="华文细黑" panose="02010600040101010101" pitchFamily="2" charset="-122"/>
              </a:rPr>
              <a:t>在结构化的数据平台上，开发人员可以创建和编排数据管道，例如数据采集，实时分析，数据导入</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导出。</a:t>
            </a:r>
            <a:endParaRPr lang="zh-CN" altLang="en-US" sz="1000" dirty="0">
              <a:latin typeface="华文细黑" panose="02010600040101010101" pitchFamily="2" charset="-122"/>
              <a:ea typeface="华文细黑" panose="02010600040101010101" pitchFamily="2" charset="-122"/>
            </a:endParaRPr>
          </a:p>
          <a:p>
            <a:r>
              <a:rPr lang="en-US" altLang="zh-CN" sz="2000" dirty="0" smtClean="0"/>
              <a:t>Spring Cloud Stream</a:t>
            </a:r>
            <a:endParaRPr lang="en-US" altLang="zh-CN" sz="2000" dirty="0" smtClean="0"/>
          </a:p>
          <a:p>
            <a:pPr marL="82550" indent="0">
              <a:lnSpc>
                <a:spcPts val="1500"/>
              </a:lnSpc>
              <a:buNone/>
            </a:pPr>
            <a:r>
              <a:rPr lang="zh-CN" altLang="en-US" sz="1000" dirty="0">
                <a:latin typeface="华文细黑" panose="02010600040101010101" pitchFamily="2" charset="-122"/>
                <a:ea typeface="华文细黑" panose="02010600040101010101" pitchFamily="2" charset="-122"/>
              </a:rPr>
              <a:t>在</a:t>
            </a:r>
            <a:r>
              <a:rPr lang="en-US" altLang="zh-CN" sz="1000" dirty="0">
                <a:latin typeface="华文细黑" panose="02010600040101010101" pitchFamily="2" charset="-122"/>
                <a:ea typeface="华文细黑" panose="02010600040101010101" pitchFamily="2" charset="-122"/>
              </a:rPr>
              <a:t>Spring Cloud </a:t>
            </a:r>
            <a:r>
              <a:rPr lang="zh-CN" altLang="en-US" sz="1000" dirty="0">
                <a:latin typeface="华文细黑" panose="02010600040101010101" pitchFamily="2" charset="-122"/>
                <a:ea typeface="华文细黑" panose="02010600040101010101" pitchFamily="2" charset="-122"/>
              </a:rPr>
              <a:t>应用内通过简单的声明就可以发送接收消息，消息总线支持</a:t>
            </a:r>
            <a:r>
              <a:rPr lang="en-US" altLang="zh-CN" sz="1000" dirty="0" err="1">
                <a:latin typeface="华文细黑" panose="02010600040101010101" pitchFamily="2" charset="-122"/>
                <a:ea typeface="华文细黑" panose="02010600040101010101" pitchFamily="2" charset="-122"/>
              </a:rPr>
              <a:t>RabbitMq</a:t>
            </a:r>
            <a:r>
              <a:rPr lang="zh-CN" altLang="en-US" sz="1000" dirty="0">
                <a:latin typeface="华文细黑" panose="02010600040101010101" pitchFamily="2" charset="-122"/>
                <a:ea typeface="华文细黑" panose="02010600040101010101" pitchFamily="2" charset="-122"/>
              </a:rPr>
              <a:t>、</a:t>
            </a:r>
            <a:r>
              <a:rPr lang="en-US" altLang="zh-CN" sz="1000" dirty="0" err="1">
                <a:latin typeface="华文细黑" panose="02010600040101010101" pitchFamily="2" charset="-122"/>
                <a:ea typeface="华文细黑" panose="02010600040101010101" pitchFamily="2" charset="-122"/>
              </a:rPr>
              <a:t>Redis</a:t>
            </a:r>
            <a:r>
              <a:rPr lang="zh-CN" altLang="en-US" sz="1000" dirty="0">
                <a:latin typeface="华文细黑" panose="02010600040101010101" pitchFamily="2" charset="-122"/>
                <a:ea typeface="华文细黑" panose="02010600040101010101" pitchFamily="2" charset="-122"/>
              </a:rPr>
              <a:t>、</a:t>
            </a:r>
            <a:r>
              <a:rPr lang="en-US" altLang="zh-CN" sz="1000" dirty="0">
                <a:latin typeface="华文细黑" panose="02010600040101010101" pitchFamily="2" charset="-122"/>
                <a:ea typeface="华文细黑" panose="02010600040101010101" pitchFamily="2" charset="-122"/>
              </a:rPr>
              <a:t>Kafka;</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Task</a:t>
            </a:r>
            <a:endParaRPr lang="en-US" altLang="zh-CN" sz="2000" dirty="0" smtClean="0"/>
          </a:p>
          <a:p>
            <a:pPr marL="82550" lvl="0" indent="0" fontAlgn="base">
              <a:lnSpc>
                <a:spcPts val="1500"/>
              </a:lnSpc>
              <a:spcAft>
                <a:spcPct val="0"/>
              </a:spcAft>
              <a:buNone/>
            </a:pPr>
            <a:r>
              <a:rPr lang="zh-CN" altLang="zh-CN" sz="1000" dirty="0">
                <a:latin typeface="华文细黑" panose="02010600040101010101" pitchFamily="2" charset="-122"/>
                <a:ea typeface="华文细黑" panose="02010600040101010101" pitchFamily="2" charset="-122"/>
              </a:rPr>
              <a:t>Spring Cloud项目簇是针对云平台的，然而对于大部分云平台，任何运行于之上的应用都是长实效的，如果退出，那么平台会自动重启它们已达到“恢复“的目的</a:t>
            </a:r>
            <a:r>
              <a:rPr lang="zh-CN" altLang="zh-CN"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pPr marL="82550" lvl="0" indent="0" fontAlgn="base">
              <a:lnSpc>
                <a:spcPts val="1500"/>
              </a:lnSpc>
              <a:spcAft>
                <a:spcPct val="0"/>
              </a:spcAft>
              <a:buNone/>
            </a:pPr>
            <a:r>
              <a:rPr lang="zh-CN" altLang="zh-CN" sz="1000" dirty="0" smtClean="0">
                <a:latin typeface="华文细黑" panose="02010600040101010101" pitchFamily="2" charset="-122"/>
                <a:ea typeface="华文细黑" panose="02010600040101010101" pitchFamily="2" charset="-122"/>
              </a:rPr>
              <a:t>但是</a:t>
            </a:r>
            <a:r>
              <a:rPr lang="zh-CN" altLang="zh-CN" sz="1000" dirty="0">
                <a:latin typeface="华文细黑" panose="02010600040101010101" pitchFamily="2" charset="-122"/>
                <a:ea typeface="华文细黑" panose="02010600040101010101" pitchFamily="2" charset="-122"/>
              </a:rPr>
              <a:t>有些需求并不是这样的，可能存在一个生命周期极短的应用，它是定时执行的，当结束之后我并希望平台自动重启它，可能的话也希望能够获得应用运行的细节，比如起始时间，退出值等等。这就是Spring Cloud Task希望解决的问题</a:t>
            </a:r>
            <a:r>
              <a:rPr lang="zh-CN" altLang="zh-CN"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pPr marL="82550" lvl="0" indent="0" fontAlgn="base">
              <a:lnSpc>
                <a:spcPts val="1500"/>
              </a:lnSpc>
              <a:spcAft>
                <a:spcPct val="0"/>
              </a:spcAft>
              <a:buNone/>
            </a:pPr>
            <a:r>
              <a:rPr lang="zh-CN" altLang="zh-CN" sz="1000" dirty="0" smtClean="0">
                <a:latin typeface="华文细黑" panose="02010600040101010101" pitchFamily="2" charset="-122"/>
                <a:ea typeface="华文细黑" panose="02010600040101010101" pitchFamily="2" charset="-122"/>
              </a:rPr>
              <a:t>目前</a:t>
            </a:r>
            <a:r>
              <a:rPr lang="zh-CN" altLang="zh-CN" sz="1000" dirty="0">
                <a:latin typeface="华文细黑" panose="02010600040101010101" pitchFamily="2" charset="-122"/>
                <a:ea typeface="华文细黑" panose="02010600040101010101" pitchFamily="2" charset="-122"/>
              </a:rPr>
              <a:t>该项目只有一个注解@EnableTask，支持主流数据库，能够获得应用（或者任务）的相关信息，也提供了生命周期的管理和对应的代码执行切面方便自定义</a:t>
            </a:r>
            <a:r>
              <a:rPr lang="zh-CN" altLang="zh-CN" sz="1000" dirty="0" smtClean="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a:t>
            </a:r>
            <a:r>
              <a:rPr lang="en-US" altLang="zh-CN" sz="2000" dirty="0"/>
              <a:t>Cloud Zookeeper</a:t>
            </a:r>
            <a:endParaRPr lang="en-US" altLang="zh-CN" sz="2000" dirty="0"/>
          </a:p>
          <a:p>
            <a:pPr marL="82550" indent="0">
              <a:lnSpc>
                <a:spcPts val="1500"/>
              </a:lnSpc>
              <a:buNone/>
            </a:pPr>
            <a:r>
              <a:rPr lang="zh-CN" altLang="en-US" sz="1000" dirty="0">
                <a:latin typeface="华文细黑" panose="02010600040101010101" pitchFamily="2" charset="-122"/>
                <a:ea typeface="华文细黑" panose="02010600040101010101" pitchFamily="2" charset="-122"/>
              </a:rPr>
              <a:t>与</a:t>
            </a:r>
            <a:r>
              <a:rPr lang="en-US" altLang="zh-CN" sz="1000" dirty="0">
                <a:latin typeface="华文细黑" panose="02010600040101010101" pitchFamily="2" charset="-122"/>
                <a:ea typeface="华文细黑" panose="02010600040101010101" pitchFamily="2" charset="-122"/>
              </a:rPr>
              <a:t>Apache zookeeper</a:t>
            </a:r>
            <a:r>
              <a:rPr lang="zh-CN" altLang="en-US" sz="1000" dirty="0">
                <a:latin typeface="华文细黑" panose="02010600040101010101" pitchFamily="2" charset="-122"/>
                <a:ea typeface="华文细黑" panose="02010600040101010101" pitchFamily="2" charset="-122"/>
              </a:rPr>
              <a:t>的整合，用于服务发现及配置管理；</a:t>
            </a:r>
            <a:endParaRPr lang="en-US" altLang="zh-CN" sz="1000" dirty="0">
              <a:latin typeface="华文细黑" panose="02010600040101010101" pitchFamily="2" charset="-122"/>
              <a:ea typeface="华文细黑" panose="02010600040101010101" pitchFamily="2" charset="-122"/>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1908581" y="2574998"/>
            <a:ext cx="7235419" cy="374441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endParaRPr lang="zh-CN" altLang="en-US" sz="1400"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6365" y="0"/>
            <a:ext cx="7576115" cy="6858000"/>
          </a:xfrm>
          <a:prstGeom prst="rect">
            <a:avLst/>
          </a:prstGeom>
        </p:spPr>
      </p:pic>
      <p:sp>
        <p:nvSpPr>
          <p:cNvPr id="8" name="线形标注 1 7"/>
          <p:cNvSpPr/>
          <p:nvPr/>
        </p:nvSpPr>
        <p:spPr>
          <a:xfrm>
            <a:off x="6012160" y="5588100"/>
            <a:ext cx="1728192" cy="649212"/>
          </a:xfrm>
          <a:prstGeom prst="borderCallout1">
            <a:avLst>
              <a:gd name="adj1" fmla="val 397"/>
              <a:gd name="adj2" fmla="val 41189"/>
              <a:gd name="adj3" fmla="val -152028"/>
              <a:gd name="adj4" fmla="val 109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tx1"/>
                </a:solidFill>
              </a:rPr>
              <a:t>可以使用</a:t>
            </a:r>
            <a:r>
              <a:rPr lang="en-US" altLang="zh-CN" sz="1000" dirty="0" err="1" smtClean="0">
                <a:solidFill>
                  <a:schemeClr val="tx1"/>
                </a:solidFill>
              </a:rPr>
              <a:t>RabbitMq</a:t>
            </a:r>
            <a:r>
              <a:rPr lang="zh-CN" altLang="en-US" sz="1000" dirty="0" smtClean="0">
                <a:solidFill>
                  <a:schemeClr val="tx1"/>
                </a:solidFill>
              </a:rPr>
              <a:t>，</a:t>
            </a:r>
            <a:r>
              <a:rPr lang="en-US" altLang="zh-CN" sz="1000" dirty="0" err="1" smtClean="0">
                <a:solidFill>
                  <a:schemeClr val="tx1"/>
                </a:solidFill>
              </a:rPr>
              <a:t>kafka</a:t>
            </a:r>
            <a:r>
              <a:rPr lang="zh-CN" altLang="en-US" sz="1000" dirty="0" smtClean="0">
                <a:solidFill>
                  <a:schemeClr val="tx1"/>
                </a:solidFill>
              </a:rPr>
              <a:t>，</a:t>
            </a:r>
            <a:r>
              <a:rPr lang="en-US" altLang="zh-CN" sz="1000" dirty="0" err="1" smtClean="0">
                <a:solidFill>
                  <a:schemeClr val="tx1"/>
                </a:solidFill>
              </a:rPr>
              <a:t>redis</a:t>
            </a:r>
            <a:r>
              <a:rPr lang="zh-CN" altLang="en-US" sz="1000" dirty="0" smtClean="0">
                <a:solidFill>
                  <a:schemeClr val="tx1"/>
                </a:solidFill>
              </a:rPr>
              <a:t>，</a:t>
            </a:r>
            <a:r>
              <a:rPr lang="en-US" altLang="zh-CN" sz="1000" dirty="0" err="1" smtClean="0">
                <a:solidFill>
                  <a:schemeClr val="tx1"/>
                </a:solidFill>
              </a:rPr>
              <a:t>Gemfire</a:t>
            </a:r>
            <a:r>
              <a:rPr lang="zh-CN" altLang="en-US" sz="1000" dirty="0" smtClean="0">
                <a:solidFill>
                  <a:schemeClr val="tx1"/>
                </a:solidFill>
              </a:rPr>
              <a:t>等</a:t>
            </a:r>
            <a:endParaRPr lang="zh-CN" altLang="en-US" sz="1000" dirty="0">
              <a:solidFill>
                <a:schemeClr val="tx1"/>
              </a:solidFill>
            </a:endParaRPr>
          </a:p>
        </p:txBody>
      </p:sp>
      <p:sp>
        <p:nvSpPr>
          <p:cNvPr id="9" name="线形标注 1 8"/>
          <p:cNvSpPr/>
          <p:nvPr/>
        </p:nvSpPr>
        <p:spPr>
          <a:xfrm>
            <a:off x="107504" y="3212976"/>
            <a:ext cx="1549557" cy="649212"/>
          </a:xfrm>
          <a:prstGeom prst="borderCallout1">
            <a:avLst>
              <a:gd name="adj1" fmla="val 101176"/>
              <a:gd name="adj2" fmla="val 48943"/>
              <a:gd name="adj3" fmla="val 198877"/>
              <a:gd name="adj4" fmla="val 11649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tx1"/>
                </a:solidFill>
              </a:rPr>
              <a:t>查看服务之间的调用情况及依赖关系</a:t>
            </a:r>
            <a:endParaRPr lang="zh-CN" altLang="en-US" sz="1000" dirty="0">
              <a:solidFill>
                <a:schemeClr val="tx1"/>
              </a:solidFill>
            </a:endParaRPr>
          </a:p>
        </p:txBody>
      </p:sp>
      <p:sp>
        <p:nvSpPr>
          <p:cNvPr id="10" name="线形标注 1 9"/>
          <p:cNvSpPr/>
          <p:nvPr/>
        </p:nvSpPr>
        <p:spPr>
          <a:xfrm>
            <a:off x="7236296" y="70435"/>
            <a:ext cx="1549557" cy="649212"/>
          </a:xfrm>
          <a:prstGeom prst="borderCallout1">
            <a:avLst>
              <a:gd name="adj1" fmla="val 101176"/>
              <a:gd name="adj2" fmla="val 48943"/>
              <a:gd name="adj3" fmla="val 124810"/>
              <a:gd name="adj4" fmla="val 1271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tx1"/>
                </a:solidFill>
              </a:rPr>
              <a:t>查看服务调用的容错情况</a:t>
            </a:r>
            <a:endParaRPr lang="zh-CN" altLang="en-US" sz="1000" dirty="0">
              <a:solidFill>
                <a:schemeClr val="tx1"/>
              </a:solidFill>
            </a:endParaRPr>
          </a:p>
        </p:txBody>
      </p:sp>
      <p:sp>
        <p:nvSpPr>
          <p:cNvPr id="11" name="线形标注 1 10"/>
          <p:cNvSpPr/>
          <p:nvPr/>
        </p:nvSpPr>
        <p:spPr>
          <a:xfrm>
            <a:off x="7342923" y="3862188"/>
            <a:ext cx="1549557" cy="649212"/>
          </a:xfrm>
          <a:prstGeom prst="borderCallout1">
            <a:avLst>
              <a:gd name="adj1" fmla="val -1259"/>
              <a:gd name="adj2" fmla="val 51625"/>
              <a:gd name="adj3" fmla="val -55731"/>
              <a:gd name="adj4" fmla="val -1571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1000" dirty="0" err="1" smtClean="0">
                <a:solidFill>
                  <a:schemeClr val="tx1"/>
                </a:solidFill>
              </a:rPr>
              <a:t>Zuul</a:t>
            </a:r>
            <a:r>
              <a:rPr lang="zh-CN" altLang="en-US" sz="1000" dirty="0" smtClean="0">
                <a:solidFill>
                  <a:schemeClr val="tx1"/>
                </a:solidFill>
              </a:rPr>
              <a:t>、</a:t>
            </a:r>
            <a:r>
              <a:rPr lang="en-US" altLang="zh-CN" sz="1000" dirty="0" smtClean="0">
                <a:solidFill>
                  <a:schemeClr val="tx1"/>
                </a:solidFill>
              </a:rPr>
              <a:t>Ribbon</a:t>
            </a:r>
            <a:r>
              <a:rPr lang="zh-CN" altLang="en-US" sz="1000" dirty="0" smtClean="0">
                <a:solidFill>
                  <a:schemeClr val="tx1"/>
                </a:solidFill>
              </a:rPr>
              <a:t>、</a:t>
            </a:r>
            <a:r>
              <a:rPr lang="en-US" altLang="zh-CN" sz="1000" dirty="0" smtClean="0">
                <a:solidFill>
                  <a:schemeClr val="tx1"/>
                </a:solidFill>
              </a:rPr>
              <a:t>Feign</a:t>
            </a:r>
            <a:r>
              <a:rPr lang="zh-CN" altLang="en-US" sz="1000" dirty="0" smtClean="0">
                <a:solidFill>
                  <a:schemeClr val="tx1"/>
                </a:solidFill>
              </a:rPr>
              <a:t>等</a:t>
            </a:r>
            <a:endParaRPr lang="zh-CN" altLang="en-US"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376024"/>
            <a:ext cx="7520524" cy="597808"/>
          </a:xfrm>
        </p:spPr>
        <p:txBody>
          <a:bodyPr>
            <a:normAutofit/>
          </a:bodyPr>
          <a:lstStyle/>
          <a:p>
            <a:r>
              <a:rPr lang="zh-CN" altLang="en-US" dirty="0" smtClean="0"/>
              <a:t>高效服务调用</a:t>
            </a:r>
            <a:endParaRPr lang="en-US" altLang="zh-CN" dirty="0" smtClean="0"/>
          </a:p>
          <a:p>
            <a:pPr marL="82550" indent="0">
              <a:buNone/>
            </a:pPr>
            <a:endParaRPr lang="en-US" altLang="zh-CN" dirty="0" smtClean="0"/>
          </a:p>
        </p:txBody>
      </p:sp>
      <p:sp>
        <p:nvSpPr>
          <p:cNvPr id="6" name="文本框 5"/>
          <p:cNvSpPr txBox="1"/>
          <p:nvPr/>
        </p:nvSpPr>
        <p:spPr>
          <a:xfrm>
            <a:off x="1537397" y="1784413"/>
            <a:ext cx="7076405" cy="36933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Thrift</a:t>
            </a:r>
            <a:endParaRPr lang="zh-CN" altLang="en-US" dirty="0">
              <a:latin typeface="宋体" panose="02010600030101010101" pitchFamily="2" charset="-122"/>
              <a:ea typeface="宋体" panose="02010600030101010101" pitchFamily="2" charset="-122"/>
            </a:endParaRPr>
          </a:p>
        </p:txBody>
      </p:sp>
      <p:sp>
        <p:nvSpPr>
          <p:cNvPr id="2" name="文本框 1"/>
          <p:cNvSpPr txBox="1"/>
          <p:nvPr/>
        </p:nvSpPr>
        <p:spPr>
          <a:xfrm>
            <a:off x="1537397" y="2204864"/>
            <a:ext cx="7266333" cy="1323439"/>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目前流行的服务调用方式有很多种，例如基于 </a:t>
            </a:r>
            <a:r>
              <a:rPr lang="en-US" altLang="zh-CN" sz="1000" dirty="0">
                <a:latin typeface="华文细黑" panose="02010600040101010101" pitchFamily="2" charset="-122"/>
                <a:ea typeface="华文细黑" panose="02010600040101010101" pitchFamily="2" charset="-122"/>
              </a:rPr>
              <a:t>SOAP </a:t>
            </a:r>
            <a:r>
              <a:rPr lang="zh-CN" altLang="en-US" sz="1000" dirty="0">
                <a:latin typeface="华文细黑" panose="02010600040101010101" pitchFamily="2" charset="-122"/>
                <a:ea typeface="华文细黑" panose="02010600040101010101" pitchFamily="2" charset="-122"/>
              </a:rPr>
              <a:t>消息格式的 </a:t>
            </a:r>
            <a:r>
              <a:rPr lang="en-US" altLang="zh-CN" sz="1000" dirty="0">
                <a:latin typeface="华文细黑" panose="02010600040101010101" pitchFamily="2" charset="-122"/>
                <a:ea typeface="华文细黑" panose="02010600040101010101" pitchFamily="2" charset="-122"/>
              </a:rPr>
              <a:t>Web Service</a:t>
            </a:r>
            <a:r>
              <a:rPr lang="zh-CN" altLang="en-US" sz="1000" dirty="0">
                <a:latin typeface="华文细黑" panose="02010600040101010101" pitchFamily="2" charset="-122"/>
                <a:ea typeface="华文细黑" panose="02010600040101010101" pitchFamily="2" charset="-122"/>
              </a:rPr>
              <a:t>，基于 </a:t>
            </a:r>
            <a:r>
              <a:rPr lang="en-US" altLang="zh-CN" sz="1000" dirty="0">
                <a:latin typeface="华文细黑" panose="02010600040101010101" pitchFamily="2" charset="-122"/>
                <a:ea typeface="华文细黑" panose="02010600040101010101" pitchFamily="2" charset="-122"/>
              </a:rPr>
              <a:t>JSON </a:t>
            </a:r>
            <a:r>
              <a:rPr lang="zh-CN" altLang="en-US" sz="1000" dirty="0">
                <a:latin typeface="华文细黑" panose="02010600040101010101" pitchFamily="2" charset="-122"/>
                <a:ea typeface="华文细黑" panose="02010600040101010101" pitchFamily="2" charset="-122"/>
              </a:rPr>
              <a:t>消息格式的 </a:t>
            </a:r>
            <a:r>
              <a:rPr lang="en-US" altLang="zh-CN" sz="1000" dirty="0" err="1">
                <a:latin typeface="华文细黑" panose="02010600040101010101" pitchFamily="2" charset="-122"/>
                <a:ea typeface="华文细黑" panose="02010600040101010101" pitchFamily="2" charset="-122"/>
              </a:rPr>
              <a:t>RESTful</a:t>
            </a:r>
            <a:r>
              <a:rPr lang="en-US" altLang="zh-CN" sz="1000" dirty="0">
                <a:latin typeface="华文细黑" panose="02010600040101010101" pitchFamily="2" charset="-122"/>
                <a:ea typeface="华文细黑" panose="02010600040101010101" pitchFamily="2" charset="-122"/>
              </a:rPr>
              <a:t> </a:t>
            </a:r>
            <a:r>
              <a:rPr lang="zh-CN" altLang="en-US" sz="1000" dirty="0">
                <a:latin typeface="华文细黑" panose="02010600040101010101" pitchFamily="2" charset="-122"/>
                <a:ea typeface="华文细黑" panose="02010600040101010101" pitchFamily="2" charset="-122"/>
              </a:rPr>
              <a:t>服务等。其中所用到的数据传输方式包括 </a:t>
            </a:r>
            <a:r>
              <a:rPr lang="en-US" altLang="zh-CN" sz="1000" dirty="0">
                <a:latin typeface="华文细黑" panose="02010600040101010101" pitchFamily="2" charset="-122"/>
                <a:ea typeface="华文细黑" panose="02010600040101010101" pitchFamily="2" charset="-122"/>
              </a:rPr>
              <a:t>XML</a:t>
            </a:r>
            <a:r>
              <a:rPr lang="zh-CN" altLang="en-US" sz="1000" dirty="0">
                <a:latin typeface="华文细黑" panose="02010600040101010101" pitchFamily="2" charset="-122"/>
                <a:ea typeface="华文细黑" panose="02010600040101010101" pitchFamily="2" charset="-122"/>
              </a:rPr>
              <a:t>，</a:t>
            </a:r>
            <a:r>
              <a:rPr lang="en-US" altLang="zh-CN" sz="1000" dirty="0">
                <a:latin typeface="华文细黑" panose="02010600040101010101" pitchFamily="2" charset="-122"/>
                <a:ea typeface="华文细黑" panose="02010600040101010101" pitchFamily="2" charset="-122"/>
              </a:rPr>
              <a:t>JSON </a:t>
            </a:r>
            <a:r>
              <a:rPr lang="zh-CN" altLang="en-US" sz="1000" dirty="0">
                <a:latin typeface="华文细黑" panose="02010600040101010101" pitchFamily="2" charset="-122"/>
                <a:ea typeface="华文细黑" panose="02010600040101010101" pitchFamily="2" charset="-122"/>
              </a:rPr>
              <a:t>等，然而 </a:t>
            </a:r>
            <a:r>
              <a:rPr lang="en-US" altLang="zh-CN" sz="1000" dirty="0">
                <a:latin typeface="华文细黑" panose="02010600040101010101" pitchFamily="2" charset="-122"/>
                <a:ea typeface="华文细黑" panose="02010600040101010101" pitchFamily="2" charset="-122"/>
              </a:rPr>
              <a:t>XML </a:t>
            </a:r>
            <a:r>
              <a:rPr lang="zh-CN" altLang="en-US" sz="1000" dirty="0">
                <a:latin typeface="华文细黑" panose="02010600040101010101" pitchFamily="2" charset="-122"/>
                <a:ea typeface="华文细黑" panose="02010600040101010101" pitchFamily="2" charset="-122"/>
              </a:rPr>
              <a:t>相对体积太大，传输效率低，</a:t>
            </a:r>
            <a:r>
              <a:rPr lang="en-US" altLang="zh-CN" sz="1000" dirty="0">
                <a:latin typeface="华文细黑" panose="02010600040101010101" pitchFamily="2" charset="-122"/>
                <a:ea typeface="华文细黑" panose="02010600040101010101" pitchFamily="2" charset="-122"/>
              </a:rPr>
              <a:t>JSON </a:t>
            </a:r>
            <a:r>
              <a:rPr lang="zh-CN" altLang="en-US" sz="1000" dirty="0">
                <a:latin typeface="华文细黑" panose="02010600040101010101" pitchFamily="2" charset="-122"/>
                <a:ea typeface="华文细黑" panose="02010600040101010101" pitchFamily="2" charset="-122"/>
              </a:rPr>
              <a:t>体积较小，新颖，但还不够完善。由 </a:t>
            </a:r>
            <a:r>
              <a:rPr lang="en-US" altLang="zh-CN" sz="1000" dirty="0">
                <a:latin typeface="华文细黑" panose="02010600040101010101" pitchFamily="2" charset="-122"/>
                <a:ea typeface="华文细黑" panose="02010600040101010101" pitchFamily="2" charset="-122"/>
              </a:rPr>
              <a:t>Facebook </a:t>
            </a:r>
            <a:r>
              <a:rPr lang="zh-CN" altLang="en-US" sz="1000" dirty="0">
                <a:latin typeface="华文细黑" panose="02010600040101010101" pitchFamily="2" charset="-122"/>
                <a:ea typeface="华文细黑" panose="02010600040101010101" pitchFamily="2" charset="-122"/>
              </a:rPr>
              <a:t>开发的远程服务调用框架 </a:t>
            </a:r>
            <a:r>
              <a:rPr lang="en-US" altLang="zh-CN" sz="1000" dirty="0">
                <a:latin typeface="华文细黑" panose="02010600040101010101" pitchFamily="2" charset="-122"/>
                <a:ea typeface="华文细黑" panose="02010600040101010101" pitchFamily="2" charset="-122"/>
              </a:rPr>
              <a:t>Apache Thrift</a:t>
            </a:r>
            <a:r>
              <a:rPr lang="zh-CN" altLang="en-US" sz="1000" dirty="0">
                <a:latin typeface="华文细黑" panose="02010600040101010101" pitchFamily="2" charset="-122"/>
                <a:ea typeface="华文细黑" panose="02010600040101010101" pitchFamily="2" charset="-122"/>
              </a:rPr>
              <a:t>，采用接口描述语言定义并创建服务，支持可扩展的跨语言服务开发，所包含的代码生成引擎可以在多种语言中，如 </a:t>
            </a:r>
            <a:r>
              <a:rPr lang="en-US" altLang="zh-CN" sz="1000" dirty="0">
                <a:latin typeface="华文细黑" panose="02010600040101010101" pitchFamily="2" charset="-122"/>
                <a:ea typeface="华文细黑" panose="02010600040101010101" pitchFamily="2" charset="-122"/>
              </a:rPr>
              <a:t>C++, Java, Python, PHP, Ruby, </a:t>
            </a:r>
            <a:r>
              <a:rPr lang="en-US" altLang="zh-CN" sz="1000" dirty="0" err="1">
                <a:latin typeface="华文细黑" panose="02010600040101010101" pitchFamily="2" charset="-122"/>
                <a:ea typeface="华文细黑" panose="02010600040101010101" pitchFamily="2" charset="-122"/>
              </a:rPr>
              <a:t>Erlang</a:t>
            </a:r>
            <a:r>
              <a:rPr lang="en-US" altLang="zh-CN" sz="1000" dirty="0">
                <a:latin typeface="华文细黑" panose="02010600040101010101" pitchFamily="2" charset="-122"/>
                <a:ea typeface="华文细黑" panose="02010600040101010101" pitchFamily="2" charset="-122"/>
              </a:rPr>
              <a:t>, Perl, Haskell, C#, Cocoa, Smalltalk </a:t>
            </a:r>
            <a:r>
              <a:rPr lang="zh-CN" altLang="en-US" sz="1000" dirty="0">
                <a:latin typeface="华文细黑" panose="02010600040101010101" pitchFamily="2" charset="-122"/>
                <a:ea typeface="华文细黑" panose="02010600040101010101" pitchFamily="2" charset="-122"/>
              </a:rPr>
              <a:t>等创建高效的、无缝的服务，其传输数据采用二进制格式，相对 </a:t>
            </a:r>
            <a:r>
              <a:rPr lang="en-US" altLang="zh-CN" sz="1000" dirty="0">
                <a:latin typeface="华文细黑" panose="02010600040101010101" pitchFamily="2" charset="-122"/>
                <a:ea typeface="华文细黑" panose="02010600040101010101" pitchFamily="2" charset="-122"/>
              </a:rPr>
              <a:t>XML </a:t>
            </a:r>
            <a:r>
              <a:rPr lang="zh-CN" altLang="en-US" sz="1000" dirty="0">
                <a:latin typeface="华文细黑" panose="02010600040101010101" pitchFamily="2" charset="-122"/>
                <a:ea typeface="华文细黑" panose="02010600040101010101" pitchFamily="2" charset="-122"/>
              </a:rPr>
              <a:t>和 </a:t>
            </a:r>
            <a:r>
              <a:rPr lang="en-US" altLang="zh-CN" sz="1000" dirty="0">
                <a:latin typeface="华文细黑" panose="02010600040101010101" pitchFamily="2" charset="-122"/>
                <a:ea typeface="华文细黑" panose="02010600040101010101" pitchFamily="2" charset="-122"/>
              </a:rPr>
              <a:t>JSON </a:t>
            </a:r>
            <a:r>
              <a:rPr lang="zh-CN" altLang="en-US" sz="1000" dirty="0">
                <a:latin typeface="华文细黑" panose="02010600040101010101" pitchFamily="2" charset="-122"/>
                <a:ea typeface="华文细黑" panose="02010600040101010101" pitchFamily="2" charset="-122"/>
              </a:rPr>
              <a:t>体积更小，对于高并发、大数据量和多语言的环境更有优势</a:t>
            </a:r>
            <a:endParaRPr lang="en-US" altLang="zh-CN" sz="1000" dirty="0">
              <a:latin typeface="华文细黑" panose="02010600040101010101" pitchFamily="2" charset="-122"/>
              <a:ea typeface="华文细黑" panose="02010600040101010101" pitchFamily="2" charset="-122"/>
            </a:endParaRPr>
          </a:p>
          <a:p>
            <a:endParaRPr lang="en-US" altLang="zh-CN" sz="1000" dirty="0">
              <a:latin typeface="华文细黑" panose="02010600040101010101" pitchFamily="2" charset="-122"/>
              <a:ea typeface="华文细黑" panose="02010600040101010101" pitchFamily="2" charset="-122"/>
            </a:endParaRPr>
          </a:p>
          <a:p>
            <a:r>
              <a:rPr lang="en-US" altLang="zh-CN" sz="1000" dirty="0">
                <a:latin typeface="华文细黑" panose="02010600040101010101" pitchFamily="2" charset="-122"/>
                <a:ea typeface="华文细黑" panose="02010600040101010101" pitchFamily="2" charset="-122"/>
              </a:rPr>
              <a:t>Thrift </a:t>
            </a:r>
            <a:r>
              <a:rPr lang="zh-CN" altLang="en-US" sz="1000" dirty="0">
                <a:latin typeface="华文细黑" panose="02010600040101010101" pitchFamily="2" charset="-122"/>
                <a:ea typeface="华文细黑" panose="02010600040101010101" pitchFamily="2" charset="-122"/>
              </a:rPr>
              <a:t>可以很好的与</a:t>
            </a:r>
            <a:r>
              <a:rPr lang="en-US" altLang="zh-CN" sz="1000" dirty="0">
                <a:latin typeface="华文细黑" panose="02010600040101010101" pitchFamily="2" charset="-122"/>
                <a:ea typeface="华文细黑" panose="02010600040101010101" pitchFamily="2" charset="-122"/>
              </a:rPr>
              <a:t>spring cloud </a:t>
            </a:r>
            <a:r>
              <a:rPr lang="zh-CN" altLang="en-US" sz="1000" dirty="0">
                <a:latin typeface="华文细黑" panose="02010600040101010101" pitchFamily="2" charset="-122"/>
                <a:ea typeface="华文细黑" panose="02010600040101010101" pitchFamily="2" charset="-122"/>
              </a:rPr>
              <a:t>集成，方便使用</a:t>
            </a:r>
            <a:r>
              <a:rPr lang="en-US" altLang="zh-CN" sz="1000" dirty="0">
                <a:latin typeface="华文细黑" panose="02010600040101010101" pitchFamily="2" charset="-122"/>
                <a:ea typeface="华文细黑" panose="02010600040101010101" pitchFamily="2" charset="-122"/>
              </a:rPr>
              <a:t>!</a:t>
            </a:r>
            <a:endParaRPr lang="zh-CN" altLang="en-US" sz="1000" dirty="0">
              <a:latin typeface="华文细黑" panose="02010600040101010101" pitchFamily="2" charset="-122"/>
              <a:ea typeface="华文细黑" panose="02010600040101010101" pitchFamily="2" charset="-122"/>
            </a:endParaRPr>
          </a:p>
        </p:txBody>
      </p:sp>
      <p:sp>
        <p:nvSpPr>
          <p:cNvPr id="4" name="文本框 3"/>
          <p:cNvSpPr txBox="1"/>
          <p:nvPr/>
        </p:nvSpPr>
        <p:spPr>
          <a:xfrm>
            <a:off x="1568804" y="4476494"/>
            <a:ext cx="7186067" cy="2092881"/>
          </a:xfrm>
          <a:prstGeom prst="rect">
            <a:avLst/>
          </a:prstGeom>
          <a:noFill/>
        </p:spPr>
        <p:txBody>
          <a:bodyPr wrap="square" rtlCol="0">
            <a:spAutoFit/>
          </a:bodyPr>
          <a:lstStyle/>
          <a:p>
            <a:r>
              <a:rPr lang="en-US" altLang="zh-CN" sz="1000" dirty="0" smtClean="0">
                <a:latin typeface="华文细黑" panose="02010600040101010101" pitchFamily="2" charset="-122"/>
                <a:ea typeface="华文细黑" panose="02010600040101010101" pitchFamily="2" charset="-122"/>
              </a:rPr>
              <a:t>Protocol </a:t>
            </a:r>
            <a:r>
              <a:rPr lang="en-US" altLang="zh-CN" sz="1000" dirty="0">
                <a:latin typeface="华文细黑" panose="02010600040101010101" pitchFamily="2" charset="-122"/>
                <a:ea typeface="华文细黑" panose="02010600040101010101" pitchFamily="2" charset="-122"/>
              </a:rPr>
              <a:t>Buffers</a:t>
            </a:r>
            <a:r>
              <a:rPr lang="zh-CN" altLang="en-US" sz="1000" dirty="0">
                <a:latin typeface="华文细黑" panose="02010600040101010101" pitchFamily="2" charset="-122"/>
                <a:ea typeface="华文细黑" panose="02010600040101010101" pitchFamily="2" charset="-122"/>
              </a:rPr>
              <a:t>是</a:t>
            </a:r>
            <a:r>
              <a:rPr lang="en-US" altLang="zh-CN" sz="1000" dirty="0">
                <a:latin typeface="华文细黑" panose="02010600040101010101" pitchFamily="2" charset="-122"/>
                <a:ea typeface="华文细黑" panose="02010600040101010101" pitchFamily="2" charset="-122"/>
              </a:rPr>
              <a:t>Google</a:t>
            </a:r>
            <a:r>
              <a:rPr lang="zh-CN" altLang="en-US" sz="1000" dirty="0">
                <a:latin typeface="华文细黑" panose="02010600040101010101" pitchFamily="2" charset="-122"/>
                <a:ea typeface="华文细黑" panose="02010600040101010101" pitchFamily="2" charset="-122"/>
              </a:rPr>
              <a:t>公司开发的一种</a:t>
            </a:r>
            <a:r>
              <a:rPr lang="zh-CN" altLang="en-US" sz="1000" dirty="0" smtClean="0">
                <a:latin typeface="华文细黑" panose="02010600040101010101" pitchFamily="2" charset="-122"/>
                <a:ea typeface="华文细黑" panose="02010600040101010101" pitchFamily="2" charset="-122"/>
              </a:rPr>
              <a:t>数据描述语言可用</a:t>
            </a:r>
            <a:r>
              <a:rPr lang="zh-CN" altLang="en-US" sz="1000" dirty="0">
                <a:latin typeface="华文细黑" panose="02010600040101010101" pitchFamily="2" charset="-122"/>
                <a:ea typeface="华文细黑" panose="02010600040101010101" pitchFamily="2" charset="-122"/>
              </a:rPr>
              <a:t>于数据存储、通信协议等方面</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它不依赖于语言和平台并且可扩展性极强</a:t>
            </a:r>
            <a:r>
              <a:rPr lang="zh-CN" altLang="en-US"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endParaRPr lang="en-US" altLang="zh-CN" sz="1000" dirty="0">
              <a:latin typeface="华文细黑" panose="02010600040101010101" pitchFamily="2" charset="-122"/>
              <a:ea typeface="华文细黑" panose="02010600040101010101" pitchFamily="2" charset="-122"/>
              <a:hlinkClick r:id="rId1"/>
            </a:endParaRPr>
          </a:p>
          <a:p>
            <a:r>
              <a:rPr lang="en-US" altLang="zh-CN" sz="1000" dirty="0" err="1" smtClean="0">
                <a:latin typeface="华文细黑" panose="02010600040101010101" pitchFamily="2" charset="-122"/>
                <a:ea typeface="华文细黑" panose="02010600040101010101" pitchFamily="2" charset="-122"/>
                <a:hlinkClick r:id="rId1"/>
              </a:rPr>
              <a:t>gRPC</a:t>
            </a:r>
            <a:r>
              <a:rPr lang="zh-CN" altLang="en-US" sz="1000" dirty="0">
                <a:latin typeface="华文细黑" panose="02010600040101010101" pitchFamily="2" charset="-122"/>
                <a:ea typeface="华文细黑" panose="02010600040101010101" pitchFamily="2" charset="-122"/>
              </a:rPr>
              <a:t>是一个高性能、通用的开源</a:t>
            </a:r>
            <a:r>
              <a:rPr lang="en-US" altLang="zh-CN" sz="1000" dirty="0">
                <a:latin typeface="华文细黑" panose="02010600040101010101" pitchFamily="2" charset="-122"/>
                <a:ea typeface="华文细黑" panose="02010600040101010101" pitchFamily="2" charset="-122"/>
              </a:rPr>
              <a:t>RPC</a:t>
            </a:r>
            <a:r>
              <a:rPr lang="zh-CN" altLang="en-US" sz="1000" dirty="0">
                <a:latin typeface="华文细黑" panose="02010600040101010101" pitchFamily="2" charset="-122"/>
                <a:ea typeface="华文细黑" panose="02010600040101010101" pitchFamily="2" charset="-122"/>
              </a:rPr>
              <a:t>框架，其由</a:t>
            </a:r>
            <a:r>
              <a:rPr lang="en-US" altLang="zh-CN" sz="1000" dirty="0">
                <a:latin typeface="华文细黑" panose="02010600040101010101" pitchFamily="2" charset="-122"/>
                <a:ea typeface="华文细黑" panose="02010600040101010101" pitchFamily="2" charset="-122"/>
              </a:rPr>
              <a:t>Google</a:t>
            </a:r>
            <a:r>
              <a:rPr lang="zh-CN" altLang="en-US" sz="1000" dirty="0">
                <a:latin typeface="华文细黑" panose="02010600040101010101" pitchFamily="2" charset="-122"/>
                <a:ea typeface="华文细黑" panose="02010600040101010101" pitchFamily="2" charset="-122"/>
              </a:rPr>
              <a:t>主要面向移动应用开发并基于</a:t>
            </a:r>
            <a:r>
              <a:rPr lang="en-US" altLang="zh-CN" sz="1000" dirty="0">
                <a:latin typeface="华文细黑" panose="02010600040101010101" pitchFamily="2" charset="-122"/>
                <a:ea typeface="华文细黑" panose="02010600040101010101" pitchFamily="2" charset="-122"/>
                <a:hlinkClick r:id="rId2"/>
              </a:rPr>
              <a:t>HTTP/2</a:t>
            </a:r>
            <a:r>
              <a:rPr lang="zh-CN" altLang="en-US" sz="1000" dirty="0">
                <a:latin typeface="华文细黑" panose="02010600040101010101" pitchFamily="2" charset="-122"/>
                <a:ea typeface="华文细黑" panose="02010600040101010101" pitchFamily="2" charset="-122"/>
              </a:rPr>
              <a:t>协议标准而设计，基于</a:t>
            </a:r>
            <a:r>
              <a:rPr lang="en-US" altLang="zh-CN" sz="1000" dirty="0" err="1">
                <a:latin typeface="华文细黑" panose="02010600040101010101" pitchFamily="2" charset="-122"/>
                <a:ea typeface="华文细黑" panose="02010600040101010101" pitchFamily="2" charset="-122"/>
                <a:hlinkClick r:id="rId3"/>
              </a:rPr>
              <a:t>ProtoBuf</a:t>
            </a:r>
            <a:r>
              <a:rPr lang="en-US" altLang="zh-CN" sz="1000" dirty="0">
                <a:latin typeface="华文细黑" panose="02010600040101010101" pitchFamily="2" charset="-122"/>
                <a:ea typeface="华文细黑" panose="02010600040101010101" pitchFamily="2" charset="-122"/>
              </a:rPr>
              <a:t>(Protocol Buffers)</a:t>
            </a:r>
            <a:r>
              <a:rPr lang="zh-CN" altLang="en-US" sz="1000" dirty="0">
                <a:latin typeface="华文细黑" panose="02010600040101010101" pitchFamily="2" charset="-122"/>
                <a:ea typeface="华文细黑" panose="02010600040101010101" pitchFamily="2" charset="-122"/>
              </a:rPr>
              <a:t>序列化协议开发，且支持众多开发语言。</a:t>
            </a:r>
            <a:endParaRPr lang="en-US" altLang="zh-CN" sz="1000" dirty="0">
              <a:latin typeface="华文细黑" panose="02010600040101010101" pitchFamily="2" charset="-122"/>
              <a:ea typeface="华文细黑" panose="02010600040101010101" pitchFamily="2" charset="-122"/>
            </a:endParaRPr>
          </a:p>
          <a:p>
            <a:endParaRPr lang="en-US" altLang="zh-CN" sz="1000" dirty="0">
              <a:latin typeface="华文细黑" panose="02010600040101010101" pitchFamily="2" charset="-122"/>
              <a:ea typeface="华文细黑" panose="02010600040101010101" pitchFamily="2" charset="-122"/>
            </a:endParaRPr>
          </a:p>
          <a:p>
            <a:endParaRPr lang="en-US" altLang="zh-CN" sz="1000" dirty="0" smtClean="0">
              <a:latin typeface="华文细黑" panose="02010600040101010101" pitchFamily="2" charset="-122"/>
              <a:ea typeface="华文细黑" panose="02010600040101010101" pitchFamily="2" charset="-122"/>
            </a:endParaRPr>
          </a:p>
          <a:p>
            <a:r>
              <a:rPr lang="en-US" altLang="zh-CN" sz="1000" dirty="0" err="1">
                <a:latin typeface="华文细黑" panose="02010600040101010101" pitchFamily="2" charset="-122"/>
                <a:ea typeface="华文细黑" panose="02010600040101010101" pitchFamily="2" charset="-122"/>
              </a:rPr>
              <a:t>gRPC</a:t>
            </a:r>
            <a:r>
              <a:rPr lang="zh-CN" altLang="en-US" sz="1000" dirty="0">
                <a:latin typeface="华文细黑" panose="02010600040101010101" pitchFamily="2" charset="-122"/>
                <a:ea typeface="华文细黑" panose="02010600040101010101" pitchFamily="2" charset="-122"/>
              </a:rPr>
              <a:t>已经应用在</a:t>
            </a:r>
            <a:r>
              <a:rPr lang="en-US" altLang="zh-CN" sz="1000" dirty="0">
                <a:latin typeface="华文细黑" panose="02010600040101010101" pitchFamily="2" charset="-122"/>
                <a:ea typeface="华文细黑" panose="02010600040101010101" pitchFamily="2" charset="-122"/>
              </a:rPr>
              <a:t>Google</a:t>
            </a:r>
            <a:r>
              <a:rPr lang="zh-CN" altLang="en-US" sz="1000" dirty="0">
                <a:latin typeface="华文细黑" panose="02010600040101010101" pitchFamily="2" charset="-122"/>
                <a:ea typeface="华文细黑" panose="02010600040101010101" pitchFamily="2" charset="-122"/>
              </a:rPr>
              <a:t>的云服务和对外提供的</a:t>
            </a:r>
            <a:r>
              <a:rPr lang="en-US" altLang="zh-CN" sz="1000" dirty="0">
                <a:latin typeface="华文细黑" panose="02010600040101010101" pitchFamily="2" charset="-122"/>
                <a:ea typeface="华文细黑" panose="02010600040101010101" pitchFamily="2" charset="-122"/>
              </a:rPr>
              <a:t>API</a:t>
            </a:r>
            <a:r>
              <a:rPr lang="zh-CN" altLang="en-US" sz="1000" dirty="0">
                <a:latin typeface="华文细黑" panose="02010600040101010101" pitchFamily="2" charset="-122"/>
                <a:ea typeface="华文细黑" panose="02010600040101010101" pitchFamily="2" charset="-122"/>
              </a:rPr>
              <a:t>中，其主要应用场景如下</a:t>
            </a:r>
            <a:r>
              <a:rPr lang="zh-CN" altLang="en-US"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endParaRPr lang="zh-CN" altLang="en-US" sz="1000" dirty="0">
              <a:latin typeface="华文细黑" panose="02010600040101010101" pitchFamily="2" charset="-122"/>
              <a:ea typeface="华文细黑" panose="02010600040101010101" pitchFamily="2" charset="-122"/>
            </a:endParaRPr>
          </a:p>
          <a:p>
            <a:r>
              <a:rPr lang="zh-CN" altLang="en-US" sz="1000" dirty="0" smtClean="0">
                <a:latin typeface="华文细黑" panose="02010600040101010101" pitchFamily="2" charset="-122"/>
                <a:ea typeface="华文细黑" panose="02010600040101010101" pitchFamily="2" charset="-122"/>
              </a:rPr>
              <a:t>低</a:t>
            </a:r>
            <a:r>
              <a:rPr lang="zh-CN" altLang="en-US" sz="1000" dirty="0">
                <a:latin typeface="华文细黑" panose="02010600040101010101" pitchFamily="2" charset="-122"/>
                <a:ea typeface="华文细黑" panose="02010600040101010101" pitchFamily="2" charset="-122"/>
              </a:rPr>
              <a:t>延迟、高扩展性、分布式的系统</a:t>
            </a:r>
            <a:endParaRPr lang="zh-CN" altLang="en-US" sz="1000" dirty="0">
              <a:latin typeface="华文细黑" panose="02010600040101010101" pitchFamily="2" charset="-122"/>
              <a:ea typeface="华文细黑" panose="02010600040101010101" pitchFamily="2" charset="-122"/>
            </a:endParaRPr>
          </a:p>
          <a:p>
            <a:r>
              <a:rPr lang="zh-CN" altLang="en-US" sz="1000" dirty="0">
                <a:latin typeface="华文细黑" panose="02010600040101010101" pitchFamily="2" charset="-122"/>
                <a:ea typeface="华文细黑" panose="02010600040101010101" pitchFamily="2" charset="-122"/>
              </a:rPr>
              <a:t>同云服务器进行通信的移动应用客户端</a:t>
            </a:r>
            <a:endParaRPr lang="zh-CN" altLang="en-US" sz="1000" dirty="0">
              <a:latin typeface="华文细黑" panose="02010600040101010101" pitchFamily="2" charset="-122"/>
              <a:ea typeface="华文细黑" panose="02010600040101010101" pitchFamily="2" charset="-122"/>
            </a:endParaRPr>
          </a:p>
          <a:p>
            <a:r>
              <a:rPr lang="zh-CN" altLang="en-US" sz="1000" dirty="0">
                <a:latin typeface="华文细黑" panose="02010600040101010101" pitchFamily="2" charset="-122"/>
                <a:ea typeface="华文细黑" panose="02010600040101010101" pitchFamily="2" charset="-122"/>
              </a:rPr>
              <a:t>设计语言独立、高效、精确的新协议</a:t>
            </a:r>
            <a:endParaRPr lang="zh-CN" altLang="en-US" sz="1000" dirty="0">
              <a:latin typeface="华文细黑" panose="02010600040101010101" pitchFamily="2" charset="-122"/>
              <a:ea typeface="华文细黑" panose="02010600040101010101" pitchFamily="2" charset="-122"/>
            </a:endParaRPr>
          </a:p>
          <a:p>
            <a:r>
              <a:rPr lang="zh-CN" altLang="en-US" sz="1000" dirty="0">
                <a:latin typeface="华文细黑" panose="02010600040101010101" pitchFamily="2" charset="-122"/>
                <a:ea typeface="华文细黑" panose="02010600040101010101" pitchFamily="2" charset="-122"/>
              </a:rPr>
              <a:t>便于各方面扩展的分层设计，如认证、负载均衡、日志记录、监控</a:t>
            </a:r>
            <a:r>
              <a:rPr lang="zh-CN" altLang="en-US" sz="1000" dirty="0" smtClean="0">
                <a:latin typeface="华文细黑" panose="02010600040101010101" pitchFamily="2" charset="-122"/>
                <a:ea typeface="华文细黑" panose="02010600040101010101" pitchFamily="2" charset="-122"/>
              </a:rPr>
              <a:t>等</a:t>
            </a:r>
            <a:endParaRPr lang="en-US" altLang="zh-CN" sz="1000" dirty="0" smtClean="0">
              <a:latin typeface="华文细黑" panose="02010600040101010101" pitchFamily="2" charset="-122"/>
              <a:ea typeface="华文细黑" panose="02010600040101010101" pitchFamily="2" charset="-122"/>
            </a:endParaRPr>
          </a:p>
        </p:txBody>
      </p:sp>
      <p:sp>
        <p:nvSpPr>
          <p:cNvPr id="7" name="文本框 6"/>
          <p:cNvSpPr txBox="1"/>
          <p:nvPr/>
        </p:nvSpPr>
        <p:spPr>
          <a:xfrm>
            <a:off x="1568804" y="3999873"/>
            <a:ext cx="7076405" cy="36933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Protocol Buffers</a:t>
            </a:r>
            <a:endParaRPr lang="zh-CN" altLang="en-US" dirty="0">
              <a:latin typeface="宋体" panose="02010600030101010101" pitchFamily="2" charset="-122"/>
              <a:ea typeface="宋体" panose="02010600030101010101" pitchFamily="2" charset="-122"/>
            </a:endParaRPr>
          </a:p>
        </p:txBody>
      </p:sp>
      <p:sp>
        <p:nvSpPr>
          <p:cNvPr id="5" name="文本框 4"/>
          <p:cNvSpPr txBox="1"/>
          <p:nvPr/>
        </p:nvSpPr>
        <p:spPr>
          <a:xfrm>
            <a:off x="1537397" y="1009204"/>
            <a:ext cx="6120680" cy="523220"/>
          </a:xfrm>
          <a:prstGeom prst="rect">
            <a:avLst/>
          </a:prstGeom>
          <a:noFill/>
        </p:spPr>
        <p:txBody>
          <a:bodyPr wrap="square" rtlCol="0">
            <a:spAutoFit/>
          </a:bodyPr>
          <a:lstStyle/>
          <a:p>
            <a:r>
              <a:rPr lang="zh-CN" altLang="en-US" sz="1400" dirty="0" smtClean="0">
                <a:latin typeface="+mn-ea"/>
              </a:rPr>
              <a:t>简单高效的</a:t>
            </a:r>
            <a:r>
              <a:rPr lang="en-US" altLang="zh-CN" sz="1400" dirty="0" smtClean="0">
                <a:latin typeface="+mn-ea"/>
              </a:rPr>
              <a:t>RPC</a:t>
            </a:r>
            <a:r>
              <a:rPr lang="zh-CN" altLang="en-US" sz="1400" dirty="0" smtClean="0">
                <a:latin typeface="+mn-ea"/>
              </a:rPr>
              <a:t>服务调用框架，通过</a:t>
            </a:r>
            <a:r>
              <a:rPr lang="en-US" altLang="zh-CN" sz="1400" dirty="0" smtClean="0">
                <a:latin typeface="+mn-ea"/>
              </a:rPr>
              <a:t>IDL</a:t>
            </a:r>
            <a:r>
              <a:rPr lang="zh-CN" altLang="en-US" sz="1400" dirty="0" smtClean="0">
                <a:latin typeface="+mn-ea"/>
              </a:rPr>
              <a:t>定义数据结构，在服务端、客户端之间通过二进制传输数据，体积更小，序列化和反序列化更高效；</a:t>
            </a:r>
            <a:endParaRPr lang="zh-CN" altLang="en-US" sz="1400" dirty="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springcloud架构图2"/>
          <p:cNvPicPr>
            <a:picLocks noChangeAspect="1"/>
          </p:cNvPicPr>
          <p:nvPr/>
        </p:nvPicPr>
        <p:blipFill>
          <a:blip r:embed="rId1"/>
          <a:stretch>
            <a:fillRect/>
          </a:stretch>
        </p:blipFill>
        <p:spPr>
          <a:xfrm>
            <a:off x="1107440" y="192405"/>
            <a:ext cx="7874000" cy="64738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376024"/>
            <a:ext cx="7520524" cy="597808"/>
          </a:xfrm>
        </p:spPr>
        <p:txBody>
          <a:bodyPr>
            <a:normAutofit/>
          </a:bodyPr>
          <a:lstStyle/>
          <a:p>
            <a:r>
              <a:rPr lang="en-US" altLang="zh-CN" dirty="0" err="1"/>
              <a:t>Hystrix</a:t>
            </a:r>
            <a:endParaRPr lang="en-US" altLang="zh-CN" dirty="0"/>
          </a:p>
          <a:p>
            <a:pPr marL="82550" indent="0">
              <a:buNone/>
            </a:pPr>
            <a:endParaRPr lang="en-US" altLang="zh-CN" dirty="0" smtClean="0"/>
          </a:p>
        </p:txBody>
      </p:sp>
      <p:pic>
        <p:nvPicPr>
          <p:cNvPr id="1026" name="Picture 2" descr="Hystri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664" y="1529613"/>
            <a:ext cx="6984776" cy="519588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680602" y="1024951"/>
            <a:ext cx="6886479"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查看所有方法的容错情况，可以支持超时容错、失败容错、限流等。</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376024"/>
            <a:ext cx="7520524" cy="597808"/>
          </a:xfrm>
        </p:spPr>
        <p:txBody>
          <a:bodyPr>
            <a:normAutofit/>
          </a:bodyPr>
          <a:lstStyle/>
          <a:p>
            <a:r>
              <a:rPr lang="en-US" altLang="zh-CN" dirty="0" err="1" smtClean="0"/>
              <a:t>Zipkin</a:t>
            </a:r>
            <a:endParaRPr lang="en-US" altLang="zh-CN" dirty="0"/>
          </a:p>
          <a:p>
            <a:pPr marL="82550" indent="0">
              <a:buNone/>
            </a:pPr>
            <a:endParaRPr lang="en-US" altLang="zh-CN" dirty="0" smtClean="0"/>
          </a:p>
        </p:txBody>
      </p:sp>
      <p:sp>
        <p:nvSpPr>
          <p:cNvPr id="6" name="文本框 5"/>
          <p:cNvSpPr txBox="1"/>
          <p:nvPr/>
        </p:nvSpPr>
        <p:spPr>
          <a:xfrm>
            <a:off x="1188720" y="979057"/>
            <a:ext cx="6886479"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查看服务之间的调用情况及依赖信息。</a:t>
            </a:r>
            <a:endParaRPr lang="zh-CN" altLang="en-US"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157607" y="1457871"/>
            <a:ext cx="7848338" cy="3024336"/>
          </a:xfrm>
          <a:prstGeom prst="rect">
            <a:avLst/>
          </a:prstGeom>
        </p:spPr>
      </p:pic>
      <p:pic>
        <p:nvPicPr>
          <p:cNvPr id="4" name="图片 3"/>
          <p:cNvPicPr>
            <a:picLocks noChangeAspect="1"/>
          </p:cNvPicPr>
          <p:nvPr/>
        </p:nvPicPr>
        <p:blipFill>
          <a:blip r:embed="rId2"/>
          <a:stretch>
            <a:fillRect/>
          </a:stretch>
        </p:blipFill>
        <p:spPr>
          <a:xfrm>
            <a:off x="1178456" y="4619821"/>
            <a:ext cx="5876925" cy="2181225"/>
          </a:xfrm>
          <a:prstGeom prst="rect">
            <a:avLst/>
          </a:prstGeom>
        </p:spPr>
      </p:pic>
      <p:sp>
        <p:nvSpPr>
          <p:cNvPr id="5" name="线形标注 1 4"/>
          <p:cNvSpPr/>
          <p:nvPr/>
        </p:nvSpPr>
        <p:spPr>
          <a:xfrm>
            <a:off x="6876256" y="4538850"/>
            <a:ext cx="1456731" cy="854792"/>
          </a:xfrm>
          <a:prstGeom prst="borderCallout1">
            <a:avLst>
              <a:gd name="adj1" fmla="val 18750"/>
              <a:gd name="adj2" fmla="val -8333"/>
              <a:gd name="adj3" fmla="val 112500"/>
              <a:gd name="adj4" fmla="val -7651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solidFill>
                  <a:schemeClr val="tx1"/>
                </a:solidFill>
              </a:rPr>
              <a:t>线条越粗表示调用次数越多</a:t>
            </a:r>
            <a:endParaRPr lang="zh-CN" altLang="en-US" sz="1200"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CompletableFuture</a:t>
            </a:r>
            <a:endParaRPr lang="zh-CN" dirty="0"/>
          </a:p>
        </p:txBody>
      </p:sp>
      <p:sp>
        <p:nvSpPr>
          <p:cNvPr id="3" name="Content Placeholder 2"/>
          <p:cNvSpPr>
            <a:spLocks noGrp="1"/>
          </p:cNvSpPr>
          <p:nvPr>
            <p:ph idx="1"/>
          </p:nvPr>
        </p:nvSpPr>
        <p:spPr>
          <a:xfrm>
            <a:off x="1651739" y="1866411"/>
            <a:ext cx="7498080" cy="613048"/>
          </a:xfrm>
        </p:spPr>
        <p:txBody>
          <a:bodyPr>
            <a:normAutofit/>
          </a:bodyPr>
          <a:lstStyle/>
          <a:p>
            <a:r>
              <a:rPr lang="zh-CN" altLang="en-US" dirty="0" smtClean="0"/>
              <a:t>事件驱动</a:t>
            </a:r>
            <a:endParaRPr lang="en-US" altLang="zh-CN" dirty="0" smtClean="0"/>
          </a:p>
        </p:txBody>
      </p:sp>
      <p:sp>
        <p:nvSpPr>
          <p:cNvPr id="4" name="Content Placeholder 2"/>
          <p:cNvSpPr txBox="1"/>
          <p:nvPr/>
        </p:nvSpPr>
        <p:spPr>
          <a:xfrm>
            <a:off x="1770384" y="2330515"/>
            <a:ext cx="7379435" cy="666437"/>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pPr marL="82550" indent="0">
              <a:lnSpc>
                <a:spcPts val="1500"/>
              </a:lnSpc>
              <a:buNone/>
            </a:pPr>
            <a:r>
              <a:rPr lang="zh-CN" altLang="en-US" sz="1200" dirty="0">
                <a:latin typeface="宋体" panose="02010600030101010101" pitchFamily="2" charset="-122"/>
                <a:ea typeface="宋体" panose="02010600030101010101" pitchFamily="2" charset="-122"/>
              </a:rPr>
              <a:t>你只是想在未来</a:t>
            </a:r>
            <a:r>
              <a:rPr lang="en-US" altLang="zh-CN" sz="1200" dirty="0">
                <a:latin typeface="宋体" panose="02010600030101010101" pitchFamily="2" charset="-122"/>
                <a:ea typeface="宋体" panose="02010600030101010101" pitchFamily="2" charset="-122"/>
              </a:rPr>
              <a:t>JMS</a:t>
            </a:r>
            <a:r>
              <a:rPr lang="zh-CN" altLang="en-US" sz="1200" dirty="0">
                <a:latin typeface="宋体" panose="02010600030101010101" pitchFamily="2" charset="-122"/>
                <a:ea typeface="宋体" panose="02010600030101010101" pitchFamily="2" charset="-122"/>
              </a:rPr>
              <a:t>消息到达时简单地完成（解决），这是由一个事件驱动的。在这种情况下，你可以简单地创建</a:t>
            </a:r>
            <a:r>
              <a:rPr lang="en-US" altLang="zh-CN" sz="1200" dirty="0" err="1">
                <a:latin typeface="宋体" panose="02010600030101010101" pitchFamily="2" charset="-122"/>
                <a:ea typeface="宋体" panose="02010600030101010101" pitchFamily="2" charset="-122"/>
              </a:rPr>
              <a:t>CompletableFuture</a:t>
            </a:r>
            <a:r>
              <a:rPr lang="zh-CN" altLang="en-US" sz="1200" dirty="0">
                <a:latin typeface="宋体" panose="02010600030101010101" pitchFamily="2" charset="-122"/>
                <a:ea typeface="宋体" panose="02010600030101010101" pitchFamily="2" charset="-122"/>
              </a:rPr>
              <a:t>来返还给你的客户端，只要你认为你的结果是可用的，仅仅通过</a:t>
            </a:r>
            <a:r>
              <a:rPr lang="en-US" altLang="zh-CN" sz="1200" dirty="0">
                <a:latin typeface="宋体" panose="02010600030101010101" pitchFamily="2" charset="-122"/>
                <a:ea typeface="宋体" panose="02010600030101010101" pitchFamily="2" charset="-122"/>
              </a:rPr>
              <a:t>complete()</a:t>
            </a:r>
            <a:r>
              <a:rPr lang="zh-CN" altLang="en-US" sz="1200" dirty="0">
                <a:latin typeface="宋体" panose="02010600030101010101" pitchFamily="2" charset="-122"/>
                <a:ea typeface="宋体" panose="02010600030101010101" pitchFamily="2" charset="-122"/>
              </a:rPr>
              <a:t>就能解锁所有等待</a:t>
            </a:r>
            <a:r>
              <a:rPr lang="en-US" altLang="zh-CN" sz="1200" dirty="0">
                <a:latin typeface="宋体" panose="02010600030101010101" pitchFamily="2" charset="-122"/>
                <a:ea typeface="宋体" panose="02010600030101010101" pitchFamily="2" charset="-122"/>
              </a:rPr>
              <a:t>Future</a:t>
            </a:r>
            <a:r>
              <a:rPr lang="zh-CN" altLang="en-US" sz="1200" dirty="0">
                <a:latin typeface="宋体" panose="02010600030101010101" pitchFamily="2" charset="-122"/>
                <a:ea typeface="宋体" panose="02010600030101010101" pitchFamily="2" charset="-122"/>
              </a:rPr>
              <a:t>的客户端</a:t>
            </a:r>
            <a:r>
              <a:rPr lang="zh-CN" altLang="en-US" sz="1200" dirty="0" smtClean="0">
                <a:latin typeface="宋体" panose="02010600030101010101" pitchFamily="2" charset="-122"/>
                <a:ea typeface="宋体" panose="02010600030101010101" pitchFamily="2" charset="-122"/>
              </a:rPr>
              <a:t>。</a:t>
            </a:r>
            <a:endParaRPr lang="en-US" altLang="zh-CN" sz="1200" dirty="0" smtClean="0">
              <a:latin typeface="宋体" panose="02010600030101010101" pitchFamily="2" charset="-122"/>
              <a:ea typeface="宋体" panose="02010600030101010101" pitchFamily="2" charset="-122"/>
            </a:endParaRPr>
          </a:p>
          <a:p>
            <a:pPr marL="82550" indent="0">
              <a:lnSpc>
                <a:spcPts val="1500"/>
              </a:lnSpc>
              <a:buNone/>
            </a:pPr>
            <a:endParaRPr lang="en-US" altLang="zh-CN" sz="1200" dirty="0">
              <a:latin typeface="宋体" panose="02010600030101010101" pitchFamily="2" charset="-122"/>
              <a:ea typeface="宋体" panose="02010600030101010101" pitchFamily="2" charset="-122"/>
            </a:endParaRPr>
          </a:p>
          <a:p>
            <a:pPr marL="82550" indent="0">
              <a:lnSpc>
                <a:spcPts val="1500"/>
              </a:lnSpc>
              <a:buNone/>
            </a:pPr>
            <a:endParaRPr lang="zh-CN" altLang="en-US" sz="1200" dirty="0">
              <a:latin typeface="宋体" panose="02010600030101010101" pitchFamily="2" charset="-122"/>
              <a:ea typeface="宋体" panose="02010600030101010101" pitchFamily="2" charset="-122"/>
            </a:endParaRPr>
          </a:p>
        </p:txBody>
      </p:sp>
      <p:sp>
        <p:nvSpPr>
          <p:cNvPr id="7" name="文本框 6"/>
          <p:cNvSpPr txBox="1"/>
          <p:nvPr/>
        </p:nvSpPr>
        <p:spPr>
          <a:xfrm>
            <a:off x="1619672" y="1211488"/>
            <a:ext cx="7128792" cy="523220"/>
          </a:xfrm>
          <a:prstGeom prst="rect">
            <a:avLst/>
          </a:prstGeom>
          <a:noFill/>
        </p:spPr>
        <p:txBody>
          <a:bodyPr wrap="square" rtlCol="0">
            <a:spAutoFit/>
          </a:bodyPr>
          <a:lstStyle/>
          <a:p>
            <a:r>
              <a:rPr lang="en-US" altLang="zh-CN" sz="1400" dirty="0" err="1">
                <a:hlinkClick r:id="rId1"/>
              </a:rPr>
              <a:t>CompletableFuture</a:t>
            </a:r>
            <a:r>
              <a:rPr lang="en-US" altLang="zh-CN" sz="1400" dirty="0"/>
              <a:t> extends </a:t>
            </a:r>
            <a:r>
              <a:rPr lang="en-US" altLang="zh-CN" sz="1400" dirty="0">
                <a:hlinkClick r:id="rId2"/>
              </a:rPr>
              <a:t>Future</a:t>
            </a:r>
            <a:r>
              <a:rPr lang="zh-CN" altLang="en-US" sz="1400" dirty="0"/>
              <a:t>提供了</a:t>
            </a:r>
            <a:r>
              <a:rPr lang="zh-CN" altLang="en-US" sz="1400" dirty="0" smtClean="0"/>
              <a:t>方法，很好的支持异步</a:t>
            </a:r>
            <a:r>
              <a:rPr lang="zh-CN" altLang="en-US" sz="1400" dirty="0"/>
              <a:t>性以及事件驱动编程</a:t>
            </a:r>
            <a:r>
              <a:rPr lang="zh-CN" altLang="en-US" sz="1400" dirty="0" smtClean="0"/>
              <a:t>模型，配合</a:t>
            </a:r>
            <a:r>
              <a:rPr lang="en-US" altLang="zh-CN" sz="1400" dirty="0" smtClean="0"/>
              <a:t>lambda</a:t>
            </a:r>
            <a:r>
              <a:rPr lang="zh-CN" altLang="en-US" sz="1400" dirty="0" smtClean="0"/>
              <a:t>表达式效果更好</a:t>
            </a:r>
            <a:r>
              <a:rPr lang="en-US" altLang="zh-CN" sz="1400" dirty="0" smtClean="0"/>
              <a:t>!</a:t>
            </a:r>
            <a:endParaRPr lang="zh-CN" altLang="en-US" sz="1400" dirty="0">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1835696" y="2954520"/>
            <a:ext cx="6991350" cy="1009650"/>
          </a:xfrm>
          <a:prstGeom prst="rect">
            <a:avLst/>
          </a:prstGeom>
        </p:spPr>
      </p:pic>
      <p:sp>
        <p:nvSpPr>
          <p:cNvPr id="9" name="Content Placeholder 2"/>
          <p:cNvSpPr txBox="1"/>
          <p:nvPr/>
        </p:nvSpPr>
        <p:spPr>
          <a:xfrm>
            <a:off x="1687200" y="4001004"/>
            <a:ext cx="7498080" cy="613048"/>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dirty="0"/>
              <a:t>回调</a:t>
            </a:r>
            <a:endParaRPr lang="zh-CN" altLang="en-US" dirty="0" smtClean="0"/>
          </a:p>
        </p:txBody>
      </p:sp>
      <p:pic>
        <p:nvPicPr>
          <p:cNvPr id="11" name="图片 10"/>
          <p:cNvPicPr>
            <a:picLocks noChangeAspect="1"/>
          </p:cNvPicPr>
          <p:nvPr/>
        </p:nvPicPr>
        <p:blipFill>
          <a:blip r:embed="rId4"/>
          <a:stretch>
            <a:fillRect/>
          </a:stretch>
        </p:blipFill>
        <p:spPr>
          <a:xfrm>
            <a:off x="1402643" y="4851715"/>
            <a:ext cx="7562850" cy="1133475"/>
          </a:xfrm>
          <a:prstGeom prst="rect">
            <a:avLst/>
          </a:prstGeom>
        </p:spPr>
      </p:pic>
      <p:sp>
        <p:nvSpPr>
          <p:cNvPr id="12" name="Content Placeholder 2"/>
          <p:cNvSpPr txBox="1"/>
          <p:nvPr/>
        </p:nvSpPr>
        <p:spPr>
          <a:xfrm>
            <a:off x="1835696" y="4518497"/>
            <a:ext cx="7379435" cy="666437"/>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pPr marL="82550" indent="0">
              <a:lnSpc>
                <a:spcPts val="1500"/>
              </a:lnSpc>
              <a:buNone/>
            </a:pPr>
            <a:r>
              <a:rPr lang="zh-CN" altLang="en-US" sz="1200" dirty="0" smtClean="0">
                <a:latin typeface="宋体" panose="02010600030101010101" pitchFamily="2" charset="-122"/>
                <a:ea typeface="宋体" panose="02010600030101010101" pitchFamily="2" charset="-122"/>
              </a:rPr>
              <a:t>你现在并不关系任务的执行结果，可以注册回调，执行结束后会进行回调的调用；</a:t>
            </a:r>
            <a:endParaRPr lang="en-US" altLang="zh-CN" sz="1200" dirty="0">
              <a:latin typeface="宋体" panose="02010600030101010101" pitchFamily="2" charset="-122"/>
              <a:ea typeface="宋体" panose="02010600030101010101" pitchFamily="2" charset="-122"/>
            </a:endParaRPr>
          </a:p>
          <a:p>
            <a:pPr marL="82550" indent="0">
              <a:lnSpc>
                <a:spcPts val="1500"/>
              </a:lnSpc>
              <a:buNone/>
            </a:pPr>
            <a:endParaRPr lang="zh-CN" altLang="en-US" sz="1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58044"/>
            <a:ext cx="7498080" cy="1143000"/>
          </a:xfrm>
        </p:spPr>
        <p:txBody>
          <a:bodyPr/>
          <a:lstStyle/>
          <a:p>
            <a:r>
              <a:rPr lang="en-US" altLang="zh-CN" dirty="0" err="1" smtClean="0"/>
              <a:t>CompletableFuture</a:t>
            </a:r>
            <a:endParaRPr lang="zh-CN" dirty="0"/>
          </a:p>
        </p:txBody>
      </p:sp>
      <p:sp>
        <p:nvSpPr>
          <p:cNvPr id="3" name="Content Placeholder 2"/>
          <p:cNvSpPr>
            <a:spLocks noGrp="1"/>
          </p:cNvSpPr>
          <p:nvPr>
            <p:ph idx="1"/>
          </p:nvPr>
        </p:nvSpPr>
        <p:spPr>
          <a:xfrm>
            <a:off x="1644610" y="941594"/>
            <a:ext cx="7498080" cy="613048"/>
          </a:xfrm>
        </p:spPr>
        <p:txBody>
          <a:bodyPr>
            <a:normAutofit/>
          </a:bodyPr>
          <a:lstStyle/>
          <a:p>
            <a:r>
              <a:rPr lang="zh-CN" altLang="en-US" dirty="0" smtClean="0"/>
              <a:t>或、且</a:t>
            </a:r>
            <a:endParaRPr lang="en-US" altLang="zh-CN" dirty="0" smtClean="0"/>
          </a:p>
        </p:txBody>
      </p:sp>
      <p:sp>
        <p:nvSpPr>
          <p:cNvPr id="12" name="Content Placeholder 2"/>
          <p:cNvSpPr txBox="1"/>
          <p:nvPr/>
        </p:nvSpPr>
        <p:spPr>
          <a:xfrm>
            <a:off x="1785560" y="1375677"/>
            <a:ext cx="7363400" cy="650781"/>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pPr marL="82550" indent="0">
              <a:lnSpc>
                <a:spcPts val="1500"/>
              </a:lnSpc>
              <a:buNone/>
            </a:pPr>
            <a:r>
              <a:rPr lang="zh-CN" altLang="en-US" sz="1200" dirty="0" smtClean="0">
                <a:latin typeface="宋体" panose="02010600030101010101" pitchFamily="2" charset="-122"/>
                <a:ea typeface="宋体" panose="02010600030101010101" pitchFamily="2" charset="-122"/>
              </a:rPr>
              <a:t>且</a:t>
            </a:r>
            <a:r>
              <a:rPr lang="en-US" altLang="zh-CN" sz="1200" dirty="0" smtClean="0">
                <a:latin typeface="宋体" panose="02010600030101010101" pitchFamily="2" charset="-122"/>
                <a:ea typeface="宋体" panose="02010600030101010101" pitchFamily="2" charset="-122"/>
              </a:rPr>
              <a:t>(</a:t>
            </a:r>
            <a:r>
              <a:rPr lang="en-US" altLang="zh-CN" sz="1200" dirty="0" err="1" smtClean="0">
                <a:latin typeface="宋体" panose="02010600030101010101" pitchFamily="2" charset="-122"/>
                <a:ea typeface="宋体" panose="02010600030101010101" pitchFamily="2" charset="-122"/>
              </a:rPr>
              <a:t>allOf</a:t>
            </a:r>
            <a:r>
              <a:rPr lang="en-US" altLang="zh-CN" sz="1200" dirty="0" smtClean="0">
                <a:latin typeface="宋体" panose="02010600030101010101" pitchFamily="2" charset="-122"/>
                <a:ea typeface="宋体" panose="02010600030101010101" pitchFamily="2" charset="-122"/>
              </a:rPr>
              <a:t>),</a:t>
            </a:r>
            <a:r>
              <a:rPr lang="zh-CN" altLang="en-US" sz="1200" dirty="0" smtClean="0">
                <a:latin typeface="宋体" panose="02010600030101010101" pitchFamily="2" charset="-122"/>
                <a:ea typeface="宋体" panose="02010600030101010101" pitchFamily="2" charset="-122"/>
              </a:rPr>
              <a:t>等待所有任务执行完成；或</a:t>
            </a:r>
            <a:r>
              <a:rPr lang="en-US" altLang="zh-CN" sz="1200" dirty="0" smtClean="0">
                <a:latin typeface="宋体" panose="02010600030101010101" pitchFamily="2" charset="-122"/>
                <a:ea typeface="宋体" panose="02010600030101010101" pitchFamily="2" charset="-122"/>
              </a:rPr>
              <a:t>(</a:t>
            </a:r>
            <a:r>
              <a:rPr lang="en-US" altLang="zh-CN" sz="1200" dirty="0" err="1" smtClean="0">
                <a:latin typeface="宋体" panose="02010600030101010101" pitchFamily="2" charset="-122"/>
                <a:ea typeface="宋体" panose="02010600030101010101" pitchFamily="2" charset="-122"/>
              </a:rPr>
              <a:t>anyOf</a:t>
            </a:r>
            <a:r>
              <a:rPr lang="en-US" altLang="zh-CN" sz="1200" dirty="0" smtClean="0">
                <a:latin typeface="宋体" panose="02010600030101010101" pitchFamily="2" charset="-122"/>
                <a:ea typeface="宋体" panose="02010600030101010101" pitchFamily="2" charset="-122"/>
              </a:rPr>
              <a:t>)</a:t>
            </a:r>
            <a:r>
              <a:rPr lang="zh-CN" altLang="en-US" sz="1200" dirty="0" smtClean="0">
                <a:latin typeface="宋体" panose="02010600030101010101" pitchFamily="2" charset="-122"/>
                <a:ea typeface="宋体" panose="02010600030101010101" pitchFamily="2" charset="-122"/>
              </a:rPr>
              <a:t>，任意一个任务执行完成后就可以继续向下进行</a:t>
            </a:r>
            <a:endParaRPr lang="zh-CN" altLang="en-US" sz="1200" dirty="0">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1"/>
          <a:stretch>
            <a:fillRect/>
          </a:stretch>
        </p:blipFill>
        <p:spPr>
          <a:xfrm>
            <a:off x="1424603" y="1683964"/>
            <a:ext cx="7477125" cy="2076450"/>
          </a:xfrm>
          <a:prstGeom prst="rect">
            <a:avLst/>
          </a:prstGeom>
        </p:spPr>
      </p:pic>
      <p:sp>
        <p:nvSpPr>
          <p:cNvPr id="14" name="Content Placeholder 2"/>
          <p:cNvSpPr txBox="1"/>
          <p:nvPr/>
        </p:nvSpPr>
        <p:spPr>
          <a:xfrm>
            <a:off x="1644610" y="3764250"/>
            <a:ext cx="7637354" cy="613048"/>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en-US" altLang="zh-CN" dirty="0" smtClean="0"/>
              <a:t>Compose</a:t>
            </a:r>
            <a:r>
              <a:rPr lang="zh-CN" altLang="en-US" dirty="0" smtClean="0"/>
              <a:t>、</a:t>
            </a:r>
            <a:r>
              <a:rPr lang="en-US" altLang="zh-CN" dirty="0" smtClean="0"/>
              <a:t>combine</a:t>
            </a:r>
            <a:endParaRPr lang="zh-CN" altLang="en-US" dirty="0" smtClean="0"/>
          </a:p>
        </p:txBody>
      </p:sp>
      <p:pic>
        <p:nvPicPr>
          <p:cNvPr id="17" name="图片 16"/>
          <p:cNvPicPr>
            <a:picLocks noChangeAspect="1"/>
          </p:cNvPicPr>
          <p:nvPr/>
        </p:nvPicPr>
        <p:blipFill>
          <a:blip r:embed="rId2"/>
          <a:stretch>
            <a:fillRect/>
          </a:stretch>
        </p:blipFill>
        <p:spPr>
          <a:xfrm>
            <a:off x="2195736" y="4146569"/>
            <a:ext cx="5172075" cy="271462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CompletableFuture</a:t>
            </a:r>
            <a:endParaRPr lang="zh-CN" dirty="0"/>
          </a:p>
        </p:txBody>
      </p:sp>
      <p:sp>
        <p:nvSpPr>
          <p:cNvPr id="3" name="Content Placeholder 2"/>
          <p:cNvSpPr>
            <a:spLocks noGrp="1"/>
          </p:cNvSpPr>
          <p:nvPr>
            <p:ph idx="1"/>
          </p:nvPr>
        </p:nvSpPr>
        <p:spPr>
          <a:xfrm>
            <a:off x="1644610" y="1377843"/>
            <a:ext cx="7498080" cy="613048"/>
          </a:xfrm>
        </p:spPr>
        <p:txBody>
          <a:bodyPr>
            <a:normAutofit/>
          </a:bodyPr>
          <a:lstStyle/>
          <a:p>
            <a:r>
              <a:rPr lang="zh-CN" altLang="en-US" dirty="0" smtClean="0"/>
              <a:t>任务编排</a:t>
            </a:r>
            <a:endParaRPr lang="en-US" altLang="zh-CN" dirty="0" smtClean="0"/>
          </a:p>
        </p:txBody>
      </p:sp>
      <p:sp>
        <p:nvSpPr>
          <p:cNvPr id="12" name="Content Placeholder 2"/>
          <p:cNvSpPr txBox="1"/>
          <p:nvPr/>
        </p:nvSpPr>
        <p:spPr>
          <a:xfrm>
            <a:off x="1907704" y="2052691"/>
            <a:ext cx="7379435" cy="666437"/>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pPr marL="82550" indent="0">
              <a:lnSpc>
                <a:spcPts val="1500"/>
              </a:lnSpc>
              <a:buNone/>
            </a:pPr>
            <a:r>
              <a:rPr lang="zh-CN" altLang="en-US" sz="1200" dirty="0" smtClean="0">
                <a:latin typeface="宋体" panose="02010600030101010101" pitchFamily="2" charset="-122"/>
                <a:ea typeface="宋体" panose="02010600030101010101" pitchFamily="2" charset="-122"/>
              </a:rPr>
              <a:t>当你有多个任务，可以根据任务的依赖关系进行任务编排，将本来顺序执行的任务变成并行执行，任务的执行总时间有可能从原来的所有任务时间之和缩短为最大任务的执行时间；</a:t>
            </a:r>
            <a:endParaRPr lang="en-US" altLang="zh-CN" sz="1200" dirty="0">
              <a:latin typeface="宋体" panose="02010600030101010101" pitchFamily="2" charset="-122"/>
              <a:ea typeface="宋体" panose="02010600030101010101" pitchFamily="2" charset="-122"/>
            </a:endParaRPr>
          </a:p>
          <a:p>
            <a:pPr marL="82550" indent="0">
              <a:lnSpc>
                <a:spcPts val="1500"/>
              </a:lnSpc>
              <a:buNone/>
            </a:pPr>
            <a:endParaRPr lang="zh-CN" altLang="en-US" sz="12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71800" y="2742182"/>
            <a:ext cx="3785022" cy="350853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1384300" y="970915"/>
            <a:ext cx="7372350" cy="5572125"/>
          </a:xfrm>
          <a:prstGeom prst="rect">
            <a:avLst/>
          </a:prstGeom>
        </p:spPr>
      </p:pic>
      <p:sp>
        <p:nvSpPr>
          <p:cNvPr id="7" name="文本框 6"/>
          <p:cNvSpPr txBox="1"/>
          <p:nvPr/>
        </p:nvSpPr>
        <p:spPr>
          <a:xfrm>
            <a:off x="1210310" y="215265"/>
            <a:ext cx="6961505" cy="368300"/>
          </a:xfrm>
          <a:prstGeom prst="rect">
            <a:avLst/>
          </a:prstGeom>
          <a:noFill/>
        </p:spPr>
        <p:txBody>
          <a:bodyPr wrap="square" rtlCol="0">
            <a:spAutoFit/>
          </a:bodyPr>
          <a:p>
            <a:r>
              <a:rPr lang="zh-CN" altLang="en-US"/>
              <a:t>基于</a:t>
            </a:r>
            <a:r>
              <a:rPr lang="en-US" altLang="zh-CN"/>
              <a:t>springCloud</a:t>
            </a:r>
            <a:r>
              <a:rPr lang="zh-CN" altLang="en-US"/>
              <a:t>技术栈微服务架构图</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en-US">
                <a:sym typeface="+mn-ea"/>
              </a:rPr>
              <a:t>微服务技术栈详细</a:t>
            </a:r>
            <a:endParaRPr lang="zh-CN" altLang="en-US"/>
          </a:p>
        </p:txBody>
      </p:sp>
      <p:sp>
        <p:nvSpPr>
          <p:cNvPr id="4" name="文本框 3"/>
          <p:cNvSpPr txBox="1"/>
          <p:nvPr/>
        </p:nvSpPr>
        <p:spPr>
          <a:xfrm>
            <a:off x="1163955" y="1417955"/>
            <a:ext cx="7769860" cy="4831080"/>
          </a:xfrm>
          <a:prstGeom prst="rect">
            <a:avLst/>
          </a:prstGeom>
          <a:noFill/>
        </p:spPr>
        <p:txBody>
          <a:bodyPr wrap="square" rtlCol="0">
            <a:spAutoFit/>
          </a:bodyPr>
          <a:p>
            <a:endParaRPr lang="zh-CN" altLang="en-US" sz="1400"/>
          </a:p>
          <a:p>
            <a:pPr marL="228600" indent="-228600">
              <a:buFont typeface="Arial" panose="020B0604020202020204" pitchFamily="34" charset="0"/>
              <a:buAutoNum type="arabicPeriod"/>
            </a:pPr>
            <a:r>
              <a:rPr lang="zh-CN" altLang="en-US" sz="1400"/>
              <a:t>Spring boot - 微服务的入门级微框架，用来简化 Spring 应用的初始搭建以及开发过程。</a:t>
            </a:r>
            <a:endParaRPr lang="zh-CN" altLang="en-US" sz="1400"/>
          </a:p>
          <a:p>
            <a:pPr marL="228600" indent="-228600">
              <a:buFont typeface="Arial" panose="020B0604020202020204" pitchFamily="34" charset="0"/>
              <a:buAutoNum type="arabicPeriod"/>
            </a:pPr>
            <a:r>
              <a:rPr lang="zh-CN" altLang="en-US" sz="1400"/>
              <a:t>Eureka （</a:t>
            </a:r>
            <a:r>
              <a:rPr lang="zh-CN" altLang="en-US" sz="1400">
                <a:solidFill>
                  <a:srgbClr val="FF0000"/>
                </a:solidFill>
              </a:rPr>
              <a:t>是否采用</a:t>
            </a:r>
            <a:r>
              <a:rPr lang="en-US" altLang="zh-CN" sz="1400">
                <a:solidFill>
                  <a:srgbClr val="FF0000"/>
                </a:solidFill>
              </a:rPr>
              <a:t>gateway</a:t>
            </a:r>
            <a:r>
              <a:rPr lang="zh-CN" altLang="en-US" sz="1400"/>
              <a:t>）- 云端服务发现，一个基于 REST 的服务，用于定位服务，以实现云端中间层服务发现和故障转移。</a:t>
            </a:r>
            <a:endParaRPr lang="zh-CN" altLang="en-US" sz="1400"/>
          </a:p>
          <a:p>
            <a:pPr marL="228600" indent="-228600">
              <a:buFont typeface="Arial" panose="020B0604020202020204" pitchFamily="34" charset="0"/>
              <a:buAutoNum type="arabicPeriod"/>
            </a:pPr>
            <a:r>
              <a:rPr lang="zh-CN" altLang="en-US" sz="1400"/>
              <a:t>Spring Cloud Config - 配置管理工具包，让你可以把配置放到远程服务器，集中化管理集群配置，目前支持本地存储、Git 以及 Subversion。</a:t>
            </a:r>
            <a:endParaRPr lang="zh-CN" altLang="en-US" sz="1400"/>
          </a:p>
          <a:p>
            <a:pPr marL="228600" indent="-228600">
              <a:buFont typeface="Arial" panose="020B0604020202020204" pitchFamily="34" charset="0"/>
              <a:buAutoNum type="arabicPeriod"/>
            </a:pPr>
            <a:r>
              <a:rPr lang="zh-CN" altLang="en-US" sz="1400"/>
              <a:t>Hystrix - 熔断器，容错管理工具，旨在通过熔断机制控制服务和第三方库的节点,从而对延迟和故障提供更强大的容错能力。</a:t>
            </a:r>
            <a:endParaRPr lang="zh-CN" altLang="en-US" sz="1400"/>
          </a:p>
          <a:p>
            <a:pPr marL="228600" indent="-228600">
              <a:buFont typeface="Arial" panose="020B0604020202020204" pitchFamily="34" charset="0"/>
              <a:buAutoNum type="arabicPeriod"/>
            </a:pPr>
            <a:r>
              <a:rPr lang="zh-CN" altLang="en-US" sz="1400"/>
              <a:t>Zuul - Zuul 是在云平台上提供动态路由，监控，弹性，安全等边缘服务的框架。Zuul 相当于是设备和 Netflix 流应用的 Web 网站后端所有请求的前门。</a:t>
            </a:r>
            <a:endParaRPr lang="zh-CN" altLang="en-US" sz="1400"/>
          </a:p>
          <a:p>
            <a:pPr marL="228600" indent="-228600">
              <a:buFont typeface="Arial" panose="020B0604020202020204" pitchFamily="34" charset="0"/>
              <a:buAutoNum type="arabicPeriod"/>
            </a:pPr>
            <a:r>
              <a:rPr lang="zh-CN" altLang="en-US" sz="1400">
                <a:solidFill>
                  <a:srgbClr val="FF0000"/>
                </a:solidFill>
              </a:rPr>
              <a:t>Spring Cloud Bus</a:t>
            </a:r>
            <a:r>
              <a:rPr lang="zh-CN" altLang="en-US" sz="1400"/>
              <a:t> - 事件、消息总线，用于在集群（例如，配置变化事件）中传播状态变化，可与 Spring Cloud Config 联合实现热部署。</a:t>
            </a:r>
            <a:endParaRPr lang="zh-CN" altLang="en-US" sz="1400"/>
          </a:p>
          <a:p>
            <a:pPr marL="228600" indent="-228600">
              <a:buAutoNum type="arabicPeriod"/>
            </a:pPr>
            <a:r>
              <a:rPr lang="zh-CN" altLang="en-US" sz="1400">
                <a:solidFill>
                  <a:srgbClr val="FF0000"/>
                </a:solidFill>
              </a:rPr>
              <a:t>Spring Cloud Sleuth</a:t>
            </a:r>
            <a:r>
              <a:rPr lang="zh-CN" altLang="en-US" sz="1400"/>
              <a:t> - 日志收集工具包，封装了 Dapper 和 log-based 追踪以及 Zipkin 和 HTrace 操作，为 SpringCloud 应用实现了一种分布式追踪解决方案。</a:t>
            </a:r>
            <a:endParaRPr lang="zh-CN" altLang="en-US" sz="1400"/>
          </a:p>
          <a:p>
            <a:pPr marL="228600" indent="-228600">
              <a:buAutoNum type="arabicPeriod"/>
            </a:pPr>
            <a:r>
              <a:rPr lang="zh-CN" altLang="en-US" sz="1400"/>
              <a:t>Ribbon - 提供云端负载均衡，有多种负载均衡策略可供选择，可配合服务发现和断路器使用。</a:t>
            </a:r>
            <a:endParaRPr lang="zh-CN" altLang="en-US" sz="1400"/>
          </a:p>
          <a:p>
            <a:pPr marL="228600" indent="-228600">
              <a:buAutoNum type="arabicPeriod"/>
            </a:pPr>
            <a:r>
              <a:rPr lang="zh-CN" altLang="en-US" sz="1400">
                <a:solidFill>
                  <a:srgbClr val="FF0000"/>
                </a:solidFill>
              </a:rPr>
              <a:t>Turbine</a:t>
            </a:r>
            <a:r>
              <a:rPr lang="zh-CN" altLang="en-US" sz="1400"/>
              <a:t> - Turbine 是聚合服务器发送事件流数据的一个工具，用来监控集群下 hystrix 的 metrics 情况。</a:t>
            </a:r>
            <a:endParaRPr lang="zh-CN" altLang="en-US" sz="1400"/>
          </a:p>
          <a:p>
            <a:pPr marL="228600" indent="-228600">
              <a:buAutoNum type="arabicPeriod"/>
            </a:pPr>
            <a:r>
              <a:rPr lang="zh-CN" altLang="en-US" sz="1400">
                <a:solidFill>
                  <a:srgbClr val="FF0000"/>
                </a:solidFill>
              </a:rPr>
              <a:t>Spring Cloud Stream</a:t>
            </a:r>
            <a:r>
              <a:rPr lang="zh-CN" altLang="en-US" sz="1400"/>
              <a:t> - Spring 数据流操作开发包，封装了与 Redis、Rabbit、Kafka 等发送接收消息。</a:t>
            </a:r>
            <a:endParaRPr lang="zh-CN" altLang="en-US" sz="1400"/>
          </a:p>
          <a:p>
            <a:pPr marL="228600" indent="-228600">
              <a:buAutoNum type="arabicPeriod"/>
            </a:pPr>
            <a:r>
              <a:rPr lang="zh-CN" altLang="en-US" sz="1400"/>
              <a:t>Feign - Feign 是一种声明式、模板化的 HTTP 客户端。</a:t>
            </a:r>
            <a:endParaRPr lang="zh-CN" altLang="en-US" sz="1400"/>
          </a:p>
          <a:p>
            <a:pPr marL="228600" indent="-228600">
              <a:buAutoNum type="arabicPeriod"/>
            </a:pPr>
            <a:r>
              <a:rPr lang="zh-CN" altLang="en-US" sz="1400"/>
              <a:t>Spring Cloud OAuth2 - 基于 Spring Security 和 OAuth2 的安全工具包，为你的应用程序添加安全控制。</a:t>
            </a:r>
            <a:endParaRPr lang="zh-C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PA-文本框 1"/>
          <p:cNvSpPr txBox="1"/>
          <p:nvPr>
            <p:custDataLst>
              <p:tags r:id="rId1"/>
            </p:custDataLst>
          </p:nvPr>
        </p:nvSpPr>
        <p:spPr>
          <a:xfrm>
            <a:off x="2362200" y="3158490"/>
            <a:ext cx="4310380" cy="1753235"/>
          </a:xfrm>
          <a:prstGeom prst="rect">
            <a:avLst/>
          </a:prstGeom>
          <a:solidFill>
            <a:schemeClr val="accent4">
              <a:lumMod val="60000"/>
              <a:lumOff val="40000"/>
            </a:schemeClr>
          </a:solidFill>
          <a:ln>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p:txBody>
      </p:sp>
      <p:sp>
        <p:nvSpPr>
          <p:cNvPr id="4" name="PA-文本框 3"/>
          <p:cNvSpPr txBox="1"/>
          <p:nvPr>
            <p:custDataLst>
              <p:tags r:id="rId2"/>
            </p:custDataLst>
          </p:nvPr>
        </p:nvSpPr>
        <p:spPr>
          <a:xfrm>
            <a:off x="1268095" y="180340"/>
            <a:ext cx="1153160" cy="368300"/>
          </a:xfrm>
          <a:prstGeom prst="rect">
            <a:avLst/>
          </a:prstGeom>
          <a:noFill/>
        </p:spPr>
        <p:txBody>
          <a:bodyPr wrap="square" rtlCol="0">
            <a:spAutoFit/>
          </a:bodyPr>
          <a:p>
            <a:pPr algn="ctr"/>
            <a:r>
              <a:rPr lang="zh-CN" altLang="en-US"/>
              <a:t>架构图</a:t>
            </a:r>
            <a:endParaRPr lang="zh-CN" altLang="en-US"/>
          </a:p>
        </p:txBody>
      </p:sp>
      <p:sp>
        <p:nvSpPr>
          <p:cNvPr id="10" name="PA-文本框 9"/>
          <p:cNvSpPr txBox="1"/>
          <p:nvPr>
            <p:custDataLst>
              <p:tags r:id="rId3"/>
            </p:custDataLst>
          </p:nvPr>
        </p:nvSpPr>
        <p:spPr>
          <a:xfrm>
            <a:off x="4508500" y="1556385"/>
            <a:ext cx="902970" cy="368300"/>
          </a:xfrm>
          <a:prstGeom prst="rect">
            <a:avLst/>
          </a:prstGeom>
          <a:solidFill>
            <a:srgbClr val="FFC000"/>
          </a:solidFill>
        </p:spPr>
        <p:txBody>
          <a:bodyPr wrap="square" rtlCol="0">
            <a:spAutoFit/>
          </a:bodyPr>
          <a:p>
            <a:pPr algn="ctr"/>
            <a:r>
              <a:rPr lang="en-US" altLang="zh-CN"/>
              <a:t>netty</a:t>
            </a:r>
            <a:endParaRPr lang="en-US" altLang="zh-CN"/>
          </a:p>
        </p:txBody>
      </p:sp>
      <p:sp>
        <p:nvSpPr>
          <p:cNvPr id="19" name="PA-文本框 18"/>
          <p:cNvSpPr txBox="1"/>
          <p:nvPr>
            <p:custDataLst>
              <p:tags r:id="rId4"/>
            </p:custDataLst>
          </p:nvPr>
        </p:nvSpPr>
        <p:spPr>
          <a:xfrm>
            <a:off x="4508500" y="539115"/>
            <a:ext cx="902970" cy="368300"/>
          </a:xfrm>
          <a:prstGeom prst="rect">
            <a:avLst/>
          </a:prstGeom>
          <a:solidFill>
            <a:srgbClr val="FFC000"/>
          </a:solidFill>
        </p:spPr>
        <p:txBody>
          <a:bodyPr wrap="square" rtlCol="0">
            <a:spAutoFit/>
          </a:bodyPr>
          <a:p>
            <a:pPr algn="ctr"/>
            <a:r>
              <a:rPr lang="en-US" altLang="zh-CN"/>
              <a:t>nginx</a:t>
            </a:r>
            <a:endParaRPr lang="en-US" altLang="zh-CN"/>
          </a:p>
        </p:txBody>
      </p:sp>
      <p:grpSp>
        <p:nvGrpSpPr>
          <p:cNvPr id="38" name="PA-组合 37"/>
          <p:cNvGrpSpPr/>
          <p:nvPr>
            <p:custDataLst>
              <p:tags r:id="rId5"/>
            </p:custDataLst>
          </p:nvPr>
        </p:nvGrpSpPr>
        <p:grpSpPr>
          <a:xfrm>
            <a:off x="1183640" y="2472690"/>
            <a:ext cx="7829550" cy="2564130"/>
            <a:chOff x="1769" y="4542"/>
            <a:chExt cx="12330" cy="4038"/>
          </a:xfrm>
        </p:grpSpPr>
        <p:sp>
          <p:nvSpPr>
            <p:cNvPr id="11" name="PA-文本框 10"/>
            <p:cNvSpPr txBox="1"/>
            <p:nvPr>
              <p:custDataLst>
                <p:tags r:id="rId6"/>
              </p:custDataLst>
            </p:nvPr>
          </p:nvSpPr>
          <p:spPr>
            <a:xfrm>
              <a:off x="3718" y="4542"/>
              <a:ext cx="8186" cy="580"/>
            </a:xfrm>
            <a:prstGeom prst="rect">
              <a:avLst/>
            </a:prstGeom>
            <a:solidFill>
              <a:srgbClr val="00B0F0"/>
            </a:solidFill>
          </p:spPr>
          <p:txBody>
            <a:bodyPr wrap="square" rtlCol="0">
              <a:spAutoFit/>
            </a:bodyPr>
            <a:p>
              <a:pPr algn="ctr"/>
              <a:r>
                <a:rPr lang="en-US" altLang="zh-CN"/>
                <a:t>API Gateway</a:t>
              </a:r>
              <a:r>
                <a:rPr lang="zh-CN" altLang="en-US"/>
                <a:t>（认证，路由，安全策略）</a:t>
              </a:r>
              <a:endParaRPr lang="zh-CN" altLang="en-US"/>
            </a:p>
          </p:txBody>
        </p:sp>
        <p:grpSp>
          <p:nvGrpSpPr>
            <p:cNvPr id="37" name="组合 36"/>
            <p:cNvGrpSpPr/>
            <p:nvPr/>
          </p:nvGrpSpPr>
          <p:grpSpPr>
            <a:xfrm>
              <a:off x="4026" y="6002"/>
              <a:ext cx="5607" cy="1846"/>
              <a:chOff x="4026" y="6007"/>
              <a:chExt cx="5607" cy="1846"/>
            </a:xfrm>
            <a:solidFill>
              <a:schemeClr val="accent1"/>
            </a:solidFill>
          </p:grpSpPr>
          <p:sp>
            <p:nvSpPr>
              <p:cNvPr id="13" name="PA-文本框 12"/>
              <p:cNvSpPr txBox="1"/>
              <p:nvPr>
                <p:custDataLst>
                  <p:tags r:id="rId7"/>
                </p:custDataLst>
              </p:nvPr>
            </p:nvSpPr>
            <p:spPr>
              <a:xfrm>
                <a:off x="4026" y="6007"/>
                <a:ext cx="1558" cy="615"/>
              </a:xfrm>
              <a:prstGeom prst="rect">
                <a:avLst/>
              </a:prstGeom>
              <a:solidFill>
                <a:srgbClr val="FFFF00"/>
              </a:solidFill>
              <a:ln>
                <a:solidFill>
                  <a:srgbClr val="FFFF00"/>
                </a:solidFill>
              </a:ln>
            </p:spPr>
            <p:txBody>
              <a:bodyPr wrap="square" rtlCol="0">
                <a:spAutoFit/>
              </a:bodyPr>
              <a:p>
                <a:pPr algn="ctr"/>
                <a:r>
                  <a:rPr lang="zh-CN" altLang="en-US"/>
                  <a:t>Register</a:t>
                </a:r>
                <a:endParaRPr lang="zh-CN" altLang="en-US"/>
              </a:p>
            </p:txBody>
          </p:sp>
          <p:sp>
            <p:nvSpPr>
              <p:cNvPr id="14" name="PA-文本框 13"/>
              <p:cNvSpPr txBox="1"/>
              <p:nvPr>
                <p:custDataLst>
                  <p:tags r:id="rId8"/>
                </p:custDataLst>
              </p:nvPr>
            </p:nvSpPr>
            <p:spPr>
              <a:xfrm>
                <a:off x="5896" y="6007"/>
                <a:ext cx="1558" cy="615"/>
              </a:xfrm>
              <a:prstGeom prst="rect">
                <a:avLst/>
              </a:prstGeom>
              <a:grpFill/>
              <a:ln>
                <a:noFill/>
              </a:ln>
            </p:spPr>
            <p:txBody>
              <a:bodyPr wrap="square" rtlCol="0">
                <a:spAutoFit/>
              </a:bodyPr>
              <a:p>
                <a:pPr algn="ctr"/>
                <a:r>
                  <a:rPr lang="zh-CN" altLang="en-US"/>
                  <a:t>行情</a:t>
                </a:r>
                <a:endParaRPr lang="zh-CN" altLang="en-US"/>
              </a:p>
            </p:txBody>
          </p:sp>
          <p:sp>
            <p:nvSpPr>
              <p:cNvPr id="15" name="PA-文本框 14"/>
              <p:cNvSpPr txBox="1"/>
              <p:nvPr>
                <p:custDataLst>
                  <p:tags r:id="rId9"/>
                </p:custDataLst>
              </p:nvPr>
            </p:nvSpPr>
            <p:spPr>
              <a:xfrm>
                <a:off x="8075" y="6007"/>
                <a:ext cx="1558" cy="615"/>
              </a:xfrm>
              <a:prstGeom prst="rect">
                <a:avLst/>
              </a:prstGeom>
              <a:grpFill/>
              <a:ln>
                <a:noFill/>
              </a:ln>
            </p:spPr>
            <p:txBody>
              <a:bodyPr wrap="square" rtlCol="0">
                <a:spAutoFit/>
              </a:bodyPr>
              <a:p>
                <a:pPr algn="ctr"/>
                <a:r>
                  <a:rPr lang="zh-CN" altLang="en-US"/>
                  <a:t>咨询</a:t>
                </a:r>
                <a:endParaRPr lang="zh-CN" altLang="en-US"/>
              </a:p>
            </p:txBody>
          </p:sp>
          <p:sp>
            <p:nvSpPr>
              <p:cNvPr id="16" name="PA-文本框 15"/>
              <p:cNvSpPr txBox="1"/>
              <p:nvPr>
                <p:custDataLst>
                  <p:tags r:id="rId10"/>
                </p:custDataLst>
              </p:nvPr>
            </p:nvSpPr>
            <p:spPr>
              <a:xfrm>
                <a:off x="4026" y="7238"/>
                <a:ext cx="1558" cy="615"/>
              </a:xfrm>
              <a:prstGeom prst="rect">
                <a:avLst/>
              </a:prstGeom>
              <a:grpFill/>
              <a:ln>
                <a:noFill/>
              </a:ln>
            </p:spPr>
            <p:txBody>
              <a:bodyPr wrap="square" rtlCol="0">
                <a:spAutoFit/>
              </a:bodyPr>
              <a:p>
                <a:pPr algn="ctr"/>
                <a:r>
                  <a:rPr lang="zh-CN" altLang="en-US"/>
                  <a:t>交易</a:t>
                </a:r>
                <a:endParaRPr lang="zh-CN" altLang="en-US"/>
              </a:p>
            </p:txBody>
          </p:sp>
          <p:sp>
            <p:nvSpPr>
              <p:cNvPr id="18" name="PA-文本框 17"/>
              <p:cNvSpPr txBox="1"/>
              <p:nvPr>
                <p:custDataLst>
                  <p:tags r:id="rId11"/>
                </p:custDataLst>
              </p:nvPr>
            </p:nvSpPr>
            <p:spPr>
              <a:xfrm>
                <a:off x="5896" y="7238"/>
                <a:ext cx="1558" cy="615"/>
              </a:xfrm>
              <a:prstGeom prst="rect">
                <a:avLst/>
              </a:prstGeom>
              <a:grpFill/>
              <a:ln>
                <a:noFill/>
              </a:ln>
            </p:spPr>
            <p:txBody>
              <a:bodyPr wrap="square" rtlCol="0">
                <a:spAutoFit/>
              </a:bodyPr>
              <a:p>
                <a:pPr algn="ctr"/>
                <a:r>
                  <a:rPr lang="zh-CN" altLang="en-US"/>
                  <a:t>。。。 </a:t>
                </a:r>
                <a:endParaRPr lang="zh-CN" altLang="en-US"/>
              </a:p>
            </p:txBody>
          </p:sp>
        </p:grpSp>
        <p:grpSp>
          <p:nvGrpSpPr>
            <p:cNvPr id="26" name="组合 25"/>
            <p:cNvGrpSpPr/>
            <p:nvPr/>
          </p:nvGrpSpPr>
          <p:grpSpPr>
            <a:xfrm>
              <a:off x="1769" y="4542"/>
              <a:ext cx="1605" cy="4038"/>
              <a:chOff x="1739" y="4833"/>
              <a:chExt cx="1605" cy="4038"/>
            </a:xfrm>
          </p:grpSpPr>
          <p:sp>
            <p:nvSpPr>
              <p:cNvPr id="22" name="PA-文本框 21"/>
              <p:cNvSpPr txBox="1"/>
              <p:nvPr>
                <p:custDataLst>
                  <p:tags r:id="rId12"/>
                </p:custDataLst>
              </p:nvPr>
            </p:nvSpPr>
            <p:spPr>
              <a:xfrm>
                <a:off x="1739" y="4833"/>
                <a:ext cx="1605" cy="580"/>
              </a:xfrm>
              <a:prstGeom prst="rect">
                <a:avLst/>
              </a:prstGeom>
              <a:solidFill>
                <a:schemeClr val="tx2">
                  <a:lumMod val="60000"/>
                  <a:lumOff val="40000"/>
                </a:schemeClr>
              </a:solidFill>
            </p:spPr>
            <p:txBody>
              <a:bodyPr wrap="square" rtlCol="0">
                <a:spAutoFit/>
              </a:bodyPr>
              <a:p>
                <a:r>
                  <a:rPr lang="en-US" altLang="zh-CN"/>
                  <a:t>eruake</a:t>
                </a:r>
                <a:endParaRPr lang="en-US" altLang="zh-CN"/>
              </a:p>
            </p:txBody>
          </p:sp>
          <p:sp>
            <p:nvSpPr>
              <p:cNvPr id="23" name="PA-文本框 22"/>
              <p:cNvSpPr txBox="1"/>
              <p:nvPr>
                <p:custDataLst>
                  <p:tags r:id="rId13"/>
                </p:custDataLst>
              </p:nvPr>
            </p:nvSpPr>
            <p:spPr>
              <a:xfrm>
                <a:off x="1739" y="6007"/>
                <a:ext cx="1605" cy="580"/>
              </a:xfrm>
              <a:prstGeom prst="rect">
                <a:avLst/>
              </a:prstGeom>
              <a:solidFill>
                <a:schemeClr val="tx2">
                  <a:lumMod val="60000"/>
                  <a:lumOff val="40000"/>
                </a:schemeClr>
              </a:solidFill>
            </p:spPr>
            <p:txBody>
              <a:bodyPr wrap="square" rtlCol="0">
                <a:spAutoFit/>
              </a:bodyPr>
              <a:p>
                <a:r>
                  <a:rPr lang="en-US" altLang="zh-CN"/>
                  <a:t>config</a:t>
                </a:r>
                <a:endParaRPr lang="en-US" altLang="zh-CN"/>
              </a:p>
            </p:txBody>
          </p:sp>
          <p:sp>
            <p:nvSpPr>
              <p:cNvPr id="24" name="PA-文本框 23"/>
              <p:cNvSpPr txBox="1"/>
              <p:nvPr>
                <p:custDataLst>
                  <p:tags r:id="rId14"/>
                </p:custDataLst>
              </p:nvPr>
            </p:nvSpPr>
            <p:spPr>
              <a:xfrm>
                <a:off x="1739" y="7178"/>
                <a:ext cx="1605" cy="580"/>
              </a:xfrm>
              <a:prstGeom prst="rect">
                <a:avLst/>
              </a:prstGeom>
              <a:solidFill>
                <a:schemeClr val="tx2">
                  <a:lumMod val="60000"/>
                  <a:lumOff val="40000"/>
                </a:schemeClr>
              </a:solidFill>
            </p:spPr>
            <p:txBody>
              <a:bodyPr wrap="square" rtlCol="0">
                <a:spAutoFit/>
              </a:bodyPr>
              <a:p>
                <a:r>
                  <a:rPr lang="en-US" altLang="zh-CN"/>
                  <a:t>Sleuth</a:t>
                </a:r>
                <a:endParaRPr lang="en-US" altLang="zh-CN"/>
              </a:p>
            </p:txBody>
          </p:sp>
          <p:sp>
            <p:nvSpPr>
              <p:cNvPr id="25" name="PA-文本框 24"/>
              <p:cNvSpPr txBox="1"/>
              <p:nvPr>
                <p:custDataLst>
                  <p:tags r:id="rId15"/>
                </p:custDataLst>
              </p:nvPr>
            </p:nvSpPr>
            <p:spPr>
              <a:xfrm>
                <a:off x="1739" y="8291"/>
                <a:ext cx="1605" cy="580"/>
              </a:xfrm>
              <a:prstGeom prst="rect">
                <a:avLst/>
              </a:prstGeom>
              <a:solidFill>
                <a:schemeClr val="tx2">
                  <a:lumMod val="60000"/>
                  <a:lumOff val="40000"/>
                </a:schemeClr>
              </a:solidFill>
            </p:spPr>
            <p:txBody>
              <a:bodyPr wrap="square" rtlCol="0">
                <a:spAutoFit/>
              </a:bodyPr>
              <a:p>
                <a:r>
                  <a:rPr lang="en-US" altLang="zh-CN"/>
                  <a:t>Turbine</a:t>
                </a:r>
                <a:endParaRPr lang="en-US" altLang="zh-CN"/>
              </a:p>
            </p:txBody>
          </p:sp>
        </p:grpSp>
        <p:grpSp>
          <p:nvGrpSpPr>
            <p:cNvPr id="27" name="组合 26"/>
            <p:cNvGrpSpPr/>
            <p:nvPr/>
          </p:nvGrpSpPr>
          <p:grpSpPr>
            <a:xfrm>
              <a:off x="12057" y="4542"/>
              <a:ext cx="2042" cy="1754"/>
              <a:chOff x="1738" y="4833"/>
              <a:chExt cx="2042" cy="1754"/>
            </a:xfrm>
          </p:grpSpPr>
          <p:sp>
            <p:nvSpPr>
              <p:cNvPr id="28" name="PA-文本框 27"/>
              <p:cNvSpPr txBox="1"/>
              <p:nvPr>
                <p:custDataLst>
                  <p:tags r:id="rId16"/>
                </p:custDataLst>
              </p:nvPr>
            </p:nvSpPr>
            <p:spPr>
              <a:xfrm>
                <a:off x="1738" y="4833"/>
                <a:ext cx="1852" cy="426"/>
              </a:xfrm>
              <a:prstGeom prst="rect">
                <a:avLst/>
              </a:prstGeom>
              <a:solidFill>
                <a:srgbClr val="00B050"/>
              </a:solidFill>
              <a:ln>
                <a:solidFill>
                  <a:srgbClr val="FFFF00"/>
                </a:solidFill>
              </a:ln>
            </p:spPr>
            <p:txBody>
              <a:bodyPr wrap="square" rtlCol="0">
                <a:spAutoFit/>
              </a:bodyPr>
              <a:p>
                <a:r>
                  <a:rPr lang="en-US" altLang="zh-CN" baseline="-25000"/>
                  <a:t>jenkins+docker</a:t>
                </a:r>
                <a:endParaRPr lang="en-US" altLang="zh-CN" baseline="-25000"/>
              </a:p>
            </p:txBody>
          </p:sp>
          <p:sp>
            <p:nvSpPr>
              <p:cNvPr id="29" name="PA-文本框 28"/>
              <p:cNvSpPr txBox="1"/>
              <p:nvPr>
                <p:custDataLst>
                  <p:tags r:id="rId17"/>
                </p:custDataLst>
              </p:nvPr>
            </p:nvSpPr>
            <p:spPr>
              <a:xfrm>
                <a:off x="1739" y="6007"/>
                <a:ext cx="2041" cy="580"/>
              </a:xfrm>
              <a:prstGeom prst="rect">
                <a:avLst/>
              </a:prstGeom>
              <a:solidFill>
                <a:srgbClr val="00B050"/>
              </a:solidFill>
            </p:spPr>
            <p:txBody>
              <a:bodyPr wrap="square" rtlCol="0">
                <a:spAutoFit/>
              </a:bodyPr>
              <a:p>
                <a:r>
                  <a:rPr lang="en-US" altLang="zh-CN"/>
                  <a:t>es</a:t>
                </a:r>
                <a:r>
                  <a:rPr lang="zh-CN" altLang="en-US"/>
                  <a:t>全文检索</a:t>
                </a:r>
                <a:endParaRPr lang="zh-CN" altLang="en-US"/>
              </a:p>
            </p:txBody>
          </p:sp>
        </p:grpSp>
      </p:grpSp>
      <p:sp>
        <p:nvSpPr>
          <p:cNvPr id="39" name="PA-文本框 38"/>
          <p:cNvSpPr txBox="1"/>
          <p:nvPr>
            <p:custDataLst>
              <p:tags r:id="rId18"/>
            </p:custDataLst>
          </p:nvPr>
        </p:nvSpPr>
        <p:spPr>
          <a:xfrm>
            <a:off x="2362200" y="6146165"/>
            <a:ext cx="5257165" cy="368300"/>
          </a:xfrm>
          <a:prstGeom prst="rect">
            <a:avLst/>
          </a:prstGeom>
          <a:solidFill>
            <a:srgbClr val="FFC000"/>
          </a:solidFill>
        </p:spPr>
        <p:txBody>
          <a:bodyPr wrap="square" rtlCol="0">
            <a:spAutoFit/>
          </a:bodyPr>
          <a:p>
            <a:pPr algn="ctr"/>
            <a:r>
              <a:rPr lang="zh-CN" altLang="en-US"/>
              <a:t>交易所获取数据</a:t>
            </a:r>
            <a:endParaRPr lang="zh-CN" altLang="en-US"/>
          </a:p>
        </p:txBody>
      </p:sp>
      <p:sp>
        <p:nvSpPr>
          <p:cNvPr id="41" name="PA-下箭头 40"/>
          <p:cNvSpPr/>
          <p:nvPr>
            <p:custDataLst>
              <p:tags r:id="rId19"/>
            </p:custDataLst>
          </p:nvPr>
        </p:nvSpPr>
        <p:spPr>
          <a:xfrm>
            <a:off x="4747895" y="907415"/>
            <a:ext cx="394335" cy="648970"/>
          </a:xfrm>
          <a:prstGeom prst="downArrow">
            <a:avLst/>
          </a:prstGeom>
          <a:pattFill prst="pct30">
            <a:fgClr>
              <a:schemeClr val="accent1"/>
            </a:fgClr>
            <a:bgClr>
              <a:schemeClr val="bg1"/>
            </a:bgClr>
          </a:patt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PA-下箭头 42"/>
          <p:cNvSpPr/>
          <p:nvPr>
            <p:custDataLst>
              <p:tags r:id="rId20"/>
            </p:custDataLst>
          </p:nvPr>
        </p:nvSpPr>
        <p:spPr>
          <a:xfrm>
            <a:off x="4763135" y="1925320"/>
            <a:ext cx="394335" cy="547370"/>
          </a:xfrm>
          <a:prstGeom prst="downArrow">
            <a:avLst/>
          </a:prstGeom>
          <a:pattFill prst="pct30">
            <a:fgClr>
              <a:schemeClr val="accent1"/>
            </a:fgClr>
            <a:bgClr>
              <a:schemeClr val="bg1"/>
            </a:bgClr>
          </a:patt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PA-下箭头 43"/>
          <p:cNvSpPr/>
          <p:nvPr>
            <p:custDataLst>
              <p:tags r:id="rId21"/>
            </p:custDataLst>
          </p:nvPr>
        </p:nvSpPr>
        <p:spPr>
          <a:xfrm>
            <a:off x="4793615" y="4953000"/>
            <a:ext cx="394335" cy="1193165"/>
          </a:xfrm>
          <a:prstGeom prst="downArrow">
            <a:avLst/>
          </a:prstGeom>
          <a:pattFill prst="pct30">
            <a:fgClr>
              <a:schemeClr val="accent1"/>
            </a:fgClr>
            <a:bgClr>
              <a:schemeClr val="bg1"/>
            </a:bgClr>
          </a:patt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5" name="PA-曲线连接符 44"/>
          <p:cNvCxnSpPr>
            <a:endCxn id="16" idx="2"/>
          </p:cNvCxnSpPr>
          <p:nvPr>
            <p:custDataLst>
              <p:tags r:id="rId22"/>
            </p:custDataLst>
          </p:nvPr>
        </p:nvCxnSpPr>
        <p:spPr>
          <a:xfrm rot="10800000" flipV="1">
            <a:off x="3110865" y="3788410"/>
            <a:ext cx="2756535" cy="782955"/>
          </a:xfrm>
          <a:prstGeom prst="curvedConnector4">
            <a:avLst>
              <a:gd name="adj1" fmla="val 15802"/>
              <a:gd name="adj2" fmla="val 130414"/>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PA-文本框 45"/>
          <p:cNvSpPr txBox="1"/>
          <p:nvPr>
            <p:custDataLst>
              <p:tags r:id="rId23"/>
            </p:custDataLst>
          </p:nvPr>
        </p:nvSpPr>
        <p:spPr>
          <a:xfrm>
            <a:off x="4902835" y="4406900"/>
            <a:ext cx="964565" cy="270510"/>
          </a:xfrm>
          <a:prstGeom prst="rect">
            <a:avLst/>
          </a:prstGeom>
          <a:solidFill>
            <a:srgbClr val="00B0F0"/>
          </a:solidFill>
        </p:spPr>
        <p:txBody>
          <a:bodyPr wrap="square" rtlCol="0">
            <a:spAutoFit/>
          </a:bodyPr>
          <a:p>
            <a:r>
              <a:rPr lang="en-US" altLang="zh-CN" baseline="-25000"/>
              <a:t>feign</a:t>
            </a:r>
            <a:r>
              <a:rPr lang="zh-CN" altLang="en-US" baseline="-25000"/>
              <a:t>调用</a:t>
            </a:r>
            <a:endParaRPr lang="zh-CN" altLang="en-US" baseline="-25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73835" y="384810"/>
            <a:ext cx="7418070" cy="368300"/>
          </a:xfrm>
          <a:prstGeom prst="rect">
            <a:avLst/>
          </a:prstGeom>
          <a:noFill/>
        </p:spPr>
        <p:txBody>
          <a:bodyPr wrap="square" rtlCol="0">
            <a:spAutoFit/>
          </a:bodyPr>
          <a:p>
            <a:pPr algn="ctr"/>
            <a:r>
              <a:rPr lang="zh-CN" altLang="en-US"/>
              <a:t>技术架构</a:t>
            </a:r>
            <a:endParaRPr lang="zh-CN" altLang="en-US"/>
          </a:p>
        </p:txBody>
      </p:sp>
      <p:sp>
        <p:nvSpPr>
          <p:cNvPr id="5" name="文本框 4"/>
          <p:cNvSpPr txBox="1"/>
          <p:nvPr/>
        </p:nvSpPr>
        <p:spPr>
          <a:xfrm>
            <a:off x="1099185" y="788670"/>
            <a:ext cx="7936865" cy="2861310"/>
          </a:xfrm>
          <a:prstGeom prst="rect">
            <a:avLst/>
          </a:prstGeom>
          <a:noFill/>
        </p:spPr>
        <p:txBody>
          <a:bodyPr wrap="square" rtlCol="0">
            <a:spAutoFit/>
          </a:bodyPr>
          <a:p>
            <a:r>
              <a:rPr lang="en-US" altLang="zh-CN"/>
              <a:t>1 </a:t>
            </a:r>
            <a:r>
              <a:rPr lang="zh-CN" altLang="en-US"/>
              <a:t>应用</a:t>
            </a:r>
            <a:r>
              <a:rPr lang="en-US" altLang="zh-CN"/>
              <a:t>springcloud </a:t>
            </a:r>
            <a:r>
              <a:rPr lang="zh-CN" altLang="en-US"/>
              <a:t>使用</a:t>
            </a:r>
            <a:r>
              <a:rPr lang="en-US" altLang="zh-CN">
                <a:solidFill>
                  <a:srgbClr val="FF0000"/>
                </a:solidFill>
              </a:rPr>
              <a:t>F</a:t>
            </a:r>
            <a:r>
              <a:rPr lang="zh-CN" altLang="en-US">
                <a:solidFill>
                  <a:srgbClr val="FF0000"/>
                </a:solidFill>
              </a:rPr>
              <a:t>版本</a:t>
            </a:r>
            <a:r>
              <a:rPr lang="zh-CN" altLang="en-US"/>
              <a:t>（</a:t>
            </a:r>
            <a:r>
              <a:rPr lang="en-US" altLang="zh-CN"/>
              <a:t>6</a:t>
            </a:r>
            <a:r>
              <a:rPr lang="zh-CN" altLang="en-US"/>
              <a:t>月份出来的</a:t>
            </a:r>
            <a:r>
              <a:rPr lang="zh-CN" altLang="en-US"/>
              <a:t>）</a:t>
            </a:r>
            <a:endParaRPr lang="zh-CN" altLang="en-US"/>
          </a:p>
          <a:p>
            <a:r>
              <a:rPr lang="en-US" altLang="zh-CN"/>
              <a:t>2 </a:t>
            </a:r>
            <a:r>
              <a:rPr lang="zh-CN" altLang="en-US">
                <a:sym typeface="+mn-ea"/>
              </a:rPr>
              <a:t>网关应用</a:t>
            </a:r>
            <a:r>
              <a:rPr lang="en-US" altLang="zh-CN">
                <a:sym typeface="+mn-ea"/>
              </a:rPr>
              <a:t>gateway</a:t>
            </a:r>
            <a:r>
              <a:rPr lang="zh-CN" altLang="en-US">
                <a:sym typeface="+mn-ea"/>
              </a:rPr>
              <a:t>比</a:t>
            </a:r>
            <a:r>
              <a:rPr lang="en-US" altLang="zh-CN">
                <a:sym typeface="+mn-ea"/>
              </a:rPr>
              <a:t>zuul</a:t>
            </a:r>
            <a:r>
              <a:rPr lang="zh-CN" altLang="en-US">
                <a:sym typeface="+mn-ea"/>
              </a:rPr>
              <a:t>性能更好，最新</a:t>
            </a:r>
            <a:r>
              <a:rPr lang="en-US" altLang="zh-CN">
                <a:sym typeface="+mn-ea"/>
              </a:rPr>
              <a:t>springcloud2.0</a:t>
            </a:r>
            <a:r>
              <a:rPr lang="zh-CN" altLang="en-US">
                <a:sym typeface="+mn-ea"/>
              </a:rPr>
              <a:t>推荐使用</a:t>
            </a:r>
            <a:endParaRPr lang="en-US" altLang="zh-CN"/>
          </a:p>
          <a:p>
            <a:r>
              <a:rPr lang="en-US" altLang="zh-CN"/>
              <a:t>3 </a:t>
            </a:r>
            <a:r>
              <a:rPr lang="zh-CN" altLang="en-US"/>
              <a:t>坑很多。。。</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en-US" altLang="zh-CN"/>
              <a:t> </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webSocket</a:t>
            </a:r>
            <a:r>
              <a:rPr altLang="en-US"/>
              <a:t>问题点</a:t>
            </a:r>
            <a:endParaRPr altLang="en-US"/>
          </a:p>
        </p:txBody>
      </p:sp>
      <p:sp>
        <p:nvSpPr>
          <p:cNvPr id="4" name="文本框 3"/>
          <p:cNvSpPr txBox="1"/>
          <p:nvPr/>
        </p:nvSpPr>
        <p:spPr>
          <a:xfrm>
            <a:off x="1320165" y="1784985"/>
            <a:ext cx="7613650" cy="4246245"/>
          </a:xfrm>
          <a:prstGeom prst="rect">
            <a:avLst/>
          </a:prstGeom>
          <a:noFill/>
        </p:spPr>
        <p:txBody>
          <a:bodyPr wrap="square" rtlCol="0">
            <a:spAutoFit/>
          </a:bodyPr>
          <a:p>
            <a:r>
              <a:rPr lang="zh-CN" altLang="en-US"/>
              <a:t>前言</a:t>
            </a:r>
            <a:endParaRPr lang="zh-CN" altLang="en-US"/>
          </a:p>
          <a:p>
            <a:r>
              <a:rPr lang="zh-CN" altLang="en-US"/>
              <a:t>之前的项目中，使用zuul网关统一过滤域名，为了管理方便，想要尝试看看能不能使用zuul管理websocket连接。</a:t>
            </a:r>
            <a:endParaRPr lang="zh-CN" altLang="en-US"/>
          </a:p>
          <a:p>
            <a:endParaRPr lang="zh-CN" altLang="en-US"/>
          </a:p>
          <a:p>
            <a:r>
              <a:rPr lang="zh-CN" altLang="en-US"/>
              <a:t>现象描述</a:t>
            </a:r>
            <a:endParaRPr lang="zh-CN" altLang="en-US"/>
          </a:p>
          <a:p>
            <a:r>
              <a:rPr lang="en-US" altLang="zh-CN"/>
              <a:t>1</a:t>
            </a:r>
            <a:r>
              <a:rPr lang="zh-CN" altLang="en-US"/>
              <a:t>、高版本的websocket在第一次http请求后，使用的是更快速的tcp连接</a:t>
            </a:r>
            <a:r>
              <a:rPr lang="en-US" altLang="zh-CN"/>
              <a:t>/2</a:t>
            </a:r>
            <a:r>
              <a:rPr lang="zh-CN" altLang="en-US"/>
              <a:t>、</a:t>
            </a:r>
            <a:r>
              <a:rPr lang="en-US" altLang="zh-CN"/>
              <a:t>2</a:t>
            </a:r>
            <a:r>
              <a:rPr lang="zh-CN" altLang="en-US"/>
              <a:t>、zuul网关只能管理http请求，并且不支持tcp以及udp请求</a:t>
            </a:r>
            <a:endParaRPr lang="zh-CN" altLang="en-US"/>
          </a:p>
          <a:p>
            <a:r>
              <a:rPr lang="en-US" altLang="zh-CN"/>
              <a:t>3</a:t>
            </a:r>
            <a:r>
              <a:rPr lang="zh-CN" altLang="en-US"/>
              <a:t>、websocket在经过zuul以后，就会降级会http请求（轮询的方式）</a:t>
            </a:r>
            <a:endParaRPr lang="zh-CN" altLang="en-US"/>
          </a:p>
          <a:p>
            <a:endParaRPr lang="zh-CN" altLang="en-US"/>
          </a:p>
          <a:p>
            <a:r>
              <a:rPr lang="zh-CN" altLang="en-US"/>
              <a:t>结论</a:t>
            </a:r>
            <a:endParaRPr lang="zh-CN" altLang="en-US"/>
          </a:p>
          <a:p>
            <a:r>
              <a:rPr lang="zh-CN" altLang="en-US"/>
              <a:t>最好是不要通过zuul来管理websocket连接，降级为轮询后，效率会降低很多。</a:t>
            </a:r>
            <a:endParaRPr lang="zh-CN" altLang="en-US"/>
          </a:p>
          <a:p>
            <a:endParaRPr lang="zh-CN" altLang="en-US"/>
          </a:p>
          <a:p>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Dome</a:t>
            </a:r>
            <a:endParaRPr lang="en-US" altLang="zh-CN"/>
          </a:p>
        </p:txBody>
      </p:sp>
      <p:sp>
        <p:nvSpPr>
          <p:cNvPr id="5" name="文本框 4"/>
          <p:cNvSpPr txBox="1"/>
          <p:nvPr/>
        </p:nvSpPr>
        <p:spPr>
          <a:xfrm>
            <a:off x="1190625" y="1381125"/>
            <a:ext cx="7773670" cy="2030095"/>
          </a:xfrm>
          <a:prstGeom prst="rect">
            <a:avLst/>
          </a:prstGeom>
          <a:noFill/>
        </p:spPr>
        <p:txBody>
          <a:bodyPr wrap="square" rtlCol="0">
            <a:spAutoFit/>
          </a:bodyPr>
          <a:p>
            <a:r>
              <a:rPr lang="en-US" altLang="zh-CN"/>
              <a:t>1</a:t>
            </a:r>
            <a:r>
              <a:rPr lang="zh-CN" altLang="en-US"/>
              <a:t>、连接方式（所有请求的连接方式，推送，请求登录）？</a:t>
            </a:r>
            <a:r>
              <a:rPr lang="en-US" altLang="zh-CN">
                <a:solidFill>
                  <a:srgbClr val="FF0000"/>
                </a:solidFill>
              </a:rPr>
              <a:t>http</a:t>
            </a:r>
            <a:r>
              <a:rPr lang="zh-CN" altLang="en-US"/>
              <a:t>，</a:t>
            </a:r>
            <a:r>
              <a:rPr lang="en-US" altLang="zh-CN"/>
              <a:t>websocket</a:t>
            </a:r>
            <a:endParaRPr lang="zh-CN" altLang="en-US"/>
          </a:p>
          <a:p>
            <a:r>
              <a:rPr lang="en-US" altLang="zh-CN"/>
              <a:t>2</a:t>
            </a:r>
            <a:r>
              <a:rPr lang="zh-CN" altLang="en-US"/>
              <a:t>、</a:t>
            </a:r>
            <a:r>
              <a:rPr lang="zh-CN" altLang="en-US">
                <a:sym typeface="+mn-ea"/>
              </a:rPr>
              <a:t>安全防护（疯狂登录，破坏性请求）应用框架 </a:t>
            </a:r>
            <a:r>
              <a:rPr lang="en-US" altLang="zh-CN">
                <a:sym typeface="+mn-ea"/>
              </a:rPr>
              <a:t>spring-cloud-security</a:t>
            </a:r>
            <a:r>
              <a:rPr lang="zh-CN" altLang="en-US">
                <a:sym typeface="+mn-ea"/>
              </a:rPr>
              <a:t>做权限校验，但是我们不请求数据库，直接判断是否登录</a:t>
            </a:r>
            <a:endParaRPr lang="zh-CN" altLang="en-US">
              <a:sym typeface="+mn-ea"/>
            </a:endParaRPr>
          </a:p>
          <a:p>
            <a:r>
              <a:rPr lang="en-US" altLang="zh-CN">
                <a:sym typeface="+mn-ea"/>
              </a:rPr>
              <a:t>3</a:t>
            </a:r>
            <a:r>
              <a:rPr lang="zh-CN" altLang="en-US">
                <a:sym typeface="+mn-ea"/>
              </a:rPr>
              <a:t>、</a:t>
            </a:r>
            <a:r>
              <a:rPr lang="zh-CN">
                <a:sym typeface="+mn-ea"/>
              </a:rPr>
              <a:t>单点登录</a:t>
            </a:r>
            <a:endParaRPr lang="zh-CN">
              <a:sym typeface="+mn-ea"/>
            </a:endParaRPr>
          </a:p>
          <a:p>
            <a:endParaRPr lang="zh-CN" altLang="en-US">
              <a:sym typeface="+mn-ea"/>
            </a:endParaRPr>
          </a:p>
          <a:p>
            <a:r>
              <a:rPr lang="en-US" altLang="zh-CN">
                <a:sym typeface="+mn-ea"/>
              </a:rPr>
              <a:t>4</a:t>
            </a:r>
            <a:r>
              <a:rPr lang="zh-CN" altLang="en-US">
                <a:sym typeface="+mn-ea"/>
              </a:rPr>
              <a:t>、</a:t>
            </a:r>
            <a:endParaRPr lang="en-US" altLang="zh-CN">
              <a:sym typeface="+mn-ea"/>
            </a:endParaRPr>
          </a:p>
          <a:p>
            <a:r>
              <a:rPr lang="en-US" altLang="zh-CN"/>
              <a:t>	</a:t>
            </a:r>
            <a:endParaRPr lang="en-US" altLang="zh-CN"/>
          </a:p>
        </p:txBody>
      </p:sp>
    </p:spTree>
  </p:cSld>
  <p:clrMapOvr>
    <a:masterClrMapping/>
  </p:clrMapOvr>
</p:sld>
</file>

<file path=ppt/tags/tag1.xml><?xml version="1.0" encoding="utf-8"?>
<p:tagLst xmlns:p="http://schemas.openxmlformats.org/presentationml/2006/main">
  <p:tag name="PA" val="v5.2.3"/>
</p:tagLst>
</file>

<file path=ppt/tags/tag10.xml><?xml version="1.0" encoding="utf-8"?>
<p:tagLst xmlns:p="http://schemas.openxmlformats.org/presentationml/2006/main">
  <p:tag name="PA" val="v5.2.3"/>
</p:tagLst>
</file>

<file path=ppt/tags/tag11.xml><?xml version="1.0" encoding="utf-8"?>
<p:tagLst xmlns:p="http://schemas.openxmlformats.org/presentationml/2006/main">
  <p:tag name="PA" val="v5.2.3"/>
</p:tagLst>
</file>

<file path=ppt/tags/tag12.xml><?xml version="1.0" encoding="utf-8"?>
<p:tagLst xmlns:p="http://schemas.openxmlformats.org/presentationml/2006/main">
  <p:tag name="PA" val="v5.2.3"/>
</p:tagLst>
</file>

<file path=ppt/tags/tag13.xml><?xml version="1.0" encoding="utf-8"?>
<p:tagLst xmlns:p="http://schemas.openxmlformats.org/presentationml/2006/main">
  <p:tag name="PA" val="v5.2.3"/>
</p:tagLst>
</file>

<file path=ppt/tags/tag14.xml><?xml version="1.0" encoding="utf-8"?>
<p:tagLst xmlns:p="http://schemas.openxmlformats.org/presentationml/2006/main">
  <p:tag name="PA" val="v5.2.3"/>
</p:tagLst>
</file>

<file path=ppt/tags/tag15.xml><?xml version="1.0" encoding="utf-8"?>
<p:tagLst xmlns:p="http://schemas.openxmlformats.org/presentationml/2006/main">
  <p:tag name="PA" val="v5.2.3"/>
</p:tagLst>
</file>

<file path=ppt/tags/tag16.xml><?xml version="1.0" encoding="utf-8"?>
<p:tagLst xmlns:p="http://schemas.openxmlformats.org/presentationml/2006/main">
  <p:tag name="PA" val="v5.2.3"/>
</p:tagLst>
</file>

<file path=ppt/tags/tag17.xml><?xml version="1.0" encoding="utf-8"?>
<p:tagLst xmlns:p="http://schemas.openxmlformats.org/presentationml/2006/main">
  <p:tag name="PA" val="v5.2.3"/>
</p:tagLst>
</file>

<file path=ppt/tags/tag18.xml><?xml version="1.0" encoding="utf-8"?>
<p:tagLst xmlns:p="http://schemas.openxmlformats.org/presentationml/2006/main">
  <p:tag name="PA" val="v5.2.3"/>
</p:tagLst>
</file>

<file path=ppt/tags/tag19.xml><?xml version="1.0" encoding="utf-8"?>
<p:tagLst xmlns:p="http://schemas.openxmlformats.org/presentationml/2006/main">
  <p:tag name="PA" val="v5.2.3"/>
</p:tagLst>
</file>

<file path=ppt/tags/tag2.xml><?xml version="1.0" encoding="utf-8"?>
<p:tagLst xmlns:p="http://schemas.openxmlformats.org/presentationml/2006/main">
  <p:tag name="PA" val="v5.2.3"/>
</p:tagLst>
</file>

<file path=ppt/tags/tag20.xml><?xml version="1.0" encoding="utf-8"?>
<p:tagLst xmlns:p="http://schemas.openxmlformats.org/presentationml/2006/main">
  <p:tag name="PA" val="v5.2.3"/>
</p:tagLst>
</file>

<file path=ppt/tags/tag21.xml><?xml version="1.0" encoding="utf-8"?>
<p:tagLst xmlns:p="http://schemas.openxmlformats.org/presentationml/2006/main">
  <p:tag name="PA" val="v5.2.3"/>
</p:tagLst>
</file>

<file path=ppt/tags/tag22.xml><?xml version="1.0" encoding="utf-8"?>
<p:tagLst xmlns:p="http://schemas.openxmlformats.org/presentationml/2006/main">
  <p:tag name="PA" val="v5.2.3"/>
</p:tagLst>
</file>

<file path=ppt/tags/tag23.xml><?xml version="1.0" encoding="utf-8"?>
<p:tagLst xmlns:p="http://schemas.openxmlformats.org/presentationml/2006/main">
  <p:tag name="PA" val="v5.2.3"/>
</p:tagLst>
</file>

<file path=ppt/tags/tag3.xml><?xml version="1.0" encoding="utf-8"?>
<p:tagLst xmlns:p="http://schemas.openxmlformats.org/presentationml/2006/main">
  <p:tag name="PA" val="v5.2.3"/>
</p:tagLst>
</file>

<file path=ppt/tags/tag4.xml><?xml version="1.0" encoding="utf-8"?>
<p:tagLst xmlns:p="http://schemas.openxmlformats.org/presentationml/2006/main">
  <p:tag name="PA" val="v5.2.3"/>
</p:tagLst>
</file>

<file path=ppt/tags/tag5.xml><?xml version="1.0" encoding="utf-8"?>
<p:tagLst xmlns:p="http://schemas.openxmlformats.org/presentationml/2006/main">
  <p:tag name="PA" val="v5.2.3"/>
</p:tagLst>
</file>

<file path=ppt/tags/tag6.xml><?xml version="1.0" encoding="utf-8"?>
<p:tagLst xmlns:p="http://schemas.openxmlformats.org/presentationml/2006/main">
  <p:tag name="PA" val="v5.2.3"/>
</p:tagLst>
</file>

<file path=ppt/tags/tag7.xml><?xml version="1.0" encoding="utf-8"?>
<p:tagLst xmlns:p="http://schemas.openxmlformats.org/presentationml/2006/main">
  <p:tag name="PA" val="v5.2.3"/>
</p:tagLst>
</file>

<file path=ppt/tags/tag8.xml><?xml version="1.0" encoding="utf-8"?>
<p:tagLst xmlns:p="http://schemas.openxmlformats.org/presentationml/2006/main">
  <p:tag name="PA" val="v5.2.3"/>
</p:tagLst>
</file>

<file path=ppt/tags/tag9.xml><?xml version="1.0" encoding="utf-8"?>
<p:tagLst xmlns:p="http://schemas.openxmlformats.org/presentationml/2006/main">
  <p:tag name="PA" val="v5.2.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培训演示文稿：通用</Template>
  <TotalTime>0</TotalTime>
  <Words>7968</Words>
  <Application>WPS 演示</Application>
  <PresentationFormat>全屏显示(4:3)</PresentationFormat>
  <Paragraphs>376</Paragraphs>
  <Slides>34</Slides>
  <Notes>27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宋体</vt:lpstr>
      <vt:lpstr>Wingdings</vt:lpstr>
      <vt:lpstr>Wingdings 2</vt:lpstr>
      <vt:lpstr>Verdana</vt:lpstr>
      <vt:lpstr>Gill Sans MT</vt:lpstr>
      <vt:lpstr>华文中宋</vt:lpstr>
      <vt:lpstr>微软雅黑</vt:lpstr>
      <vt:lpstr>Arial Unicode MS</vt:lpstr>
      <vt:lpstr>Calibri</vt:lpstr>
      <vt:lpstr>华文细黑</vt:lpstr>
      <vt:lpstr>夏至</vt:lpstr>
      <vt:lpstr>微服务</vt:lpstr>
      <vt:lpstr>什么是微服务</vt:lpstr>
      <vt:lpstr>PowerPoint 演示文稿</vt:lpstr>
      <vt:lpstr>PowerPoint 演示文稿</vt:lpstr>
      <vt:lpstr>微服务技术栈详细</vt:lpstr>
      <vt:lpstr>PowerPoint 演示文稿</vt:lpstr>
      <vt:lpstr>PowerPoint 演示文稿</vt:lpstr>
      <vt:lpstr>webSocket问题点</vt:lpstr>
      <vt:lpstr>Dome</vt:lpstr>
      <vt:lpstr>基于webSocket的微服务</vt:lpstr>
      <vt:lpstr>微服务架构要解决哪些问题</vt:lpstr>
      <vt:lpstr>服务注册、发现</vt:lpstr>
      <vt:lpstr>负载均衡</vt:lpstr>
      <vt:lpstr>负载均衡</vt:lpstr>
      <vt:lpstr>负载均衡</vt:lpstr>
      <vt:lpstr>服务网关</vt:lpstr>
      <vt:lpstr>服务容错</vt:lpstr>
      <vt:lpstr>服务容错</vt:lpstr>
      <vt:lpstr>服务容错-最佳实践</vt:lpstr>
      <vt:lpstr>服务容错-最佳实践</vt:lpstr>
      <vt:lpstr>简化的微服务架构图</vt:lpstr>
      <vt:lpstr>服务框架</vt:lpstr>
      <vt:lpstr>服务框架-封装公共关注点</vt:lpstr>
      <vt:lpstr>服务框架-封装公共关注点</vt:lpstr>
      <vt:lpstr>开源框架</vt:lpstr>
      <vt:lpstr>开源框架</vt:lpstr>
      <vt:lpstr>开源框架-spring cloud</vt:lpstr>
      <vt:lpstr>PowerPoint 演示文稿</vt:lpstr>
      <vt:lpstr>PowerPoint 演示文稿</vt:lpstr>
      <vt:lpstr>PowerPoint 演示文稿</vt:lpstr>
      <vt:lpstr>PowerPoint 演示文稿</vt:lpstr>
      <vt:lpstr>CompletableFuture</vt:lpstr>
      <vt:lpstr>CompletableFuture</vt:lpstr>
      <vt:lpstr>CompletableFuture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Haishi</cp:lastModifiedBy>
  <cp:revision>90</cp:revision>
  <dcterms:created xsi:type="dcterms:W3CDTF">2016-06-23T07:35:00Z</dcterms:created>
  <dcterms:modified xsi:type="dcterms:W3CDTF">2019-01-23T02:13:39Z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y fmtid="{D5CDD505-2E9C-101B-9397-08002B2CF9AE}" pid="3" name="KSOProductBuildVer">
    <vt:lpwstr>2052-11.1.0.8214</vt:lpwstr>
  </property>
</Properties>
</file>