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6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E0CFA-4562-4E81-91D3-6F26872BF1D3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C12F-FACC-429F-A93F-068387A4FB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0C12F-FACC-429F-A93F-068387A4FB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2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73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4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00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84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170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7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1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8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13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3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83D0F9-CC8C-49BF-83EF-5D87AD9E16D0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AB0380-76B7-4D9D-9215-FCD4D1149D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14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DSD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FINAL </a:t>
            </a:r>
            <a:r>
              <a:rPr lang="en-US" altLang="zh-TW" dirty="0" err="1" smtClean="0">
                <a:latin typeface="Consolas" panose="020B0609020204030204" pitchFamily="49" charset="0"/>
              </a:rPr>
              <a:t>PROject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>階層式分群</a:t>
            </a:r>
            <a:r>
              <a:rPr lang="zh-TW" altLang="en-US" dirty="0" smtClean="0">
                <a:latin typeface="Consolas" panose="020B0609020204030204" pitchFamily="49" charset="0"/>
              </a:rPr>
              <a:t>法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>
                <a:latin typeface="Consolas" panose="020B0609020204030204" pitchFamily="49" charset="0"/>
              </a:rPr>
              <a:t>Hierarchical </a:t>
            </a:r>
            <a:r>
              <a:rPr lang="en-US" altLang="zh-TW" dirty="0" smtClean="0">
                <a:latin typeface="Consolas" panose="020B0609020204030204" pitchFamily="49" charset="0"/>
              </a:rPr>
              <a:t>Clustering)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04212" y="5603394"/>
            <a:ext cx="2737861" cy="464897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105060016 </a:t>
            </a:r>
            <a:r>
              <a:rPr lang="zh-TW" altLang="en-US" dirty="0" smtClean="0">
                <a:solidFill>
                  <a:schemeClr val="bg1"/>
                </a:solidFill>
              </a:rPr>
              <a:t>謝承儒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768927"/>
            <a:ext cx="8534400" cy="107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加速效果</a:t>
            </a:r>
            <a:endParaRPr lang="zh-TW" altLang="en-US" sz="48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70623" y="1523998"/>
            <a:ext cx="1953491" cy="96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smtClean="0"/>
              <a:t>純軟體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241969" y="1842653"/>
            <a:ext cx="1953491" cy="96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軟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硬</a:t>
            </a:r>
          </a:p>
          <a:p>
            <a:pPr algn="ctr"/>
            <a:endParaRPr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1066805" y="2812472"/>
            <a:ext cx="1614455" cy="80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30</a:t>
            </a:r>
            <a:endParaRPr lang="zh-TW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066804" y="4807526"/>
            <a:ext cx="1614455" cy="80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50</a:t>
            </a:r>
            <a:endParaRPr lang="zh-TW" altLang="en-US" sz="36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84" y="2737510"/>
            <a:ext cx="3570061" cy="9597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39" y="2728315"/>
            <a:ext cx="3570061" cy="9698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83" y="4807526"/>
            <a:ext cx="3570061" cy="96982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37" y="4807526"/>
            <a:ext cx="3570061" cy="9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768927"/>
            <a:ext cx="8534400" cy="107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階層式分群法</a:t>
            </a:r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48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312862" y="2110303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648692" y="3162619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847628" y="2512695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202360" y="4221255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852596" y="5753438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50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972909" y="4619884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601154" y="3257093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351771" y="4682837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153274" y="2380486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68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372734" y="5407098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45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5456634" y="3540470"/>
            <a:ext cx="1496291" cy="116505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664036" y="1805475"/>
            <a:ext cx="4452690" cy="23477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952925" y="4418971"/>
            <a:ext cx="3546764" cy="1505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216156" y="2223641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132624" y="2052370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9297434" y="2033470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8466153" y="2979344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470692" y="3156961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141529" y="2371648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9528842" y="3162619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7316753" y="4811910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50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9475479" y="4731982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68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80022" y="4599106"/>
            <a:ext cx="801503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45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768927"/>
            <a:ext cx="8534400" cy="107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做法</a:t>
            </a:r>
            <a:endParaRPr lang="zh-TW" altLang="en-US" sz="48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932688" y="2189019"/>
            <a:ext cx="10326624" cy="421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將每筆測資視為獨立的群聚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cluster)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筆測資就有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個群聚。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marL="514350" indent="-514350">
              <a:buAutoNum type="arabicPeriod"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計算兩個群聚間的距離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找出最接近的兩個群聚，將他們相連在一起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重複步驟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2.3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，直到群聚數量剩下希望的數量。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07" y="2871177"/>
            <a:ext cx="3676555" cy="11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768927"/>
            <a:ext cx="8534400" cy="107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軟、硬體負責部分</a:t>
            </a:r>
            <a:endParaRPr lang="zh-TW" altLang="en-US" sz="48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932688" y="2189019"/>
            <a:ext cx="10326624" cy="421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硬體 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計算兩群聚間的距離</a:t>
            </a:r>
            <a:endParaRPr lang="en-US" altLang="zh-TW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印出最後結果</a:t>
            </a:r>
            <a:endParaRPr lang="en-US" altLang="zh-TW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軟體 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找出最近的兩群聚，並接上它們</a:t>
            </a:r>
            <a:endParaRPr lang="en-US" altLang="zh-TW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sz="240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尋找群聚中的</a:t>
            </a:r>
            <a:r>
              <a:rPr lang="zh-TW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測資</a:t>
            </a:r>
            <a:endParaRPr lang="en-US" altLang="zh-TW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測資來源 </a:t>
            </a:r>
            <a:r>
              <a:rPr lang="en-US" altLang="zh-TW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hw06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的圖片像素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768927"/>
            <a:ext cx="8534400" cy="107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流程</a:t>
            </a:r>
            <a:endParaRPr lang="zh-TW" altLang="en-US" sz="48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932688" y="2189019"/>
            <a:ext cx="10326624" cy="421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2907100" y="3405070"/>
            <a:ext cx="2581657" cy="1190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比較距離</a:t>
            </a:r>
            <a:endParaRPr lang="en-US" altLang="zh-TW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找出最相近二</a:t>
            </a:r>
            <a:r>
              <a:rPr lang="zh-TW" altLang="en-US" dirty="0">
                <a:solidFill>
                  <a:schemeClr val="tx2">
                    <a:lumMod val="10000"/>
                  </a:schemeClr>
                </a:solidFill>
              </a:rPr>
              <a:t>者</a:t>
            </a:r>
          </a:p>
        </p:txBody>
      </p:sp>
      <p:sp>
        <p:nvSpPr>
          <p:cNvPr id="5" name="矩形 4"/>
          <p:cNvSpPr/>
          <p:nvPr/>
        </p:nvSpPr>
        <p:spPr>
          <a:xfrm>
            <a:off x="2907100" y="1842654"/>
            <a:ext cx="2581657" cy="119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計算所有群聚間的</a:t>
            </a:r>
            <a:r>
              <a:rPr lang="zh-TW" altLang="en-US" dirty="0">
                <a:solidFill>
                  <a:schemeClr val="tx2">
                    <a:lumMod val="10000"/>
                  </a:schemeClr>
                </a:solidFill>
              </a:rPr>
              <a:t>距離</a:t>
            </a:r>
          </a:p>
        </p:txBody>
      </p:sp>
      <p:cxnSp>
        <p:nvCxnSpPr>
          <p:cNvPr id="6" name="直線單箭頭接點 5"/>
          <p:cNvCxnSpPr>
            <a:stCxn id="5" idx="2"/>
            <a:endCxn id="4" idx="0"/>
          </p:cNvCxnSpPr>
          <p:nvPr/>
        </p:nvCxnSpPr>
        <p:spPr>
          <a:xfrm>
            <a:off x="4197929" y="3032885"/>
            <a:ext cx="0" cy="372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13" idx="0"/>
          </p:cNvCxnSpPr>
          <p:nvPr/>
        </p:nvCxnSpPr>
        <p:spPr>
          <a:xfrm>
            <a:off x="4197928" y="4595302"/>
            <a:ext cx="1" cy="4231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907100" y="5018498"/>
            <a:ext cx="2581657" cy="1190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兩群聚</a:t>
            </a:r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Ci</a:t>
            </a:r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tx2">
                    <a:lumMod val="10000"/>
                  </a:schemeClr>
                </a:solidFill>
              </a:rPr>
              <a:t>Cj</a:t>
            </a:r>
            <a:endParaRPr lang="en-US" altLang="zh-TW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結合得新群聚</a:t>
            </a:r>
            <a:r>
              <a:rPr lang="en-US" altLang="zh-TW" dirty="0" err="1" smtClean="0">
                <a:solidFill>
                  <a:schemeClr val="tx2">
                    <a:lumMod val="10000"/>
                  </a:schemeClr>
                </a:solidFill>
              </a:rPr>
              <a:t>Ck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直線接點 23"/>
          <p:cNvCxnSpPr>
            <a:stCxn id="13" idx="6"/>
          </p:cNvCxnSpPr>
          <p:nvPr/>
        </p:nvCxnSpPr>
        <p:spPr>
          <a:xfrm flipV="1">
            <a:off x="5488757" y="5611091"/>
            <a:ext cx="634952" cy="25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6123709" y="2435247"/>
            <a:ext cx="0" cy="31758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6123709" y="2435247"/>
            <a:ext cx="540326" cy="144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7954863" y="3058702"/>
            <a:ext cx="0" cy="964467"/>
          </a:xfrm>
          <a:prstGeom prst="line">
            <a:avLst/>
          </a:prstGeom>
          <a:ln w="571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4" idx="6"/>
          </p:cNvCxnSpPr>
          <p:nvPr/>
        </p:nvCxnSpPr>
        <p:spPr>
          <a:xfrm flipH="1" flipV="1">
            <a:off x="5488757" y="4000186"/>
            <a:ext cx="2466106" cy="22983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45" idx="0"/>
          </p:cNvCxnSpPr>
          <p:nvPr/>
        </p:nvCxnSpPr>
        <p:spPr>
          <a:xfrm>
            <a:off x="7954863" y="4063165"/>
            <a:ext cx="0" cy="955334"/>
          </a:xfrm>
          <a:prstGeom prst="straightConnector1">
            <a:avLst/>
          </a:prstGeom>
          <a:ln w="57150"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664034" y="5018499"/>
            <a:ext cx="2581657" cy="119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印出每個群聚中的測資</a:t>
            </a:r>
            <a:endParaRPr lang="en-US" altLang="zh-TW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並顯示群聚範圍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6664034" y="1868470"/>
            <a:ext cx="2581657" cy="1190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計算</a:t>
            </a:r>
            <a:r>
              <a:rPr lang="en-US" altLang="zh-TW" dirty="0" err="1" smtClean="0">
                <a:solidFill>
                  <a:schemeClr val="tx2">
                    <a:lumMod val="10000"/>
                  </a:schemeClr>
                </a:solidFill>
              </a:rPr>
              <a:t>Ck</a:t>
            </a:r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與其他群聚的距離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768927"/>
            <a:ext cx="8534400" cy="1073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FSM</a:t>
            </a:r>
            <a:endParaRPr lang="zh-TW" altLang="en-US" sz="48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932688" y="2189019"/>
            <a:ext cx="10326624" cy="421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37989" y="3199201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239177" y="2189019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197602" y="2189019"/>
            <a:ext cx="3043704" cy="7557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CALCULAT</a:t>
            </a:r>
          </a:p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908577" y="3209083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END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330430" y="3215334"/>
            <a:ext cx="2032490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239177" y="4684992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</a:t>
            </a:r>
          </a:p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RGB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746122" y="4227491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006732" y="5647584"/>
            <a:ext cx="1950434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RANGE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526950" y="5329559"/>
            <a:ext cx="2000246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RST</a:t>
            </a:r>
          </a:p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RANGE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直線單箭頭接點 14"/>
          <p:cNvCxnSpPr>
            <a:endCxn id="6" idx="2"/>
          </p:cNvCxnSpPr>
          <p:nvPr/>
        </p:nvCxnSpPr>
        <p:spPr>
          <a:xfrm flipV="1">
            <a:off x="2199891" y="2566871"/>
            <a:ext cx="1039286" cy="1025730"/>
          </a:xfrm>
          <a:prstGeom prst="straightConnector1">
            <a:avLst/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6"/>
            <a:endCxn id="11" idx="2"/>
          </p:cNvCxnSpPr>
          <p:nvPr/>
        </p:nvCxnSpPr>
        <p:spPr>
          <a:xfrm>
            <a:off x="2199891" y="3577053"/>
            <a:ext cx="1039286" cy="1485791"/>
          </a:xfrm>
          <a:prstGeom prst="straightConnector1">
            <a:avLst/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6"/>
            <a:endCxn id="13" idx="2"/>
          </p:cNvCxnSpPr>
          <p:nvPr/>
        </p:nvCxnSpPr>
        <p:spPr>
          <a:xfrm>
            <a:off x="2199891" y="3577053"/>
            <a:ext cx="806841" cy="2448383"/>
          </a:xfrm>
          <a:prstGeom prst="straightConnector1">
            <a:avLst/>
          </a:prstGeom>
          <a:ln w="57150"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6"/>
            <a:endCxn id="7" idx="2"/>
          </p:cNvCxnSpPr>
          <p:nvPr/>
        </p:nvCxnSpPr>
        <p:spPr>
          <a:xfrm>
            <a:off x="4801079" y="2566871"/>
            <a:ext cx="396523" cy="0"/>
          </a:xfrm>
          <a:prstGeom prst="straightConnector1">
            <a:avLst/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9" idx="0"/>
          </p:cNvCxnSpPr>
          <p:nvPr/>
        </p:nvCxnSpPr>
        <p:spPr>
          <a:xfrm>
            <a:off x="7795566" y="2834053"/>
            <a:ext cx="551109" cy="381281"/>
          </a:xfrm>
          <a:prstGeom prst="straightConnector1">
            <a:avLst/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1" idx="6"/>
            <a:endCxn id="12" idx="2"/>
          </p:cNvCxnSpPr>
          <p:nvPr/>
        </p:nvCxnSpPr>
        <p:spPr>
          <a:xfrm flipV="1">
            <a:off x="4801079" y="4605343"/>
            <a:ext cx="945043" cy="457501"/>
          </a:xfrm>
          <a:prstGeom prst="straightConnector1">
            <a:avLst/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3" idx="6"/>
            <a:endCxn id="14" idx="2"/>
          </p:cNvCxnSpPr>
          <p:nvPr/>
        </p:nvCxnSpPr>
        <p:spPr>
          <a:xfrm flipV="1">
            <a:off x="4957166" y="5707411"/>
            <a:ext cx="569784" cy="318025"/>
          </a:xfrm>
          <a:prstGeom prst="straightConnector1">
            <a:avLst/>
          </a:prstGeom>
          <a:ln w="57150"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4" idx="6"/>
            <a:endCxn id="8" idx="4"/>
          </p:cNvCxnSpPr>
          <p:nvPr/>
        </p:nvCxnSpPr>
        <p:spPr>
          <a:xfrm flipV="1">
            <a:off x="7527196" y="3964786"/>
            <a:ext cx="3162332" cy="1742625"/>
          </a:xfrm>
          <a:prstGeom prst="straightConnector1">
            <a:avLst/>
          </a:prstGeom>
          <a:ln w="57150"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2" idx="6"/>
            <a:endCxn id="8" idx="3"/>
          </p:cNvCxnSpPr>
          <p:nvPr/>
        </p:nvCxnSpPr>
        <p:spPr>
          <a:xfrm flipV="1">
            <a:off x="7308024" y="3854116"/>
            <a:ext cx="2829288" cy="751227"/>
          </a:xfrm>
          <a:prstGeom prst="straightConnector1">
            <a:avLst/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8" idx="2"/>
          </p:cNvCxnSpPr>
          <p:nvPr/>
        </p:nvCxnSpPr>
        <p:spPr>
          <a:xfrm flipV="1">
            <a:off x="9362920" y="3586935"/>
            <a:ext cx="545657" cy="56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11" idx="0"/>
            <a:endCxn id="11" idx="7"/>
          </p:cNvCxnSpPr>
          <p:nvPr/>
        </p:nvCxnSpPr>
        <p:spPr>
          <a:xfrm rot="16200000" flipH="1">
            <a:off x="4240901" y="4464219"/>
            <a:ext cx="110670" cy="552216"/>
          </a:xfrm>
          <a:prstGeom prst="curvedConnector3">
            <a:avLst>
              <a:gd name="adj1" fmla="val -194041"/>
            </a:avLst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弧形接點 73"/>
          <p:cNvCxnSpPr>
            <a:stCxn id="8" idx="0"/>
            <a:endCxn id="5" idx="0"/>
          </p:cNvCxnSpPr>
          <p:nvPr/>
        </p:nvCxnSpPr>
        <p:spPr>
          <a:xfrm rot="16200000" flipV="1">
            <a:off x="6049293" y="-1431152"/>
            <a:ext cx="9882" cy="9270588"/>
          </a:xfrm>
          <a:prstGeom prst="curvedConnector3">
            <a:avLst>
              <a:gd name="adj1" fmla="val 13769480"/>
            </a:avLst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弧形接點 78"/>
          <p:cNvCxnSpPr>
            <a:stCxn id="7" idx="4"/>
            <a:endCxn id="6" idx="4"/>
          </p:cNvCxnSpPr>
          <p:nvPr/>
        </p:nvCxnSpPr>
        <p:spPr>
          <a:xfrm rot="5400000" flipH="1">
            <a:off x="5369790" y="1595060"/>
            <a:ext cx="1" cy="2699326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"/>
          <p:cNvSpPr txBox="1">
            <a:spLocks/>
          </p:cNvSpPr>
          <p:nvPr/>
        </p:nvSpPr>
        <p:spPr>
          <a:xfrm>
            <a:off x="932688" y="2189019"/>
            <a:ext cx="10326624" cy="421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37989" y="3199201"/>
            <a:ext cx="1561902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239177" y="2189019"/>
            <a:ext cx="1561902" cy="7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197602" y="2189019"/>
            <a:ext cx="3043704" cy="755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CALCULAT</a:t>
            </a:r>
          </a:p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908577" y="3209083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END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330430" y="3215334"/>
            <a:ext cx="2032490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直線單箭頭接點 14"/>
          <p:cNvCxnSpPr>
            <a:endCxn id="6" idx="2"/>
          </p:cNvCxnSpPr>
          <p:nvPr/>
        </p:nvCxnSpPr>
        <p:spPr>
          <a:xfrm flipV="1">
            <a:off x="2199891" y="2566871"/>
            <a:ext cx="1039286" cy="1025730"/>
          </a:xfrm>
          <a:prstGeom prst="straightConnector1">
            <a:avLst/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6"/>
            <a:endCxn id="7" idx="2"/>
          </p:cNvCxnSpPr>
          <p:nvPr/>
        </p:nvCxnSpPr>
        <p:spPr>
          <a:xfrm>
            <a:off x="4801079" y="2566871"/>
            <a:ext cx="396523" cy="0"/>
          </a:xfrm>
          <a:prstGeom prst="straightConnector1">
            <a:avLst/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9" idx="0"/>
          </p:cNvCxnSpPr>
          <p:nvPr/>
        </p:nvCxnSpPr>
        <p:spPr>
          <a:xfrm>
            <a:off x="7795566" y="2834053"/>
            <a:ext cx="551109" cy="381281"/>
          </a:xfrm>
          <a:prstGeom prst="straightConnector1">
            <a:avLst/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8" idx="2"/>
          </p:cNvCxnSpPr>
          <p:nvPr/>
        </p:nvCxnSpPr>
        <p:spPr>
          <a:xfrm flipV="1">
            <a:off x="9362920" y="3586935"/>
            <a:ext cx="545657" cy="566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弧形接點 73"/>
          <p:cNvCxnSpPr>
            <a:stCxn id="8" idx="0"/>
            <a:endCxn id="5" idx="0"/>
          </p:cNvCxnSpPr>
          <p:nvPr/>
        </p:nvCxnSpPr>
        <p:spPr>
          <a:xfrm rot="16200000" flipV="1">
            <a:off x="6049293" y="-1431152"/>
            <a:ext cx="9882" cy="9270588"/>
          </a:xfrm>
          <a:prstGeom prst="curvedConnector3">
            <a:avLst>
              <a:gd name="adj1" fmla="val 13769480"/>
            </a:avLst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弧形接點 78"/>
          <p:cNvCxnSpPr>
            <a:stCxn id="7" idx="4"/>
            <a:endCxn id="6" idx="4"/>
          </p:cNvCxnSpPr>
          <p:nvPr/>
        </p:nvCxnSpPr>
        <p:spPr>
          <a:xfrm rot="5400000" flipH="1">
            <a:off x="5369790" y="1595060"/>
            <a:ext cx="1" cy="2699326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71374" y="710674"/>
            <a:ext cx="2581657" cy="119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計算所有群聚間的</a:t>
            </a:r>
            <a:r>
              <a:rPr lang="zh-TW" altLang="en-US" dirty="0">
                <a:solidFill>
                  <a:schemeClr val="tx2">
                    <a:lumMod val="10000"/>
                  </a:schemeClr>
                </a:solidFill>
              </a:rPr>
              <a:t>距離</a:t>
            </a:r>
          </a:p>
        </p:txBody>
      </p:sp>
      <p:sp>
        <p:nvSpPr>
          <p:cNvPr id="38" name="橢圓 37"/>
          <p:cNvSpPr/>
          <p:nvPr/>
        </p:nvSpPr>
        <p:spPr>
          <a:xfrm>
            <a:off x="651843" y="3199201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3253031" y="2189019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TEST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11456" y="2189019"/>
            <a:ext cx="3043704" cy="7557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CALCULAT</a:t>
            </a:r>
          </a:p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15803" y="4598071"/>
            <a:ext cx="1954856" cy="11798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兩測資編號</a:t>
            </a:r>
            <a:r>
              <a:rPr lang="en-US" altLang="zh-TW" sz="2000" dirty="0" smtClean="0">
                <a:solidFill>
                  <a:schemeClr val="tx1"/>
                </a:solidFill>
              </a:rPr>
              <a:t>A</a:t>
            </a:r>
            <a:r>
              <a:rPr lang="zh-TW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TW" sz="2000" dirty="0" smtClean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42" idx="0"/>
          </p:cNvCxnSpPr>
          <p:nvPr/>
        </p:nvCxnSpPr>
        <p:spPr>
          <a:xfrm flipV="1">
            <a:off x="1193231" y="3954904"/>
            <a:ext cx="235991" cy="643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7680892" y="4665464"/>
            <a:ext cx="1954856" cy="11798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兩測資的差距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>
            <a:stCxn id="9" idx="4"/>
            <a:endCxn id="44" idx="0"/>
          </p:cNvCxnSpPr>
          <p:nvPr/>
        </p:nvCxnSpPr>
        <p:spPr>
          <a:xfrm>
            <a:off x="8346675" y="3971037"/>
            <a:ext cx="311645" cy="694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"/>
          <p:cNvSpPr txBox="1">
            <a:spLocks/>
          </p:cNvSpPr>
          <p:nvPr/>
        </p:nvSpPr>
        <p:spPr>
          <a:xfrm>
            <a:off x="932688" y="2189019"/>
            <a:ext cx="10326624" cy="421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820457" y="2332881"/>
            <a:ext cx="1954856" cy="117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找到另一個群聚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直線單箭頭接點 42"/>
          <p:cNvCxnSpPr>
            <a:stCxn id="42" idx="4"/>
          </p:cNvCxnSpPr>
          <p:nvPr/>
        </p:nvCxnSpPr>
        <p:spPr>
          <a:xfrm>
            <a:off x="3797885" y="3512738"/>
            <a:ext cx="0" cy="671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2820457" y="4183910"/>
            <a:ext cx="1954856" cy="117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找定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Ck</a:t>
            </a:r>
            <a:r>
              <a:rPr lang="zh-TW" altLang="en-US" sz="2000" dirty="0" smtClean="0">
                <a:solidFill>
                  <a:schemeClr val="bg1"/>
                </a:solidFill>
              </a:rPr>
              <a:t>裡的</a:t>
            </a:r>
            <a:r>
              <a:rPr lang="zh-TW" altLang="en-US" sz="2000" dirty="0" smtClean="0">
                <a:solidFill>
                  <a:schemeClr val="bg1"/>
                </a:solidFill>
              </a:rPr>
              <a:t>一</a:t>
            </a:r>
            <a:r>
              <a:rPr lang="zh-TW" altLang="en-US" sz="2000" dirty="0" smtClean="0">
                <a:solidFill>
                  <a:schemeClr val="bg1"/>
                </a:solidFill>
              </a:rPr>
              <a:t>測資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775313" y="4773838"/>
            <a:ext cx="863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537971" y="768739"/>
            <a:ext cx="2581657" cy="1190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計算</a:t>
            </a:r>
            <a:r>
              <a:rPr lang="en-US" altLang="zh-TW" dirty="0" err="1" smtClean="0">
                <a:solidFill>
                  <a:schemeClr val="tx2">
                    <a:lumMod val="10000"/>
                  </a:schemeClr>
                </a:solidFill>
              </a:rPr>
              <a:t>Ck</a:t>
            </a:r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與其他群聚的距離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638800" y="4183910"/>
            <a:ext cx="3366654" cy="117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將該測資與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Cw</a:t>
            </a:r>
            <a:r>
              <a:rPr lang="zh-TW" altLang="en-US" sz="2000" dirty="0" smtClean="0">
                <a:solidFill>
                  <a:schemeClr val="bg1"/>
                </a:solidFill>
              </a:rPr>
              <a:t>裡的所有測資距離加</a:t>
            </a:r>
            <a:r>
              <a:rPr lang="zh-TW" altLang="en-US" sz="2000" dirty="0">
                <a:solidFill>
                  <a:schemeClr val="bg1"/>
                </a:solidFill>
              </a:rPr>
              <a:t>總</a:t>
            </a:r>
          </a:p>
        </p:txBody>
      </p:sp>
      <p:cxnSp>
        <p:nvCxnSpPr>
          <p:cNvPr id="31" name="弧形接點 30"/>
          <p:cNvCxnSpPr>
            <a:stCxn id="30" idx="0"/>
            <a:endCxn id="44" idx="0"/>
          </p:cNvCxnSpPr>
          <p:nvPr/>
        </p:nvCxnSpPr>
        <p:spPr>
          <a:xfrm rot="16200000" flipV="1">
            <a:off x="5560006" y="2421789"/>
            <a:ext cx="12700" cy="3524242"/>
          </a:xfrm>
          <a:prstGeom prst="curvedConnector3">
            <a:avLst>
              <a:gd name="adj1" fmla="val 1800000"/>
            </a:avLst>
          </a:prstGeom>
          <a:ln w="57150">
            <a:solidFill>
              <a:srgbClr val="0070C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0" idx="0"/>
            <a:endCxn id="36" idx="4"/>
          </p:cNvCxnSpPr>
          <p:nvPr/>
        </p:nvCxnSpPr>
        <p:spPr>
          <a:xfrm flipV="1">
            <a:off x="7322127" y="3512738"/>
            <a:ext cx="6351" cy="671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5897425" y="2332881"/>
            <a:ext cx="2862105" cy="117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更新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Ck</a:t>
            </a:r>
            <a:r>
              <a:rPr lang="zh-TW" altLang="en-US" sz="2000" dirty="0" smtClean="0">
                <a:solidFill>
                  <a:schemeClr val="bg1"/>
                </a:solidFill>
              </a:rPr>
              <a:t>與其他群聚的距離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27" y="768739"/>
            <a:ext cx="3676555" cy="11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"/>
          <p:cNvSpPr txBox="1">
            <a:spLocks/>
          </p:cNvSpPr>
          <p:nvPr/>
        </p:nvSpPr>
        <p:spPr>
          <a:xfrm>
            <a:off x="932688" y="2189019"/>
            <a:ext cx="10326624" cy="421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37989" y="3199201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908577" y="3209083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END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239177" y="4684992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</a:t>
            </a:r>
          </a:p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RGB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746122" y="4227491"/>
            <a:ext cx="1561902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006732" y="5647584"/>
            <a:ext cx="1950434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RANGE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526950" y="5329559"/>
            <a:ext cx="2000246" cy="755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RST</a:t>
            </a:r>
          </a:p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RANGE</a:t>
            </a:r>
            <a:endParaRPr lang="zh-TW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單箭頭接點 19"/>
          <p:cNvCxnSpPr>
            <a:stCxn id="5" idx="6"/>
            <a:endCxn id="11" idx="2"/>
          </p:cNvCxnSpPr>
          <p:nvPr/>
        </p:nvCxnSpPr>
        <p:spPr>
          <a:xfrm>
            <a:off x="2199891" y="3577053"/>
            <a:ext cx="1039286" cy="1485791"/>
          </a:xfrm>
          <a:prstGeom prst="straightConnector1">
            <a:avLst/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6"/>
            <a:endCxn id="13" idx="2"/>
          </p:cNvCxnSpPr>
          <p:nvPr/>
        </p:nvCxnSpPr>
        <p:spPr>
          <a:xfrm>
            <a:off x="2199891" y="3577053"/>
            <a:ext cx="806841" cy="2448383"/>
          </a:xfrm>
          <a:prstGeom prst="straightConnector1">
            <a:avLst/>
          </a:prstGeom>
          <a:ln w="57150"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1" idx="6"/>
            <a:endCxn id="12" idx="2"/>
          </p:cNvCxnSpPr>
          <p:nvPr/>
        </p:nvCxnSpPr>
        <p:spPr>
          <a:xfrm flipV="1">
            <a:off x="4801079" y="4605343"/>
            <a:ext cx="945043" cy="457501"/>
          </a:xfrm>
          <a:prstGeom prst="straightConnector1">
            <a:avLst/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3" idx="6"/>
            <a:endCxn id="14" idx="2"/>
          </p:cNvCxnSpPr>
          <p:nvPr/>
        </p:nvCxnSpPr>
        <p:spPr>
          <a:xfrm flipV="1">
            <a:off x="4957166" y="5707411"/>
            <a:ext cx="569784" cy="318025"/>
          </a:xfrm>
          <a:prstGeom prst="straightConnector1">
            <a:avLst/>
          </a:prstGeom>
          <a:ln w="57150"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4" idx="6"/>
            <a:endCxn id="8" idx="4"/>
          </p:cNvCxnSpPr>
          <p:nvPr/>
        </p:nvCxnSpPr>
        <p:spPr>
          <a:xfrm flipV="1">
            <a:off x="7527196" y="3964786"/>
            <a:ext cx="3162332" cy="1742625"/>
          </a:xfrm>
          <a:prstGeom prst="straightConnector1">
            <a:avLst/>
          </a:prstGeom>
          <a:ln w="57150"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2" idx="6"/>
            <a:endCxn id="8" idx="3"/>
          </p:cNvCxnSpPr>
          <p:nvPr/>
        </p:nvCxnSpPr>
        <p:spPr>
          <a:xfrm flipV="1">
            <a:off x="7308024" y="3854116"/>
            <a:ext cx="2829288" cy="751227"/>
          </a:xfrm>
          <a:prstGeom prst="straightConnector1">
            <a:avLst/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11" idx="0"/>
            <a:endCxn id="11" idx="7"/>
          </p:cNvCxnSpPr>
          <p:nvPr/>
        </p:nvCxnSpPr>
        <p:spPr>
          <a:xfrm rot="16200000" flipH="1">
            <a:off x="4240901" y="4464219"/>
            <a:ext cx="110670" cy="552216"/>
          </a:xfrm>
          <a:prstGeom prst="curvedConnector3">
            <a:avLst>
              <a:gd name="adj1" fmla="val -194041"/>
            </a:avLst>
          </a:prstGeom>
          <a:ln w="57150">
            <a:solidFill>
              <a:srgbClr val="FFC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弧形接點 73"/>
          <p:cNvCxnSpPr>
            <a:stCxn id="8" idx="0"/>
            <a:endCxn id="5" idx="0"/>
          </p:cNvCxnSpPr>
          <p:nvPr/>
        </p:nvCxnSpPr>
        <p:spPr>
          <a:xfrm rot="16200000" flipV="1">
            <a:off x="6049293" y="-1431152"/>
            <a:ext cx="9882" cy="9270588"/>
          </a:xfrm>
          <a:prstGeom prst="curvedConnector3">
            <a:avLst>
              <a:gd name="adj1" fmla="val 13769480"/>
            </a:avLst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90064" y="706418"/>
            <a:ext cx="2581657" cy="119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印出每個群聚中的測資</a:t>
            </a:r>
            <a:endParaRPr lang="en-US" altLang="zh-TW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>
                    <a:lumMod val="10000"/>
                  </a:schemeClr>
                </a:solidFill>
              </a:rPr>
              <a:t>並顯示群聚範圍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05521" y="4598071"/>
            <a:ext cx="1954856" cy="11798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群聚中</a:t>
            </a:r>
            <a:r>
              <a:rPr lang="zh-TW" altLang="en-US" sz="2000" dirty="0">
                <a:solidFill>
                  <a:schemeClr val="tx1"/>
                </a:solidFill>
              </a:rPr>
              <a:t>的</a:t>
            </a:r>
            <a:r>
              <a:rPr lang="zh-TW" altLang="en-US" sz="2000" dirty="0" smtClean="0">
                <a:solidFill>
                  <a:schemeClr val="tx1"/>
                </a:solidFill>
              </a:rPr>
              <a:t>測資</a:t>
            </a:r>
            <a:r>
              <a:rPr lang="zh-TW" altLang="en-US" sz="2000" dirty="0">
                <a:solidFill>
                  <a:schemeClr val="tx1"/>
                </a:solidFill>
              </a:rPr>
              <a:t>編號</a:t>
            </a:r>
          </a:p>
        </p:txBody>
      </p:sp>
      <p:cxnSp>
        <p:nvCxnSpPr>
          <p:cNvPr id="16" name="直線單箭頭接點 15"/>
          <p:cNvCxnSpPr>
            <a:stCxn id="32" idx="0"/>
            <a:endCxn id="5" idx="4"/>
          </p:cNvCxnSpPr>
          <p:nvPr/>
        </p:nvCxnSpPr>
        <p:spPr>
          <a:xfrm flipV="1">
            <a:off x="1182949" y="3954904"/>
            <a:ext cx="235991" cy="643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5"/>
            <a:endCxn id="39" idx="2"/>
          </p:cNvCxnSpPr>
          <p:nvPr/>
        </p:nvCxnSpPr>
        <p:spPr>
          <a:xfrm flipV="1">
            <a:off x="7079289" y="4824734"/>
            <a:ext cx="2697689" cy="47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9776978" y="4234805"/>
            <a:ext cx="1954856" cy="11798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測資的</a:t>
            </a:r>
            <a:r>
              <a:rPr lang="en-US" altLang="zh-TW" sz="2000" dirty="0" smtClean="0">
                <a:solidFill>
                  <a:schemeClr val="tx1"/>
                </a:solidFill>
              </a:rPr>
              <a:t>RGB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stCxn id="13" idx="5"/>
            <a:endCxn id="42" idx="2"/>
          </p:cNvCxnSpPr>
          <p:nvPr/>
        </p:nvCxnSpPr>
        <p:spPr>
          <a:xfrm flipV="1">
            <a:off x="4671532" y="6054107"/>
            <a:ext cx="4259617" cy="238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8931149" y="5464178"/>
            <a:ext cx="1954856" cy="11798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該群聚的範圍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2" grpId="0" animBg="1"/>
    </p:bldLst>
  </p:timing>
</p:sld>
</file>

<file path=ppt/theme/theme1.xml><?xml version="1.0" encoding="utf-8"?>
<a:theme xmlns:a="http://schemas.openxmlformats.org/drawingml/2006/main" name="切割線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403</TotalTime>
  <Words>294</Words>
  <Application>Microsoft Office PowerPoint</Application>
  <PresentationFormat>寬螢幕</PresentationFormat>
  <Paragraphs>95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Calibri</vt:lpstr>
      <vt:lpstr>Century Gothic</vt:lpstr>
      <vt:lpstr>Consolas</vt:lpstr>
      <vt:lpstr>Wingdings 3</vt:lpstr>
      <vt:lpstr>切割線</vt:lpstr>
      <vt:lpstr>DSD FINAL PROject  階層式分群法 (Hierarchical Clustering)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謝承儒</dc:creator>
  <cp:lastModifiedBy>謝承儒</cp:lastModifiedBy>
  <cp:revision>163</cp:revision>
  <dcterms:created xsi:type="dcterms:W3CDTF">2018-01-10T20:43:54Z</dcterms:created>
  <dcterms:modified xsi:type="dcterms:W3CDTF">2018-01-11T03:27:03Z</dcterms:modified>
</cp:coreProperties>
</file>