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5" r:id="rId2"/>
    <p:sldId id="340" r:id="rId3"/>
    <p:sldId id="327" r:id="rId4"/>
    <p:sldId id="332" r:id="rId5"/>
    <p:sldId id="341" r:id="rId6"/>
    <p:sldId id="335" r:id="rId7"/>
    <p:sldId id="348" r:id="rId8"/>
    <p:sldId id="349" r:id="rId9"/>
    <p:sldId id="336" r:id="rId10"/>
    <p:sldId id="345" r:id="rId11"/>
    <p:sldId id="347" r:id="rId12"/>
    <p:sldId id="346" r:id="rId13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095"/>
    <a:srgbClr val="0000FF"/>
    <a:srgbClr val="E8B6E7"/>
    <a:srgbClr val="DD93DB"/>
    <a:srgbClr val="99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085" autoAdjust="0"/>
  </p:normalViewPr>
  <p:slideViewPr>
    <p:cSldViewPr>
      <p:cViewPr varScale="1">
        <p:scale>
          <a:sx n="116" d="100"/>
          <a:sy n="116" d="100"/>
        </p:scale>
        <p:origin x="14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63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848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9397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清华大学计算机系 谌卫军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程序设计与训练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风险提示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905000" y="6019800"/>
            <a:ext cx="5719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若发现两份相同的程序，均记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分。</a:t>
            </a:r>
          </a:p>
        </p:txBody>
      </p:sp>
      <p:pic>
        <p:nvPicPr>
          <p:cNvPr id="9" name="Picture 10" descr="12255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400"/>
            <a:ext cx="449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风险提示（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6" name="图片 2" descr="未命名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913"/>
            <a:ext cx="4962525" cy="651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8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070100" y="2555875"/>
            <a:ext cx="5145088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6600" b="1" i="1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Any question?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 &amp; 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计算机相关专业本科生，北京清华大学（</a:t>
            </a:r>
            <a:r>
              <a:rPr lang="en-US" altLang="zh-CN" dirty="0" smtClean="0"/>
              <a:t>25</a:t>
            </a:r>
            <a:r>
              <a:rPr lang="zh-CN" altLang="en-US" dirty="0" smtClean="0"/>
              <a:t>人）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新竹清华大学（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要求具有一定的程序设计基础，至少掌握一种编程语言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en-US" altLang="zh-CN" dirty="0" smtClean="0"/>
          </a:p>
          <a:p>
            <a:pPr lvl="1"/>
            <a:r>
              <a:rPr lang="zh-CN" altLang="en-US" smtClean="0"/>
              <a:t>掌握一种编程工具（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语言）</a:t>
            </a:r>
            <a:endParaRPr lang="en-US" altLang="zh-CN" dirty="0" smtClean="0"/>
          </a:p>
          <a:p>
            <a:pPr lvl="1"/>
            <a:r>
              <a:rPr lang="zh-CN" altLang="en-US" smtClean="0"/>
              <a:t>掌握面向对象的编程思想，包括面向对象的编程、设计与分析</a:t>
            </a:r>
            <a:endParaRPr lang="en-US" altLang="zh-CN" smtClean="0"/>
          </a:p>
          <a:p>
            <a:pPr lvl="1"/>
            <a:r>
              <a:rPr lang="zh-CN" altLang="en-US" smtClean="0"/>
              <a:t>会编写一些简单的应用程序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为何要学习编程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04800" y="1447800"/>
            <a:ext cx="5604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latin typeface="+mn-ea"/>
                <a:ea typeface="+mn-ea"/>
              </a:rPr>
              <a:t>詹姆斯</a:t>
            </a:r>
            <a:r>
              <a:rPr lang="en-US" altLang="zh-CN" sz="2800" b="1" dirty="0" smtClean="0">
                <a:latin typeface="+mn-ea"/>
                <a:ea typeface="+mn-ea"/>
              </a:rPr>
              <a:t>·</a:t>
            </a:r>
            <a:r>
              <a:rPr lang="zh-CN" altLang="en-US" sz="2800" b="1" dirty="0" smtClean="0">
                <a:latin typeface="+mn-ea"/>
                <a:ea typeface="+mn-ea"/>
              </a:rPr>
              <a:t>西蒙斯（</a:t>
            </a:r>
            <a:r>
              <a:rPr lang="en-US" altLang="zh-CN" sz="2800" b="1" dirty="0" smtClean="0">
                <a:latin typeface="+mn-ea"/>
                <a:ea typeface="+mn-ea"/>
              </a:rPr>
              <a:t>James Simons</a:t>
            </a:r>
            <a:r>
              <a:rPr lang="zh-CN" altLang="en-US" sz="2800" b="1" dirty="0" smtClean="0">
                <a:latin typeface="+mn-ea"/>
                <a:ea typeface="+mn-ea"/>
              </a:rPr>
              <a:t>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1447800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--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世上最赚钱的数学家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09800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973095"/>
                </a:solidFill>
                <a:latin typeface="宋体" pitchFamily="2" charset="-122"/>
                <a:ea typeface="宋体" pitchFamily="2" charset="-122"/>
              </a:rPr>
              <a:t>曾任哈佛大学数学系教授、纽约州立石溪大学数学系主任，与华裔数学家陈省身（其导师）一同创立了著名的</a:t>
            </a:r>
            <a:r>
              <a:rPr lang="en-US" altLang="zh-CN" sz="2400" b="1" dirty="0" err="1" smtClean="0">
                <a:solidFill>
                  <a:srgbClr val="973095"/>
                </a:solidFill>
                <a:latin typeface="宋体" pitchFamily="2" charset="-122"/>
                <a:ea typeface="宋体" pitchFamily="2" charset="-122"/>
              </a:rPr>
              <a:t>Chern</a:t>
            </a:r>
            <a:r>
              <a:rPr lang="en-US" altLang="zh-CN" sz="2400" b="1" dirty="0" smtClean="0">
                <a:solidFill>
                  <a:srgbClr val="973095"/>
                </a:solidFill>
                <a:latin typeface="宋体" pitchFamily="2" charset="-122"/>
                <a:ea typeface="宋体" pitchFamily="2" charset="-122"/>
              </a:rPr>
              <a:t>-Simons</a:t>
            </a:r>
            <a:r>
              <a:rPr lang="zh-CN" altLang="en-US" sz="2400" b="1" dirty="0" smtClean="0">
                <a:solidFill>
                  <a:srgbClr val="973095"/>
                </a:solidFill>
                <a:latin typeface="宋体" pitchFamily="2" charset="-122"/>
                <a:ea typeface="宋体" pitchFamily="2" charset="-122"/>
              </a:rPr>
              <a:t>几何定律</a:t>
            </a:r>
            <a:endParaRPr lang="zh-CN" altLang="en-US" sz="2400" b="1" dirty="0">
              <a:solidFill>
                <a:srgbClr val="973095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209800"/>
            <a:ext cx="3684090" cy="25246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4114800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1982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年创立文艺复兴科技公司，投资期货、股票和债券。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2004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年个人收入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6.7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亿美元、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2005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15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2006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17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2007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28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亿，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2008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25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亿，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年总身价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107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</a:t>
            </a:r>
            <a:endParaRPr lang="zh-CN" altLang="en-US" sz="2400" b="1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4724400"/>
            <a:ext cx="38862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成功秘诀：设计数量化的投资管理模型，以电脑运算为主导，排除人为因素干扰，在全球各市场进行短线</a:t>
            </a:r>
            <a:r>
              <a:rPr lang="zh-CN" altLang="en-US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交易。</a:t>
            </a:r>
            <a:endParaRPr lang="en-US" altLang="zh-CN" sz="2400" b="1" smtClean="0">
              <a:solidFill>
                <a:srgbClr val="99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zh-CN" altLang="en-US" sz="24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教材与参考书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4478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教材</a:t>
            </a: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	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Java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程序设计，谌卫军，清华大学出版社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楷体_GB2312" pitchFamily="49" charset="-122"/>
              <a:cs typeface="+mn-cs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参考书</a:t>
            </a:r>
          </a:p>
          <a:p>
            <a:pPr marL="1074738" lvl="1" indent="-444500">
              <a:spcBef>
                <a:spcPct val="40000"/>
              </a:spcBef>
              <a:buSzPct val="90000"/>
              <a:buFont typeface="Wingdings 2" pitchFamily="18" charset="2"/>
              <a:buChar char="ö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Thinking in Java</a:t>
            </a: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kern="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800" b="1" kern="0" smtClean="0">
                <a:latin typeface="楷体_GB2312" pitchFamily="49" charset="-122"/>
                <a:ea typeface="楷体_GB2312" pitchFamily="49" charset="-122"/>
              </a:rPr>
              <a:t>编程思想），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4th Edition,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Bruce Eckel, Prentice Hall</a:t>
            </a:r>
          </a:p>
          <a:p>
            <a:pPr marL="1074738" lvl="1" indent="-444500">
              <a:spcBef>
                <a:spcPct val="40000"/>
              </a:spcBef>
              <a:buSzPct val="90000"/>
              <a:buFont typeface="Wingdings 2" pitchFamily="18" charset="2"/>
              <a:buChar char="ö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Java: How to program, 9th Edition, Paul Deitel, Harvey Deitel, Prentice Hall</a:t>
            </a:r>
          </a:p>
          <a:p>
            <a:pPr marL="1074738" lvl="1" indent="-444500">
              <a:spcBef>
                <a:spcPct val="40000"/>
              </a:spcBef>
              <a:buSzPct val="90000"/>
              <a:buFont typeface="Wingdings 2" pitchFamily="18" charset="2"/>
              <a:buChar char="ö"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http://docs.oracle.com/javase/tutorial/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考核方式（百分制）：</a:t>
            </a:r>
          </a:p>
          <a:p>
            <a:pPr marL="450850" indent="-450850" eaLnBrk="1" hangingPunct="1">
              <a:spcBef>
                <a:spcPct val="4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	平时作业</a:t>
            </a:r>
            <a:r>
              <a:rPr lang="zh-CN" altLang="en-US" sz="3200" b="1" smtClean="0">
                <a:ea typeface="楷体_GB2312" pitchFamily="49" charset="-122"/>
              </a:rPr>
              <a:t>  ＋  大作业  ＋ 考试</a:t>
            </a:r>
            <a:br>
              <a:rPr lang="zh-CN" altLang="en-US" sz="3200" b="1" smtClean="0">
                <a:ea typeface="楷体_GB2312" pitchFamily="49" charset="-122"/>
              </a:rPr>
            </a:br>
            <a:r>
              <a:rPr lang="zh-CN" altLang="en-US" sz="3200" b="1" smtClean="0">
                <a:ea typeface="楷体_GB2312" pitchFamily="49" charset="-122"/>
              </a:rPr>
              <a:t> （</a:t>
            </a:r>
            <a:r>
              <a:rPr lang="en-US" altLang="zh-CN" sz="3200" b="1" smtClean="0">
                <a:ea typeface="楷体_GB2312" pitchFamily="49" charset="-122"/>
              </a:rPr>
              <a:t>30%</a:t>
            </a:r>
            <a:r>
              <a:rPr lang="zh-CN" altLang="en-US" sz="3200" b="1" smtClean="0">
                <a:ea typeface="楷体_GB2312" pitchFamily="49" charset="-122"/>
              </a:rPr>
              <a:t>）     （</a:t>
            </a:r>
            <a:r>
              <a:rPr lang="en-US" altLang="zh-CN" sz="3200" b="1" smtClean="0">
                <a:ea typeface="楷体_GB2312" pitchFamily="49" charset="-122"/>
              </a:rPr>
              <a:t>40%</a:t>
            </a:r>
            <a:r>
              <a:rPr lang="zh-CN" altLang="en-US" sz="3200" b="1" smtClean="0">
                <a:ea typeface="楷体_GB2312" pitchFamily="49" charset="-122"/>
              </a:rPr>
              <a:t>）   （</a:t>
            </a:r>
            <a:r>
              <a:rPr lang="en-US" altLang="zh-CN" sz="3200" b="1" smtClean="0">
                <a:ea typeface="楷体_GB2312" pitchFamily="49" charset="-122"/>
              </a:rPr>
              <a:t>30%</a:t>
            </a:r>
            <a:r>
              <a:rPr lang="zh-CN" altLang="en-US" sz="3200" b="1" smtClean="0">
                <a:ea typeface="楷体_GB2312" pitchFamily="49" charset="-122"/>
              </a:rPr>
              <a:t>）</a:t>
            </a:r>
            <a:endParaRPr lang="en-US" altLang="zh-CN" sz="3200" b="1" smtClean="0">
              <a:ea typeface="楷体_GB2312" pitchFamily="49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课程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站点（网络学堂）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1074738" marR="0" lvl="1" indent="-4445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http://learn.tsinghua.edu.cn/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5055715"/>
            <a:ext cx="7318029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smtClean="0">
                <a:solidFill>
                  <a:srgbClr val="973095"/>
                </a:solidFill>
              </a:rPr>
              <a:t>Deadline is dead line</a:t>
            </a:r>
            <a:r>
              <a:rPr lang="zh-CN" altLang="en-US" sz="2800" smtClean="0">
                <a:solidFill>
                  <a:srgbClr val="973095"/>
                </a:solidFill>
              </a:rPr>
              <a:t>。超过截止时间记</a:t>
            </a:r>
            <a:r>
              <a:rPr lang="en-US" altLang="zh-CN" sz="2800" smtClean="0">
                <a:solidFill>
                  <a:srgbClr val="973095"/>
                </a:solidFill>
              </a:rPr>
              <a:t>0</a:t>
            </a:r>
            <a:r>
              <a:rPr lang="zh-CN" altLang="en-US" sz="2800" smtClean="0">
                <a:solidFill>
                  <a:srgbClr val="973095"/>
                </a:solidFill>
              </a:rPr>
              <a:t>分，</a:t>
            </a:r>
            <a:endParaRPr lang="en-US" altLang="zh-CN" sz="2800" smtClean="0">
              <a:solidFill>
                <a:srgbClr val="973095"/>
              </a:solidFill>
            </a:endParaRPr>
          </a:p>
          <a:p>
            <a:pPr>
              <a:buNone/>
            </a:pPr>
            <a:r>
              <a:rPr lang="zh-CN" altLang="en-US" sz="2800" smtClean="0">
                <a:solidFill>
                  <a:srgbClr val="973095"/>
                </a:solidFill>
              </a:rPr>
              <a:t>总成绩不及格，不接受成绩复议。</a:t>
            </a:r>
            <a:endParaRPr lang="zh-CN" altLang="en-US" sz="2800">
              <a:solidFill>
                <a:srgbClr val="9730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r>
              <a:rPr lang="zh-CN" altLang="en-US" dirty="0" smtClean="0"/>
              <a:t>（北京）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aphicFrame>
        <p:nvGraphicFramePr>
          <p:cNvPr id="7" name="Group 9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74088696"/>
              </p:ext>
            </p:extLst>
          </p:nvPr>
        </p:nvGraphicFramePr>
        <p:xfrm>
          <a:off x="457201" y="1981200"/>
          <a:ext cx="8305799" cy="3992736"/>
        </p:xfrm>
        <a:graphic>
          <a:graphicData uri="http://schemas.openxmlformats.org/drawingml/2006/table">
            <a:tbl>
              <a:tblPr/>
              <a:tblGrid>
                <a:gridCol w="2133599"/>
                <a:gridCol w="3581400"/>
                <a:gridCol w="2590800"/>
              </a:tblGrid>
              <a:tr h="396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9:00-10:30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13:30-15:00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日（周一）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语言概述、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语言基础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日（周二）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面向对象编程（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日（周三）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面向对象编程（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日（周四）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面向对象编程（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日（周一）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面向对象编程（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日（周二）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异常处理与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日（周三）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异常处理与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日（周四）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图形用户界面（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563732" y="1371600"/>
            <a:ext cx="5352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zh-CN" sz="2800" b="1" kern="100" dirty="0">
                <a:solidFill>
                  <a:srgbClr val="97309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六教</a:t>
            </a:r>
            <a:r>
              <a:rPr lang="en-US" altLang="zh-CN" sz="2800" b="1" kern="100" dirty="0" smtClean="0">
                <a:solidFill>
                  <a:srgbClr val="97309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6B411          </a:t>
            </a:r>
            <a:r>
              <a:rPr lang="zh-CN" altLang="en-US" sz="2800" b="1" kern="100" dirty="0" smtClean="0">
                <a:solidFill>
                  <a:srgbClr val="97309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东</a:t>
            </a:r>
            <a:r>
              <a:rPr lang="zh-CN" altLang="en-US" sz="2800" b="1" kern="100" dirty="0">
                <a:solidFill>
                  <a:srgbClr val="97309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主楼</a:t>
            </a:r>
            <a:r>
              <a:rPr lang="en-US" altLang="zh-CN" sz="2800" b="1" kern="100" dirty="0">
                <a:solidFill>
                  <a:srgbClr val="97309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b="1" kern="100" dirty="0">
                <a:solidFill>
                  <a:srgbClr val="97309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</a:t>
            </a:r>
            <a:r>
              <a:rPr lang="en-US" altLang="zh-CN" sz="2800" b="1" kern="100" dirty="0">
                <a:solidFill>
                  <a:srgbClr val="97309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223</a:t>
            </a:r>
            <a:r>
              <a:rPr lang="zh-CN" altLang="en-US" sz="2800" b="1" kern="100" dirty="0">
                <a:solidFill>
                  <a:srgbClr val="97309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室</a:t>
            </a:r>
            <a:endParaRPr lang="zh-CN" altLang="en-US" sz="2800" b="1" dirty="0">
              <a:solidFill>
                <a:srgbClr val="9730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r>
              <a:rPr lang="zh-CN" altLang="en-US" dirty="0" smtClean="0"/>
              <a:t>（新竹）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graphicFrame>
        <p:nvGraphicFramePr>
          <p:cNvPr id="7" name="Group 9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63536759"/>
              </p:ext>
            </p:extLst>
          </p:nvPr>
        </p:nvGraphicFramePr>
        <p:xfrm>
          <a:off x="457201" y="1981200"/>
          <a:ext cx="8305799" cy="3626976"/>
        </p:xfrm>
        <a:graphic>
          <a:graphicData uri="http://schemas.openxmlformats.org/drawingml/2006/table">
            <a:tbl>
              <a:tblPr/>
              <a:tblGrid>
                <a:gridCol w="2133599"/>
                <a:gridCol w="3581400"/>
                <a:gridCol w="2590800"/>
              </a:tblGrid>
              <a:tr h="396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9:00-10:30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13:30-15:00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日（周四）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图形用户界面（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日（周一）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图形用户界面（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日（周二）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线程（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日（周三）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线程（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日（周四）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网络编程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日（周一）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对象集合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日（周二）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Android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日（周三）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书面考试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上机实验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563732" y="1371600"/>
            <a:ext cx="4323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b="1" kern="100" dirty="0" smtClean="0">
                <a:solidFill>
                  <a:srgbClr val="97309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台达馆</a:t>
            </a:r>
            <a:r>
              <a:rPr lang="en-US" altLang="zh-CN" sz="2800" b="1" kern="100" dirty="0" smtClean="0">
                <a:solidFill>
                  <a:srgbClr val="97309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</a:t>
            </a:r>
            <a:r>
              <a:rPr lang="zh-CN" altLang="en-US" sz="2800" b="1" kern="100" dirty="0" smtClean="0">
                <a:solidFill>
                  <a:srgbClr val="97309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资电馆</a:t>
            </a:r>
            <a:endParaRPr lang="zh-CN" altLang="en-US" sz="2800" b="1" dirty="0">
              <a:solidFill>
                <a:srgbClr val="9730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 useBgFill="1"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43000" y="1715869"/>
            <a:ext cx="1574470" cy="64633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6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谌卫军</a:t>
            </a:r>
            <a:endParaRPr kumimoji="1" lang="zh-CN" altLang="en-US" sz="3600" b="1" dirty="0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52525" y="2348805"/>
            <a:ext cx="69246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办公室：东主楼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区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309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Email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cwj@tsinghua.edu.cn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电话：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62782934 (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办公室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13661094628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990600" y="1600200"/>
            <a:ext cx="7162800" cy="2286000"/>
          </a:xfrm>
          <a:prstGeom prst="roundRect">
            <a:avLst/>
          </a:prstGeom>
          <a:noFill/>
          <a:ln w="28575" cap="flat" cmpd="sng" algn="ctr">
            <a:solidFill>
              <a:srgbClr val="97309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 useBgFill="1"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43000" y="4306669"/>
            <a:ext cx="5280613" cy="64633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6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李宗辉（</a:t>
            </a:r>
            <a:r>
              <a:rPr kumimoji="1" lang="zh-CN" altLang="en-US" sz="36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助教、博士生）</a:t>
            </a:r>
            <a:endParaRPr kumimoji="1" lang="zh-CN" altLang="en-US" sz="3600" b="1" dirty="0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52525" y="5065693"/>
            <a:ext cx="69246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Email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li-zh15@mails.tsinghua.edu.cn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电话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15901123523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990600" y="4114800"/>
            <a:ext cx="7162800" cy="2286000"/>
          </a:xfrm>
          <a:prstGeom prst="roundRect">
            <a:avLst/>
          </a:prstGeom>
          <a:noFill/>
          <a:ln w="28575" cap="flat" cmpd="sng" algn="ctr">
            <a:solidFill>
              <a:srgbClr val="97309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</TotalTime>
  <Words>604</Words>
  <Application>Microsoft Office PowerPoint</Application>
  <PresentationFormat>全屏显示(4:3)</PresentationFormat>
  <Paragraphs>115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1</vt:i4>
      </vt:variant>
    </vt:vector>
  </HeadingPairs>
  <TitlesOfParts>
    <vt:vector size="26" baseType="lpstr">
      <vt:lpstr>黑体</vt:lpstr>
      <vt:lpstr>华文彩云</vt:lpstr>
      <vt:lpstr>楷体</vt:lpstr>
      <vt:lpstr>楷体_GB2312</vt:lpstr>
      <vt:lpstr>隶书</vt:lpstr>
      <vt:lpstr>宋体</vt:lpstr>
      <vt:lpstr>幼圆</vt:lpstr>
      <vt:lpstr>Arial</vt:lpstr>
      <vt:lpstr>Tahoma</vt:lpstr>
      <vt:lpstr>Times New Roman</vt:lpstr>
      <vt:lpstr>Wingdings</vt:lpstr>
      <vt:lpstr>Wingdings 2</vt:lpstr>
      <vt:lpstr>默认设计模板</vt:lpstr>
      <vt:lpstr>Java程序设计与训练</vt:lpstr>
      <vt:lpstr>教学对象</vt:lpstr>
      <vt:lpstr>教学目标</vt:lpstr>
      <vt:lpstr>为何要学习编程</vt:lpstr>
      <vt:lpstr>教材与参考书</vt:lpstr>
      <vt:lpstr>考核方式</vt:lpstr>
      <vt:lpstr>时间安排（北京）</vt:lpstr>
      <vt:lpstr>时间安排（新竹）</vt:lpstr>
      <vt:lpstr>联系方式</vt:lpstr>
      <vt:lpstr>风险提示</vt:lpstr>
      <vt:lpstr>风险提示（2）</vt:lpstr>
      <vt:lpstr>Q &amp; A</vt:lpstr>
      <vt:lpstr>自定义放映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713</cp:revision>
  <cp:lastPrinted>1601-01-01T00:00:00Z</cp:lastPrinted>
  <dcterms:created xsi:type="dcterms:W3CDTF">1601-01-01T00:00:00Z</dcterms:created>
  <dcterms:modified xsi:type="dcterms:W3CDTF">2018-06-29T08:37:33Z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