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25" r:id="rId2"/>
    <p:sldId id="422" r:id="rId3"/>
    <p:sldId id="382" r:id="rId4"/>
    <p:sldId id="383" r:id="rId5"/>
    <p:sldId id="384" r:id="rId6"/>
    <p:sldId id="385" r:id="rId7"/>
    <p:sldId id="386" r:id="rId8"/>
    <p:sldId id="387" r:id="rId9"/>
    <p:sldId id="388" r:id="rId10"/>
    <p:sldId id="389" r:id="rId11"/>
    <p:sldId id="423" r:id="rId12"/>
    <p:sldId id="393" r:id="rId13"/>
    <p:sldId id="394" r:id="rId14"/>
    <p:sldId id="397" r:id="rId15"/>
    <p:sldId id="426" r:id="rId16"/>
    <p:sldId id="395" r:id="rId17"/>
    <p:sldId id="396" r:id="rId18"/>
    <p:sldId id="424" r:id="rId19"/>
    <p:sldId id="402" r:id="rId20"/>
    <p:sldId id="403" r:id="rId21"/>
    <p:sldId id="404" r:id="rId22"/>
    <p:sldId id="405" r:id="rId23"/>
    <p:sldId id="406" r:id="rId24"/>
    <p:sldId id="407" r:id="rId25"/>
    <p:sldId id="408" r:id="rId26"/>
    <p:sldId id="409" r:id="rId27"/>
    <p:sldId id="410" r:id="rId28"/>
    <p:sldId id="425" r:id="rId29"/>
    <p:sldId id="412" r:id="rId30"/>
    <p:sldId id="413" r:id="rId31"/>
    <p:sldId id="414" r:id="rId32"/>
    <p:sldId id="415" r:id="rId33"/>
    <p:sldId id="416" r:id="rId34"/>
    <p:sldId id="417" r:id="rId35"/>
    <p:sldId id="418" r:id="rId36"/>
    <p:sldId id="419" r:id="rId37"/>
    <p:sldId id="420" r:id="rId38"/>
    <p:sldId id="421" r:id="rId39"/>
    <p:sldId id="374" r:id="rId40"/>
  </p:sldIdLst>
  <p:sldSz cx="9144000" cy="6858000" type="screen4x3"/>
  <p:notesSz cx="6858000" cy="9144000"/>
  <p:custShowLst>
    <p:custShow name="自定义放映 1" id="0">
      <p:sldLst/>
    </p:custShow>
  </p:custShowLst>
  <p:defaultTextStyle>
    <a:defPPr>
      <a:defRPr lang="zh-CN"/>
    </a:defPPr>
    <a:lvl1pPr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0000"/>
    <a:srgbClr val="0000FF"/>
    <a:srgbClr val="E8B6E7"/>
    <a:srgbClr val="973095"/>
    <a:srgbClr val="FFFF00"/>
    <a:srgbClr val="FFFFCC"/>
    <a:srgbClr val="DD93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8184" autoAdjust="0"/>
    <p:restoredTop sz="90085" autoAdjust="0"/>
  </p:normalViewPr>
  <p:slideViewPr>
    <p:cSldViewPr>
      <p:cViewPr varScale="1">
        <p:scale>
          <a:sx n="87" d="100"/>
          <a:sy n="87" d="100"/>
        </p:scale>
        <p:origin x="-1166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6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AF705BCB-EA9E-499F-8E31-6376EB7F94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0753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70310FF6-58FC-49BC-9972-B001C6EEBA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2467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56405D-7330-431C-8833-89BD67E94DF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-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995863"/>
            <a:ext cx="9144000" cy="163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685800" y="3657600"/>
            <a:ext cx="7772400" cy="762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973A95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6" name="Picture 14" descr="cover-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52600"/>
            <a:ext cx="9158288" cy="351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cover-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81000"/>
            <a:ext cx="91440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5" name="Rectangle 1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2438400"/>
            <a:ext cx="7772400" cy="1470025"/>
          </a:xfrm>
        </p:spPr>
        <p:txBody>
          <a:bodyPr/>
          <a:lstStyle>
            <a:lvl1pPr>
              <a:defRPr sz="6000" b="1">
                <a:solidFill>
                  <a:schemeClr val="tx1"/>
                </a:solidFill>
                <a:effectLst/>
                <a:latin typeface="华文彩云" pitchFamily="2" charset="-122"/>
                <a:ea typeface="华文彩云" pitchFamily="2" charset="-122"/>
              </a:defRPr>
            </a:lvl1pPr>
          </a:lstStyle>
          <a:p>
            <a:r>
              <a:rPr lang="zh-CN" altLang="en-US" dirty="0" smtClean="0"/>
              <a:t>编辑</a:t>
            </a:r>
            <a:r>
              <a:rPr lang="zh-CN" altLang="en-US" dirty="0"/>
              <a:t>母版标题样式</a:t>
            </a: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62200" y="5435600"/>
            <a:ext cx="6400800" cy="889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effectLst/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dirty="0" smtClean="0"/>
              <a:t>编辑</a:t>
            </a:r>
            <a:r>
              <a:rPr lang="zh-CN" altLang="en-US" dirty="0"/>
              <a:t>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85800"/>
          </a:xfrm>
        </p:spPr>
        <p:txBody>
          <a:bodyPr/>
          <a:lstStyle>
            <a:lvl1pPr>
              <a:defRPr b="1"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953000"/>
          </a:xfrm>
        </p:spPr>
        <p:txBody>
          <a:bodyPr/>
          <a:lstStyle>
            <a:lvl1pPr marL="444500" indent="-444500">
              <a:buSzPct val="90000"/>
              <a:buFont typeface="Wingdings 2" pitchFamily="18" charset="2"/>
              <a:buChar char=""/>
              <a:defRPr sz="3600" b="1">
                <a:effectLst/>
                <a:latin typeface="宋体" pitchFamily="2" charset="-122"/>
                <a:ea typeface="宋体" pitchFamily="2" charset="-122"/>
              </a:defRPr>
            </a:lvl1pPr>
            <a:lvl2pPr marL="901700" indent="-444500">
              <a:spcBef>
                <a:spcPts val="1920"/>
              </a:spcBef>
              <a:buSzPct val="90000"/>
              <a:buFont typeface="Wingdings" pitchFamily="2" charset="2"/>
              <a:buChar char=""/>
              <a:defRPr sz="3200" b="1">
                <a:effectLst/>
                <a:latin typeface="楷体" pitchFamily="49" charset="-122"/>
                <a:ea typeface="楷体" pitchFamily="49" charset="-122"/>
              </a:defRPr>
            </a:lvl2pPr>
            <a:lvl3pPr marL="1346200" indent="-431800">
              <a:spcBef>
                <a:spcPts val="1300"/>
              </a:spcBef>
              <a:buFont typeface="Wingdings" pitchFamily="2" charset="2"/>
              <a:buChar char="ü"/>
              <a:defRPr sz="2800" b="1">
                <a:effectLst/>
                <a:latin typeface="楷体" pitchFamily="49" charset="-122"/>
                <a:ea typeface="楷体" pitchFamily="49" charset="-122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42908-0997-4FC9-A477-5DCEC6F513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6858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209800" y="1066800"/>
            <a:ext cx="6705600" cy="5181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0EA95-C952-417A-A018-1AA66D8BC1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57950"/>
            <a:ext cx="990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400" smtClean="0">
                <a:ea typeface="宋体" pitchFamily="2" charset="-122"/>
              </a:defRPr>
            </a:lvl1pPr>
          </a:lstStyle>
          <a:p>
            <a:pPr>
              <a:defRPr/>
            </a:pPr>
            <a:fld id="{2A2ED32F-AC5F-4A00-ACA9-6992F4A10A8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228600"/>
            <a:ext cx="8991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7924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Title</a:t>
            </a:r>
            <a:r>
              <a:rPr lang="zh-CN" altLang="en-US" dirty="0" smtClean="0"/>
              <a:t>速度发动司法</a:t>
            </a:r>
          </a:p>
          <a:p>
            <a:pPr lvl="1"/>
            <a:r>
              <a:rPr lang="en-US" altLang="zh-CN" dirty="0" smtClean="0"/>
              <a:t>Title</a:t>
            </a:r>
            <a:r>
              <a:rPr lang="zh-CN" altLang="en-US" dirty="0" smtClean="0"/>
              <a:t>额外</a:t>
            </a:r>
          </a:p>
          <a:p>
            <a:pPr lvl="2"/>
            <a:r>
              <a:rPr lang="en-US" altLang="zh-CN" dirty="0" smtClean="0"/>
              <a:t>Title</a:t>
            </a:r>
            <a:r>
              <a:rPr lang="zh-CN" altLang="en-US" dirty="0" smtClean="0"/>
              <a:t>阿嫂发</a:t>
            </a:r>
          </a:p>
          <a:p>
            <a:pPr lvl="3"/>
            <a:r>
              <a:rPr lang="en-US" altLang="zh-CN" dirty="0" smtClean="0"/>
              <a:t>Title</a:t>
            </a:r>
            <a:r>
              <a:rPr lang="zh-CN" altLang="en-US" dirty="0" smtClean="0"/>
              <a:t>动</a:t>
            </a:r>
          </a:p>
          <a:p>
            <a:pPr lvl="4"/>
            <a:r>
              <a:rPr lang="en-US" altLang="zh-CN" dirty="0" smtClean="0"/>
              <a:t>Title</a:t>
            </a:r>
            <a:r>
              <a:rPr lang="zh-CN" altLang="en-US" dirty="0" smtClean="0"/>
              <a:t>司法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967800" y="1030800"/>
            <a:ext cx="8100000" cy="36000"/>
          </a:xfrm>
          <a:prstGeom prst="rect">
            <a:avLst/>
          </a:prstGeom>
          <a:solidFill>
            <a:srgbClr val="97309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9" name="图片 8" descr="3333560_13180824013hyz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96200" y="6096000"/>
            <a:ext cx="1167060" cy="616383"/>
          </a:xfrm>
          <a:prstGeom prst="rect">
            <a:avLst/>
          </a:prstGeom>
        </p:spPr>
      </p:pic>
      <p:pic>
        <p:nvPicPr>
          <p:cNvPr id="13" name="图片 12" descr="AcademicExchange_issue01_articles01_img09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8354" y="76200"/>
            <a:ext cx="1147046" cy="1143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3" r:id="rId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隶书" pitchFamily="49" charset="-122"/>
          <a:ea typeface="隶书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"/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宋体" pitchFamily="2" charset="-122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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楷体" pitchFamily="49" charset="-122"/>
          <a:ea typeface="楷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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楷体" pitchFamily="49" charset="-122"/>
          <a:ea typeface="楷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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清华大学计算机系 谌卫军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</a:t>
            </a:r>
            <a:r>
              <a:rPr lang="zh-CN" altLang="en-US" smtClean="0"/>
              <a:t>章 </a:t>
            </a:r>
            <a:r>
              <a:rPr lang="en-US" altLang="zh-CN" smtClean="0"/>
              <a:t>Java</a:t>
            </a:r>
            <a:r>
              <a:rPr lang="zh-CN" altLang="en-US" smtClean="0"/>
              <a:t>语言概述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James Gosling</a:t>
            </a:r>
            <a:r>
              <a:rPr lang="zh-CN" altLang="en-US" smtClean="0"/>
              <a:t>今在何方？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6" name="图片 5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1295400"/>
            <a:ext cx="6153150" cy="5038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354262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1774825"/>
            <a:ext cx="285687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ea typeface="宋体" charset="-122"/>
              </a:rPr>
              <a:t>Java </a:t>
            </a:r>
            <a:r>
              <a:rPr lang="zh-CN" altLang="en-US" sz="3200" b="1" smtClean="0">
                <a:ea typeface="宋体" charset="-122"/>
              </a:rPr>
              <a:t>发展历史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828800" y="1851025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28960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2689225"/>
            <a:ext cx="203292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solidFill>
                  <a:srgbClr val="FF0000"/>
                </a:solidFill>
                <a:ea typeface="宋体" charset="-122"/>
              </a:rPr>
              <a:t>Java </a:t>
            </a:r>
            <a:r>
              <a:rPr lang="zh-CN" altLang="en-US" sz="3200" b="1" smtClean="0">
                <a:solidFill>
                  <a:srgbClr val="FF0000"/>
                </a:solidFill>
                <a:ea typeface="宋体" charset="-122"/>
              </a:rPr>
              <a:t>平台</a:t>
            </a:r>
            <a:endParaRPr lang="en-US" altLang="zh-CN" sz="3200" b="1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828800" y="2789284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438400" y="419522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2700338" y="3603625"/>
            <a:ext cx="274305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solidFill>
                  <a:schemeClr val="tx2"/>
                </a:solidFill>
                <a:ea typeface="宋体" charset="-122"/>
              </a:rPr>
              <a:t>Java</a:t>
            </a: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程序结构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1828800" y="3693055"/>
            <a:ext cx="608013" cy="533400"/>
            <a:chOff x="1152" y="2413"/>
            <a:chExt cx="383" cy="336"/>
          </a:xfrm>
        </p:grpSpPr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2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3</a:t>
              </a:r>
            </a:p>
          </p:txBody>
        </p:sp>
      </p:grp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2438400" y="51482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2700338" y="4572000"/>
            <a:ext cx="274305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solidFill>
                  <a:schemeClr val="tx2"/>
                </a:solidFill>
                <a:ea typeface="宋体" charset="-122"/>
              </a:rPr>
              <a:t>Java</a:t>
            </a: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开发环境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24" name="Group 46"/>
          <p:cNvGrpSpPr>
            <a:grpSpLocks/>
          </p:cNvGrpSpPr>
          <p:nvPr/>
        </p:nvGrpSpPr>
        <p:grpSpPr bwMode="auto">
          <a:xfrm>
            <a:off x="1828800" y="4625975"/>
            <a:ext cx="608013" cy="533400"/>
            <a:chOff x="1152" y="1851"/>
            <a:chExt cx="383" cy="336"/>
          </a:xfrm>
        </p:grpSpPr>
        <p:grpSp>
          <p:nvGrpSpPr>
            <p:cNvPr id="25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35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7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4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4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015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平台的内容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219200" y="2819400"/>
            <a:ext cx="708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None/>
            </a:pPr>
            <a:r>
              <a:rPr kumimoji="1" lang="en-US" altLang="zh-CN" sz="4800" b="1" smtClean="0">
                <a:solidFill>
                  <a:srgbClr val="7030A0"/>
                </a:solidFill>
                <a:latin typeface="+mn-ea"/>
                <a:ea typeface="+mn-ea"/>
              </a:rPr>
              <a:t>Java</a:t>
            </a:r>
            <a:r>
              <a:rPr kumimoji="1" lang="zh-CN" altLang="en-US" sz="4800" b="1" smtClean="0">
                <a:solidFill>
                  <a:srgbClr val="7030A0"/>
                </a:solidFill>
                <a:latin typeface="+mn-ea"/>
                <a:ea typeface="+mn-ea"/>
              </a:rPr>
              <a:t>平台包含哪些内容？</a:t>
            </a:r>
            <a:endParaRPr kumimoji="1" lang="en-US" altLang="zh-CN" sz="4800" b="1">
              <a:solidFill>
                <a:srgbClr val="7030A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用户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5" name="图片 4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3781425"/>
            <a:ext cx="2150304" cy="1628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89115" y="5486400"/>
            <a:ext cx="1731564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Windows</a:t>
            </a:r>
          </a:p>
          <a:p>
            <a:pPr algn="ctr">
              <a:buNone/>
            </a:pPr>
            <a:r>
              <a:rPr lang="zh-CN" altLang="en-US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奔腾处理器</a:t>
            </a:r>
            <a:endParaRPr lang="en-US" altLang="zh-CN" sz="2400" b="1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8" name="图片 7" descr="无标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0736" y="3733800"/>
            <a:ext cx="924007" cy="1752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08787" y="5486400"/>
            <a:ext cx="1524777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zh-CN" altLang="en-US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安卓</a:t>
            </a:r>
            <a:endParaRPr lang="en-US" altLang="zh-CN" sz="2400" b="1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algn="ctr">
              <a:buNone/>
            </a:pPr>
            <a:r>
              <a:rPr lang="zh-CN" altLang="en-US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高通</a:t>
            </a:r>
            <a:r>
              <a:rPr lang="en-US" altLang="zh-CN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骁龙</a:t>
            </a:r>
            <a:endParaRPr lang="en-US" altLang="zh-CN" sz="2400" b="1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0" name="图片 9" descr="无标题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97198" y="3959303"/>
            <a:ext cx="2209799" cy="15270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23230" y="5486400"/>
            <a:ext cx="1728358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Linux</a:t>
            </a:r>
          </a:p>
          <a:p>
            <a:pPr algn="ctr">
              <a:buNone/>
            </a:pPr>
            <a:r>
              <a:rPr lang="en-US" altLang="zh-CN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Arm</a:t>
            </a:r>
            <a:r>
              <a:rPr lang="zh-CN" altLang="en-US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处理器</a:t>
            </a:r>
            <a:endParaRPr lang="en-US" altLang="zh-CN" sz="2400" b="1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143000" y="2667000"/>
            <a:ext cx="7467600" cy="762000"/>
          </a:xfrm>
          <a:prstGeom prst="rect">
            <a:avLst/>
          </a:prstGeom>
          <a:solidFill>
            <a:srgbClr val="E8B6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宋体" pitchFamily="2" charset="-122"/>
                <a:ea typeface="宋体" pitchFamily="2" charset="-122"/>
              </a:rPr>
              <a:t>Java</a:t>
            </a:r>
            <a:r>
              <a:rPr kumimoji="0" lang="zh-CN" altLang="en-US" sz="2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宋体" pitchFamily="2" charset="-122"/>
                <a:ea typeface="宋体" pitchFamily="2" charset="-122"/>
              </a:rPr>
              <a:t>虚拟机（</a:t>
            </a: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宋体" pitchFamily="2" charset="-122"/>
                <a:ea typeface="宋体" pitchFamily="2" charset="-122"/>
              </a:rPr>
              <a:t>JVM</a:t>
            </a:r>
            <a:r>
              <a:rPr kumimoji="0" lang="zh-CN" altLang="en-US" sz="2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宋体" pitchFamily="2" charset="-122"/>
                <a:ea typeface="宋体" pitchFamily="2" charset="-122"/>
              </a:rPr>
              <a:t>）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1143000" y="1600200"/>
            <a:ext cx="7467600" cy="762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2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宋体" pitchFamily="2" charset="-122"/>
                <a:ea typeface="宋体" pitchFamily="2" charset="-122"/>
              </a:rPr>
              <a:t>类库（</a:t>
            </a:r>
            <a:r>
              <a:rPr lang="en-US" altLang="zh-CN" sz="2800" b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</a:t>
            </a: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宋体" pitchFamily="2" charset="-122"/>
                <a:ea typeface="宋体" pitchFamily="2" charset="-122"/>
              </a:rPr>
              <a:t>lass libraries</a:t>
            </a:r>
            <a:r>
              <a:rPr kumimoji="0" lang="zh-CN" altLang="en-US" sz="2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宋体" pitchFamily="2" charset="-122"/>
                <a:ea typeface="宋体" pitchFamily="2" charset="-122"/>
              </a:rPr>
              <a:t>）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381000" y="1752600"/>
            <a:ext cx="766557" cy="1676400"/>
            <a:chOff x="381000" y="1752600"/>
            <a:chExt cx="766557" cy="1676400"/>
          </a:xfrm>
        </p:grpSpPr>
        <p:grpSp>
          <p:nvGrpSpPr>
            <p:cNvPr id="22" name="组合 21"/>
            <p:cNvGrpSpPr/>
            <p:nvPr/>
          </p:nvGrpSpPr>
          <p:grpSpPr>
            <a:xfrm>
              <a:off x="381000" y="1752600"/>
              <a:ext cx="304800" cy="1676400"/>
              <a:chOff x="457200" y="1752600"/>
              <a:chExt cx="304800" cy="1676400"/>
            </a:xfrm>
          </p:grpSpPr>
          <p:cxnSp>
            <p:nvCxnSpPr>
              <p:cNvPr id="16" name="直接连接符 15"/>
              <p:cNvCxnSpPr/>
              <p:nvPr/>
            </p:nvCxnSpPr>
            <p:spPr bwMode="auto">
              <a:xfrm rot="5400000">
                <a:off x="-381000" y="2590800"/>
                <a:ext cx="1676400" cy="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直接连接符 19"/>
              <p:cNvCxnSpPr/>
              <p:nvPr/>
            </p:nvCxnSpPr>
            <p:spPr bwMode="auto">
              <a:xfrm>
                <a:off x="457200" y="1752600"/>
                <a:ext cx="304800" cy="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直接连接符 20"/>
              <p:cNvCxnSpPr/>
              <p:nvPr/>
            </p:nvCxnSpPr>
            <p:spPr bwMode="auto">
              <a:xfrm>
                <a:off x="457200" y="3429000"/>
                <a:ext cx="304800" cy="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3" name="TextBox 22"/>
            <p:cNvSpPr txBox="1"/>
            <p:nvPr/>
          </p:nvSpPr>
          <p:spPr>
            <a:xfrm>
              <a:off x="381000" y="2362200"/>
              <a:ext cx="7665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2400" b="1" smtClean="0">
                  <a:latin typeface="Times New Roman" pitchFamily="18" charset="0"/>
                  <a:cs typeface="Times New Roman" pitchFamily="18" charset="0"/>
                </a:rPr>
                <a:t>JRE</a:t>
              </a:r>
              <a:endParaRPr lang="zh-CN" alt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动态库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44040"/>
            <a:ext cx="7620000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虚拟机依赖于系统平台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89" y="1524000"/>
            <a:ext cx="8218311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6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程序员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5" name="图片 4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4095762"/>
            <a:ext cx="2150304" cy="1628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89115" y="5800737"/>
            <a:ext cx="1731564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Windows</a:t>
            </a:r>
          </a:p>
          <a:p>
            <a:pPr algn="ctr">
              <a:buNone/>
            </a:pPr>
            <a:r>
              <a:rPr lang="zh-CN" altLang="en-US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奔腾处理器</a:t>
            </a:r>
            <a:endParaRPr lang="en-US" altLang="zh-CN" sz="2400" b="1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8" name="图片 7" descr="无标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0736" y="4048137"/>
            <a:ext cx="924007" cy="1752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08787" y="5800737"/>
            <a:ext cx="1524777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zh-CN" altLang="en-US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安卓</a:t>
            </a:r>
            <a:endParaRPr lang="en-US" altLang="zh-CN" sz="2400" b="1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algn="ctr">
              <a:buNone/>
            </a:pPr>
            <a:r>
              <a:rPr lang="zh-CN" altLang="en-US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高通</a:t>
            </a:r>
            <a:r>
              <a:rPr lang="en-US" altLang="zh-CN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骁龙</a:t>
            </a:r>
            <a:endParaRPr lang="en-US" altLang="zh-CN" sz="2400" b="1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0" name="图片 9" descr="无标题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97198" y="4273640"/>
            <a:ext cx="2209799" cy="15270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23230" y="5800737"/>
            <a:ext cx="1728358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Linux</a:t>
            </a:r>
          </a:p>
          <a:p>
            <a:pPr algn="ctr">
              <a:buNone/>
            </a:pPr>
            <a:r>
              <a:rPr lang="en-US" altLang="zh-CN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Arm</a:t>
            </a:r>
            <a:r>
              <a:rPr lang="zh-CN" altLang="en-US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处理器</a:t>
            </a:r>
            <a:endParaRPr lang="en-US" altLang="zh-CN" sz="2400" b="1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143000" y="3124200"/>
            <a:ext cx="7467600" cy="762000"/>
          </a:xfrm>
          <a:prstGeom prst="rect">
            <a:avLst/>
          </a:prstGeom>
          <a:solidFill>
            <a:srgbClr val="E8B6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Java</a:t>
            </a:r>
            <a:r>
              <a: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虚拟机（</a:t>
            </a: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JVM</a:t>
            </a:r>
            <a:r>
              <a: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）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1143000" y="2209800"/>
            <a:ext cx="7467600" cy="762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类库（</a:t>
            </a: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c</a:t>
            </a: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lass libraries</a:t>
            </a:r>
            <a:r>
              <a: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）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381000" y="1295400"/>
            <a:ext cx="800219" cy="2514600"/>
            <a:chOff x="381000" y="1295400"/>
            <a:chExt cx="800219" cy="2514600"/>
          </a:xfrm>
        </p:grpSpPr>
        <p:cxnSp>
          <p:nvCxnSpPr>
            <p:cNvPr id="16" name="直接连接符 15"/>
            <p:cNvCxnSpPr/>
            <p:nvPr/>
          </p:nvCxnSpPr>
          <p:spPr bwMode="auto">
            <a:xfrm rot="5400000">
              <a:off x="-876300" y="2552700"/>
              <a:ext cx="2514600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>
              <a:off x="381000" y="1295400"/>
              <a:ext cx="304800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381000" y="3810000"/>
              <a:ext cx="304800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381000" y="236220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2400" b="1" smtClean="0">
                  <a:latin typeface="Times New Roman" pitchFamily="18" charset="0"/>
                  <a:cs typeface="Times New Roman" pitchFamily="18" charset="0"/>
                </a:rPr>
                <a:t>JDK</a:t>
              </a:r>
              <a:endParaRPr lang="zh-CN" alt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8" name="矩形 17"/>
          <p:cNvSpPr/>
          <p:nvPr/>
        </p:nvSpPr>
        <p:spPr bwMode="auto">
          <a:xfrm>
            <a:off x="1143000" y="1219200"/>
            <a:ext cx="7467600" cy="762000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开发工具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不断扩展的计算平台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企业计算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Enterprise Edition	Java EE </a:t>
            </a:r>
          </a:p>
          <a:p>
            <a:pPr>
              <a:spcBef>
                <a:spcPts val="1800"/>
              </a:spcBef>
            </a:pP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桌面计算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Java Standard Edition 	Java SE</a:t>
            </a:r>
          </a:p>
          <a:p>
            <a:pPr>
              <a:spcBef>
                <a:spcPts val="1800"/>
              </a:spcBef>
            </a:pP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嵌入计算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Micro Edition 		Java ME</a:t>
            </a:r>
          </a:p>
          <a:p>
            <a:pPr>
              <a:spcBef>
                <a:spcPts val="1800"/>
              </a:spcBef>
            </a:pP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智能卡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Card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528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354262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1774825"/>
            <a:ext cx="285687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ea typeface="宋体" charset="-122"/>
              </a:rPr>
              <a:t>Java </a:t>
            </a:r>
            <a:r>
              <a:rPr lang="zh-CN" altLang="en-US" sz="3200" b="1" smtClean="0">
                <a:ea typeface="宋体" charset="-122"/>
              </a:rPr>
              <a:t>发展历史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828800" y="1851025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28960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2689225"/>
            <a:ext cx="203292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ea typeface="宋体" charset="-122"/>
              </a:rPr>
              <a:t>Java </a:t>
            </a:r>
            <a:r>
              <a:rPr lang="zh-CN" altLang="en-US" sz="3200" b="1" smtClean="0">
                <a:ea typeface="宋体" charset="-122"/>
              </a:rPr>
              <a:t>平台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828800" y="2789284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438400" y="419522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2700338" y="3603625"/>
            <a:ext cx="274305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solidFill>
                  <a:srgbClr val="FF0000"/>
                </a:solidFill>
                <a:ea typeface="宋体" charset="-122"/>
              </a:rPr>
              <a:t>Java</a:t>
            </a:r>
            <a:r>
              <a:rPr lang="zh-CN" altLang="en-US" sz="3200" b="1" smtClean="0">
                <a:solidFill>
                  <a:srgbClr val="FF0000"/>
                </a:solidFill>
                <a:ea typeface="宋体" charset="-122"/>
              </a:rPr>
              <a:t>程序结构</a:t>
            </a:r>
            <a:endParaRPr lang="en-US" altLang="zh-CN" sz="3200" b="1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1828800" y="3693055"/>
            <a:ext cx="608013" cy="533400"/>
            <a:chOff x="1152" y="2413"/>
            <a:chExt cx="383" cy="336"/>
          </a:xfrm>
        </p:grpSpPr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2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3</a:t>
              </a:r>
            </a:p>
          </p:txBody>
        </p:sp>
      </p:grp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2438400" y="51482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2700338" y="4572000"/>
            <a:ext cx="274305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solidFill>
                  <a:schemeClr val="tx2"/>
                </a:solidFill>
                <a:ea typeface="宋体" charset="-122"/>
              </a:rPr>
              <a:t>Java</a:t>
            </a: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开发环境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24" name="Group 46"/>
          <p:cNvGrpSpPr>
            <a:grpSpLocks/>
          </p:cNvGrpSpPr>
          <p:nvPr/>
        </p:nvGrpSpPr>
        <p:grpSpPr bwMode="auto">
          <a:xfrm>
            <a:off x="1828800" y="4625975"/>
            <a:ext cx="608013" cy="533400"/>
            <a:chOff x="1152" y="1851"/>
            <a:chExt cx="383" cy="336"/>
          </a:xfrm>
        </p:grpSpPr>
        <p:grpSp>
          <p:nvGrpSpPr>
            <p:cNvPr id="25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35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7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4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4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015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程序分类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5943600" cy="4953000"/>
          </a:xfrm>
        </p:spPr>
        <p:txBody>
          <a:bodyPr/>
          <a:lstStyle/>
          <a:p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Application</a:t>
            </a:r>
          </a:p>
          <a:p>
            <a:pPr lvl="1"/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应用程序，以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方法作为程序入口。既可以在命令行下运行，又可以有图形用户界面。</a:t>
            </a: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Applet</a:t>
            </a:r>
          </a:p>
          <a:p>
            <a:pPr lvl="1">
              <a:spcBef>
                <a:spcPts val="1800"/>
              </a:spcBef>
            </a:pP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小应用程序，在浏览器中运行，是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最早获得成功的应用。</a:t>
            </a: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pic>
        <p:nvPicPr>
          <p:cNvPr id="5" name="图片 4" descr="2008_10_13_20_10_28_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00800" y="1371600"/>
            <a:ext cx="2286000" cy="507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0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354262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1774825"/>
            <a:ext cx="285687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solidFill>
                  <a:srgbClr val="FF0000"/>
                </a:solidFill>
                <a:ea typeface="宋体" charset="-122"/>
              </a:rPr>
              <a:t>Java </a:t>
            </a:r>
            <a:r>
              <a:rPr lang="zh-CN" altLang="en-US" sz="3200" b="1" smtClean="0">
                <a:solidFill>
                  <a:srgbClr val="FF0000"/>
                </a:solidFill>
                <a:ea typeface="宋体" charset="-122"/>
              </a:rPr>
              <a:t>发展历史</a:t>
            </a:r>
            <a:endParaRPr lang="en-US" altLang="zh-CN" sz="3200" b="1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828800" y="1851025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28960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2689225"/>
            <a:ext cx="203292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solidFill>
                  <a:schemeClr val="tx2"/>
                </a:solidFill>
                <a:ea typeface="宋体" charset="-122"/>
              </a:rPr>
              <a:t>Java </a:t>
            </a: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平台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828800" y="2789284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438400" y="419522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2700338" y="3603625"/>
            <a:ext cx="274305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solidFill>
                  <a:schemeClr val="tx2"/>
                </a:solidFill>
                <a:ea typeface="宋体" charset="-122"/>
              </a:rPr>
              <a:t>Java</a:t>
            </a: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程序结构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1828800" y="3693055"/>
            <a:ext cx="608013" cy="533400"/>
            <a:chOff x="1152" y="2413"/>
            <a:chExt cx="383" cy="336"/>
          </a:xfrm>
        </p:grpSpPr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2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3</a:t>
              </a:r>
            </a:p>
          </p:txBody>
        </p:sp>
      </p:grp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2438400" y="51482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2700338" y="4572000"/>
            <a:ext cx="274305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solidFill>
                  <a:schemeClr val="tx2"/>
                </a:solidFill>
                <a:ea typeface="宋体" charset="-122"/>
              </a:rPr>
              <a:t>Java</a:t>
            </a: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开发环境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24" name="Group 46"/>
          <p:cNvGrpSpPr>
            <a:grpSpLocks/>
          </p:cNvGrpSpPr>
          <p:nvPr/>
        </p:nvGrpSpPr>
        <p:grpSpPr bwMode="auto">
          <a:xfrm>
            <a:off x="1828800" y="4625975"/>
            <a:ext cx="608013" cy="533400"/>
            <a:chOff x="1152" y="1851"/>
            <a:chExt cx="383" cy="336"/>
          </a:xfrm>
        </p:grpSpPr>
        <p:grpSp>
          <p:nvGrpSpPr>
            <p:cNvPr id="25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35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7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4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4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015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程序分类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4953000"/>
          </a:xfrm>
        </p:spPr>
        <p:txBody>
          <a:bodyPr/>
          <a:lstStyle/>
          <a:p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Web Application</a:t>
            </a:r>
          </a:p>
          <a:p>
            <a:pPr lvl="1">
              <a:spcBef>
                <a:spcPts val="1200"/>
              </a:spcBef>
            </a:pP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会生成包含各类型标记语言（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等）和动态内容的交互式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页面。通常由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组件组成（如</a:t>
            </a:r>
            <a:r>
              <a:rPr lang="en-US" altLang="zh-CN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JavaServer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Pages (JSP)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servlet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JavaBeans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），可用来修改和临时存储数据、与数据库和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服务交互，以及根据客户端请求呈现内容。</a:t>
            </a:r>
            <a:endParaRPr lang="en-US" altLang="zh-CN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Mobile Application</a:t>
            </a:r>
          </a:p>
          <a:p>
            <a:pPr lvl="1">
              <a:spcBef>
                <a:spcPts val="1200"/>
              </a:spcBef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ME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运行在移动和嵌入式设备上：手机、机顶盒、蓝光播放器、数字媒体设备、打印机及其他设备。目前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手机上的应用开发是基于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。但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Java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ME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不完全一样。</a:t>
            </a:r>
            <a:endParaRPr lang="en-US" altLang="zh-CN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720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</a:t>
            </a:r>
            <a:r>
              <a:rPr lang="zh-CN" altLang="en-US" smtClean="0"/>
              <a:t>个</a:t>
            </a:r>
            <a:r>
              <a:rPr lang="en-US" altLang="zh-CN" smtClean="0"/>
              <a:t>Java</a:t>
            </a:r>
            <a:r>
              <a:rPr lang="zh-CN" altLang="en-US" smtClean="0"/>
              <a:t>程序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1555552"/>
            <a:ext cx="8594725" cy="344709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1200"/>
              </a:spcBef>
              <a:buNone/>
            </a:pPr>
            <a:r>
              <a:rPr kumimoji="1" lang="en-US" altLang="zh-CN" sz="2800" b="1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public class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Hello  {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800" b="1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public static void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main(String[] arguments)  {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// Program execution begins here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</a:t>
            </a:r>
            <a:r>
              <a:rPr kumimoji="1" lang="en-US" altLang="zh-CN" sz="2800" b="1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("Hello world.");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}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  <a:endParaRPr kumimoji="1" lang="en-US" altLang="zh-CN" sz="2800" b="1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7" name="图片 6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5068116"/>
            <a:ext cx="3810000" cy="15612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81600" y="5128939"/>
            <a:ext cx="3278462" cy="1348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400" b="1" smtClean="0">
                <a:latin typeface="宋体" pitchFamily="2" charset="-122"/>
                <a:ea typeface="宋体" pitchFamily="2" charset="-122"/>
              </a:rPr>
              <a:t>控制台（</a:t>
            </a: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console</a:t>
            </a:r>
            <a:r>
              <a:rPr lang="zh-CN" altLang="en-US" sz="2400" b="1" smtClean="0">
                <a:latin typeface="宋体" pitchFamily="2" charset="-122"/>
                <a:ea typeface="宋体" pitchFamily="2" charset="-122"/>
              </a:rPr>
              <a:t>）</a:t>
            </a:r>
            <a:endParaRPr lang="en-US" altLang="zh-CN" sz="2400" b="1" smtClean="0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zh-CN" altLang="en-US" sz="2400" b="1" smtClean="0">
                <a:latin typeface="宋体" pitchFamily="2" charset="-122"/>
                <a:ea typeface="宋体" pitchFamily="2" charset="-122"/>
              </a:rPr>
              <a:t>一个文本窗口，显示程</a:t>
            </a:r>
            <a:endParaRPr lang="en-US" altLang="zh-CN" sz="2400" b="1" smtClean="0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zh-CN" altLang="en-US" sz="2400" b="1" smtClean="0">
                <a:latin typeface="宋体" pitchFamily="2" charset="-122"/>
                <a:ea typeface="宋体" pitchFamily="2" charset="-122"/>
              </a:rPr>
              <a:t>序的输出结果</a:t>
            </a:r>
            <a:endParaRPr lang="zh-CN" altLang="en-US" sz="2400" b="1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720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程序结构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1396996"/>
            <a:ext cx="8594725" cy="415498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1200"/>
              </a:spcBef>
              <a:buNone/>
            </a:pPr>
            <a:r>
              <a:rPr kumimoji="1" lang="en-US" altLang="zh-CN" sz="2800" b="1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public class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800" b="1" i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name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{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800" b="1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public static void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main(String[] arguments)   {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800" b="1" i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statement;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 i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statement;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 i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……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 i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statement;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}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  <a:endParaRPr kumimoji="1" lang="en-US" altLang="zh-CN" sz="2800" b="1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2895600" y="1214437"/>
            <a:ext cx="3460750" cy="461963"/>
            <a:chOff x="1958" y="752"/>
            <a:chExt cx="2180" cy="291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544" y="752"/>
              <a:ext cx="1594" cy="2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282575" indent="-282575">
                <a:buFont typeface="Wingdings" pitchFamily="2" charset="2"/>
                <a:buNone/>
              </a:pPr>
              <a:r>
                <a:rPr lang="en-US" altLang="zh-CN" sz="2400" b="1"/>
                <a:t>class</a:t>
              </a:r>
              <a:r>
                <a:rPr lang="en-US" altLang="zh-CN" sz="2400"/>
                <a:t>: a program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>
              <a:off x="1958" y="816"/>
              <a:ext cx="586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2743200" y="4343402"/>
            <a:ext cx="5981700" cy="842963"/>
            <a:chOff x="1392" y="2304"/>
            <a:chExt cx="3768" cy="531"/>
          </a:xfrm>
        </p:grpSpPr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680" y="2544"/>
              <a:ext cx="3480" cy="2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282575" indent="-282575">
                <a:buFont typeface="Wingdings" pitchFamily="2" charset="2"/>
                <a:buNone/>
              </a:pPr>
              <a:r>
                <a:rPr lang="en-US" altLang="zh-CN" sz="2400" b="1"/>
                <a:t>statement</a:t>
              </a:r>
              <a:r>
                <a:rPr lang="en-US" altLang="zh-CN" sz="2400"/>
                <a:t>: a command to be executed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 flipV="1">
              <a:off x="1392" y="2304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4191000" y="2489202"/>
            <a:ext cx="3995738" cy="1211263"/>
            <a:chOff x="1392" y="2304"/>
            <a:chExt cx="2517" cy="763"/>
          </a:xfrm>
        </p:grpSpPr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680" y="2544"/>
              <a:ext cx="2229" cy="5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1314450" indent="-1314450">
                <a:buFont typeface="Wingdings" pitchFamily="2" charset="2"/>
                <a:buNone/>
              </a:pPr>
              <a:r>
                <a:rPr lang="en-US" altLang="zh-CN" sz="2400" b="1"/>
                <a:t>method</a:t>
              </a:r>
              <a:r>
                <a:rPr lang="en-US" altLang="zh-CN" sz="2400"/>
                <a:t>: a named group</a:t>
              </a:r>
              <a:br>
                <a:rPr lang="en-US" altLang="zh-CN" sz="2400"/>
              </a:br>
              <a:r>
                <a:rPr lang="en-US" altLang="zh-CN" sz="2400"/>
                <a:t>of statements</a:t>
              </a: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 flipV="1">
              <a:off x="1392" y="2304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31538" y="5722203"/>
            <a:ext cx="7926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b="1" smtClean="0">
                <a:latin typeface="宋体" pitchFamily="2" charset="-122"/>
                <a:ea typeface="宋体" pitchFamily="2" charset="-122"/>
              </a:rPr>
              <a:t>每一个可执行的</a:t>
            </a: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Java</a:t>
            </a:r>
            <a:r>
              <a:rPr lang="zh-CN" altLang="en-US" sz="2400" b="1" smtClean="0">
                <a:latin typeface="宋体" pitchFamily="2" charset="-122"/>
                <a:ea typeface="宋体" pitchFamily="2" charset="-122"/>
              </a:rPr>
              <a:t>程序都包括一个类，该类中有一个名为</a:t>
            </a: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main</a:t>
            </a:r>
            <a:r>
              <a:rPr lang="zh-CN" altLang="en-US" sz="2400" b="1" smtClean="0">
                <a:latin typeface="宋体" pitchFamily="2" charset="-122"/>
                <a:ea typeface="宋体" pitchFamily="2" charset="-122"/>
              </a:rPr>
              <a:t>的方法，里面包含了一些可执行的语句。</a:t>
            </a:r>
            <a:endParaRPr lang="zh-CN" altLang="en-US" sz="24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5000" y="3886200"/>
            <a:ext cx="1712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3200" smtClean="0">
                <a:solidFill>
                  <a:srgbClr val="0000FF"/>
                </a:solidFill>
              </a:rPr>
              <a:t>比较</a:t>
            </a:r>
            <a:r>
              <a:rPr lang="en-US" altLang="zh-CN" sz="3200" smtClean="0">
                <a:solidFill>
                  <a:srgbClr val="0000FF"/>
                </a:solidFill>
              </a:rPr>
              <a:t>C</a:t>
            </a:r>
            <a:r>
              <a:rPr lang="zh-CN" altLang="en-US" sz="3200" smtClean="0">
                <a:solidFill>
                  <a:srgbClr val="0000FF"/>
                </a:solidFill>
              </a:rPr>
              <a:t>？</a:t>
            </a:r>
            <a:endParaRPr lang="en-US" altLang="zh-CN" sz="320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20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名字和标识符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4953000"/>
          </a:xfrm>
        </p:spPr>
        <p:txBody>
          <a:bodyPr/>
          <a:lstStyle/>
          <a:p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程序必须有一个名字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zh-CN" sz="3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AngryBird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lvl="1">
              <a:spcBef>
                <a:spcPts val="1200"/>
              </a:spcBef>
            </a:pP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命名规范：单词首字母大写。</a:t>
            </a: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</a:pP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文件名必须与类名</a:t>
            </a:r>
            <a:r>
              <a:rPr lang="zh-CN" altLang="en-US" sz="28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一致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AngryBird.java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），包括大小写</a:t>
            </a: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标识符</a:t>
            </a:r>
            <a:endParaRPr lang="en-US" altLang="zh-CN" sz="3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</a:pP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必须是字母、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开头</a:t>
            </a: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</a:pP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随后的字符可以是字母、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或数字</a:t>
            </a: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720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名字和标识符</a:t>
            </a:r>
            <a:r>
              <a:rPr lang="en-US" altLang="zh-CN" smtClean="0"/>
              <a:t>(2)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4953000"/>
          </a:xfrm>
        </p:spPr>
        <p:txBody>
          <a:bodyPr/>
          <a:lstStyle/>
          <a:p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合法的标识符</a:t>
            </a:r>
            <a:endParaRPr lang="en-US" altLang="zh-CN" sz="3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altLang="zh-CN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BandNames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TFBoys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S_H_E</a:t>
            </a:r>
            <a:b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F4			$Twins</a:t>
            </a:r>
          </a:p>
          <a:p>
            <a:pPr>
              <a:spcBef>
                <a:spcPts val="1800"/>
              </a:spcBef>
            </a:pP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非法的标识符</a:t>
            </a:r>
            <a:endParaRPr lang="en-US" altLang="zh-CN" sz="3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</a:pP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Magic1+1      	183club	S.H.E</a:t>
            </a:r>
            <a:b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Y-Star      		</a:t>
            </a:r>
            <a:r>
              <a:rPr lang="en-US" altLang="zh-CN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Robynn&amp;kendy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Angel Girl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4572000" y="518160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3200" smtClean="0">
                <a:solidFill>
                  <a:srgbClr val="0000FF"/>
                </a:solidFill>
              </a:rPr>
              <a:t>凤凰传奇</a:t>
            </a:r>
            <a:endParaRPr lang="en-US" altLang="zh-CN" sz="320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20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关键词</a:t>
            </a:r>
            <a:r>
              <a:rPr lang="en-US" altLang="zh-CN" smtClean="0"/>
              <a:t>(Keywords)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7" name="Rectangle 3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51816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GB" altLang="zh-CN" sz="3200" smtClean="0">
                <a:ea typeface="ＭＳ Ｐゴシック" pitchFamily="34" charset="-128"/>
              </a:rPr>
              <a:t>Java</a:t>
            </a:r>
            <a:r>
              <a:rPr lang="zh-CN" altLang="en-US" sz="3200" smtClean="0">
                <a:ea typeface="ＭＳ Ｐゴシック" pitchFamily="34" charset="-128"/>
              </a:rPr>
              <a:t>保留的关键词</a:t>
            </a:r>
            <a:endParaRPr lang="en-GB" altLang="zh-CN" sz="3200" smtClean="0">
              <a:ea typeface="ＭＳ Ｐゴシック" pitchFamily="34" charset="-128"/>
            </a:endParaRPr>
          </a:p>
          <a:p>
            <a:pPr lvl="1" eaLnBrk="1" hangingPunct="1">
              <a:buFont typeface="Wingdings 2" pitchFamily="18" charset="2"/>
              <a:buNone/>
            </a:pPr>
            <a:endParaRPr lang="en-GB" altLang="zh-CN" sz="80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 2" pitchFamily="18" charset="2"/>
              <a:buNone/>
            </a:pP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 abstract    default    if           private      this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 2" pitchFamily="18" charset="2"/>
              <a:buNone/>
            </a:pP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 </a:t>
            </a:r>
            <a:r>
              <a:rPr lang="en-GB" altLang="zh-CN" sz="1800" err="1" smtClean="0">
                <a:latin typeface="Courier New" pitchFamily="49" charset="0"/>
                <a:ea typeface="ＭＳ Ｐゴシック" pitchFamily="34" charset="-128"/>
              </a:rPr>
              <a:t>boolean</a:t>
            </a: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  do         implements   protected    throw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 2" pitchFamily="18" charset="2"/>
              <a:buNone/>
            </a:pP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 break       double     import       </a:t>
            </a:r>
            <a:r>
              <a:rPr lang="en-GB" altLang="zh-CN" sz="1800" b="1" smtClean="0">
                <a:latin typeface="Courier New" pitchFamily="49" charset="0"/>
                <a:ea typeface="ＭＳ Ｐゴシック" pitchFamily="34" charset="-128"/>
              </a:rPr>
              <a:t>public</a:t>
            </a: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    throws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 2" pitchFamily="18" charset="2"/>
              <a:buNone/>
            </a:pP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 byte        else       </a:t>
            </a:r>
            <a:r>
              <a:rPr lang="en-GB" altLang="zh-CN" sz="1800" err="1" smtClean="0">
                <a:latin typeface="Courier New" pitchFamily="49" charset="0"/>
                <a:ea typeface="ＭＳ Ｐゴシック" pitchFamily="34" charset="-128"/>
              </a:rPr>
              <a:t>instanceof</a:t>
            </a: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return       transient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 2" pitchFamily="18" charset="2"/>
              <a:buNone/>
            </a:pP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 case        extends    </a:t>
            </a:r>
            <a:r>
              <a:rPr lang="en-GB" altLang="zh-CN" sz="1800" err="1" smtClean="0">
                <a:latin typeface="Courier New" pitchFamily="49" charset="0"/>
                <a:ea typeface="ＭＳ Ｐゴシック" pitchFamily="34" charset="-128"/>
              </a:rPr>
              <a:t>int</a:t>
            </a: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       short        try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 2" pitchFamily="18" charset="2"/>
              <a:buNone/>
            </a:pP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 catch       final      interface    </a:t>
            </a:r>
            <a:r>
              <a:rPr lang="en-GB" altLang="zh-CN" sz="1800" b="1" smtClean="0">
                <a:latin typeface="Courier New" pitchFamily="49" charset="0"/>
                <a:ea typeface="ＭＳ Ｐゴシック" pitchFamily="34" charset="-128"/>
              </a:rPr>
              <a:t>static</a:t>
            </a: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    </a:t>
            </a:r>
            <a:r>
              <a:rPr lang="en-GB" altLang="zh-CN" sz="1800" b="1" smtClean="0">
                <a:latin typeface="Courier New" pitchFamily="49" charset="0"/>
                <a:ea typeface="ＭＳ Ｐゴシック" pitchFamily="34" charset="-128"/>
              </a:rPr>
              <a:t>void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 2" pitchFamily="18" charset="2"/>
              <a:buNone/>
            </a:pP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 char        finally    long         </a:t>
            </a:r>
            <a:r>
              <a:rPr lang="en-GB" altLang="zh-CN" sz="1800" err="1" smtClean="0">
                <a:latin typeface="Courier New" pitchFamily="49" charset="0"/>
                <a:ea typeface="ＭＳ Ｐゴシック" pitchFamily="34" charset="-128"/>
              </a:rPr>
              <a:t>strictfp</a:t>
            </a: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  volatile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 2" pitchFamily="18" charset="2"/>
              <a:buNone/>
            </a:pPr>
            <a:r>
              <a:rPr lang="en-GB" altLang="zh-CN" sz="1800" b="1" smtClean="0">
                <a:latin typeface="Courier New" pitchFamily="49" charset="0"/>
                <a:ea typeface="ＭＳ Ｐゴシック" pitchFamily="34" charset="-128"/>
              </a:rPr>
              <a:t>    class</a:t>
            </a: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    float      native       super        while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 2" pitchFamily="18" charset="2"/>
              <a:buNone/>
            </a:pP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 const       for        new          switch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 2" pitchFamily="18" charset="2"/>
              <a:buNone/>
            </a:pP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 continue    </a:t>
            </a:r>
            <a:r>
              <a:rPr lang="en-GB" altLang="zh-CN" sz="1800" err="1" smtClean="0">
                <a:latin typeface="Courier New" pitchFamily="49" charset="0"/>
                <a:ea typeface="ＭＳ Ｐゴシック" pitchFamily="34" charset="-128"/>
              </a:rPr>
              <a:t>goto</a:t>
            </a: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    package      synchronized</a:t>
            </a:r>
            <a:endParaRPr lang="en-GB" altLang="zh-CN" sz="1000" smtClean="0">
              <a:latin typeface="Courier New" pitchFamily="49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720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控制台输出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7926662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3200" b="1" err="1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System.out.println</a:t>
            </a:r>
            <a:r>
              <a:rPr lang="en-US" altLang="zh-CN" sz="3200" b="1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sz="3200" b="1" err="1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str</a:t>
            </a:r>
            <a:r>
              <a:rPr lang="en-US" altLang="zh-CN" sz="3200" b="1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zh-CN" altLang="en-US" sz="3200" b="1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在控制台显示一个字符串</a:t>
            </a:r>
            <a:r>
              <a:rPr lang="en-US" altLang="zh-CN" sz="3200" b="1" err="1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str</a:t>
            </a:r>
            <a:r>
              <a:rPr lang="zh-CN" altLang="en-US" sz="3200" b="1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（回车换行）</a:t>
            </a:r>
            <a:endParaRPr lang="zh-CN" altLang="en-US" sz="3200" b="1"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04800" y="2667000"/>
            <a:ext cx="8594725" cy="306237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public class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Hello  {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public static void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main(String[] arguments)  {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</a:t>
            </a:r>
            <a:r>
              <a:rPr kumimoji="1" lang="en-US" altLang="zh-CN" sz="2800" b="1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("</a:t>
            </a: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你好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");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</a:t>
            </a:r>
            <a:r>
              <a:rPr kumimoji="1" lang="en-US" altLang="zh-CN" sz="2800" b="1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("</a:t>
            </a: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悟空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");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}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  <a:endParaRPr kumimoji="1" lang="en-US" altLang="zh-CN" sz="2800" b="1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1" name="图片 10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4953000"/>
            <a:ext cx="3693942" cy="1752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00800" y="4419600"/>
            <a:ext cx="1830950" cy="117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32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print( )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32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3200" b="1" err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printf</a:t>
            </a:r>
            <a:r>
              <a:rPr lang="en-US" altLang="zh-CN" sz="32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 )</a:t>
            </a:r>
            <a:endParaRPr lang="zh-CN" altLang="en-US" sz="3200" b="1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20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格式化输出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04800" y="1524000"/>
            <a:ext cx="8594725" cy="458587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public class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Printf {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public static void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main(String[] arguments)  {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</a:t>
            </a:r>
            <a:r>
              <a:rPr kumimoji="1" lang="en-US" altLang="zh-CN" sz="2800" b="1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System.out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</a:t>
            </a:r>
            <a:r>
              <a:rPr kumimoji="1" lang="en-US" altLang="zh-CN" sz="2800" b="1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printf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("Rabbits\</a:t>
            </a:r>
            <a:r>
              <a:rPr kumimoji="1" lang="en-US" altLang="zh-CN" sz="2800" b="1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tCats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\</a:t>
            </a:r>
            <a:r>
              <a:rPr kumimoji="1" lang="en-US" altLang="zh-CN" sz="2800" b="1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tDogs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\</a:t>
            </a:r>
            <a:r>
              <a:rPr kumimoji="1" lang="en-US" altLang="zh-CN" sz="2800" b="1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tDucks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\</a:t>
            </a:r>
            <a:r>
              <a:rPr kumimoji="1" lang="en-US" altLang="zh-CN" sz="2800" b="1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tChickens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\n");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</a:t>
            </a:r>
            <a:r>
              <a:rPr kumimoji="1" lang="en-US" altLang="zh-CN" sz="2800" b="1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System.out.printf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("3\t5\t3\t1\t0\n");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</a:t>
            </a:r>
            <a:r>
              <a:rPr kumimoji="1" lang="en-US" altLang="zh-CN" sz="2800" b="1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System.out.printf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("2\t5\t1\t0\t1\n");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</a:t>
            </a:r>
            <a:r>
              <a:rPr kumimoji="1" lang="en-US" altLang="zh-CN" sz="2800" b="1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System.out.printf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("2\t6\t4\t3\t0\n");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}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  <a:endParaRPr kumimoji="1" lang="en-US" altLang="zh-CN" sz="2800" b="1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20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354262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1774825"/>
            <a:ext cx="285687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ea typeface="宋体" charset="-122"/>
              </a:rPr>
              <a:t>Java </a:t>
            </a:r>
            <a:r>
              <a:rPr lang="zh-CN" altLang="en-US" sz="3200" b="1" smtClean="0">
                <a:ea typeface="宋体" charset="-122"/>
              </a:rPr>
              <a:t>发展历史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828800" y="1851025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28960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2689225"/>
            <a:ext cx="203292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ea typeface="宋体" charset="-122"/>
              </a:rPr>
              <a:t>Java </a:t>
            </a:r>
            <a:r>
              <a:rPr lang="zh-CN" altLang="en-US" sz="3200" b="1" smtClean="0">
                <a:ea typeface="宋体" charset="-122"/>
              </a:rPr>
              <a:t>平台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828800" y="2789284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438400" y="419522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2700338" y="3603625"/>
            <a:ext cx="274305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ea typeface="宋体" charset="-122"/>
              </a:rPr>
              <a:t>Java</a:t>
            </a:r>
            <a:r>
              <a:rPr lang="zh-CN" altLang="en-US" sz="3200" b="1" smtClean="0">
                <a:ea typeface="宋体" charset="-122"/>
              </a:rPr>
              <a:t>程序结构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1828800" y="3693055"/>
            <a:ext cx="608013" cy="533400"/>
            <a:chOff x="1152" y="2413"/>
            <a:chExt cx="383" cy="336"/>
          </a:xfrm>
        </p:grpSpPr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2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3</a:t>
              </a:r>
            </a:p>
          </p:txBody>
        </p:sp>
      </p:grp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2438400" y="51482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2700338" y="4572000"/>
            <a:ext cx="274305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solidFill>
                  <a:srgbClr val="FF0000"/>
                </a:solidFill>
                <a:ea typeface="宋体" charset="-122"/>
              </a:rPr>
              <a:t>Java</a:t>
            </a:r>
            <a:r>
              <a:rPr lang="zh-CN" altLang="en-US" sz="3200" b="1" smtClean="0">
                <a:solidFill>
                  <a:srgbClr val="FF0000"/>
                </a:solidFill>
                <a:ea typeface="宋体" charset="-122"/>
              </a:rPr>
              <a:t>开发环境</a:t>
            </a:r>
            <a:endParaRPr lang="en-US" altLang="zh-CN" sz="3200" b="1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24" name="Group 46"/>
          <p:cNvGrpSpPr>
            <a:grpSpLocks/>
          </p:cNvGrpSpPr>
          <p:nvPr/>
        </p:nvGrpSpPr>
        <p:grpSpPr bwMode="auto">
          <a:xfrm>
            <a:off x="1828800" y="4625975"/>
            <a:ext cx="608013" cy="533400"/>
            <a:chOff x="1152" y="1851"/>
            <a:chExt cx="383" cy="336"/>
          </a:xfrm>
        </p:grpSpPr>
        <p:grpSp>
          <p:nvGrpSpPr>
            <p:cNvPr id="25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35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7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4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4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015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latin typeface="Times New Roman" pitchFamily="18" charset="0"/>
                <a:cs typeface="Times New Roman" pitchFamily="18" charset="0"/>
              </a:rPr>
              <a:t>Write Once, Run Anywhere</a:t>
            </a:r>
            <a:endParaRPr lang="zh-CN" altLang="en-US" sz="3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95400" y="3082925"/>
            <a:ext cx="1905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 sz="2400">
              <a:ea typeface="宋体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458974" y="3200400"/>
            <a:ext cx="1431803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Java </a:t>
            </a:r>
          </a:p>
          <a:p>
            <a:pPr algn="ctr" eaLnBrk="0" hangingPunct="0"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Compiler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61223" y="1066800"/>
            <a:ext cx="156985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ts val="0"/>
              </a:spcBef>
              <a:buNone/>
            </a:pPr>
            <a:r>
              <a:rPr lang="en-US" altLang="zh-CN" sz="2000" b="1" smtClean="0">
                <a:latin typeface="Times New Roman" pitchFamily="18" charset="0"/>
                <a:ea typeface="宋体" pitchFamily="2" charset="-122"/>
              </a:rPr>
              <a:t>Java </a:t>
            </a:r>
          </a:p>
          <a:p>
            <a:pPr algn="ctr" eaLnBrk="0" hangingPunct="0">
              <a:spcBef>
                <a:spcPts val="0"/>
              </a:spcBef>
              <a:buNone/>
            </a:pPr>
            <a:r>
              <a:rPr lang="en-US" altLang="zh-CN" sz="2000" b="1" smtClean="0">
                <a:latin typeface="Times New Roman" pitchFamily="18" charset="0"/>
                <a:ea typeface="宋体" pitchFamily="2" charset="-122"/>
              </a:rPr>
              <a:t>Source Code</a:t>
            </a:r>
            <a:endParaRPr lang="en-US" altLang="zh-CN" sz="20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234076" y="1044714"/>
            <a:ext cx="331853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ts val="0"/>
              </a:spcBef>
              <a:buNone/>
            </a:pP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Byte Code</a:t>
            </a:r>
          </a:p>
          <a:p>
            <a:pPr algn="ctr" eaLnBrk="0" hangingPunct="0">
              <a:spcBef>
                <a:spcPts val="0"/>
              </a:spcBef>
              <a:buNone/>
            </a:pP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(can be understood by JVM)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800600" y="2320925"/>
            <a:ext cx="1600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 sz="2400">
              <a:ea typeface="宋体" pitchFamily="2" charset="-122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805598" y="2473325"/>
            <a:ext cx="1560043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JVM for</a:t>
            </a:r>
          </a:p>
          <a:p>
            <a:pPr algn="ctr" eaLnBrk="0" hangingPunct="0"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Machine 1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800600" y="4683125"/>
            <a:ext cx="1600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 sz="2400">
              <a:ea typeface="宋体" pitchFamily="2" charset="-122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4835760" y="4800600"/>
            <a:ext cx="1560043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JVM for  </a:t>
            </a:r>
          </a:p>
          <a:p>
            <a:pPr algn="ctr" eaLnBrk="0" hangingPunct="0"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Machine 2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7467600" y="2320925"/>
            <a:ext cx="1600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 sz="2400">
              <a:ea typeface="宋体" pitchFamily="2" charset="-122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472598" y="2625725"/>
            <a:ext cx="15600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Machine 1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7467600" y="4683125"/>
            <a:ext cx="1600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 sz="2400">
              <a:ea typeface="宋体" pitchFamily="2" charset="-122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7502760" y="4987925"/>
            <a:ext cx="15600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Machine 2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4338651" y="3479800"/>
            <a:ext cx="254473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None/>
            </a:pP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Translates BC to ML </a:t>
            </a:r>
          </a:p>
          <a:p>
            <a:pPr algn="ctr" eaLnBrk="0" hangingPunct="0">
              <a:buNone/>
            </a:pP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for Machine </a:t>
            </a:r>
            <a:r>
              <a:rPr lang="en-US" altLang="zh-CN" sz="2000" b="1" smtClean="0">
                <a:latin typeface="Times New Roman" pitchFamily="18" charset="0"/>
                <a:ea typeface="宋体" pitchFamily="2" charset="-122"/>
              </a:rPr>
              <a:t>1</a:t>
            </a:r>
            <a:endParaRPr lang="en-US" altLang="zh-CN" sz="20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4338651" y="5842000"/>
            <a:ext cx="254473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None/>
            </a:pP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Translates BC to ML </a:t>
            </a:r>
          </a:p>
          <a:p>
            <a:pPr algn="ctr" eaLnBrk="0" hangingPunct="0">
              <a:buNone/>
            </a:pP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for Machine 2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1127337" y="4225925"/>
            <a:ext cx="25300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None/>
            </a:pP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Translates Java Code</a:t>
            </a:r>
          </a:p>
          <a:p>
            <a:pPr algn="ctr" eaLnBrk="0" hangingPunct="0">
              <a:buNone/>
            </a:pP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to Byte Code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562650" y="5338227"/>
            <a:ext cx="309495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BC - Byte Code</a:t>
            </a:r>
          </a:p>
          <a:p>
            <a:pPr eaLnBrk="0" hangingPunct="0">
              <a:buNone/>
            </a:pP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ML - Machine Language</a:t>
            </a:r>
          </a:p>
          <a:p>
            <a:pPr eaLnBrk="0" hangingPunct="0">
              <a:buNone/>
            </a:pP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JVM - Java Virtual Machine</a:t>
            </a: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914400" y="2549525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>
              <a:buNone/>
            </a:pPr>
            <a:endParaRPr lang="zh-CN" altLang="en-US" sz="2400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2667000" y="2590800"/>
            <a:ext cx="762000" cy="4921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>
              <a:buNone/>
            </a:pPr>
            <a:endParaRPr lang="zh-CN" altLang="en-US" sz="2400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3886200" y="2701925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>
              <a:buNone/>
            </a:pPr>
            <a:endParaRPr lang="zh-CN" altLang="en-US" sz="2400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3886200" y="2701925"/>
            <a:ext cx="91440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>
              <a:buNone/>
            </a:pPr>
            <a:endParaRPr lang="zh-CN" altLang="en-US" sz="2400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6400800" y="2930525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>
              <a:buNone/>
            </a:pPr>
            <a:endParaRPr lang="zh-CN" altLang="en-US" sz="2400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6400800" y="5292725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>
              <a:buNone/>
            </a:pPr>
            <a:endParaRPr lang="zh-CN" altLang="en-US" sz="2400"/>
          </a:p>
        </p:txBody>
      </p:sp>
      <p:pic>
        <p:nvPicPr>
          <p:cNvPr id="30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600" y="1752600"/>
            <a:ext cx="889000" cy="962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1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1676400"/>
            <a:ext cx="930275" cy="908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720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语言的产生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altLang="zh-CN" sz="3200" smtClean="0"/>
              <a:t>1991</a:t>
            </a:r>
            <a:r>
              <a:rPr lang="zh-CN" altLang="en-US" sz="3200" smtClean="0"/>
              <a:t>年</a:t>
            </a:r>
            <a:r>
              <a:rPr lang="en-US" altLang="zh-CN" sz="3200" smtClean="0"/>
              <a:t>,</a:t>
            </a:r>
            <a:r>
              <a:rPr lang="en-US" altLang="zh-CN" sz="3200" i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</a:t>
            </a:r>
            <a:r>
              <a:rPr lang="zh-CN" altLang="en-US" sz="3200" smtClean="0"/>
              <a:t>公司想开发消费电子市场中的商机，成立了一个项目组</a:t>
            </a:r>
            <a:r>
              <a:rPr lang="en-US" altLang="zh-CN" sz="3200" smtClean="0"/>
              <a:t>Green</a:t>
            </a:r>
            <a:r>
              <a:rPr lang="zh-CN" altLang="en-US" sz="3200" smtClean="0"/>
              <a:t>，成员包括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James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Gosling, Mike Sheridan, and Patrick </a:t>
            </a:r>
            <a:r>
              <a:rPr lang="en-US" altLang="zh-CN" sz="3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Naughton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等人，办公地点位于</a:t>
            </a:r>
            <a:r>
              <a:rPr lang="en-US" altLang="zh-CN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Sand Hill Road in Menlo Park, </a:t>
            </a:r>
            <a:r>
              <a:rPr lang="en-US" altLang="zh-CN" sz="32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California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。基本思路是给消费电子厂商卖点现代软件技术。</a:t>
            </a:r>
            <a:endParaRPr lang="en-US" altLang="zh-CN" sz="320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902189"/>
            <a:ext cx="3429000" cy="11371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698989"/>
            <a:ext cx="3093977" cy="17403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495800"/>
            <a:ext cx="2498664" cy="214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4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开发方式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2000" y="1524000"/>
            <a:ext cx="7696200" cy="4953000"/>
          </a:xfrm>
        </p:spPr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程序开发方式</a:t>
            </a:r>
            <a:endParaRPr lang="en-US" altLang="zh-CN" smtClean="0"/>
          </a:p>
          <a:p>
            <a:pPr lvl="1"/>
            <a:r>
              <a:rPr lang="zh-CN" altLang="en-US" smtClean="0"/>
              <a:t>命令行方式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Java SDK </a:t>
            </a:r>
            <a:r>
              <a:rPr lang="en-US" altLang="zh-CN" smtClean="0"/>
              <a:t>+ </a:t>
            </a:r>
            <a:r>
              <a:rPr lang="zh-CN" altLang="en-US" smtClean="0">
                <a:solidFill>
                  <a:srgbClr val="FF0000"/>
                </a:solidFill>
              </a:rPr>
              <a:t>文本编辑器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zh-CN" altLang="en-US" smtClean="0"/>
              <a:t>集成开发环境（</a:t>
            </a:r>
            <a:r>
              <a:rPr lang="en-US" altLang="zh-CN" smtClean="0"/>
              <a:t>IDE</a:t>
            </a:r>
            <a:r>
              <a:rPr lang="zh-CN" altLang="en-US" smtClean="0"/>
              <a:t>）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 </a:t>
            </a:r>
            <a:r>
              <a:rPr lang="en-US" altLang="zh-CN" err="1" smtClean="0">
                <a:latin typeface="Times New Roman" pitchFamily="18" charset="0"/>
                <a:cs typeface="Times New Roman" pitchFamily="18" charset="0"/>
              </a:rPr>
              <a:t>Dr.Java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 Eclipse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err="1" smtClean="0">
                <a:latin typeface="Times New Roman" pitchFamily="18" charset="0"/>
                <a:cs typeface="Times New Roman" pitchFamily="18" charset="0"/>
              </a:rPr>
              <a:t>NetBeans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2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命令行方式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5257800"/>
          </a:xfrm>
        </p:spPr>
        <p:txBody>
          <a:bodyPr/>
          <a:lstStyle/>
          <a:p>
            <a:r>
              <a:rPr lang="zh-CN" altLang="en-US" sz="3200" smtClean="0"/>
              <a:t>下载、安装</a:t>
            </a:r>
            <a:r>
              <a:rPr lang="en-US" altLang="zh-CN" sz="3200" smtClean="0"/>
              <a:t>Java SDK</a:t>
            </a:r>
          </a:p>
          <a:p>
            <a:r>
              <a:rPr lang="zh-CN" altLang="en-US" sz="3200" smtClean="0"/>
              <a:t>设置系统环境</a:t>
            </a:r>
            <a:r>
              <a:rPr lang="zh-CN" altLang="en-US" sz="320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>Win7</a:t>
            </a:r>
            <a:r>
              <a:rPr lang="zh-CN" altLang="en-US" sz="320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320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600"/>
              </a:spcBef>
            </a:pPr>
            <a:r>
              <a:rPr lang="zh-CN" altLang="en-US" sz="2800" smtClean="0"/>
              <a:t>鼠标右击资源管理器“计算机”</a:t>
            </a:r>
            <a:r>
              <a:rPr lang="en-US" altLang="zh-CN" sz="2800" smtClean="0"/>
              <a:t>-&gt;</a:t>
            </a:r>
            <a:r>
              <a:rPr lang="zh-CN" altLang="en-US" sz="2800" smtClean="0"/>
              <a:t>属性</a:t>
            </a:r>
            <a:r>
              <a:rPr lang="en-US" altLang="zh-CN" sz="2800" smtClean="0"/>
              <a:t>-&gt;</a:t>
            </a:r>
            <a:r>
              <a:rPr lang="zh-CN" altLang="en-US" sz="2800" smtClean="0"/>
              <a:t>高级系统设置</a:t>
            </a:r>
            <a:r>
              <a:rPr lang="en-US" altLang="zh-CN" sz="2800" smtClean="0"/>
              <a:t>-&gt;</a:t>
            </a:r>
            <a:r>
              <a:rPr lang="zh-CN" altLang="en-US" sz="2800" smtClean="0"/>
              <a:t>高级</a:t>
            </a:r>
            <a:r>
              <a:rPr lang="en-US" altLang="zh-CN" sz="2800" smtClean="0"/>
              <a:t>-&gt;</a:t>
            </a:r>
            <a:r>
              <a:rPr lang="zh-CN" altLang="en-US" sz="2800" smtClean="0"/>
              <a:t>环境变量</a:t>
            </a:r>
            <a:endParaRPr lang="en-US" altLang="zh-CN" sz="2800" smtClean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zh-CN" altLang="en-US" sz="2800" smtClean="0"/>
              <a:t>系统变量</a:t>
            </a:r>
            <a:r>
              <a:rPr lang="en-US" altLang="zh-CN" sz="2800" smtClean="0"/>
              <a:t>-&gt;</a:t>
            </a:r>
            <a:r>
              <a:rPr lang="zh-CN" altLang="en-US" sz="2800" smtClean="0"/>
              <a:t>新建</a:t>
            </a:r>
            <a:r>
              <a:rPr lang="en-US" altLang="zh-CN" sz="2800" smtClean="0"/>
              <a:t>-&gt;</a:t>
            </a:r>
            <a:r>
              <a:rPr lang="zh-CN" altLang="en-US" sz="2800" smtClean="0"/>
              <a:t>变量名：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JAVA_HOME</a:t>
            </a:r>
            <a:br>
              <a:rPr lang="en-US" altLang="zh-CN" sz="2800" smtClean="0">
                <a:latin typeface="Times New Roman" pitchFamily="18" charset="0"/>
                <a:cs typeface="Times New Roman" pitchFamily="18" charset="0"/>
              </a:rPr>
            </a:b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变量值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: C:\Program Files\Java\jdk1.7.0_21</a:t>
            </a:r>
          </a:p>
          <a:p>
            <a:pPr lvl="1">
              <a:spcBef>
                <a:spcPts val="600"/>
              </a:spcBef>
            </a:pP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用户变量</a:t>
            </a:r>
            <a:r>
              <a:rPr lang="en-US" altLang="zh-CN" sz="2800" smtClean="0"/>
              <a:t>-&gt;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编辑</a:t>
            </a:r>
            <a:r>
              <a:rPr lang="en-US" altLang="zh-CN" sz="2800" smtClean="0"/>
              <a:t>-&gt;</a:t>
            </a:r>
            <a:r>
              <a:rPr lang="zh-CN" altLang="en-US" sz="2800" smtClean="0"/>
              <a:t>变量名：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Path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，在其值的最前面加上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%JAVA_HOME%\bin; </a:t>
            </a:r>
          </a:p>
          <a:p>
            <a:pPr lvl="1">
              <a:spcBef>
                <a:spcPts val="600"/>
              </a:spcBef>
            </a:pP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系统变量</a:t>
            </a:r>
            <a:r>
              <a:rPr lang="en-US" altLang="zh-CN" sz="2800" smtClean="0"/>
              <a:t>-&gt;</a:t>
            </a:r>
            <a:r>
              <a:rPr lang="zh-CN" altLang="en-US" sz="2800" smtClean="0"/>
              <a:t>新建</a:t>
            </a:r>
            <a:r>
              <a:rPr lang="en-US" altLang="zh-CN" sz="2800" smtClean="0"/>
              <a:t>-&gt;</a:t>
            </a:r>
            <a:r>
              <a:rPr lang="zh-CN" altLang="en-US" sz="2800" smtClean="0"/>
              <a:t>变量名：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CLASSPATH</a:t>
            </a:r>
            <a:br>
              <a:rPr lang="en-US" altLang="zh-CN" sz="2800" smtClean="0">
                <a:latin typeface="Times New Roman" pitchFamily="18" charset="0"/>
                <a:cs typeface="Times New Roman" pitchFamily="18" charset="0"/>
              </a:rPr>
            </a:b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变量值</a:t>
            </a:r>
            <a:r>
              <a:rPr lang="pt-BR" altLang="zh-CN" sz="2400" smtClean="0">
                <a:latin typeface="Times New Roman" pitchFamily="18" charset="0"/>
                <a:cs typeface="Times New Roman" pitchFamily="18" charset="0"/>
              </a:rPr>
              <a:t>;%JAVA_HOME%\lib;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2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命令行方式</a:t>
            </a:r>
            <a:r>
              <a:rPr lang="en-US" altLang="zh-CN" smtClean="0"/>
              <a:t>(2)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2344102"/>
            <a:ext cx="8594725" cy="344709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1200"/>
              </a:spcBef>
              <a:buNone/>
            </a:pPr>
            <a:r>
              <a:rPr kumimoji="1" lang="en-US" altLang="zh-CN" sz="2800" b="1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public class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8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Hello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{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800" b="1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public static void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main(String[] arguments)  {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// Program execution begins here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</a:t>
            </a:r>
            <a:r>
              <a:rPr kumimoji="1" lang="en-US" altLang="zh-CN" sz="2800" b="1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("Hello world.");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}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  <a:endParaRPr kumimoji="1" lang="en-US" altLang="zh-CN" sz="2800" b="1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524000"/>
            <a:ext cx="7926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在文本编辑器中编辑</a:t>
            </a: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Java</a:t>
            </a: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源代码，存为</a:t>
            </a: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.java</a:t>
            </a: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文件</a:t>
            </a:r>
            <a:endParaRPr lang="zh-CN" altLang="en-US" sz="28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200" y="580138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800" b="1" smtClean="0">
                <a:solidFill>
                  <a:srgbClr val="990000"/>
                </a:solidFill>
                <a:latin typeface="宋体" pitchFamily="2" charset="-122"/>
                <a:ea typeface="宋体" pitchFamily="2" charset="-122"/>
              </a:rPr>
              <a:t>Hello.java</a:t>
            </a:r>
            <a:endParaRPr lang="zh-CN" altLang="en-US" sz="2800" b="1">
              <a:solidFill>
                <a:srgbClr val="9900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52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命令行方式</a:t>
            </a:r>
            <a:r>
              <a:rPr lang="en-US" altLang="zh-CN" smtClean="0"/>
              <a:t>(3)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8" name="TextBox 7"/>
          <p:cNvSpPr txBox="1"/>
          <p:nvPr/>
        </p:nvSpPr>
        <p:spPr>
          <a:xfrm>
            <a:off x="531538" y="1524000"/>
            <a:ext cx="7926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在命令行中对</a:t>
            </a: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java</a:t>
            </a: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源文件进行编译，将生成相应的字节码文件</a:t>
            </a:r>
            <a:endParaRPr lang="zh-CN" altLang="en-US" sz="2800" b="1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0" name="图片 9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6633" y="2895600"/>
            <a:ext cx="3945367" cy="2057400"/>
          </a:xfrm>
          <a:prstGeom prst="rect">
            <a:avLst/>
          </a:prstGeom>
        </p:spPr>
      </p:pic>
      <p:pic>
        <p:nvPicPr>
          <p:cNvPr id="11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2971800"/>
            <a:ext cx="1676400" cy="163634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52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命令行方式</a:t>
            </a:r>
            <a:r>
              <a:rPr lang="en-US" altLang="zh-CN" smtClean="0"/>
              <a:t>(4)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8" name="TextBox 7"/>
          <p:cNvSpPr txBox="1"/>
          <p:nvPr/>
        </p:nvSpPr>
        <p:spPr>
          <a:xfrm>
            <a:off x="531538" y="1524000"/>
            <a:ext cx="7926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在命令行中用虚拟机执行该字节码文件</a:t>
            </a:r>
            <a:endParaRPr lang="zh-CN" altLang="en-US" sz="2800" b="1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7" name="图片 6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2192704"/>
            <a:ext cx="3581400" cy="2226896"/>
          </a:xfrm>
          <a:prstGeom prst="rect">
            <a:avLst/>
          </a:prstGeom>
        </p:spPr>
      </p:pic>
      <p:pic>
        <p:nvPicPr>
          <p:cNvPr id="9" name="图片 8" descr="无标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062" y="4638675"/>
            <a:ext cx="8905875" cy="1457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6221690" y="304800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3200" b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语法错误？</a:t>
            </a:r>
            <a:endParaRPr lang="en-US" altLang="zh-CN" sz="3200" b="1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528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集成开发环境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648200"/>
          </a:xfrm>
        </p:spPr>
        <p:txBody>
          <a:bodyPr/>
          <a:lstStyle/>
          <a:p>
            <a:r>
              <a:rPr lang="en-US" altLang="zh-CN" err="1" smtClean="0"/>
              <a:t>Dr.Java</a:t>
            </a:r>
            <a:endParaRPr lang="en-US" altLang="zh-CN" smtClean="0"/>
          </a:p>
          <a:p>
            <a:pPr lvl="1"/>
            <a:r>
              <a:rPr lang="zh-CN" altLang="en-US" smtClean="0"/>
              <a:t>一个轻量级开发环境，主要为学生学习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mtClean="0"/>
              <a:t>语言而设计</a:t>
            </a:r>
            <a:endParaRPr lang="en-US" altLang="zh-CN" smtClean="0"/>
          </a:p>
          <a:p>
            <a:pPr lvl="1"/>
            <a:r>
              <a:rPr lang="zh-CN" altLang="en-US" smtClean="0"/>
              <a:t>由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Rice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计算机系程序设计语言组（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）开发，免费使用，目前已被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下载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百万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</a:t>
            </a: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网址：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http://drjava.org/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289474"/>
            <a:ext cx="3400425" cy="99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Dr.Java(1)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988738" y="1447800"/>
            <a:ext cx="7926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800" b="1" u="sng" smtClean="0">
                <a:latin typeface="宋体" pitchFamily="2" charset="-122"/>
                <a:ea typeface="宋体" pitchFamily="2" charset="-122"/>
              </a:rPr>
              <a:t>F</a:t>
            </a: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ile -&gt; New Java Class</a:t>
            </a:r>
            <a:endParaRPr lang="zh-CN" altLang="en-US" sz="2800" b="1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514600"/>
            <a:ext cx="3962400" cy="3143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133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Dr.Java(2)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988738" y="1447800"/>
            <a:ext cx="7926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输入源代码，点击“</a:t>
            </a: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Save</a:t>
            </a: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”保存到源文件。</a:t>
            </a:r>
            <a:endParaRPr lang="zh-CN" altLang="en-US" sz="2800" b="1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1" y="2281633"/>
            <a:ext cx="6096000" cy="4119167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 bwMode="auto">
          <a:xfrm>
            <a:off x="2057400" y="2362200"/>
            <a:ext cx="3276600" cy="83820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59204" y="326355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400" b="1" smtClean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设置目录</a:t>
            </a:r>
            <a:endParaRPr lang="zh-CN" altLang="en-US" sz="2400" b="1">
              <a:solidFill>
                <a:srgbClr val="99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548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Dr.Java(3)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1064938" y="1219200"/>
            <a:ext cx="7926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编译（</a:t>
            </a: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Compile</a:t>
            </a: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）、运行（</a:t>
            </a: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Run</a:t>
            </a: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）</a:t>
            </a:r>
            <a:endParaRPr lang="zh-CN" altLang="en-US" sz="2800" b="1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828799"/>
            <a:ext cx="6553200" cy="4804761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 bwMode="auto">
          <a:xfrm>
            <a:off x="6271200" y="2116800"/>
            <a:ext cx="533400" cy="38100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cxnSp>
        <p:nvCxnSpPr>
          <p:cNvPr id="8" name="直接箭头连接符 7"/>
          <p:cNvCxnSpPr>
            <a:endCxn id="11" idx="4"/>
          </p:cNvCxnSpPr>
          <p:nvPr/>
        </p:nvCxnSpPr>
        <p:spPr bwMode="auto">
          <a:xfrm flipV="1">
            <a:off x="6271200" y="2497800"/>
            <a:ext cx="266700" cy="474000"/>
          </a:xfrm>
          <a:prstGeom prst="straightConnector1">
            <a:avLst/>
          </a:prstGeom>
          <a:noFill/>
          <a:ln w="1905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5749775" y="2895600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400" b="1" smtClean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编译</a:t>
            </a:r>
            <a:endParaRPr lang="zh-CN" altLang="en-US" sz="2400" b="1">
              <a:solidFill>
                <a:srgbClr val="99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7138800" y="2133600"/>
            <a:ext cx="533400" cy="38100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flipH="1" flipV="1">
            <a:off x="7481700" y="2514600"/>
            <a:ext cx="366900" cy="474000"/>
          </a:xfrm>
          <a:prstGeom prst="straightConnector1">
            <a:avLst/>
          </a:prstGeom>
          <a:noFill/>
          <a:ln w="1905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7646615" y="2971800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400" b="1" smtClean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运行</a:t>
            </a:r>
            <a:endParaRPr lang="zh-CN" altLang="en-US" sz="2400" b="1">
              <a:solidFill>
                <a:srgbClr val="99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106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279650" y="2551113"/>
            <a:ext cx="43465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80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下 课 啦 </a:t>
            </a:r>
            <a:r>
              <a:rPr kumimoji="1" lang="en-US" altLang="zh-CN" sz="80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语言的产生</a:t>
            </a:r>
            <a:r>
              <a:rPr lang="en-US" altLang="zh-CN" smtClean="0"/>
              <a:t>(2)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消费电子：围绕着消费者应用而设计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的电子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类产品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，如手机、音视频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播放器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、机顶盒、平板电脑等。</a:t>
            </a:r>
            <a:endParaRPr lang="en-US" altLang="zh-CN" sz="3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消费电子产品的特点</a:t>
            </a:r>
            <a:endParaRPr lang="en-US" altLang="zh-CN" sz="3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smtClean="0"/>
              <a:t>功耗限制，一般是电池供电</a:t>
            </a:r>
            <a:endParaRPr lang="en-US" altLang="zh-CN" sz="2800" smtClean="0"/>
          </a:p>
          <a:p>
            <a:pPr lvl="1"/>
            <a:r>
              <a:rPr lang="zh-CN" altLang="en-US" sz="2800" smtClean="0"/>
              <a:t>资源有限，处理器、存储器、</a:t>
            </a:r>
            <a:r>
              <a:rPr lang="en-US" altLang="zh-CN" sz="2800" smtClean="0"/>
              <a:t>I/O</a:t>
            </a:r>
            <a:r>
              <a:rPr lang="zh-CN" altLang="en-US" sz="2800" smtClean="0"/>
              <a:t>设备</a:t>
            </a:r>
            <a:endParaRPr lang="en-US" altLang="zh-CN" sz="2800" smtClean="0"/>
          </a:p>
          <a:p>
            <a:pPr lvl="1"/>
            <a:r>
              <a:rPr lang="zh-CN" altLang="en-US" sz="2800" smtClean="0"/>
              <a:t>用户界面友好、简单</a:t>
            </a:r>
            <a:endParaRPr lang="en-US" altLang="zh-CN" sz="2800" smtClean="0"/>
          </a:p>
          <a:p>
            <a:pPr lvl="1"/>
            <a:r>
              <a:rPr lang="zh-CN" altLang="en-US" sz="2800" smtClean="0"/>
              <a:t>设备种类繁多</a:t>
            </a:r>
            <a:endParaRPr lang="en-US" altLang="zh-CN" sz="280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9" name="TextBox 8"/>
          <p:cNvSpPr txBox="1"/>
          <p:nvPr/>
        </p:nvSpPr>
        <p:spPr>
          <a:xfrm>
            <a:off x="5715000" y="2743200"/>
            <a:ext cx="2829621" cy="117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3200" smtClean="0">
                <a:solidFill>
                  <a:srgbClr val="0000FF"/>
                </a:solidFill>
              </a:rPr>
              <a:t>做什么？</a:t>
            </a:r>
            <a:endParaRPr lang="en-US" altLang="zh-CN" sz="320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altLang="zh-CN" sz="3200" smtClean="0">
                <a:solidFill>
                  <a:srgbClr val="00B050"/>
                </a:solidFill>
              </a:rPr>
              <a:t>OS</a:t>
            </a:r>
            <a:r>
              <a:rPr lang="zh-CN" altLang="en-US" sz="3200" smtClean="0">
                <a:solidFill>
                  <a:srgbClr val="00B050"/>
                </a:solidFill>
              </a:rPr>
              <a:t>和编程语言</a:t>
            </a:r>
            <a:endParaRPr lang="zh-CN" altLang="en-US" sz="32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28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语言的产生</a:t>
            </a:r>
            <a:r>
              <a:rPr lang="en-US" altLang="zh-CN" smtClean="0"/>
              <a:t>(3)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Oak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编程语言</a:t>
            </a:r>
            <a:endParaRPr lang="en-US" altLang="zh-CN" sz="3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8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++ --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？内存管理、复杂性、可移植性</a:t>
            </a: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Oak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：窗外那棵树</a:t>
            </a: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 7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PDA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3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Green OS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Oak</a:t>
            </a:r>
            <a:r>
              <a:rPr lang="zh-CN" altLang="en-US" sz="2800" smtClean="0"/>
              <a:t>编程语言、图形用户界面</a:t>
            </a:r>
            <a:endParaRPr lang="en-US" altLang="zh-CN" sz="2800" smtClean="0"/>
          </a:p>
          <a:p>
            <a:pPr lvl="1"/>
            <a:r>
              <a:rPr lang="zh-CN" altLang="en-US" sz="2800" smtClean="0"/>
              <a:t>成立子公司</a:t>
            </a:r>
            <a:r>
              <a:rPr lang="en-US" altLang="zh-CN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firstperson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，投标时代华纳公司的机顶盒项目，未果，公司撤消。</a:t>
            </a: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720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语言的产生</a:t>
            </a:r>
            <a:r>
              <a:rPr lang="en-US" altLang="zh-CN" smtClean="0"/>
              <a:t>(4)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206417" y="1447800"/>
            <a:ext cx="4213183" cy="4724400"/>
          </a:xfr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"/>
            </a:pPr>
            <a:r>
              <a:rPr lang="en-US" altLang="zh-CN" sz="2800" smtClean="0"/>
              <a:t>1994</a:t>
            </a:r>
            <a:r>
              <a:rPr lang="zh-CN" altLang="en-US" sz="2800" smtClean="0"/>
              <a:t>年，互联网发展迅猛，</a:t>
            </a:r>
            <a:r>
              <a:rPr lang="en-US" altLang="zh-CN" sz="2800" smtClean="0"/>
              <a:t>Gosling</a:t>
            </a:r>
            <a:r>
              <a:rPr lang="zh-CN" altLang="en-US" sz="2800" smtClean="0"/>
              <a:t>把应用</a:t>
            </a:r>
            <a:r>
              <a:rPr lang="zh-CN" altLang="en-US" sz="2800" smtClean="0">
                <a:latin typeface="+mn-ea"/>
                <a:ea typeface="+mn-ea"/>
              </a:rPr>
              <a:t>转向</a:t>
            </a:r>
            <a:r>
              <a:rPr lang="zh-CN" altLang="en-US" sz="2800" smtClean="0"/>
              <a:t>互联网。</a:t>
            </a:r>
            <a:endParaRPr lang="zh-CN" altLang="en-US" sz="2800"/>
          </a:p>
          <a:p>
            <a:pPr>
              <a:spcBef>
                <a:spcPts val="600"/>
              </a:spcBef>
              <a:buFont typeface="Wingdings" pitchFamily="2" charset="2"/>
              <a:buChar char=""/>
            </a:pPr>
            <a:r>
              <a:rPr lang="zh-CN" altLang="en-US" sz="2800" smtClean="0"/>
              <a:t>初步想法是做一个浏览器，使之成为可交互、承载动态内容的框架。</a:t>
            </a:r>
            <a:endParaRPr lang="en-US" altLang="zh-CN" sz="2800" smtClean="0"/>
          </a:p>
          <a:p>
            <a:pPr>
              <a:spcBef>
                <a:spcPts val="600"/>
              </a:spcBef>
              <a:buFont typeface="Wingdings" pitchFamily="2" charset="2"/>
              <a:buChar char=""/>
            </a:pPr>
            <a:r>
              <a:rPr lang="en-US" altLang="zh-CN" sz="2800" smtClean="0"/>
              <a:t>Oak</a:t>
            </a:r>
            <a:r>
              <a:rPr lang="zh-CN" altLang="en-US" sz="2800" smtClean="0"/>
              <a:t>语言更名为</a:t>
            </a:r>
            <a:r>
              <a:rPr lang="en-US" altLang="zh-CN" sz="2800" smtClean="0"/>
              <a:t>Java</a:t>
            </a:r>
            <a:r>
              <a:rPr lang="zh-CN" altLang="en-US" sz="2800" smtClean="0"/>
              <a:t>，浏览器</a:t>
            </a:r>
            <a:r>
              <a:rPr lang="en-US" altLang="zh-CN" sz="2800" i="1" err="1" smtClean="0"/>
              <a:t>HotJava</a:t>
            </a:r>
            <a:r>
              <a:rPr lang="zh-CN" altLang="en-US" sz="2800" smtClean="0"/>
              <a:t>。</a:t>
            </a:r>
            <a:endParaRPr lang="en-US" altLang="zh-CN" sz="2800" smtClean="0"/>
          </a:p>
          <a:p>
            <a:pPr>
              <a:spcBef>
                <a:spcPts val="600"/>
              </a:spcBef>
              <a:buFont typeface="Wingdings" pitchFamily="2" charset="2"/>
              <a:buChar char=""/>
            </a:pPr>
            <a:r>
              <a:rPr lang="en-US" altLang="zh-CN" sz="2800" smtClean="0"/>
              <a:t>1996</a:t>
            </a:r>
            <a:r>
              <a:rPr lang="zh-CN" altLang="en-US" sz="2800" smtClean="0"/>
              <a:t>年</a:t>
            </a:r>
            <a:r>
              <a:rPr lang="en-US" altLang="zh-CN" sz="2800" smtClean="0"/>
              <a:t>,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Sun</a:t>
            </a:r>
            <a:r>
              <a:rPr lang="zh-CN" altLang="en-US" sz="2800" smtClean="0"/>
              <a:t>成立子公司</a:t>
            </a:r>
            <a:r>
              <a:rPr lang="en-US" altLang="zh-CN" sz="2800" err="1" smtClean="0">
                <a:latin typeface="Times New Roman" pitchFamily="18" charset="0"/>
                <a:cs typeface="Times New Roman" pitchFamily="18" charset="0"/>
              </a:rPr>
              <a:t>Javasoft</a:t>
            </a:r>
            <a:r>
              <a:rPr lang="zh-CN" altLang="en-US" sz="2800" smtClean="0"/>
              <a:t>来发展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Java</a:t>
            </a:r>
            <a:endParaRPr lang="en-US" altLang="zh-CN" sz="2800" smtClean="0"/>
          </a:p>
        </p:txBody>
      </p:sp>
      <p:pic>
        <p:nvPicPr>
          <p:cNvPr id="10" name="图片 9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19599" y="1143000"/>
            <a:ext cx="4478695" cy="2743200"/>
          </a:xfrm>
          <a:prstGeom prst="rect">
            <a:avLst/>
          </a:prstGeom>
        </p:spPr>
      </p:pic>
      <p:pic>
        <p:nvPicPr>
          <p:cNvPr id="11" name="图片 10" descr="无标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5800" y="3906583"/>
            <a:ext cx="4114800" cy="28752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语言的发展历史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5791200" cy="4953000"/>
          </a:xfrm>
        </p:spPr>
        <p:txBody>
          <a:bodyPr/>
          <a:lstStyle/>
          <a:p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1995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年，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Sun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发布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1.0</a:t>
            </a:r>
          </a:p>
          <a:p>
            <a:pPr lvl="1"/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Once, Run Anywhere</a:t>
            </a:r>
          </a:p>
          <a:p>
            <a:pPr lvl="1"/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主流浏览器都集成相应插件，可运行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applets</a:t>
            </a:r>
          </a:p>
          <a:p>
            <a:pPr>
              <a:spcBef>
                <a:spcPts val="1800"/>
              </a:spcBef>
            </a:pP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1998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年，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Sun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发布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2</a:t>
            </a:r>
          </a:p>
          <a:p>
            <a:pPr lvl="1"/>
            <a:r>
              <a:rPr lang="zh-CN" altLang="en-US" sz="2800" smtClean="0"/>
              <a:t>具有多重配置，可用于不同类型的平台，如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J2EE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为企业应用，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J2ME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为移动应用，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J2SE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为标准版本</a:t>
            </a: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5" name="图片 4" descr="2008_10_13_20_10_28_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00800" y="1371600"/>
            <a:ext cx="2286000" cy="507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0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语言的发展历史</a:t>
            </a:r>
            <a:r>
              <a:rPr lang="en-US" altLang="zh-CN" smtClean="0"/>
              <a:t>(2)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001000" cy="4953000"/>
          </a:xfrm>
        </p:spPr>
        <p:txBody>
          <a:bodyPr/>
          <a:lstStyle/>
          <a:p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的开源化</a:t>
            </a:r>
            <a:endParaRPr lang="en-US" altLang="zh-CN" sz="3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2006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月，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Sun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开源化，大部分内容免费且开放源代码</a:t>
            </a: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2007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月，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的所有源代码公开</a:t>
            </a: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2009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年，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Sun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被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收购，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相关部门被并入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720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的广泛应用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175583" cy="4724400"/>
          </a:xfrm>
        </p:spPr>
        <p:txBody>
          <a:bodyPr/>
          <a:lstStyle/>
          <a:p>
            <a:pPr>
              <a:spcBef>
                <a:spcPts val="1200"/>
              </a:spcBef>
              <a:buFont typeface="Wingdings" pitchFamily="2" charset="2"/>
              <a:buChar char=""/>
            </a:pPr>
            <a:r>
              <a:rPr lang="en-US" altLang="zh-CN" sz="2800" smtClean="0"/>
              <a:t>Java</a:t>
            </a:r>
            <a:r>
              <a:rPr lang="zh-CN" altLang="en-US" sz="2800" smtClean="0"/>
              <a:t>是一种跨平台语言，</a:t>
            </a:r>
            <a:r>
              <a:rPr lang="en-US" altLang="zh-CN" sz="2800" smtClean="0"/>
              <a:t>Java</a:t>
            </a:r>
            <a:r>
              <a:rPr lang="zh-CN" altLang="en-US" sz="2800" smtClean="0"/>
              <a:t>软件可以运行在各种不同类型的硬件平台上，从</a:t>
            </a:r>
            <a:r>
              <a:rPr lang="en-US" altLang="zh-CN" sz="2800" smtClean="0"/>
              <a:t>PC</a:t>
            </a:r>
            <a:r>
              <a:rPr lang="zh-CN" altLang="en-US" sz="2800" smtClean="0"/>
              <a:t>机、超级计算机，到手机、游戏机、平板电脑。</a:t>
            </a:r>
            <a:endParaRPr lang="zh-CN" altLang="en-US" sz="2800"/>
          </a:p>
          <a:p>
            <a:pPr>
              <a:spcBef>
                <a:spcPts val="1200"/>
              </a:spcBef>
              <a:buFont typeface="Wingdings" pitchFamily="2" charset="2"/>
              <a:buChar char=""/>
            </a:pPr>
            <a:r>
              <a:rPr lang="en-US" altLang="zh-CN" sz="2800" smtClean="0"/>
              <a:t>Java</a:t>
            </a:r>
            <a:r>
              <a:rPr lang="zh-CN" altLang="en-US" sz="2800" smtClean="0"/>
              <a:t>社区：</a:t>
            </a:r>
            <a:r>
              <a:rPr lang="en-US" altLang="zh-CN" sz="2800" smtClean="0"/>
              <a:t>1000</a:t>
            </a:r>
            <a:r>
              <a:rPr lang="zh-CN" altLang="en-US" sz="2800" smtClean="0"/>
              <a:t>亿美元的市场</a:t>
            </a:r>
            <a:endParaRPr lang="en-US" altLang="zh-CN" sz="2800" smtClean="0"/>
          </a:p>
          <a:p>
            <a:pPr>
              <a:spcBef>
                <a:spcPts val="1200"/>
              </a:spcBef>
              <a:buFont typeface="Wingdings" pitchFamily="2" charset="2"/>
              <a:buChar char=""/>
            </a:pPr>
            <a:r>
              <a:rPr lang="en-US" altLang="zh-CN" sz="2800" smtClean="0"/>
              <a:t>900</a:t>
            </a:r>
            <a:r>
              <a:rPr lang="zh-CN" altLang="en-US" sz="2800" smtClean="0"/>
              <a:t>万</a:t>
            </a:r>
            <a:r>
              <a:rPr lang="en-US" altLang="zh-CN" sz="2800" smtClean="0"/>
              <a:t>Java</a:t>
            </a:r>
            <a:r>
              <a:rPr lang="zh-CN" altLang="en-US" sz="2800" smtClean="0"/>
              <a:t>程序员</a:t>
            </a:r>
            <a:endParaRPr lang="en-US" altLang="zh-CN" sz="2800" smtClean="0"/>
          </a:p>
          <a:p>
            <a:pPr>
              <a:spcBef>
                <a:spcPts val="1200"/>
              </a:spcBef>
              <a:buFont typeface="Wingdings" pitchFamily="2" charset="2"/>
              <a:buChar char=""/>
            </a:pPr>
            <a:r>
              <a:rPr lang="zh-CN" altLang="en-US" sz="2800" smtClean="0"/>
              <a:t>有</a:t>
            </a:r>
            <a:r>
              <a:rPr lang="en-US" altLang="zh-CN" sz="2800" smtClean="0"/>
              <a:t>9.3</a:t>
            </a:r>
            <a:r>
              <a:rPr lang="zh-CN" altLang="en-US" sz="2800" smtClean="0"/>
              <a:t>亿份</a:t>
            </a:r>
            <a:r>
              <a:rPr lang="en-US" altLang="zh-CN" sz="2800" smtClean="0"/>
              <a:t>Java</a:t>
            </a:r>
            <a:r>
              <a:rPr lang="zh-CN" altLang="en-US" sz="2800" smtClean="0"/>
              <a:t>运行环境（</a:t>
            </a:r>
            <a:r>
              <a:rPr lang="en-US" altLang="zh-CN" sz="2800" smtClean="0"/>
              <a:t>Java Runtime Environment</a:t>
            </a:r>
            <a:r>
              <a:rPr lang="zh-CN" altLang="en-US" sz="2800" smtClean="0"/>
              <a:t>）被下载到</a:t>
            </a:r>
            <a:r>
              <a:rPr lang="en-US" altLang="zh-CN" sz="2800" smtClean="0"/>
              <a:t>PC</a:t>
            </a:r>
            <a:r>
              <a:rPr lang="zh-CN" altLang="en-US" sz="2800" smtClean="0"/>
              <a:t>机上</a:t>
            </a:r>
            <a:endParaRPr lang="en-US" altLang="zh-CN" sz="2800" smtClean="0"/>
          </a:p>
          <a:p>
            <a:pPr>
              <a:spcBef>
                <a:spcPts val="1200"/>
              </a:spcBef>
              <a:buFont typeface="Wingdings" pitchFamily="2" charset="2"/>
              <a:buChar char=""/>
            </a:pPr>
            <a:r>
              <a:rPr lang="zh-CN" altLang="en-US" sz="2800" smtClean="0"/>
              <a:t>有</a:t>
            </a:r>
            <a:r>
              <a:rPr lang="en-US" altLang="zh-CN" sz="2800" smtClean="0"/>
              <a:t>30</a:t>
            </a:r>
            <a:r>
              <a:rPr lang="zh-CN" altLang="en-US" sz="2800" smtClean="0"/>
              <a:t>亿台移动电话运行</a:t>
            </a:r>
            <a:r>
              <a:rPr lang="en-US" altLang="zh-CN" sz="2800" smtClean="0"/>
              <a:t>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ahoma"/>
        <a:ea typeface="黑体"/>
        <a:cs typeface=""/>
      </a:majorFont>
      <a:minorFont>
        <a:latin typeface="Arial"/>
        <a:ea typeface="黑体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•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•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9084</TotalTime>
  <Words>1409</Words>
  <Application>Microsoft Office PowerPoint</Application>
  <PresentationFormat>全屏显示(4:3)</PresentationFormat>
  <Paragraphs>291</Paragraphs>
  <Slides>39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  <vt:variant>
        <vt:lpstr>自定义放映</vt:lpstr>
      </vt:variant>
      <vt:variant>
        <vt:i4>1</vt:i4>
      </vt:variant>
    </vt:vector>
  </HeadingPairs>
  <TitlesOfParts>
    <vt:vector size="41" baseType="lpstr">
      <vt:lpstr>默认设计模板</vt:lpstr>
      <vt:lpstr>第1章 Java语言概述</vt:lpstr>
      <vt:lpstr>教学内容</vt:lpstr>
      <vt:lpstr>Java语言的产生</vt:lpstr>
      <vt:lpstr>Java语言的产生(2)</vt:lpstr>
      <vt:lpstr>Java语言的产生(3)</vt:lpstr>
      <vt:lpstr>Java语言的产生(4)</vt:lpstr>
      <vt:lpstr>Java语言的发展历史</vt:lpstr>
      <vt:lpstr>Java语言的发展历史(2)</vt:lpstr>
      <vt:lpstr>Java的广泛应用</vt:lpstr>
      <vt:lpstr>James Gosling今在何方？</vt:lpstr>
      <vt:lpstr>教学内容</vt:lpstr>
      <vt:lpstr>Java平台的内容</vt:lpstr>
      <vt:lpstr>Java用户</vt:lpstr>
      <vt:lpstr>动态库</vt:lpstr>
      <vt:lpstr>虚拟机依赖于系统平台</vt:lpstr>
      <vt:lpstr>Java程序员</vt:lpstr>
      <vt:lpstr>不断扩展的计算平台</vt:lpstr>
      <vt:lpstr>教学内容</vt:lpstr>
      <vt:lpstr>Java程序分类</vt:lpstr>
      <vt:lpstr>Java程序分类</vt:lpstr>
      <vt:lpstr>第1个Java程序</vt:lpstr>
      <vt:lpstr>Java程序结构</vt:lpstr>
      <vt:lpstr>名字和标识符</vt:lpstr>
      <vt:lpstr>名字和标识符(2)</vt:lpstr>
      <vt:lpstr>关键词(Keywords)</vt:lpstr>
      <vt:lpstr>控制台输出</vt:lpstr>
      <vt:lpstr>格式化输出</vt:lpstr>
      <vt:lpstr>教学内容</vt:lpstr>
      <vt:lpstr>Write Once, Run Anywhere</vt:lpstr>
      <vt:lpstr>开发方式</vt:lpstr>
      <vt:lpstr>命令行方式</vt:lpstr>
      <vt:lpstr>命令行方式(2)</vt:lpstr>
      <vt:lpstr>命令行方式(3)</vt:lpstr>
      <vt:lpstr>命令行方式(4)</vt:lpstr>
      <vt:lpstr>集成开发环境</vt:lpstr>
      <vt:lpstr>Dr.Java(1)</vt:lpstr>
      <vt:lpstr>Dr.Java(2)</vt:lpstr>
      <vt:lpstr>Dr.Java(3)</vt:lpstr>
      <vt:lpstr>PowerPoint 演示文稿</vt:lpstr>
      <vt:lpstr>自定义放映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cwj</dc:creator>
  <cp:lastModifiedBy>cwj</cp:lastModifiedBy>
  <cp:revision>1138</cp:revision>
  <cp:lastPrinted>1601-01-01T00:00:00Z</cp:lastPrinted>
  <dcterms:created xsi:type="dcterms:W3CDTF">1601-01-01T00:00:00Z</dcterms:created>
  <dcterms:modified xsi:type="dcterms:W3CDTF">2018-02-27T12:45:04Z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