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325" r:id="rId2"/>
    <p:sldId id="390" r:id="rId3"/>
    <p:sldId id="466" r:id="rId4"/>
    <p:sldId id="391" r:id="rId5"/>
    <p:sldId id="392" r:id="rId6"/>
    <p:sldId id="393" r:id="rId7"/>
    <p:sldId id="396" r:id="rId8"/>
    <p:sldId id="397" r:id="rId9"/>
    <p:sldId id="394" r:id="rId10"/>
    <p:sldId id="395" r:id="rId11"/>
    <p:sldId id="398" r:id="rId12"/>
    <p:sldId id="400" r:id="rId13"/>
    <p:sldId id="399" r:id="rId14"/>
    <p:sldId id="467" r:id="rId15"/>
    <p:sldId id="401" r:id="rId16"/>
    <p:sldId id="402" r:id="rId17"/>
    <p:sldId id="403" r:id="rId18"/>
    <p:sldId id="404" r:id="rId19"/>
    <p:sldId id="405" r:id="rId20"/>
    <p:sldId id="464" r:id="rId21"/>
    <p:sldId id="465" r:id="rId22"/>
    <p:sldId id="409" r:id="rId23"/>
    <p:sldId id="406" r:id="rId24"/>
    <p:sldId id="407" r:id="rId25"/>
    <p:sldId id="408" r:id="rId26"/>
    <p:sldId id="411" r:id="rId27"/>
    <p:sldId id="410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37" r:id="rId36"/>
    <p:sldId id="421" r:id="rId37"/>
    <p:sldId id="472" r:id="rId38"/>
    <p:sldId id="422" r:id="rId39"/>
    <p:sldId id="423" r:id="rId40"/>
    <p:sldId id="424" r:id="rId41"/>
    <p:sldId id="474" r:id="rId42"/>
    <p:sldId id="475" r:id="rId43"/>
    <p:sldId id="476" r:id="rId44"/>
    <p:sldId id="473" r:id="rId45"/>
    <p:sldId id="374" r:id="rId46"/>
    <p:sldId id="477" r:id="rId47"/>
    <p:sldId id="478" r:id="rId48"/>
    <p:sldId id="479" r:id="rId49"/>
    <p:sldId id="480" r:id="rId50"/>
    <p:sldId id="427" r:id="rId51"/>
    <p:sldId id="481" r:id="rId52"/>
    <p:sldId id="482" r:id="rId53"/>
    <p:sldId id="483" r:id="rId54"/>
    <p:sldId id="484" r:id="rId55"/>
    <p:sldId id="485" r:id="rId56"/>
    <p:sldId id="486" r:id="rId57"/>
    <p:sldId id="487" r:id="rId58"/>
    <p:sldId id="430" r:id="rId59"/>
    <p:sldId id="428" r:id="rId60"/>
    <p:sldId id="431" r:id="rId61"/>
    <p:sldId id="432" r:id="rId62"/>
    <p:sldId id="434" r:id="rId63"/>
    <p:sldId id="435" r:id="rId64"/>
    <p:sldId id="436" r:id="rId65"/>
    <p:sldId id="438" r:id="rId66"/>
    <p:sldId id="441" r:id="rId67"/>
    <p:sldId id="442" r:id="rId68"/>
    <p:sldId id="443" r:id="rId69"/>
    <p:sldId id="425" r:id="rId70"/>
    <p:sldId id="445" r:id="rId71"/>
    <p:sldId id="446" r:id="rId72"/>
    <p:sldId id="447" r:id="rId73"/>
    <p:sldId id="448" r:id="rId74"/>
    <p:sldId id="449" r:id="rId75"/>
    <p:sldId id="450" r:id="rId76"/>
    <p:sldId id="451" r:id="rId77"/>
    <p:sldId id="452" r:id="rId78"/>
    <p:sldId id="453" r:id="rId79"/>
    <p:sldId id="454" r:id="rId80"/>
    <p:sldId id="456" r:id="rId81"/>
    <p:sldId id="457" r:id="rId82"/>
    <p:sldId id="455" r:id="rId83"/>
    <p:sldId id="458" r:id="rId84"/>
    <p:sldId id="459" r:id="rId85"/>
    <p:sldId id="460" r:id="rId86"/>
    <p:sldId id="461" r:id="rId87"/>
    <p:sldId id="462" r:id="rId88"/>
    <p:sldId id="463" r:id="rId89"/>
    <p:sldId id="444" r:id="rId90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FF0000"/>
    <a:srgbClr val="973095"/>
    <a:srgbClr val="FF9933"/>
    <a:srgbClr val="E8B6E7"/>
    <a:srgbClr val="FFFF00"/>
    <a:srgbClr val="FFFFCC"/>
    <a:srgbClr val="DD9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184" autoAdjust="0"/>
    <p:restoredTop sz="90085" autoAdjust="0"/>
  </p:normalViewPr>
  <p:slideViewPr>
    <p:cSldViewPr>
      <p:cViewPr varScale="1">
        <p:scale>
          <a:sx n="116" d="100"/>
          <a:sy n="116" d="100"/>
        </p:scale>
        <p:origin x="10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753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46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3063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清华大学计算机系 谌卫军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 异常处理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与输入输出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若是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6096000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public static void  </a:t>
            </a: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main(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String[] args)</a:t>
            </a:r>
            <a:endParaRPr kumimoji="1" lang="en-US" altLang="zh-CN" sz="2800" b="1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int  i,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c;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       int[] a = new int[5</a:t>
            </a: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c   =  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for(i  =  1;  i  &lt;=  5;  i++)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        a[i]   =  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System.out.println(c</a:t>
            </a: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}</a:t>
            </a:r>
            <a:endParaRPr kumimoji="1" lang="en-US" altLang="zh-CN" sz="2800" b="1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4343400"/>
            <a:ext cx="5696932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、何为异常？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某个非正常的事件发生，妨碍了程序的正常运行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null.someMethod();</a:t>
            </a: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(new int[1])[1] = 0;</a:t>
            </a: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 i = "string";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如何描述异常？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应用场景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08050" lvl="1" indent="-450850">
              <a:spcBef>
                <a:spcPts val="600"/>
              </a:spcBef>
              <a:buClr>
                <a:schemeClr val="tx1"/>
              </a:buClr>
              <a:buSzPct val="85000"/>
              <a:buFont typeface="Wingdings" pitchFamily="2" charset="2"/>
              <a:buChar char=""/>
              <a:defRPr/>
            </a:pPr>
            <a:r>
              <a:rPr lang="zh-CN" altLang="en-US" sz="32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在程序的这个地方出现了</a:t>
            </a:r>
            <a:r>
              <a:rPr lang="zh-CN" altLang="en-US" sz="3200" b="1" kern="0" smtClean="0">
                <a:solidFill>
                  <a:srgbClr val="990000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一次</a:t>
            </a:r>
            <a:r>
              <a:rPr lang="zh-CN" altLang="en-US" sz="3200" b="1" kern="0" smtClean="0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数组下标越界</a:t>
            </a:r>
            <a:r>
              <a:rPr lang="zh-CN" altLang="en-US" sz="32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异常；在那个地方出现了一次空指针异常。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2008_10_13_20_10_28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733800"/>
            <a:ext cx="3429000" cy="2637692"/>
          </a:xfrm>
          <a:prstGeom prst="rect">
            <a:avLst/>
          </a:prstGeom>
        </p:spPr>
      </p:pic>
      <p:pic>
        <p:nvPicPr>
          <p:cNvPr id="7" name="图片 6" descr="2008_10_13_20_10_28_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3505200"/>
            <a:ext cx="34766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异常的层次结构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828800"/>
            <a:ext cx="8872995" cy="3505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6340" y="3352800"/>
            <a:ext cx="156966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mtClean="0"/>
              <a:t>程序无法处理</a:t>
            </a:r>
            <a:endParaRPr lang="en-US" altLang="zh-CN" smtClean="0"/>
          </a:p>
          <a:p>
            <a:pPr>
              <a:buNone/>
            </a:pPr>
            <a:r>
              <a:rPr lang="zh-CN" altLang="en-US" smtClean="0"/>
              <a:t>的错误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类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153400" cy="4450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implements Serializable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//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例如，对于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，文件名</a:t>
            </a: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private String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detailMessage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printStackTrace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();//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栈踪迹</a:t>
            </a: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如何处理异常？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Java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处理异常的方法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08050" lvl="1" indent="-450850">
              <a:spcBef>
                <a:spcPts val="600"/>
              </a:spcBef>
              <a:buClr>
                <a:schemeClr val="tx1"/>
              </a:buClr>
              <a:buSzPct val="85000"/>
              <a:buFont typeface="Wingdings" pitchFamily="2" charset="2"/>
              <a:buChar char=""/>
              <a:defRPr/>
            </a:pPr>
            <a:r>
              <a:rPr lang="zh-CN" altLang="en-US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抛出</a:t>
            </a:r>
            <a:r>
              <a:rPr lang="en-US" altLang="zh-CN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kern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throw</a:t>
            </a:r>
            <a:r>
              <a:rPr lang="en-US" altLang="zh-CN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异常：创建一个相应类型的异常</a:t>
            </a:r>
            <a:r>
              <a:rPr lang="zh-CN" altLang="en-US" sz="2800" b="1" kern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对象，包含一些有用信息，交给运行时系统</a:t>
            </a:r>
            <a:endParaRPr lang="en-US" altLang="zh-CN" sz="2800" b="1" kern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908050" lvl="1" indent="-450850">
              <a:spcBef>
                <a:spcPts val="600"/>
              </a:spcBef>
              <a:buClr>
                <a:schemeClr val="tx1"/>
              </a:buClr>
              <a:buSzPct val="85000"/>
              <a:buFont typeface="Wingdings" pitchFamily="2" charset="2"/>
              <a:buChar char="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捕获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catch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异常：接受并处理该异常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2163" y="4191000"/>
            <a:ext cx="631783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try-catch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66800" y="2590800"/>
            <a:ext cx="7086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如何在</a:t>
            </a:r>
            <a:r>
              <a:rPr kumimoji="1" lang="en-US" altLang="zh-CN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kumimoji="1" lang="zh-CN" altLang="en-US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语言中编写</a:t>
            </a:r>
            <a:r>
              <a:rPr kumimoji="1" lang="en-US" altLang="zh-CN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bug-free</a:t>
            </a:r>
            <a:r>
              <a:rPr kumimoji="1" lang="zh-CN" altLang="en-US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的代码？</a:t>
            </a:r>
            <a:endParaRPr kumimoji="1" lang="en-US" altLang="zh-CN" sz="4800" b="1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Windows 2000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458200" cy="563231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if (!(hKeyMSVideoRoot = videoRegOpenMSVideoKey()))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pPr marL="342900" indent="-342900">
              <a:spcBef>
                <a:spcPts val="0"/>
              </a:spcBef>
              <a:buNone/>
            </a:pPr>
            <a:endParaRPr kumimoji="1"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if (fOK = videoRegGetKeyByIndex (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hKeyMSVideoRoot,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dwDeviceID,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lpCapDriverInfo,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&amp;hKeyChild))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dwSize = sizeof(BOOL);          // Active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RegQueryValueEx(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hKeyChild,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szRegActive,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NULL,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&amp;dwType,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(LPBYTE) &amp;lpCapDriverInfo-&gt;fActive,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&amp;dwSize);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...</a:t>
            </a:r>
          </a:p>
        </p:txBody>
      </p:sp>
      <p:sp>
        <p:nvSpPr>
          <p:cNvPr id="5" name="矩形 4"/>
          <p:cNvSpPr/>
          <p:nvPr/>
        </p:nvSpPr>
        <p:spPr>
          <a:xfrm>
            <a:off x="6248400" y="472440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怎么样？</a:t>
            </a:r>
            <a:endParaRPr lang="zh-CN" altLang="en-US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19200" y="1184833"/>
            <a:ext cx="6854762" cy="544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尝试运行的程序代码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 异常变量名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1){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的处理代码</a:t>
            </a: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 异常变量名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2){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的处理代码</a:t>
            </a: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总会执行的代码</a:t>
            </a: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异常处理语法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一个例子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153400" cy="4376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[] a = { 1, 2, 3, 4 };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&lt;= 4;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altLang="zh-CN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我还有幸执行到吗？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 catch (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IndexOutOfBoundsException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真的出现了数组越界错误！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124200" y="2362200"/>
            <a:ext cx="5200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若修改为：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(int i = 0; i &lt;= 3; i++)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5105400"/>
            <a:ext cx="3352800" cy="166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7892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2209800"/>
            <a:ext cx="44117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异常处理（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Exception</a:t>
            </a:r>
            <a:r>
              <a:rPr lang="zh-CN" altLang="en-US" sz="32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2286000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953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3352800"/>
            <a:ext cx="33634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输入输出（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I/O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） 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3452859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2438400" y="52276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700338" y="4648200"/>
            <a:ext cx="25378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文件（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File</a:t>
            </a:r>
            <a:r>
              <a:rPr lang="zh-CN" altLang="en-US" sz="3200" b="1" smtClean="0">
                <a:ea typeface="宋体" charset="-122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24" name="Group 45"/>
          <p:cNvGrpSpPr>
            <a:grpSpLocks/>
          </p:cNvGrpSpPr>
          <p:nvPr/>
        </p:nvGrpSpPr>
        <p:grpSpPr bwMode="auto">
          <a:xfrm>
            <a:off x="1828800" y="4724400"/>
            <a:ext cx="608013" cy="533400"/>
            <a:chOff x="1152" y="1275"/>
            <a:chExt cx="383" cy="336"/>
          </a:xfrm>
        </p:grpSpPr>
        <p:grpSp>
          <p:nvGrpSpPr>
            <p:cNvPr id="2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2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另一个例子</a:t>
            </a:r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153400" cy="446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class MyException extends Exception{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MyException(String message){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super(message);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ExceptionDemo{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f(int num) throws MyException 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if(num&lt;0){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throw new MyException("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参数不能为负数！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System.out.println(num);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另一个例子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1534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public void g(){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try{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f(1);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f(3);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f(0);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f(-1);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f(2);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f(-5);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}catch(MyException e){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System.err.println(e.getMessage());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return;</a:t>
            </a:r>
            <a:r>
              <a:rPr lang="en-US" altLang="zh-CN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会立即返回吗？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}finally{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System.out.println("</a:t>
            </a:r>
            <a:r>
              <a:rPr lang="zh-CN" altLang="en-US" b="1" smtClean="0">
                <a:latin typeface="Courier New" pitchFamily="49" charset="0"/>
                <a:cs typeface="Courier New" pitchFamily="49" charset="0"/>
              </a:rPr>
              <a:t>无论什么时候！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");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public static void main(String[] args) 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ExceptionDemo demo = new ExceptionDemo();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demo.g();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1524000"/>
            <a:ext cx="22860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 </a:t>
            </a:r>
          </a:p>
          <a:p>
            <a:pPr>
              <a:buNone/>
            </a:pPr>
            <a:r>
              <a:rPr lang="zh-CN" alt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参数不能为负数</a:t>
            </a: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zh-CN" alt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无论什么时候</a:t>
            </a: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zh-CN" altLang="en-US" sz="20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 世界上最遥远的距离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800600"/>
          </a:xfrm>
        </p:spPr>
        <p:txBody>
          <a:bodyPr/>
          <a:lstStyle/>
          <a:p>
            <a:pPr marL="0" indent="723900">
              <a:buSzPct val="80000"/>
              <a:buNone/>
            </a:pP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世界上最遥远的距离，是我在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里你在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else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里，似乎一直相伴却又永远分离；</a:t>
            </a:r>
          </a:p>
          <a:p>
            <a:pPr marL="0" indent="723900">
              <a:buSzPct val="80000"/>
              <a:buNone/>
            </a:pP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世界上最痴心的等待，是我当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case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你是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switch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，或许永远都选不上自己；</a:t>
            </a:r>
          </a:p>
          <a:p>
            <a:pPr marL="0" indent="723900">
              <a:buSzPct val="80000"/>
              <a:buNone/>
            </a:pP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世界上最真情的相依，是你在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try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我在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catch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。无论你发神马脾气，我都默默承受，静静处理。到那时，再来期待我们的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finally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检查型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非检查型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143000"/>
            <a:ext cx="8872995" cy="3505200"/>
          </a:xfrm>
          <a:prstGeom prst="rect">
            <a:avLst/>
          </a:prstGeom>
        </p:spPr>
      </p:pic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47244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非检查型：不要求程序捕获的异常</a:t>
            </a:r>
            <a:r>
              <a:rPr lang="en-US" altLang="zh-CN" sz="2800" b="1" kern="0" smtClean="0">
                <a:latin typeface="宋体" pitchFamily="2" charset="-122"/>
                <a:ea typeface="宋体" charset="-122"/>
              </a:rPr>
              <a:t>(</a:t>
            </a: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例如数组越界，除零等</a:t>
            </a:r>
            <a:r>
              <a:rPr lang="en-US" altLang="zh-CN" sz="2800" b="1" kern="0" smtClean="0">
                <a:latin typeface="宋体" pitchFamily="2" charset="-122"/>
                <a:ea typeface="宋体" charset="-122"/>
              </a:rPr>
              <a:t>)</a:t>
            </a: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，编译器不进行检查，在运行时产生</a:t>
            </a:r>
            <a:endParaRPr lang="en-US" altLang="zh-CN" sz="2800" b="1" kern="0" smtClean="0">
              <a:latin typeface="宋体" pitchFamily="2" charset="-122"/>
              <a:ea typeface="宋体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检查型：程序必须进行处理（捕获或抛出），否则无法编译通过。</a:t>
            </a:r>
            <a:r>
              <a:rPr lang="en-US" altLang="zh-CN" sz="2800" b="1" kern="0" smtClean="0">
                <a:latin typeface="宋体" pitchFamily="2" charset="-122"/>
                <a:ea typeface="宋体" charset="-122"/>
              </a:rPr>
              <a:t>	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一个例子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240572"/>
            <a:ext cx="85344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Hello 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{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BufferedReader reader = new BufferedReader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     (new InputStreamReader(System.in));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String str = reader.readLine(); //IO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操作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int n = Integer.parseInt(str);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刚才输入的整数是：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 + n);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5429250"/>
            <a:ext cx="724852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改正后</a:t>
            </a:r>
            <a:r>
              <a:rPr lang="en-US" altLang="zh-CN" smtClean="0"/>
              <a:t>...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534400" cy="557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Hello 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{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BufferedReader reader = new BufferedReader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     (new InputStreamReader(System.in));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String str = reader.readLine(); //IO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操作</a:t>
            </a:r>
          </a:p>
          <a:p>
            <a:pPr>
              <a:buNone/>
            </a:pP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int n = Integer.parseInt(str);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刚才输入的整数是：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 + n);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} catch(IOException e){</a:t>
            </a:r>
          </a:p>
          <a:p>
            <a:pPr>
              <a:buNone/>
            </a:pP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  System.out.println("readLine()</a:t>
            </a:r>
            <a:r>
              <a:rPr lang="zh-CN" altLang="en-US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失败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781800" y="4110335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数字格式异常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恢复模型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53440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int n =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String str = "";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try{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BufferedReader reader = new BufferedReader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(new InputStreamReader(System.in));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str = reader.readLine(); </a:t>
            </a:r>
            <a:r>
              <a:rPr lang="en-US" altLang="zh-CN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e1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n = Integer.parseInt(str); </a:t>
            </a:r>
            <a:r>
              <a:rPr lang="en-US" altLang="zh-CN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break;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若代码能执行到本行，说明没有抛出异常</a:t>
            </a:r>
            <a:endParaRPr lang="en-US" altLang="zh-CN" sz="2000" b="1" smtClean="0">
              <a:solidFill>
                <a:srgbClr val="00B050"/>
              </a:solidFill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catch(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IOException e1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System.out.println("IOException");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catch(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NumberFormatException e2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System.out.println(str + 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不是一个整数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刚才输入的整数是：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 + 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throw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异常如何产生？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虚拟机抛出（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throw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类库中的方法抛出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用户程序中的方法抛出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4800" y="1832146"/>
            <a:ext cx="8664551" cy="312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NotEnoughMoney extends Exception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{    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NotEnoughMoney() { }    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NotEnoughMoney(String msg) 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super(msg);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    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200" y="1360944"/>
            <a:ext cx="737413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GetMoney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money)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CN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NotEnoughMoney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if(money &gt;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my_money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NotEnoughMoney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throw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42672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2800" b="1" kern="0" smtClean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throws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：告诉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GetMoney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方法有可能会抛出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NotEnoughMoney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异常</a:t>
            </a:r>
            <a:endParaRPr lang="en-US" altLang="zh-CN" sz="2800" b="1" kern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throw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：真地要抛出这个异常（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sorry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一个段子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4196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从前有一个程序员，他得到了一盏神灯。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灯神答应实现他的一个愿望。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然后他向神灯许愿，希望在有生之年能写出一个完美的、没有任何缺陷的好项目。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后来</a:t>
            </a:r>
            <a:r>
              <a:rPr lang="en-US" altLang="zh-CN" sz="3200" smtClean="0">
                <a:latin typeface="楷体" pitchFamily="49" charset="-122"/>
                <a:ea typeface="楷体" pitchFamily="49" charset="-122"/>
              </a:rPr>
              <a:t>…</a:t>
            </a: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后来</a:t>
            </a:r>
            <a:r>
              <a:rPr lang="en-US" altLang="zh-CN" sz="3200" smtClean="0">
                <a:latin typeface="楷体" pitchFamily="49" charset="-122"/>
                <a:ea typeface="楷体" pitchFamily="49" charset="-122"/>
              </a:rPr>
              <a:t>…</a:t>
            </a: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他得到了永生。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45572" y="2133600"/>
            <a:ext cx="806502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BuyStuff()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(200);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买了！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 catch (NotEnoughMoney e)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异常：钱不够！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异常处理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81000" y="12192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对于调用了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GetMoney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方法的代码来说，或者使用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try-catch</a:t>
            </a: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结构捕捉，或者声明重新抛出。</a:t>
            </a:r>
            <a:endParaRPr lang="en-US" altLang="zh-CN" sz="2800" b="1" kern="0" smtClean="0">
              <a:latin typeface="宋体" pitchFamily="2" charset="-122"/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212140"/>
            <a:ext cx="8610600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static void BuyStuff() </a:t>
            </a: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NotEnoughMoney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(200);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买了！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重新抛出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18288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95400" y="32766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BuyStuff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95400" y="47244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GetMoney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95400" y="4730400"/>
            <a:ext cx="3352800" cy="1143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GetMoney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4343400" y="4800600"/>
            <a:ext cx="2667000" cy="1447800"/>
          </a:xfrm>
          <a:prstGeom prst="irregularSeal1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 bwMode="auto">
          <a:xfrm rot="16200000">
            <a:off x="4762500" y="3848100"/>
            <a:ext cx="1066800" cy="1295400"/>
          </a:xfrm>
          <a:prstGeom prst="bentUpArrow">
            <a:avLst>
              <a:gd name="adj1" fmla="val 25000"/>
              <a:gd name="adj2" fmla="val 22064"/>
              <a:gd name="adj3" fmla="val 25000"/>
            </a:avLst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295400" y="3276600"/>
            <a:ext cx="3352800" cy="1143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BuyStuff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重新抛出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18288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4343400" y="3276600"/>
            <a:ext cx="2667000" cy="1447800"/>
          </a:xfrm>
          <a:prstGeom prst="irregularSeal1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 bwMode="auto">
          <a:xfrm rot="16200000">
            <a:off x="4762500" y="2324100"/>
            <a:ext cx="1066800" cy="1295400"/>
          </a:xfrm>
          <a:prstGeom prst="bentUpArrow">
            <a:avLst>
              <a:gd name="adj1" fmla="val 25000"/>
              <a:gd name="adj2" fmla="val 22064"/>
              <a:gd name="adj3" fmla="val 25000"/>
            </a:avLst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重新抛出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1828800"/>
            <a:ext cx="3352800" cy="1143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4343400" y="2057400"/>
            <a:ext cx="2667000" cy="1447800"/>
          </a:xfrm>
          <a:prstGeom prst="irregularSeal1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 bwMode="auto">
          <a:xfrm rot="16200000">
            <a:off x="4762500" y="1104900"/>
            <a:ext cx="1066800" cy="1295400"/>
          </a:xfrm>
          <a:prstGeom prst="bentUpArrow">
            <a:avLst>
              <a:gd name="adj1" fmla="val 25000"/>
              <a:gd name="adj2" fmla="val 22064"/>
              <a:gd name="adj3" fmla="val 25000"/>
            </a:avLst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200" y="1485340"/>
            <a:ext cx="7374135" cy="179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main(String[] args)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NotEnoughMoney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BuyStuff();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若无人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733800"/>
            <a:ext cx="7331432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7892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2209800"/>
            <a:ext cx="44117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异常处理（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Exception</a:t>
            </a:r>
            <a:r>
              <a:rPr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2286000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953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3352800"/>
            <a:ext cx="33634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输入输出（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I/O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） 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3452859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2438400" y="52276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700338" y="4648200"/>
            <a:ext cx="25378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文件（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File</a:t>
            </a:r>
            <a:r>
              <a:rPr lang="zh-CN" altLang="en-US" sz="3200" b="1" smtClean="0">
                <a:ea typeface="宋体" charset="-122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1828800" y="4724400"/>
            <a:ext cx="608013" cy="533400"/>
            <a:chOff x="1152" y="1275"/>
            <a:chExt cx="383" cy="336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2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、输入输出（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6" name="Picture 7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488" y="1752600"/>
            <a:ext cx="69310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1582738" y="3757613"/>
            <a:ext cx="1058862" cy="1597025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71525" y="525303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核心部件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 flipV="1">
            <a:off x="6477000" y="3200400"/>
            <a:ext cx="376238" cy="21590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224588" y="5284788"/>
            <a:ext cx="1411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I/O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设备</a:t>
            </a:r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2133600" y="2057400"/>
            <a:ext cx="3575050" cy="3810000"/>
            <a:chOff x="1344" y="1488"/>
            <a:chExt cx="2252" cy="2400"/>
          </a:xfrm>
        </p:grpSpPr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2972" y="2208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2972" y="1680"/>
              <a:ext cx="506" cy="96"/>
            </a:xfrm>
            <a:prstGeom prst="rightArrow">
              <a:avLst>
                <a:gd name="adj1" fmla="val 50000"/>
                <a:gd name="adj2" fmla="val 131771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924" y="1488"/>
              <a:ext cx="569" cy="233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宋体" charset="-122"/>
                </a:rPr>
                <a:t>output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344" y="1689"/>
              <a:ext cx="310" cy="233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宋体" charset="-122"/>
                </a:rPr>
                <a:t>I/O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045" y="3600"/>
              <a:ext cx="15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kumimoji="1" lang="en-US" altLang="zh-CN" sz="2400" b="1">
                  <a:solidFill>
                    <a:srgbClr val="C20500"/>
                  </a:solidFill>
                  <a:latin typeface="Times New Roman" pitchFamily="18" charset="0"/>
                  <a:ea typeface="宋体" charset="-122"/>
                </a:rPr>
                <a:t>I/O</a:t>
              </a:r>
              <a:r>
                <a:rPr kumimoji="1" lang="zh-CN" altLang="en-US" sz="2400" b="1">
                  <a:solidFill>
                    <a:srgbClr val="C20500"/>
                  </a:solidFill>
                  <a:latin typeface="Times New Roman" pitchFamily="18" charset="0"/>
                  <a:ea typeface="宋体" charset="-122"/>
                </a:rPr>
                <a:t>：相对于内存</a:t>
              </a: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2972" y="2208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22" name="Group 33"/>
            <p:cNvGrpSpPr>
              <a:grpSpLocks/>
            </p:cNvGrpSpPr>
            <p:nvPr/>
          </p:nvGrpSpPr>
          <p:grpSpPr bwMode="auto">
            <a:xfrm>
              <a:off x="2967" y="2208"/>
              <a:ext cx="472" cy="281"/>
              <a:chOff x="2971" y="2208"/>
              <a:chExt cx="472" cy="281"/>
            </a:xfrm>
          </p:grpSpPr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2971" y="2256"/>
                <a:ext cx="472" cy="233"/>
              </a:xfrm>
              <a:prstGeom prst="rect">
                <a:avLst/>
              </a:prstGeom>
              <a:noFill/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800" b="1">
                    <a:solidFill>
                      <a:schemeClr val="tx2"/>
                    </a:solidFill>
                    <a:ea typeface="宋体" charset="-122"/>
                  </a:rPr>
                  <a:t>input</a:t>
                </a:r>
              </a:p>
            </p:txBody>
          </p:sp>
          <p:sp>
            <p:nvSpPr>
              <p:cNvPr id="31" name="AutoShape 23"/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288" cy="96"/>
              </a:xfrm>
              <a:prstGeom prst="leftArrow">
                <a:avLst>
                  <a:gd name="adj1" fmla="val 50000"/>
                  <a:gd name="adj2" fmla="val 75000"/>
                </a:avLst>
              </a:prstGeom>
              <a:noFill/>
              <a:ln w="508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972" y="1680"/>
              <a:ext cx="506" cy="96"/>
            </a:xfrm>
            <a:prstGeom prst="rightArrow">
              <a:avLst>
                <a:gd name="adj1" fmla="val 50000"/>
                <a:gd name="adj2" fmla="val 131771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输入输出设备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24" name="图片 23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798" y="1981200"/>
            <a:ext cx="8156802" cy="1447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81000" y="14478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输入设备：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" y="358140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输出设备：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8" name="图片 2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191000"/>
            <a:ext cx="8130048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家庭的输入输出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24" name="图片 23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981200"/>
            <a:ext cx="4648200" cy="3402482"/>
          </a:xfrm>
          <a:prstGeom prst="rect">
            <a:avLst/>
          </a:prstGeom>
        </p:spPr>
      </p:pic>
      <p:pic>
        <p:nvPicPr>
          <p:cNvPr id="25" name="图片 24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181100"/>
            <a:ext cx="3724275" cy="2857500"/>
          </a:xfrm>
          <a:prstGeom prst="rect">
            <a:avLst/>
          </a:prstGeom>
        </p:spPr>
      </p:pic>
      <p:pic>
        <p:nvPicPr>
          <p:cNvPr id="27" name="图片 26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4114800"/>
            <a:ext cx="3524250" cy="2617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输入输出流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667000"/>
            <a:ext cx="1953342" cy="1297577"/>
          </a:xfrm>
          <a:prstGeom prst="rect">
            <a:avLst/>
          </a:prstGeom>
        </p:spPr>
      </p:pic>
      <p:sp>
        <p:nvSpPr>
          <p:cNvPr id="8" name="圆柱形 7"/>
          <p:cNvSpPr/>
          <p:nvPr/>
        </p:nvSpPr>
        <p:spPr bwMode="auto">
          <a:xfrm rot="5400000">
            <a:off x="3886200" y="1064623"/>
            <a:ext cx="457200" cy="3505200"/>
          </a:xfrm>
          <a:prstGeom prst="can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2286000"/>
            <a:ext cx="2514600" cy="167640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 bwMode="auto">
          <a:xfrm>
            <a:off x="5943600" y="2819400"/>
            <a:ext cx="914400" cy="533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endCxn id="8" idx="3"/>
          </p:cNvCxnSpPr>
          <p:nvPr/>
        </p:nvCxnSpPr>
        <p:spPr bwMode="auto">
          <a:xfrm flipV="1">
            <a:off x="1780458" y="2817223"/>
            <a:ext cx="581742" cy="3069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259080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/>
              <a:t>数据流</a:t>
            </a:r>
            <a:endParaRPr lang="zh-CN" alt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3276600" y="4343400"/>
            <a:ext cx="1835759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200" smtClean="0"/>
              <a:t> </a:t>
            </a:r>
            <a:r>
              <a:rPr lang="zh-CN" altLang="en-US" sz="3200" smtClean="0"/>
              <a:t>字节流</a:t>
            </a:r>
            <a:endParaRPr lang="en-US" altLang="zh-CN" sz="3200" smtClean="0"/>
          </a:p>
          <a:p>
            <a:pPr>
              <a:buFont typeface="Wingdings" pitchFamily="2" charset="2"/>
              <a:buChar char="l"/>
            </a:pPr>
            <a:r>
              <a:rPr lang="en-US" altLang="zh-CN" sz="3200" smtClean="0"/>
              <a:t> </a:t>
            </a:r>
            <a:r>
              <a:rPr lang="zh-CN" altLang="en-US" sz="3200" smtClean="0"/>
              <a:t>字符流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、为何异常处理？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" y="1447800"/>
            <a:ext cx="533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ARIANE 5 </a:t>
            </a: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火箭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1996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日，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Ariane 5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火箭在发射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37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秒之后偏离其飞行路径并突然发生爆炸， 当时火箭上载有价值</a:t>
            </a:r>
            <a:r>
              <a:rPr lang="en-US" altLang="zh-CN" sz="2800" b="1" kern="0">
                <a:latin typeface="楷体" pitchFamily="49" charset="-122"/>
                <a:ea typeface="楷体_GB2312" pitchFamily="49" charset="-122"/>
              </a:rPr>
              <a:t>5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亿美元的通信卫星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。</a:t>
            </a:r>
            <a:endParaRPr lang="en-US" altLang="zh-CN" sz="2800" b="1" kern="0" smtClean="0"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原因：程序中试图将</a:t>
            </a:r>
            <a:r>
              <a:rPr lang="en-US" altLang="zh-CN" sz="2800" b="1" kern="0">
                <a:latin typeface="楷体" pitchFamily="49" charset="-122"/>
                <a:ea typeface="楷体_GB2312" pitchFamily="49" charset="-122"/>
              </a:rPr>
              <a:t>64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位浮点数转换成</a:t>
            </a:r>
            <a:r>
              <a:rPr lang="en-US" altLang="zh-CN" sz="2800" b="1" kern="0">
                <a:latin typeface="楷体" pitchFamily="49" charset="-122"/>
                <a:ea typeface="楷体_GB2312" pitchFamily="49" charset="-122"/>
              </a:rPr>
              <a:t>16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位整数时产生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溢出。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48196"/>
            <a:ext cx="2743200" cy="37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、字节流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字节（</a:t>
            </a:r>
            <a:r>
              <a:rPr lang="en-US" altLang="zh-CN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）流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计算机采用二进制，最小信息单位为位（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bit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），数据的最小单位一般为字节（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byte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），即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bit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二进制数据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：图片、声音、文件等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，绝大多数数据均以二进制形式存储。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数据的存储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Group 236"/>
          <p:cNvGraphicFramePr>
            <a:graphicFrameLocks noGrp="1"/>
          </p:cNvGraphicFramePr>
          <p:nvPr/>
        </p:nvGraphicFramePr>
        <p:xfrm>
          <a:off x="3505200" y="1981200"/>
          <a:ext cx="4953008" cy="381000"/>
        </p:xfrm>
        <a:graphic>
          <a:graphicData uri="http://schemas.openxmlformats.org/drawingml/2006/table">
            <a:tbl>
              <a:tblPr/>
              <a:tblGrid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58620" y="1905000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'A'</a:t>
            </a:r>
            <a:endParaRPr lang="zh-CN" alt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89"/>
          <p:cNvSpPr>
            <a:spLocks noChangeArrowheads="1"/>
          </p:cNvSpPr>
          <p:nvPr/>
        </p:nvSpPr>
        <p:spPr bwMode="auto">
          <a:xfrm>
            <a:off x="1506220" y="3124200"/>
            <a:ext cx="1313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32766</a:t>
            </a:r>
          </a:p>
        </p:txBody>
      </p:sp>
      <p:graphicFrame>
        <p:nvGraphicFramePr>
          <p:cNvPr id="16" name="Group 308"/>
          <p:cNvGraphicFramePr>
            <a:graphicFrameLocks noGrp="1"/>
          </p:cNvGraphicFramePr>
          <p:nvPr/>
        </p:nvGraphicFramePr>
        <p:xfrm>
          <a:off x="3505206" y="3200400"/>
          <a:ext cx="4953004" cy="381000"/>
        </p:xfrm>
        <a:graphic>
          <a:graphicData uri="http://schemas.openxmlformats.org/drawingml/2006/table">
            <a:tbl>
              <a:tblPr/>
              <a:tblGrid>
                <a:gridCol w="309559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89"/>
          <p:cNvSpPr>
            <a:spLocks noChangeArrowheads="1"/>
          </p:cNvSpPr>
          <p:nvPr/>
        </p:nvSpPr>
        <p:spPr bwMode="auto">
          <a:xfrm>
            <a:off x="1582420" y="4038600"/>
            <a:ext cx="6976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6.5</a:t>
            </a:r>
            <a:endParaRPr kumimoji="1" lang="en-US" altLang="zh-CN" sz="32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9" name="Group 308"/>
          <p:cNvGraphicFramePr>
            <a:graphicFrameLocks noGrp="1"/>
          </p:cNvGraphicFramePr>
          <p:nvPr/>
        </p:nvGraphicFramePr>
        <p:xfrm>
          <a:off x="228600" y="4876800"/>
          <a:ext cx="8458208" cy="381000"/>
        </p:xfrm>
        <a:graphic>
          <a:graphicData uri="http://schemas.openxmlformats.org/drawingml/2006/table">
            <a:tbl>
              <a:tblPr/>
              <a:tblGrid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图片的存储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图片 9" descr="未命名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19200"/>
            <a:ext cx="3961320" cy="5334000"/>
          </a:xfrm>
          <a:prstGeom prst="rect">
            <a:avLst/>
          </a:prstGeom>
        </p:spPr>
      </p:pic>
      <p:sp>
        <p:nvSpPr>
          <p:cNvPr id="12" name="Rectangle 189"/>
          <p:cNvSpPr>
            <a:spLocks noChangeArrowheads="1"/>
          </p:cNvSpPr>
          <p:nvPr/>
        </p:nvSpPr>
        <p:spPr bwMode="auto">
          <a:xfrm>
            <a:off x="5257800" y="1219200"/>
            <a:ext cx="35814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 smtClean="0">
                <a:latin typeface="Times New Roman" pitchFamily="18" charset="0"/>
                <a:ea typeface="宋体" charset="-122"/>
              </a:rPr>
              <a:t>若一幅</a:t>
            </a:r>
            <a:r>
              <a:rPr kumimoji="1" lang="en-US" altLang="zh-CN" sz="3200" b="1" smtClean="0">
                <a:latin typeface="Times New Roman" pitchFamily="18" charset="0"/>
                <a:ea typeface="宋体" charset="-122"/>
              </a:rPr>
              <a:t>BMP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</a:rPr>
              <a:t>图片分辨率为</a:t>
            </a:r>
            <a:r>
              <a:rPr kumimoji="1" lang="en-US" altLang="zh-CN" sz="3200" b="1" smtClean="0">
                <a:latin typeface="Times New Roman" pitchFamily="18" charset="0"/>
                <a:ea typeface="宋体" charset="-122"/>
              </a:rPr>
              <a:t>1024*768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</a:rPr>
              <a:t>，每个像素为</a:t>
            </a:r>
            <a:r>
              <a:rPr kumimoji="1" lang="en-US" altLang="zh-CN" sz="3200" b="1" smtClean="0">
                <a:latin typeface="Times New Roman" pitchFamily="18" charset="0"/>
                <a:ea typeface="宋体" charset="-122"/>
              </a:rPr>
              <a:t>24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</a:rPr>
              <a:t>位真彩，则该图片的大小为：</a:t>
            </a:r>
            <a:endParaRPr kumimoji="1" lang="en-US" altLang="zh-CN" sz="3200" b="1" smtClean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1024*768*3</a:t>
            </a:r>
            <a:r>
              <a:rPr kumimoji="1" lang="en-US" altLang="zh-CN" sz="3200" b="1">
                <a:latin typeface="Times New Roman" pitchFamily="18" charset="0"/>
                <a:ea typeface="宋体" charset="-122"/>
              </a:rPr>
              <a:t/>
            </a:r>
            <a:br>
              <a:rPr kumimoji="1" lang="en-US" altLang="zh-CN" sz="3200" b="1">
                <a:latin typeface="Times New Roman" pitchFamily="18" charset="0"/>
                <a:ea typeface="宋体" charset="-122"/>
              </a:rPr>
            </a:br>
            <a:r>
              <a:rPr kumimoji="1" lang="en-US" altLang="zh-CN" sz="3200" b="1" smtClean="0">
                <a:latin typeface="Times New Roman" pitchFamily="18" charset="0"/>
                <a:ea typeface="宋体" charset="-122"/>
              </a:rPr>
              <a:t>= 2359296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</a:rPr>
              <a:t>字节</a:t>
            </a:r>
            <a:r>
              <a:rPr kumimoji="1" lang="en-US" altLang="zh-CN" sz="3200" b="1" smtClean="0">
                <a:latin typeface="Times New Roman" pitchFamily="18" charset="0"/>
                <a:ea typeface="宋体" charset="-122"/>
              </a:rPr>
              <a:t/>
            </a:r>
            <a:br>
              <a:rPr kumimoji="1" lang="en-US" altLang="zh-CN" sz="3200" b="1" smtClean="0">
                <a:latin typeface="Times New Roman" pitchFamily="18" charset="0"/>
                <a:ea typeface="宋体" charset="-122"/>
              </a:rPr>
            </a:br>
            <a:r>
              <a:rPr kumimoji="1" lang="en-US" altLang="zh-CN" sz="3200" b="1" smtClean="0">
                <a:latin typeface="Times New Roman" pitchFamily="18" charset="0"/>
                <a:ea typeface="宋体" charset="-122"/>
              </a:rPr>
              <a:t>= 2304KB</a:t>
            </a:r>
            <a:br>
              <a:rPr kumimoji="1" lang="en-US" altLang="zh-CN" sz="3200" b="1" smtClean="0">
                <a:latin typeface="Times New Roman" pitchFamily="18" charset="0"/>
                <a:ea typeface="宋体" charset="-122"/>
              </a:rPr>
            </a:br>
            <a:r>
              <a:rPr kumimoji="1" lang="en-US" altLang="zh-CN" sz="3200" b="1" smtClean="0">
                <a:latin typeface="Times New Roman" pitchFamily="18" charset="0"/>
                <a:ea typeface="宋体" charset="-122"/>
              </a:rPr>
              <a:t>= 2.25MB</a:t>
            </a:r>
          </a:p>
        </p:txBody>
      </p:sp>
      <p:sp>
        <p:nvSpPr>
          <p:cNvPr id="18" name="矩形 17"/>
          <p:cNvSpPr/>
          <p:nvPr/>
        </p:nvSpPr>
        <p:spPr>
          <a:xfrm>
            <a:off x="5334000" y="601533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视频呢？</a:t>
            </a:r>
            <a:endParaRPr lang="zh-CN" altLang="en-US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105138"/>
            <a:ext cx="8382000" cy="4838462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声音的存储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89"/>
          <p:cNvSpPr>
            <a:spLocks noChangeArrowheads="1"/>
          </p:cNvSpPr>
          <p:nvPr/>
        </p:nvSpPr>
        <p:spPr bwMode="auto">
          <a:xfrm>
            <a:off x="228600" y="5997714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000" b="1" smtClean="0">
                <a:latin typeface="Times New Roman" pitchFamily="18" charset="0"/>
                <a:ea typeface="宋体" charset="-122"/>
              </a:rPr>
              <a:t>若一首歌曲的采样频率为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</a:rPr>
              <a:t>44.1KHz</a:t>
            </a:r>
            <a:r>
              <a:rPr kumimoji="1" lang="zh-CN" altLang="en-US" sz="2000" b="1" smtClean="0">
                <a:latin typeface="Times New Roman" pitchFamily="18" charset="0"/>
                <a:ea typeface="宋体" charset="-122"/>
              </a:rPr>
              <a:t>，采样位数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</a:rPr>
              <a:t>16</a:t>
            </a:r>
            <a:r>
              <a:rPr kumimoji="1" lang="zh-CN" altLang="en-US" sz="2000" b="1" smtClean="0">
                <a:latin typeface="Times New Roman" pitchFamily="18" charset="0"/>
                <a:ea typeface="宋体" charset="-122"/>
              </a:rPr>
              <a:t>位，双声道，歌曲长度为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</a:rPr>
              <a:t>5</a:t>
            </a:r>
            <a:r>
              <a:rPr kumimoji="1" lang="zh-CN" altLang="en-US" sz="2000" b="1" smtClean="0">
                <a:latin typeface="Times New Roman" pitchFamily="18" charset="0"/>
                <a:ea typeface="宋体" charset="-122"/>
              </a:rPr>
              <a:t>分钟，则其大小为：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44100*2*2*5*60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</a:rPr>
              <a:t>= 52920000</a:t>
            </a:r>
            <a:r>
              <a:rPr kumimoji="1" lang="zh-CN" altLang="en-US" sz="2000" b="1" smtClean="0">
                <a:latin typeface="Times New Roman" pitchFamily="18" charset="0"/>
                <a:ea typeface="宋体" charset="-122"/>
              </a:rPr>
              <a:t>字节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</a:rPr>
              <a:t>= 50.47MB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类库的设计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需要考虑的问题：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输入还是输出？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用户接口：需要定义哪些操作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？接口函数的定义和实现放在什么地方？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数据的来源：文件、网络、键盘和其他线程等。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读写延迟：例如</a:t>
            </a:r>
            <a:r>
              <a:rPr lang="zh-CN" altLang="en-US" sz="28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，想从键盘读入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数据时，数据不一定来了。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081" y="1447800"/>
            <a:ext cx="7466427" cy="466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字节流的相关类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7683" y="5867400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节点流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处理流</a:t>
            </a:r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785646" y="5980200"/>
            <a:ext cx="304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785646" y="6343800"/>
            <a:ext cx="304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9200" y="190500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</a:t>
            </a:r>
            <a:endParaRPr lang="zh-CN" altLang="en-US" sz="2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9200" y="464373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</a:t>
            </a:r>
            <a:endParaRPr lang="zh-CN" altLang="en-US" sz="2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5278" y="2800290"/>
            <a:ext cx="196932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read()</a:t>
            </a:r>
          </a:p>
          <a:p>
            <a:pPr marL="271463" indent="-271463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read(byte b[])</a:t>
            </a:r>
            <a:endParaRPr lang="zh-CN" altLang="en-US" sz="20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8" y="5486400"/>
            <a:ext cx="204447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write(</a:t>
            </a:r>
            <a:r>
              <a:rPr lang="en-US" altLang="zh-CN" sz="2000" b="1" err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b)</a:t>
            </a:r>
          </a:p>
          <a:p>
            <a:pPr marL="271463" indent="-271463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write(byte b[])</a:t>
            </a:r>
            <a:endParaRPr lang="zh-CN" altLang="en-US" sz="20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48947" y="121622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文件输入流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48947" y="161107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管道输入流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79643" y="200593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过滤器字节输入流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69411" y="2400788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字节数组输入流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59179" y="279564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输入流合并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38716" y="319049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已经弃用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48947" y="398020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文件输出流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48947" y="437506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管道输出流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79643" y="476991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过滤器字节输出流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69411" y="5164773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字节数组输出流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48947" y="358535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对象输入流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48947" y="555962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对象输出流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字节流举例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66800" y="2590800"/>
            <a:ext cx="7086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4000" b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有一首</a:t>
            </a:r>
            <a:r>
              <a:rPr kumimoji="1" lang="en-US" altLang="zh-CN" sz="4000" b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mp3</a:t>
            </a:r>
            <a:r>
              <a:rPr kumimoji="1" lang="zh-CN" altLang="en-US" sz="4000" b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歌曲</a:t>
            </a: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kumimoji="1" lang="zh-CN" altLang="en-US" sz="4000" b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文件名为</a:t>
            </a:r>
            <a:r>
              <a:rPr kumimoji="1" lang="en-US" altLang="zh-CN" sz="4000" b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unknown.mp3</a:t>
            </a:r>
            <a:r>
              <a:rPr kumimoji="1" lang="zh-CN" altLang="en-US" sz="4000" b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，请编写一个程序，显示其歌名和歌手</a:t>
            </a:r>
            <a:endParaRPr kumimoji="1" lang="en-US" altLang="zh-CN" sz="4000" b="1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59369" y="1295400"/>
            <a:ext cx="6917471" cy="520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SongTitle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{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public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static void main(String[]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File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File(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[0]);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long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fileSize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file.length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fis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(file);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byte[] buffer = new byte[(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fileSize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];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d, offset = 0;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while (true) {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d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fis.read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// </a:t>
            </a:r>
            <a:r>
              <a:rPr lang="zh-CN" altLang="en-US" sz="2000" b="1" smtClean="0">
                <a:latin typeface="Times New Roman" pitchFamily="18" charset="0"/>
                <a:cs typeface="Times New Roman" pitchFamily="18" charset="0"/>
              </a:rPr>
              <a:t>字节流的接口函数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if(d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== -1) break;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else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buffer[offset++] = (byte)d;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fis.close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参考程序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6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61578" y="1357967"/>
            <a:ext cx="7768986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byte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tagBuf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byte[128];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for(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&lt; 128;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tagBuf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] = buffer[buffer.length-128+i];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String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SongName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String(tagBuf,3,30).trim(); //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歌曲名称</a:t>
            </a:r>
          </a:p>
          <a:p>
            <a:pPr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String Artist = new String(tagBuf,33,30).trim();  //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歌手名字</a:t>
            </a:r>
          </a:p>
          <a:p>
            <a:pPr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("Title: " +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SongName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("Singers: " + Artist);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参考程序（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724400"/>
            <a:ext cx="6553201" cy="13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、字符流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字符（</a:t>
            </a:r>
            <a:r>
              <a:rPr lang="en-US" altLang="zh-CN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）流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字符输入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输出流：以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位的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Unicode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码表示的字符为基本处理单位。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字符数据：字符串、文本文件。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著名的软件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Bug(2)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美国电力系统失控事件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2003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日，包括纽约在内的美国东北部发生了大面积停电，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千万用户受到影响，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座发电厂被迫关闭，经济损失达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亿美元。</a:t>
            </a:r>
            <a:endParaRPr lang="en-US" altLang="zh-CN" sz="2800" b="1" kern="0" smtClean="0"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数据表明，第一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能源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公司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下属的电力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监测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与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控制管理系统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出现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软件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错误，是北美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大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停电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的罪魁祸首。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81400"/>
            <a:ext cx="4114800" cy="291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字符流的相关类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084" y="1530350"/>
            <a:ext cx="6807716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、读写延迟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输入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输出时的读写延迟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内存访问无延迟，而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I/O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操作可能会有延迟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键盘输入：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CPU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执行指令的速度远远超过</a:t>
            </a:r>
            <a:r>
              <a:rPr lang="zh-CN" altLang="en-US" sz="3200" b="1" kern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人的按键速度</a:t>
            </a:r>
            <a:endParaRPr lang="en-US" altLang="zh-CN" sz="3200" b="1" kern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文件读写：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CPU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执行指令的速度远远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超过</a:t>
            </a:r>
            <a:r>
              <a:rPr lang="zh-CN" altLang="en-US" sz="3200" b="1" kern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硬盘的访问速度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怎么办？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如何应对读写延迟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一个字：</a:t>
            </a:r>
            <a:r>
              <a:rPr lang="zh-CN" altLang="en-US" sz="3200" b="1" kern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等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！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两个字：</a:t>
            </a:r>
            <a:r>
              <a:rPr lang="zh-CN" altLang="en-US" sz="3200" b="1" kern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缓冲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！</a:t>
            </a: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在字节和字符流的类库中，都有相应的缓冲类，如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BufferedInputStream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BufferedReader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生活中的缓冲的例子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07" y="1676400"/>
            <a:ext cx="61722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524000"/>
            <a:ext cx="4571999" cy="3049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缓冲？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" y="1828800"/>
            <a:ext cx="4522662" cy="2514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03494" y="4724400"/>
            <a:ext cx="5864106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商店</a:t>
            </a:r>
            <a:r>
              <a:rPr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</a:t>
            </a:r>
            <a:r>
              <a:rPr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库房</a:t>
            </a:r>
            <a:endParaRPr lang="en-US" altLang="zh-CN" sz="2400" b="1" smtClean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内存缓冲区</a:t>
            </a:r>
            <a:r>
              <a:rPr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I/O</a:t>
            </a:r>
            <a:r>
              <a:rPr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设备</a:t>
            </a:r>
            <a:endParaRPr lang="zh-CN" altLang="en-US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59369" y="1211044"/>
            <a:ext cx="7300973" cy="557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SongTitle2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public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static void main(String[]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File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File(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[0]);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long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fileSize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file.length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>
              <a:buNone/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       BufferedInputStream bis = </a:t>
            </a:r>
            <a:endParaRPr lang="en-US" altLang="zh-CN" sz="2000" b="1" smtClean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              new </a:t>
            </a: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BufferedInputStream(new FileInputStream(file));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byte[] buffer = new byte[(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fileSize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];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d, offset = 0;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while (true) {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bis.read</a:t>
            </a: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// </a:t>
            </a:r>
            <a:r>
              <a:rPr lang="zh-CN" altLang="en-US" sz="2000" b="1" smtClean="0">
                <a:latin typeface="Times New Roman" pitchFamily="18" charset="0"/>
                <a:cs typeface="Times New Roman" pitchFamily="18" charset="0"/>
              </a:rPr>
              <a:t>字节流的接口函数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if(d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== -1) break;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else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buffer[offset++] = (byte)d;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bis.close();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mp3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歌曲名的新程序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3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61578" y="1828800"/>
            <a:ext cx="7768986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byte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tagBuf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byte[128];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for(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&lt; 128;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tagBuf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] = buffer[buffer.length-128+i];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String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SongName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String(tagBuf,3,30).trim(); //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歌曲名称</a:t>
            </a:r>
          </a:p>
          <a:p>
            <a:pPr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String Artist = new String(tagBuf,33,30).trim();  //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歌手名字</a:t>
            </a:r>
          </a:p>
          <a:p>
            <a:pPr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("Title: " +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SongName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("Singers: " + Artist);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048000" y="5257800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6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速度快很多！</a:t>
            </a:r>
            <a:endParaRPr lang="zh-CN" altLang="en-US" sz="3600" b="1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8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命名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533524"/>
            <a:ext cx="8255421" cy="4562476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1629047"/>
            <a:ext cx="1447800" cy="961753"/>
          </a:xfrm>
          <a:prstGeom prst="rect">
            <a:avLst/>
          </a:prstGeom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、字节流到字符流</a:t>
            </a:r>
          </a:p>
        </p:txBody>
      </p:sp>
    </p:spTree>
    <p:extLst>
      <p:ext uri="{BB962C8B-B14F-4D97-AF65-F5344CB8AC3E}">
        <p14:creationId xmlns:p14="http://schemas.microsoft.com/office/powerpoint/2010/main" val="36538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举例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143000" y="1752600"/>
            <a:ext cx="7086600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4800" b="1" smtClean="0">
                <a:latin typeface="Times New Roman" pitchFamily="18" charset="0"/>
                <a:ea typeface="+mn-ea"/>
                <a:cs typeface="Times New Roman" pitchFamily="18" charset="0"/>
              </a:rPr>
              <a:t>如何从键盘输入各种类型的数据？</a:t>
            </a:r>
            <a:endParaRPr kumimoji="1" lang="en-US" altLang="zh-CN" sz="4800" b="1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0" hangingPunct="0">
              <a:buNone/>
            </a:pPr>
            <a:r>
              <a:rPr kumimoji="1" lang="zh-CN" altLang="en-US" sz="4800" b="1" smtClean="0">
                <a:latin typeface="Times New Roman" pitchFamily="18" charset="0"/>
                <a:ea typeface="+mn-ea"/>
                <a:cs typeface="Times New Roman" pitchFamily="18" charset="0"/>
              </a:rPr>
              <a:t>如：</a:t>
            </a:r>
            <a:r>
              <a:rPr kumimoji="1" lang="en-US" altLang="zh-CN" sz="4800" b="1" smtClean="0">
                <a:latin typeface="Times New Roman" pitchFamily="18" charset="0"/>
                <a:ea typeface="+mn-ea"/>
                <a:cs typeface="Times New Roman" pitchFamily="18" charset="0"/>
              </a:rPr>
              <a:t>float x = 3.125</a:t>
            </a:r>
            <a:r>
              <a:rPr kumimoji="1" lang="zh-CN" altLang="en-US" sz="4800" b="1" smtClean="0">
                <a:latin typeface="Times New Roman" pitchFamily="18" charset="0"/>
                <a:ea typeface="+mn-ea"/>
                <a:cs typeface="Times New Roman" pitchFamily="18" charset="0"/>
              </a:rPr>
              <a:t>？</a:t>
            </a:r>
            <a:endParaRPr kumimoji="1" lang="en-US" altLang="zh-CN" sz="4800" b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95600" y="4876800"/>
          <a:ext cx="28956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556260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36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61578" y="1295400"/>
            <a:ext cx="7796622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public final class System {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…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public final static </a:t>
            </a: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in = null;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…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private static void initializeSystemClass() {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…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FileInputStream fdIn = new FileInputStream(FileDescriptor.in); 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setIn0(new </a:t>
            </a: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BufferedInputStream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(fdIn)); 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…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System.in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15" name="TextBox 14"/>
          <p:cNvSpPr txBox="1"/>
          <p:nvPr/>
        </p:nvSpPr>
        <p:spPr>
          <a:xfrm>
            <a:off x="685800" y="5562600"/>
            <a:ext cx="5589992" cy="90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System.out.println(System.in.getClass());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class java.io.BufferedInputStream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著名的软件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Bug(3)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" y="1447800"/>
            <a:ext cx="533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Windows Vista </a:t>
            </a: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系统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该系统从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2001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年开始研发，整个过程历时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年，先后有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9000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位开发人员投入其中，耗资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亿美元，代码规模超过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万行。</a:t>
            </a:r>
            <a:endParaRPr lang="en-US" altLang="zh-CN" sz="2800" b="1" kern="0" smtClean="0"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Vista 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进入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公开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测试时，已知的程序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错误总数已经超过</a:t>
            </a:r>
            <a:r>
              <a:rPr lang="en-US" altLang="zh-CN" sz="2800" b="1" kern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2.7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万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个。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18" y="1744362"/>
            <a:ext cx="3004404" cy="41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47321" y="1219200"/>
            <a:ext cx="75584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int read( 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int read( byte b[ ] 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int read( byte b[ ], int off, int len 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int available( 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long skip( long n 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InputStream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872463" y="3200400"/>
            <a:ext cx="3318537" cy="90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byte[] b = new byte[20];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System.in.read(b);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59830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33600" y="4419600"/>
          <a:ext cx="5105401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3"/>
                <a:gridCol w="729343"/>
                <a:gridCol w="729343"/>
                <a:gridCol w="729343"/>
                <a:gridCol w="729343"/>
                <a:gridCol w="729343"/>
                <a:gridCol w="729343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'3'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'.'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'1'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'2'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'5'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'\r'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'\n'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33600" y="5267960"/>
          <a:ext cx="5105401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3"/>
                <a:gridCol w="729343"/>
                <a:gridCol w="729343"/>
                <a:gridCol w="729343"/>
                <a:gridCol w="729343"/>
                <a:gridCol w="729343"/>
                <a:gridCol w="729343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2E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0D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0A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6391" y="4572000"/>
            <a:ext cx="1008609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byte</a:t>
            </a:r>
          </a:p>
          <a:p>
            <a:pPr>
              <a:buNone/>
            </a:pPr>
            <a:r>
              <a:rPr lang="zh-CN" altLang="en-US" sz="32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类型</a:t>
            </a:r>
            <a:endParaRPr lang="zh-CN" altLang="en-US" sz="32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InputStreamReader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用于处理字符流的最基本的类，用来在字节流和字符流之间作为中介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32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父类是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Reader</a:t>
            </a: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，以下是一些成员函数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419600"/>
            <a:ext cx="7571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int read() throws IOException;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int read(char cbuf[]) throws IOException;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abstract int read(char cbuf[], int off,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    int len) throws IOException;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590800"/>
            <a:ext cx="8186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InputStreamReader(InputStream in);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InputStreamReader(InputStream in,String enc)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 throws UnsupportedEncodingException;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InputStreamReader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57200" y="1699939"/>
            <a:ext cx="8316829" cy="1348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char[] c = new char[20];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InputStreamReader sr = new InputStreamReader(System.in);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sr.read(c);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1" y="5297269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95398" y="3733800"/>
          <a:ext cx="7543802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6"/>
                <a:gridCol w="1077686"/>
                <a:gridCol w="1077686"/>
                <a:gridCol w="1077686"/>
                <a:gridCol w="1077686"/>
                <a:gridCol w="1077686"/>
                <a:gridCol w="1077686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'3'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'.'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'1'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'2'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'5'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'\r'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'\n'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95398" y="4582160"/>
          <a:ext cx="7543802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6"/>
                <a:gridCol w="1077686"/>
                <a:gridCol w="1077686"/>
                <a:gridCol w="1077686"/>
                <a:gridCol w="1077686"/>
                <a:gridCol w="1077686"/>
                <a:gridCol w="1077686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2E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0D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0A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1" y="3886200"/>
            <a:ext cx="1008609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char</a:t>
            </a:r>
          </a:p>
          <a:p>
            <a:pPr>
              <a:buNone/>
            </a:pPr>
            <a:r>
              <a:rPr lang="zh-CN" altLang="en-US" sz="32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类型</a:t>
            </a:r>
            <a:endParaRPr lang="zh-CN" altLang="en-US" sz="32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705600" y="3581400"/>
            <a:ext cx="2209800" cy="1905000"/>
          </a:xfrm>
          <a:prstGeom prst="ellipse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BufferedReader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内部有一缓冲区，读入数据时先从该缓冲区取数据，若数据不足再去访问外设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32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除了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Reader</a:t>
            </a: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Writer</a:t>
            </a: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中提供的基本的读写方法外，增加对整行字符的处理。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953000"/>
            <a:ext cx="829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String readLine() throws IOException;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175" y="2674203"/>
            <a:ext cx="7742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BufferedReader(Reader in);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BufferedReader(Reader in, int sz);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73244" y="1447800"/>
            <a:ext cx="7262309" cy="171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BufferedReader reader = </a:t>
            </a:r>
            <a:b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new BufferedReader(new InputStreamReader(System.in));</a:t>
            </a:r>
          </a:p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String str = reader.readLine();</a:t>
            </a:r>
          </a:p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float x = Float.parseFloat(str);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连接起来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57200" y="3581400"/>
            <a:ext cx="8153400" cy="2514600"/>
            <a:chOff x="384" y="1584"/>
            <a:chExt cx="4992" cy="115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84" y="1584"/>
              <a:ext cx="4992" cy="1152"/>
              <a:chOff x="-2" y="-2"/>
              <a:chExt cx="5764" cy="686"/>
            </a:xfrm>
          </p:grpSpPr>
          <p:grpSp>
            <p:nvGrpSpPr>
              <p:cNvPr id="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682"/>
                <a:chOff x="0" y="0"/>
                <a:chExt cx="5760" cy="682"/>
              </a:xfrm>
            </p:grpSpPr>
            <p:sp>
              <p:nvSpPr>
                <p:cNvPr id="1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0" cy="682"/>
                </a:xfrm>
                <a:prstGeom prst="rect">
                  <a:avLst/>
                </a:prstGeom>
                <a:solidFill>
                  <a:srgbClr val="F8FFF4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760" cy="682"/>
                  <a:chOff x="0" y="0"/>
                  <a:chExt cx="5760" cy="682"/>
                </a:xfrm>
              </p:grpSpPr>
              <p:sp>
                <p:nvSpPr>
                  <p:cNvPr id="1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760" cy="682"/>
                  </a:xfrm>
                  <a:prstGeom prst="rect">
                    <a:avLst/>
                  </a:prstGeom>
                  <a:solidFill>
                    <a:srgbClr val="F8FFF4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pPr algn="ctr"/>
                    <a:r>
                      <a:rPr kumimoji="0" lang="zh-CN" altLang="en-GB">
                        <a:ea typeface="宋体" charset="-122"/>
                      </a:rPr>
                      <a:t>  </a:t>
                    </a:r>
                    <a:r>
                      <a:rPr kumimoji="0" lang="zh-CN" altLang="en-GB" sz="6500">
                        <a:ea typeface="宋体" charset="-122"/>
                      </a:rPr>
                      <a:t> </a:t>
                    </a:r>
                    <a:r>
                      <a:rPr kumimoji="0" lang="zh-CN" altLang="en-GB">
                        <a:ea typeface="宋体" charset="-122"/>
                      </a:rPr>
                      <a:t>                                                                                         </a:t>
                    </a:r>
                  </a:p>
                </p:txBody>
              </p:sp>
              <p:sp>
                <p:nvSpPr>
                  <p:cNvPr id="1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760" cy="682"/>
                  </a:xfrm>
                  <a:prstGeom prst="rect">
                    <a:avLst/>
                  </a:prstGeom>
                  <a:noFill/>
                  <a:ln w="7" cap="sq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-2" y="-2"/>
                <a:ext cx="5764" cy="686"/>
              </a:xfrm>
              <a:prstGeom prst="rect">
                <a:avLst/>
              </a:prstGeom>
              <a:noFill/>
              <a:ln w="6350" cap="sq">
                <a:solidFill>
                  <a:srgbClr val="A0A0A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8" name="Picture 12" descr="connectedStream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3" y="1848"/>
              <a:ext cx="4298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7892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2209800"/>
            <a:ext cx="44117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异常处理（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Exception</a:t>
            </a:r>
            <a:r>
              <a:rPr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2286000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953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3352800"/>
            <a:ext cx="33634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输入输出（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I/O</a:t>
            </a:r>
            <a:r>
              <a:rPr lang="zh-CN" altLang="en-US" sz="3200" b="1" smtClean="0">
                <a:ea typeface="宋体" charset="-122"/>
              </a:rPr>
              <a:t>） 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3452859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2438400" y="52276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700338" y="4648200"/>
            <a:ext cx="25378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文件（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File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）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1828800" y="4724400"/>
            <a:ext cx="608013" cy="533400"/>
            <a:chOff x="1152" y="1275"/>
            <a:chExt cx="383" cy="336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2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、文件的基本概念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什么是文件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文件是一种抽象机制，它提供了一种把信息保存在磁盘等存储设备上，并且便于以后访问的方法。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在一个操作系统中，负责处理文件相关事宜的部分，称为文件系统。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文件的类型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572000"/>
          </a:xfrm>
        </p:spPr>
        <p:txBody>
          <a:bodyPr/>
          <a:lstStyle/>
          <a:p>
            <a:r>
              <a:rPr lang="zh-CN" altLang="en-US" sz="3200" smtClean="0"/>
              <a:t>普通文件：包含用户信息的文件</a:t>
            </a:r>
            <a:endParaRPr lang="en-US" altLang="zh-CN" sz="3200" smtClean="0"/>
          </a:p>
          <a:p>
            <a:pPr lvl="1">
              <a:spcAft>
                <a:spcPts val="1200"/>
              </a:spcAft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文本文件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：由一行行文本组成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二进制文件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：非文本文件，通常具有某种内部的逻辑结构，为相关的应用程序所了解。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smtClean="0"/>
              <a:t>目录文件：管理文件系统结构的系统文件。</a:t>
            </a:r>
            <a:endParaRPr lang="en-US" altLang="zh-CN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文件的属性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724400"/>
          </a:xfrm>
        </p:spPr>
        <p:txBody>
          <a:bodyPr/>
          <a:lstStyle/>
          <a:p>
            <a:r>
              <a:rPr lang="zh-CN" altLang="en-US" sz="2800" smtClean="0"/>
              <a:t>每个文件都有一个名字和它所保存的信息，此外，</a:t>
            </a:r>
            <a:r>
              <a:rPr lang="en-US" altLang="zh-CN" sz="2800" smtClean="0"/>
              <a:t>OS</a:t>
            </a:r>
            <a:r>
              <a:rPr lang="zh-CN" altLang="en-US" sz="2800" smtClean="0"/>
              <a:t>还给每个文件附加了一些其他信息，这些信息称为文件的属性。</a:t>
            </a:r>
            <a:endParaRPr lang="en-US" altLang="zh-CN" sz="2800" smtClean="0"/>
          </a:p>
          <a:p>
            <a:pPr>
              <a:spcBef>
                <a:spcPts val="1200"/>
              </a:spcBef>
            </a:pPr>
            <a:r>
              <a:rPr lang="zh-CN" altLang="en-US" sz="2800" smtClean="0"/>
              <a:t>常见的一些文件属性：</a:t>
            </a:r>
            <a:endParaRPr lang="en-US" altLang="zh-CN" sz="2800" smtClean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只读标志位：可读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写或只读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隐藏标志位：普通文件或隐藏文件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系统标志位：普通文件或系统文件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创建时间、最后访问时间、最后修改时间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文件长度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文件的创建者、保护信息等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5410200" cy="6214594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2971800"/>
            <a:ext cx="23622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文件的属性信息</a:t>
            </a:r>
          </a:p>
          <a:p>
            <a:pPr eaLnBrk="0" hangingPunct="0"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存放在哪儿？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700000" y="6172200"/>
            <a:ext cx="964800" cy="262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的设计初衷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3400" y="1839992"/>
            <a:ext cx="434339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      Gosling and fellow project engineers learned a great deal about the value of qualities such as </a:t>
            </a:r>
            <a:r>
              <a:rPr lang="en-US" altLang="zh-CN" sz="24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reliability, cost, standards, and simplicity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 -- top priorities in the consumer marketplace.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      Consumers demand low-cost, bug-free and relatively simple, easy-to-use products.</a:t>
            </a:r>
            <a:endParaRPr lang="zh-CN" alt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1905000"/>
            <a:ext cx="372791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文件的访问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zh-CN" altLang="en-US" sz="3200" smtClean="0">
                <a:solidFill>
                  <a:srgbClr val="FF0000"/>
                </a:solidFill>
              </a:rPr>
              <a:t>访问文件的属性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pPr lvl="1">
              <a:spcAft>
                <a:spcPts val="1200"/>
              </a:spcAft>
            </a:pPr>
            <a:r>
              <a:rPr lang="zh-CN" altLang="en-US" smtClean="0"/>
              <a:t>创建文件、删除文件、获取文件属性、设置文件属性、修改文件名、移动文件等</a:t>
            </a:r>
            <a:endParaRPr lang="en-US" altLang="zh-CN" smtClean="0"/>
          </a:p>
          <a:p>
            <a:pPr>
              <a:spcBef>
                <a:spcPts val="1800"/>
              </a:spcBef>
            </a:pPr>
            <a:r>
              <a:rPr lang="zh-CN" altLang="en-US" sz="3200" smtClean="0">
                <a:solidFill>
                  <a:srgbClr val="FF0000"/>
                </a:solidFill>
              </a:rPr>
              <a:t>读写文件内容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打开文件、关闭文件、读文件、写文件、添加、定位等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6263" y="1524000"/>
            <a:ext cx="8034337" cy="427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目录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directory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）也称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文件夹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folder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），它是一张表格，记录了在该目录下的每一个文件的文件名和其他的一些管理信息。</a:t>
            </a: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一般情况下，每个文件占用该表格的某一行，即一个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目录项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（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该表格如何存放？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）；</a:t>
            </a: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这张表格本身是以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文件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的形式存放在磁盘上；</a:t>
            </a: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在目录的管理上，也有相关的系统调用，如：</a:t>
            </a:r>
          </a:p>
          <a:p>
            <a:pPr marL="850900" lvl="1" indent="-371475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F"/>
            </a:pPr>
            <a:r>
              <a:rPr kumimoji="1" lang="zh-CN" altLang="en-US" sz="2800" b="1" smtClean="0">
                <a:latin typeface="Times New Roman" pitchFamily="18" charset="0"/>
                <a:ea typeface="宋体" charset="-122"/>
              </a:rPr>
              <a:t>创建目录、删除目录、修改目录名等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目录的实现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graphicFrame>
        <p:nvGraphicFramePr>
          <p:cNvPr id="5" name="Group 124"/>
          <p:cNvGraphicFramePr>
            <a:graphicFrameLocks noGrp="1"/>
          </p:cNvGraphicFramePr>
          <p:nvPr/>
        </p:nvGraphicFramePr>
        <p:xfrm>
          <a:off x="539750" y="2070100"/>
          <a:ext cx="2859088" cy="3581402"/>
        </p:xfrm>
        <a:graphic>
          <a:graphicData uri="http://schemas.openxmlformats.org/drawingml/2006/table">
            <a:tbl>
              <a:tblPr/>
              <a:tblGrid>
                <a:gridCol w="1430338"/>
                <a:gridCol w="1428750"/>
              </a:tblGrid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文件名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Games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FCB1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FCB2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News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FCB3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Work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FCB4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98"/>
          <p:cNvGraphicFramePr>
            <a:graphicFrameLocks noGrp="1"/>
          </p:cNvGraphicFramePr>
          <p:nvPr/>
        </p:nvGraphicFramePr>
        <p:xfrm>
          <a:off x="4092575" y="2079625"/>
          <a:ext cx="2963863" cy="3581402"/>
        </p:xfrm>
        <a:graphic>
          <a:graphicData uri="http://schemas.openxmlformats.org/drawingml/2006/table">
            <a:tbl>
              <a:tblPr/>
              <a:tblGrid>
                <a:gridCol w="1266825"/>
                <a:gridCol w="1697038"/>
              </a:tblGrid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文件名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索引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Games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News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Work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7762875" y="2887663"/>
            <a:ext cx="1073150" cy="519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FCB1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7762875" y="3609975"/>
            <a:ext cx="1073150" cy="519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FCB2</a:t>
            </a:r>
          </a:p>
        </p:txBody>
      </p:sp>
      <p:sp>
        <p:nvSpPr>
          <p:cNvPr id="10" name="Rectangle 46"/>
          <p:cNvSpPr>
            <a:spLocks noChangeArrowheads="1"/>
          </p:cNvSpPr>
          <p:nvPr/>
        </p:nvSpPr>
        <p:spPr bwMode="auto">
          <a:xfrm>
            <a:off x="7762875" y="4332288"/>
            <a:ext cx="1073150" cy="519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FCB3</a:t>
            </a:r>
          </a:p>
        </p:txBody>
      </p:sp>
      <p:sp>
        <p:nvSpPr>
          <p:cNvPr id="11" name="Rectangle 47"/>
          <p:cNvSpPr>
            <a:spLocks noChangeArrowheads="1"/>
          </p:cNvSpPr>
          <p:nvPr/>
        </p:nvSpPr>
        <p:spPr bwMode="auto">
          <a:xfrm>
            <a:off x="7762875" y="5056188"/>
            <a:ext cx="1073150" cy="519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FCB4</a:t>
            </a:r>
          </a:p>
        </p:txBody>
      </p:sp>
      <p:sp>
        <p:nvSpPr>
          <p:cNvPr id="12" name="Line 48"/>
          <p:cNvSpPr>
            <a:spLocks noChangeShapeType="1"/>
          </p:cNvSpPr>
          <p:nvPr/>
        </p:nvSpPr>
        <p:spPr bwMode="auto">
          <a:xfrm>
            <a:off x="6510338" y="3143250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3" name="Line 49"/>
          <p:cNvSpPr>
            <a:spLocks noChangeShapeType="1"/>
          </p:cNvSpPr>
          <p:nvPr/>
        </p:nvSpPr>
        <p:spPr bwMode="auto">
          <a:xfrm>
            <a:off x="6510338" y="3862388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4" name="Line 50"/>
          <p:cNvSpPr>
            <a:spLocks noChangeShapeType="1"/>
          </p:cNvSpPr>
          <p:nvPr/>
        </p:nvSpPr>
        <p:spPr bwMode="auto">
          <a:xfrm>
            <a:off x="6510338" y="4581525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5" name="Line 51"/>
          <p:cNvSpPr>
            <a:spLocks noChangeShapeType="1"/>
          </p:cNvSpPr>
          <p:nvPr/>
        </p:nvSpPr>
        <p:spPr bwMode="auto">
          <a:xfrm>
            <a:off x="6510338" y="5314950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1271588" y="1306513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直接法</a:t>
            </a:r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4759325" y="1306513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间接法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、访问文件属性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File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类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用来描述和访问一个文件的属性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构造函数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/>
            </a:r>
            <a:b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 File(String path);</a:t>
            </a:r>
            <a:b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 File(String path, String name);</a:t>
            </a:r>
            <a:b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 File(File dir, String name);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常用方法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9600" y="1066800"/>
          <a:ext cx="8229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原型</a:t>
                      </a:r>
                      <a:endParaRPr lang="zh-CN" altLang="en-US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getName();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得到文件的名称（不包括路径）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getPath();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得到文件的路径名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getAbsolutePath();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得到文件的绝对路径名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getParent();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得到文件的上一级目录名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renameTo(File dest);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将当前文件名修改为</a:t>
                      </a:r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dest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exists();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测试当前</a:t>
                      </a:r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File</a:t>
                      </a:r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对象所指示的文件是否存在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canWrite();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测试文件是否可写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canRead();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测试文件是否可读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isFile();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测试当前文件是否是一个文件（而非目录）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isDirectory();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测试当前文件是否是目录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long lastModified();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得到文件最近一次修改的时间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long length();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得到文件的长度，以字节为单位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delete();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删除当前文件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String[] list();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列出当前目录下的文件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示例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" y="1143000"/>
            <a:ext cx="8382000" cy="5555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static void main(String[] args)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File oldFile = new File("old.txt");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File newFile = new File("d:" + File.separator + "temp" + File.separator 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                             + "new.txt");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if(oldFile.exists())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oldFile.renameTo(newFile);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else{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try{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  oldFile.createNewFile();    // throws IOException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}catch(IOException e){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  System.out.println("</a:t>
            </a:r>
            <a:r>
              <a:rPr kumimoji="1" lang="zh-CN" altLang="en-US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无法创建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old.txt</a:t>
            </a:r>
            <a:r>
              <a:rPr kumimoji="1" lang="zh-CN" altLang="en-US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文件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0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、读文本文件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5240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类读文本文件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可以方便地对文本文件中的每一个不同类型的数据单元进行访问；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在创建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Scanner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对象时，用一个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对象作为参数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/>
            </a:r>
            <a:b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Scanner input = new Scanner(new File(“data.txt”));</a:t>
            </a:r>
            <a:b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zh-CN" altLang="en-US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需要处理一下</a:t>
            </a: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FileNotFoundException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/>
            </a:r>
            <a:b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符号单元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符号单元（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）：用户输入的符号单元，用空白字符隔开，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类会把文件的内容分隔为一个个的符号单元</a:t>
            </a:r>
            <a:endParaRPr lang="en-US" altLang="zh-CN" sz="28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若一个文件包含如下内容，则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将解释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4572000"/>
            <a:ext cx="44085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u="sng" smtClean="0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altLang="zh-CN" sz="2400" b="1" u="sng" smtClean="0">
                <a:latin typeface="Times New Roman" pitchFamily="18" charset="0"/>
                <a:cs typeface="Times New Roman" pitchFamily="18" charset="0"/>
              </a:rPr>
              <a:t>Type(s)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23		int, double,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3.14		double,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"John		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Smith"	String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19200" y="3559181"/>
            <a:ext cx="2301875" cy="904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23    3.14</a:t>
            </a:r>
          </a:p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"John  Smith"</a:t>
            </a:r>
            <a:endParaRPr lang="zh-CN" altLang="zh-CN" sz="2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输入光标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考虑一个文件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weather.txt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，其内容为：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28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把整个文件视为一个字符流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28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输入光标：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的当前位置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19200" y="1866340"/>
            <a:ext cx="3429000" cy="17912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16.2   23.5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19.1 7.4  22.8</a:t>
            </a:r>
          </a:p>
          <a:p>
            <a:pPr>
              <a:buNone/>
            </a:pP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18.5  -1.8 14.9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4354483"/>
            <a:ext cx="8001000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pt-BR" altLang="zh-CN" sz="2000" b="1" smtClean="0">
                <a:latin typeface="Courier New" pitchFamily="49" charset="0"/>
                <a:cs typeface="Courier New" pitchFamily="49" charset="0"/>
              </a:rPr>
              <a:t>16.2   23.5\n   19.1 7.4  22.8\n\n18.5  -1.8 14.9\n</a:t>
            </a:r>
            <a:endParaRPr lang="zh-CN" altLang="zh-CN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724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读入符号单元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1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读入数据：读入输入数据，将光标向后移动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85800" y="2368818"/>
            <a:ext cx="8001000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pt-BR" altLang="zh-CN" sz="2000" b="1" smtClean="0">
                <a:latin typeface="Courier New" pitchFamily="49" charset="0"/>
                <a:cs typeface="Courier New" pitchFamily="49" charset="0"/>
              </a:rPr>
              <a:t>16.2   23.5\n   19.1 7.4  22.8\n\n18.5  -1.8 14.9\n</a:t>
            </a:r>
            <a:endParaRPr lang="zh-CN" altLang="zh-CN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273873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09600" y="3257490"/>
            <a:ext cx="8153400" cy="1307892"/>
            <a:chOff x="609600" y="3257490"/>
            <a:chExt cx="8153400" cy="1307892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762000" y="3780000"/>
              <a:ext cx="630000" cy="304800"/>
            </a:xfrm>
            <a:prstGeom prst="rect">
              <a:avLst/>
            </a:prstGeom>
            <a:solidFill>
              <a:srgbClr val="FFFF99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685800" y="3733800"/>
              <a:ext cx="8001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None/>
              </a:pPr>
              <a:r>
                <a:rPr lang="pt-BR" altLang="zh-CN" sz="2000" b="1" smtClean="0">
                  <a:latin typeface="Courier New" pitchFamily="49" charset="0"/>
                  <a:cs typeface="Courier New" pitchFamily="49" charset="0"/>
                </a:rPr>
                <a:t>16.2   23.5\n   19.1 7.4  22.8\n\n18.5  -1.8 14.9\n</a:t>
              </a:r>
              <a:endParaRPr lang="zh-CN" altLang="zh-CN" sz="20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4103717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Times New Roman" pitchFamily="18" charset="0"/>
                  <a:cs typeface="Times New Roman" pitchFamily="18" charset="0"/>
                </a:rPr>
                <a:t>^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09600" y="3257490"/>
              <a:ext cx="8153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b="1" smtClean="0">
                  <a:latin typeface="Courier New" pitchFamily="49" charset="0"/>
                </a:rPr>
                <a:t>double d = input.nextDouble();    </a:t>
              </a:r>
              <a:r>
                <a:rPr lang="en-US" altLang="zh-CN" sz="2000" b="1" smtClean="0">
                  <a:solidFill>
                    <a:srgbClr val="008080"/>
                  </a:solidFill>
                  <a:latin typeface="Courier New" pitchFamily="49" charset="0"/>
                </a:rPr>
                <a:t>// 16.2</a:t>
              </a:r>
              <a:endParaRPr lang="zh-CN" altLang="en-US" sz="20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9600" y="4711908"/>
            <a:ext cx="8153400" cy="1307892"/>
            <a:chOff x="609600" y="4711908"/>
            <a:chExt cx="8153400" cy="130789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828800" y="5234418"/>
              <a:ext cx="630000" cy="304800"/>
            </a:xfrm>
            <a:prstGeom prst="rect">
              <a:avLst/>
            </a:prstGeom>
            <a:solidFill>
              <a:srgbClr val="FFFF99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685800" y="5188218"/>
              <a:ext cx="8001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None/>
              </a:pPr>
              <a:r>
                <a:rPr lang="pt-BR" altLang="zh-CN" sz="2000" b="1" smtClean="0">
                  <a:latin typeface="Courier New" pitchFamily="49" charset="0"/>
                  <a:cs typeface="Courier New" pitchFamily="49" charset="0"/>
                </a:rPr>
                <a:t>16.2   23.5\n   19.1 7.4  22.8\n\n18.5  -1.8 14.9\n</a:t>
              </a:r>
              <a:endParaRPr lang="zh-CN" altLang="zh-CN" sz="20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62200" y="5558135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Times New Roman" pitchFamily="18" charset="0"/>
                  <a:cs typeface="Times New Roman" pitchFamily="18" charset="0"/>
                </a:rPr>
                <a:t>^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09600" y="4711908"/>
              <a:ext cx="8153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b="1" smtClean="0">
                  <a:latin typeface="Courier New" pitchFamily="49" charset="0"/>
                </a:rPr>
                <a:t>String s = input.next();    	</a:t>
              </a:r>
              <a:r>
                <a:rPr lang="en-US" altLang="zh-CN" sz="2000" b="1" smtClean="0">
                  <a:solidFill>
                    <a:srgbClr val="008080"/>
                  </a:solidFill>
                  <a:latin typeface="Courier New" pitchFamily="49" charset="0"/>
                </a:rPr>
                <a:t>// "23.5"</a:t>
              </a:r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语言程序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3048000" cy="2492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void  main( 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     </a:t>
            </a: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int  </a:t>
            </a: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*p;</a:t>
            </a:r>
            <a:endParaRPr kumimoji="1" lang="en-US" altLang="zh-CN" sz="2400" b="1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     *p   </a:t>
            </a: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=   </a:t>
            </a: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10;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      printf("%d",*p);</a:t>
            </a:r>
            <a:endParaRPr kumimoji="1" lang="en-US" altLang="zh-CN" sz="2400" b="1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}</a:t>
            </a:r>
            <a:endParaRPr kumimoji="1" lang="en-US" altLang="zh-CN" sz="2400" b="1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7" name="Picture 3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828800"/>
            <a:ext cx="5184775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/>
        </p:nvGrpSpPr>
        <p:grpSpPr>
          <a:xfrm>
            <a:off x="533400" y="4648200"/>
            <a:ext cx="8382000" cy="1160407"/>
            <a:chOff x="533400" y="4783193"/>
            <a:chExt cx="8382000" cy="1160407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533400" y="4960203"/>
              <a:ext cx="3048000" cy="830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None/>
              </a:pPr>
              <a:r>
                <a:rPr kumimoji="1" lang="en-US" altLang="zh-CN" sz="2400" b="1" smtClean="0">
                  <a:solidFill>
                    <a:schemeClr val="tx1"/>
                  </a:solidFill>
                  <a:ea typeface="宋体" charset="-122"/>
                </a:rPr>
                <a:t>String s;     System.out.println(s);</a:t>
              </a:r>
              <a:endParaRPr kumimoji="1" lang="en-US" altLang="zh-CN" sz="2400" b="1">
                <a:solidFill>
                  <a:schemeClr val="tx1"/>
                </a:solidFill>
                <a:ea typeface="宋体" charset="-122"/>
              </a:endParaRPr>
            </a:p>
          </p:txBody>
        </p:sp>
        <p:pic>
          <p:nvPicPr>
            <p:cNvPr id="9" name="图片 8" descr="无标题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659" y="4783193"/>
              <a:ext cx="5079741" cy="1160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如何读取整个文件？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读取下一个数据单元的前提是该单元存在，若文件已结束，则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NoSuchElementException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；若类型不一致，则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InputMismatchException</a:t>
            </a: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在读取数据单元之前，先判断其是否存在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hasNext();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hasNextInt();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hasNextDouble();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hasNextBoolean();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hasNextLine();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一个例子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访问下列文件，计算所有气温的平均值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6788" y="2667000"/>
            <a:ext cx="7034212" cy="187743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16.2   23.5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Tuesday   19.1   Wed 7.4   THURS. TEMP: 22.8</a:t>
            </a:r>
          </a:p>
          <a:p>
            <a:pPr>
              <a:buNone/>
            </a:pP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18.5  -1.8  &lt;-- Here is my data!  --Ally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14.9 :-)</a:t>
            </a:r>
            <a:endParaRPr lang="zh-CN" altLang="zh-CN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0400" y="4800600"/>
            <a:ext cx="2109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weather2.txt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参考程序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187961"/>
            <a:ext cx="8610600" cy="5355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// </a:t>
            </a:r>
            <a:r>
              <a:rPr kumimoji="1" lang="zh-CN" altLang="en-US" b="1" smtClean="0">
                <a:latin typeface="Courier New" pitchFamily="49" charset="0"/>
                <a:ea typeface="宋体" charset="-122"/>
                <a:cs typeface="Courier New" pitchFamily="49" charset="0"/>
              </a:rPr>
              <a:t>从一个文本文件中读入气温数据，计算平均值</a:t>
            </a:r>
            <a:endParaRPr kumimoji="1" lang="en-US" altLang="zh-CN" b="1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import java.io.*;    // for File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import java.util.*;  // for Scanner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public class Temperatures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public static void main(String[] args)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throws FileNotFoundException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Scanner input = new Scanner(new File("weather2.txt"));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int num = 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double temp = 0;  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while (</a:t>
            </a:r>
            <a:r>
              <a:rPr kumimoji="1" lang="en-US" altLang="zh-CN" b="1" smtClean="0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input.hasNext()</a:t>
            </a: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if(</a:t>
            </a:r>
            <a:r>
              <a:rPr kumimoji="1" lang="en-US" altLang="zh-CN" b="1" smtClean="0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input.hasNextDouble()</a:t>
            </a: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    temp += </a:t>
            </a:r>
            <a:r>
              <a:rPr kumimoji="1" lang="en-US" altLang="zh-CN" b="1" smtClean="0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input.nextDouble()</a:t>
            </a: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    num ++;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else </a:t>
            </a:r>
            <a:r>
              <a:rPr kumimoji="1" lang="en-US" altLang="zh-CN" b="1" smtClean="0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input.next()</a:t>
            </a: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System.out.println("Average: " + temp/num);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另一个例子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访问文件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hours.txt</a:t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32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ts val="25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计算每个人的工作时间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2286000"/>
            <a:ext cx="7034212" cy="134806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123 Ben 12.5 8.1 7.6 3.2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456 Greg 4.0 11.6 6.5 2.7 12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789 Victoria 8.0 8.0 8.0 8.0 7.5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0" y="4500027"/>
            <a:ext cx="8077200" cy="113877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Ben (ID#123) worked 31.4 hours (7.85 hours/day)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Greg (ID#456) worked 36.8 hours (7.36 hours/day)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Victoria (ID#789) worked 39.5 hours (7.90 hours/day)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是否可行？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322487"/>
            <a:ext cx="8610600" cy="50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public static void main(String[] args)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throws FileNotFoundException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Scanner input = new Scanner(new File("hours.txt"));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while (input.hasNext())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</a:t>
            </a:r>
            <a:r>
              <a:rPr kumimoji="1" lang="en-US" altLang="zh-CN" b="1" smtClean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// process one person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int id = input.nextInt();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String name = input.next();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double totalHours = 0.0;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int days = 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while (input.hasNextDouble())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totalHours += input.nextDouble();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days++;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System.out.println(name + " (ID#" + id +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    ") worked " + totalHours + " hours (" +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    (totalHours / days) + " hours/day)");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基于行的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  <p:graphicFrame>
        <p:nvGraphicFramePr>
          <p:cNvPr id="5" name="Group 21"/>
          <p:cNvGraphicFramePr>
            <a:graphicFrameLocks noGrp="1"/>
          </p:cNvGraphicFramePr>
          <p:nvPr/>
        </p:nvGraphicFramePr>
        <p:xfrm>
          <a:off x="219075" y="1600200"/>
          <a:ext cx="8696325" cy="1665322"/>
        </p:xfrm>
        <a:graphic>
          <a:graphicData uri="http://schemas.openxmlformats.org/drawingml/2006/table">
            <a:tbl>
              <a:tblPr/>
              <a:tblGrid>
                <a:gridCol w="2165350"/>
                <a:gridCol w="65309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nextLine()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returns next entire line of input 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(from cursor to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\n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)</a:t>
                      </a:r>
                      <a:endParaRPr kumimoji="0" lang="en-US" altLang="zh-CN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hasNextLine()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if there are any more lines of input to read  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(always true for console input)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3810000"/>
            <a:ext cx="7772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可以分析一个字符串中的内容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 &lt;name&gt; = new Scanner(&lt;String&gt;);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参考程序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import java.io.*;    // for File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import java.util.*;  // for Scanner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public class Hours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public static void main(String[] args) throws FileNotFoundException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Scanner input = new Scanner(new File("hours.txt"));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while (input.hasNextLine())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String line = input.nextLine();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processEmployee(line);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endParaRPr kumimoji="1" lang="en-US" altLang="zh-CN" sz="1400" b="1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public static void processEmployee(String line)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Scanner lineScan = new Scanner(line);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int id = lineScan.nextInt();          // e.g. 456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String name = lineScan.next();        // e.g. "Greg"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double sum = 0.0;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int count = 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while (lineScan.hasNextDouble())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sum = sum + lineScan.nextDouble();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count++;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double average = sum / count;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System.out.println(name + " (ID#" + id + ") worked " +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sum + " hours (" + average + " hours/day)");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、写文本文件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5240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写文本文件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PrintStream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类，像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System.out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一样写文件；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FileWriter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BufferedOutputStream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FileOutputStream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PrintStream</a:t>
            </a:r>
            <a:r>
              <a:rPr lang="zh-CN" altLang="en-US" smtClean="0"/>
              <a:t>类写文件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828800"/>
            <a:ext cx="86106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File f = new File("output.txt");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try{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PrintStream out = new PrintStream(f); </a:t>
            </a:r>
            <a:r>
              <a:rPr kumimoji="1" lang="en-US" altLang="zh-CN" sz="2000" b="1" smtClean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//</a:t>
            </a:r>
            <a:r>
              <a:rPr kumimoji="1" lang="zh-CN" altLang="en-US" sz="2000" b="1" smtClean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也可文件名</a:t>
            </a:r>
            <a:endParaRPr kumimoji="1" lang="en-US" altLang="zh-CN" sz="2000" b="1" smtClean="0">
              <a:solidFill>
                <a:srgbClr val="00B05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out.println(name + " (ID#" + id +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") worked " + totalHours + " hours (" +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(totalHours / days) + " hours/day)");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catch (FileNotFoundException e){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System.out.println("</a:t>
            </a:r>
            <a:r>
              <a:rPr kumimoji="1" lang="zh-CN" altLang="en-US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无法打开文件</a:t>
            </a: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79650" y="2551113"/>
            <a:ext cx="43465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下 课 啦 </a:t>
            </a:r>
            <a:r>
              <a:rPr kumimoji="1" lang="en-US" altLang="zh-CN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语言程序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4903788" cy="5047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void  main( 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int  i, c, a[5];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c   =  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for(i  =  1;  i  &lt;=  5;  i++)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        a[i]   =  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printf("%d\n",  c);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}</a:t>
            </a:r>
          </a:p>
          <a:p>
            <a:pPr eaLnBrk="1" hangingPunct="1">
              <a:spcBef>
                <a:spcPts val="0"/>
              </a:spcBef>
              <a:buNone/>
            </a:pPr>
            <a:endParaRPr kumimoji="1" lang="en-US" altLang="zh-CN" sz="2800" b="1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8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7048"/>
              </p:ext>
            </p:extLst>
          </p:nvPr>
        </p:nvGraphicFramePr>
        <p:xfrm>
          <a:off x="6329363" y="1738313"/>
          <a:ext cx="1287462" cy="4064001"/>
        </p:xfrm>
        <a:graphic>
          <a:graphicData uri="http://schemas.openxmlformats.org/drawingml/2006/table">
            <a:tbl>
              <a:tblPr/>
              <a:tblGrid>
                <a:gridCol w="128746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6465888" y="11287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宋体" charset="-122"/>
              </a:rPr>
              <a:t>内存</a:t>
            </a: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5861050" y="1698625"/>
            <a:ext cx="2597150" cy="3940175"/>
            <a:chOff x="3729" y="1274"/>
            <a:chExt cx="1636" cy="2482"/>
          </a:xfrm>
        </p:grpSpPr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3729" y="341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ea typeface="宋体" charset="-122"/>
                </a:rPr>
                <a:t>a</a:t>
              </a: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4875" y="3429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a[0]</a:t>
              </a: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875" y="3068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a[1]</a:t>
              </a:r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875" y="2708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a[2]</a:t>
              </a: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875" y="2347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a[3]</a:t>
              </a:r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4875" y="1987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a[4]</a:t>
              </a:r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3729" y="1609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ea typeface="宋体" charset="-122"/>
                </a:rPr>
                <a:t>c</a:t>
              </a:r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3729" y="1274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ea typeface="宋体" charset="-122"/>
                </a:rPr>
                <a:t>i</a:t>
              </a:r>
            </a:p>
          </p:txBody>
        </p:sp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6770688" y="23145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1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6770688" y="290512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6770688" y="350043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6770688" y="40671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6770688" y="4648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6765925" y="2328863"/>
            <a:ext cx="38735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000" b="1">
                <a:solidFill>
                  <a:schemeClr val="tx2"/>
                </a:solidFill>
                <a:ea typeface="宋体" charset="-122"/>
              </a:rPr>
              <a:t>0</a:t>
            </a: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228600" y="5715000"/>
            <a:ext cx="2268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2"/>
                </a:solidFill>
                <a:ea typeface="宋体" charset="-122"/>
              </a:rPr>
              <a:t>结果：</a:t>
            </a:r>
            <a:r>
              <a:rPr kumimoji="1" lang="en-US" altLang="zh-CN" sz="2800" b="1">
                <a:solidFill>
                  <a:schemeClr val="tx2"/>
                </a:solidFill>
                <a:ea typeface="宋体" charset="-122"/>
              </a:rPr>
              <a:t>c  =  0;</a:t>
            </a:r>
          </a:p>
        </p:txBody>
      </p:sp>
      <p:grpSp>
        <p:nvGrpSpPr>
          <p:cNvPr id="26" name="Group 61"/>
          <p:cNvGrpSpPr>
            <a:grpSpLocks/>
          </p:cNvGrpSpPr>
          <p:nvPr/>
        </p:nvGrpSpPr>
        <p:grpSpPr bwMode="auto">
          <a:xfrm>
            <a:off x="5181600" y="1981200"/>
            <a:ext cx="1143000" cy="3886200"/>
            <a:chOff x="3264" y="1248"/>
            <a:chExt cx="720" cy="2448"/>
          </a:xfrm>
        </p:grpSpPr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3270" y="3484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0x0012ff64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28" name="Rectangle 55"/>
            <p:cNvSpPr>
              <a:spLocks noChangeArrowheads="1"/>
            </p:cNvSpPr>
            <p:nvPr/>
          </p:nvSpPr>
          <p:spPr bwMode="auto">
            <a:xfrm>
              <a:off x="3264" y="3004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0x0012ff68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29" name="Rectangle 56"/>
            <p:cNvSpPr>
              <a:spLocks noChangeArrowheads="1"/>
            </p:cNvSpPr>
            <p:nvPr/>
          </p:nvSpPr>
          <p:spPr bwMode="auto">
            <a:xfrm>
              <a:off x="3264" y="2640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0x0012ff6c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3264" y="2256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0x0012ff70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3264" y="1900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0x0012ff74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3264" y="1632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0x0012ff78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3" name="Rectangle 60"/>
            <p:cNvSpPr>
              <a:spLocks noChangeArrowheads="1"/>
            </p:cNvSpPr>
            <p:nvPr/>
          </p:nvSpPr>
          <p:spPr bwMode="auto">
            <a:xfrm>
              <a:off x="3264" y="1248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0x0012ff7c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</p:grpSp>
      <p:sp>
        <p:nvSpPr>
          <p:cNvPr id="34" name="Rectangle 63"/>
          <p:cNvSpPr>
            <a:spLocks noChangeArrowheads="1"/>
          </p:cNvSpPr>
          <p:nvPr/>
        </p:nvSpPr>
        <p:spPr bwMode="auto">
          <a:xfrm>
            <a:off x="3048000" y="2071688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其他顺序？</a:t>
            </a:r>
          </a:p>
        </p:txBody>
      </p:sp>
    </p:spTree>
    <p:extLst>
      <p:ext uri="{BB962C8B-B14F-4D97-AF65-F5344CB8AC3E}">
        <p14:creationId xmlns:p14="http://schemas.microsoft.com/office/powerpoint/2010/main" val="303626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nimBg="1" autoUpdateAnimBg="0"/>
      <p:bldP spid="25" grpId="0"/>
      <p:bldP spid="3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17416</TotalTime>
  <Words>4352</Words>
  <Application>Microsoft Office PowerPoint</Application>
  <PresentationFormat>全屏显示(4:3)</PresentationFormat>
  <Paragraphs>936</Paragraphs>
  <Slides>89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  <vt:variant>
        <vt:lpstr>自定义放映</vt:lpstr>
      </vt:variant>
      <vt:variant>
        <vt:i4>1</vt:i4>
      </vt:variant>
    </vt:vector>
  </HeadingPairs>
  <TitlesOfParts>
    <vt:vector size="106" baseType="lpstr">
      <vt:lpstr>MS PGothic</vt:lpstr>
      <vt:lpstr>黑体</vt:lpstr>
      <vt:lpstr>华文彩云</vt:lpstr>
      <vt:lpstr>楷体</vt:lpstr>
      <vt:lpstr>楷体_GB2312</vt:lpstr>
      <vt:lpstr>隶书</vt:lpstr>
      <vt:lpstr>宋体</vt:lpstr>
      <vt:lpstr>幼圆</vt:lpstr>
      <vt:lpstr>Arial</vt:lpstr>
      <vt:lpstr>Courier New</vt:lpstr>
      <vt:lpstr>Tahoma</vt:lpstr>
      <vt:lpstr>Times New Roman</vt:lpstr>
      <vt:lpstr>Verdana</vt:lpstr>
      <vt:lpstr>Wingdings</vt:lpstr>
      <vt:lpstr>Wingdings 2</vt:lpstr>
      <vt:lpstr>默认设计模板</vt:lpstr>
      <vt:lpstr>第4章 异常处理 与输入输出</vt:lpstr>
      <vt:lpstr>教学内容</vt:lpstr>
      <vt:lpstr>一个段子 </vt:lpstr>
      <vt:lpstr>1、为何异常处理？</vt:lpstr>
      <vt:lpstr>著名的软件Bug(2)</vt:lpstr>
      <vt:lpstr>著名的软件Bug(3)</vt:lpstr>
      <vt:lpstr>Java的设计初衷</vt:lpstr>
      <vt:lpstr>一个C语言程序</vt:lpstr>
      <vt:lpstr>另一个C语言程序</vt:lpstr>
      <vt:lpstr>若是Java程序</vt:lpstr>
      <vt:lpstr>2、何为异常？</vt:lpstr>
      <vt:lpstr>如何描述异常？</vt:lpstr>
      <vt:lpstr>异常的层次结构</vt:lpstr>
      <vt:lpstr>Throwable类</vt:lpstr>
      <vt:lpstr>如何处理异常？</vt:lpstr>
      <vt:lpstr>3、try-catch</vt:lpstr>
      <vt:lpstr>Windows 2000...</vt:lpstr>
      <vt:lpstr>异常处理语法</vt:lpstr>
      <vt:lpstr>一个例子</vt:lpstr>
      <vt:lpstr>另一个例子(1)</vt:lpstr>
      <vt:lpstr>另一个例子(2)</vt:lpstr>
      <vt:lpstr>  世界上最遥远的距离 </vt:lpstr>
      <vt:lpstr>检查型 VS. 非检查型</vt:lpstr>
      <vt:lpstr>一个例子</vt:lpstr>
      <vt:lpstr>改正后...</vt:lpstr>
      <vt:lpstr>恢复模型</vt:lpstr>
      <vt:lpstr>4、throw</vt:lpstr>
      <vt:lpstr>自定义异常类型</vt:lpstr>
      <vt:lpstr>throws与throw</vt:lpstr>
      <vt:lpstr>异常处理</vt:lpstr>
      <vt:lpstr>重新抛出</vt:lpstr>
      <vt:lpstr>重新抛出</vt:lpstr>
      <vt:lpstr>重新抛出</vt:lpstr>
      <vt:lpstr>若无人catch？</vt:lpstr>
      <vt:lpstr>教学内容</vt:lpstr>
      <vt:lpstr>1、输入输出（I/O）</vt:lpstr>
      <vt:lpstr>输入输出设备</vt:lpstr>
      <vt:lpstr>家庭的输入输出</vt:lpstr>
      <vt:lpstr>输入输出流</vt:lpstr>
      <vt:lpstr>2、字节流</vt:lpstr>
      <vt:lpstr>数据的存储</vt:lpstr>
      <vt:lpstr>图片的存储</vt:lpstr>
      <vt:lpstr>声音的存储</vt:lpstr>
      <vt:lpstr>Java类库的设计</vt:lpstr>
      <vt:lpstr>字节流的相关类</vt:lpstr>
      <vt:lpstr>字节流举例</vt:lpstr>
      <vt:lpstr>参考程序</vt:lpstr>
      <vt:lpstr>参考程序（2）</vt:lpstr>
      <vt:lpstr>3、字符流</vt:lpstr>
      <vt:lpstr>字符流的相关类</vt:lpstr>
      <vt:lpstr>4、读写延迟</vt:lpstr>
      <vt:lpstr>怎么办？</vt:lpstr>
      <vt:lpstr>生活中的缓冲的例子</vt:lpstr>
      <vt:lpstr>Why 缓冲？</vt:lpstr>
      <vt:lpstr>mp3歌曲名的新程序</vt:lpstr>
      <vt:lpstr> </vt:lpstr>
      <vt:lpstr>5、字节流到字符流</vt:lpstr>
      <vt:lpstr>举例</vt:lpstr>
      <vt:lpstr>System.in</vt:lpstr>
      <vt:lpstr>InputStream</vt:lpstr>
      <vt:lpstr>InputStreamReader</vt:lpstr>
      <vt:lpstr>InputStreamReader</vt:lpstr>
      <vt:lpstr>BufferedReader</vt:lpstr>
      <vt:lpstr>连接起来</vt:lpstr>
      <vt:lpstr>教学内容</vt:lpstr>
      <vt:lpstr>1、文件的基本概念</vt:lpstr>
      <vt:lpstr>文件的类型</vt:lpstr>
      <vt:lpstr>文件的属性</vt:lpstr>
      <vt:lpstr>PowerPoint 演示文稿</vt:lpstr>
      <vt:lpstr>文件的访问</vt:lpstr>
      <vt:lpstr>目录</vt:lpstr>
      <vt:lpstr>目录的实现</vt:lpstr>
      <vt:lpstr>2、访问文件属性</vt:lpstr>
      <vt:lpstr>常用方法</vt:lpstr>
      <vt:lpstr>示例</vt:lpstr>
      <vt:lpstr>3、读文本文件</vt:lpstr>
      <vt:lpstr>符号单元</vt:lpstr>
      <vt:lpstr>输入光标</vt:lpstr>
      <vt:lpstr>读入符号单元</vt:lpstr>
      <vt:lpstr>如何读取整个文件？</vt:lpstr>
      <vt:lpstr>一个例子</vt:lpstr>
      <vt:lpstr>参考程序</vt:lpstr>
      <vt:lpstr>另一个例子</vt:lpstr>
      <vt:lpstr>是否可行？</vt:lpstr>
      <vt:lpstr>基于行的Scanner方法</vt:lpstr>
      <vt:lpstr>参考程序</vt:lpstr>
      <vt:lpstr>4、写文本文件</vt:lpstr>
      <vt:lpstr>用PrintStream类写文件</vt:lpstr>
      <vt:lpstr>PowerPoint 演示文稿</vt:lpstr>
      <vt:lpstr>自定义放映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cwj</cp:lastModifiedBy>
  <cp:revision>1585</cp:revision>
  <cp:lastPrinted>1601-01-01T00:00:00Z</cp:lastPrinted>
  <dcterms:created xsi:type="dcterms:W3CDTF">1601-01-01T00:00:00Z</dcterms:created>
  <dcterms:modified xsi:type="dcterms:W3CDTF">2018-07-03T04:01:59Z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