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891A-8609-458E-A7A9-2F478095FC0C}" type="datetimeFigureOut">
              <a:rPr lang="zh-TW" altLang="en-US" smtClean="0"/>
              <a:pPr/>
              <a:t>2014/12/12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F3019-5381-4562-98A3-88B4CED50F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61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245EC-7B63-4C5D-A75D-4428FD9AA43F}" type="datetimeFigureOut">
              <a:rPr lang="zh-TW" altLang="en-US" smtClean="0"/>
              <a:pPr/>
              <a:t>2014/12/12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9847-42BF-404F-A441-6A9795CAB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D7A5D-D6D8-41B9-A283-AA6AED3E27D1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073F-552E-47C4-9177-53F3EFBB0EFA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852B1-6216-431C-ADE8-D39A8DC55D0C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F9464-0D07-4194-AD90-CE11C13F8F6E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C73956-3F98-4C16-B89D-8B1679E6304F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AB93F-0887-4E45-BDB1-B73BBAE17F68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7F6766-E525-4C77-B08A-FA762A9770CD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C91E-3E10-4CE8-89B0-3F6303453649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7A11F-3531-4994-A2B2-B07A6D62398B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6E0F2-D6CE-406E-8CEE-A7344AB6C4F7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DD5BD-EF06-44E1-BD60-9CBE1807C7B4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FA03B-1412-4DDA-A09D-1326210CFD44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690E2-D6B4-430D-88B1-68C9BF9C77AE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75760-C732-420D-AB32-A4B6B33C6AD6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8B2A5-7715-47A4-A243-65015DB069DF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D2142-A9A7-4551-B38E-861B8016372F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6FE71-A754-4F47-AAB8-C6DE50E4A41B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A3B83-E3A7-44A0-8857-5F67D230C6C7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5A6F3-D493-4137-BEAF-8C8B6FE6C08A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71674-7AE3-40D8-9C44-37F4A3F254A6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A69A80-F532-4063-8653-B8BD39622B65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17345-A3D8-4235-9941-205B9D658EBD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1AC432-769C-4B2F-9E61-E4A7E3913CB8}" type="datetime1">
              <a:rPr lang="fr-FR" altLang="zh-TW" smtClean="0"/>
              <a:t>12/12/2014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F465633-F002-4EE5-A799-C16F208C2922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57188"/>
            <a:ext cx="7772400" cy="1112837"/>
          </a:xfrm>
        </p:spPr>
        <p:txBody>
          <a:bodyPr/>
          <a:lstStyle/>
          <a:p>
            <a:r>
              <a:rPr lang="zh-TW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聯合國秘書長潘基文</a:t>
            </a:r>
            <a: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對</a:t>
            </a:r>
            <a:r>
              <a:rPr lang="zh-TW" altLang="zh-TW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國際生物多樣性日發表聲明</a:t>
            </a:r>
            <a:endParaRPr lang="fr-FR" altLang="zh-TW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39552" y="1551831"/>
            <a:ext cx="8424935" cy="29299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Message by UN Secretary-General Ban </a:t>
            </a:r>
            <a:r>
              <a:rPr lang="en-US" altLang="zh-TW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en-US" altLang="zh-TW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-moon on the International Day for Biological Diversity</a:t>
            </a:r>
            <a:endParaRPr lang="fr-FR" altLang="zh-TW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19168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u="sng" dirty="0" smtClean="0">
                <a:solidFill>
                  <a:schemeClr val="bg1"/>
                </a:solidFill>
                <a:latin typeface="華康特粗楷體" pitchFamily="65" charset="-120"/>
                <a:ea typeface="華康特粗楷體" pitchFamily="65" charset="-120"/>
              </a:rPr>
              <a:t>聯合國環境規劃署</a:t>
            </a:r>
            <a:endParaRPr lang="zh-TW" altLang="en-US" b="1" u="sng" dirty="0">
              <a:solidFill>
                <a:schemeClr val="bg1"/>
              </a:solidFill>
              <a:latin typeface="華康特粗楷體" pitchFamily="65" charset="-120"/>
              <a:ea typeface="華康特粗楷體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73F-552E-47C4-9177-53F3EFBB0EFA}" type="slidenum">
              <a:rPr lang="fr-FR" altLang="zh-TW" smtClean="0"/>
              <a:pPr/>
              <a:t>1</a:t>
            </a:fld>
            <a:endParaRPr lang="fr-FR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467544" y="4293096"/>
            <a:ext cx="8208912" cy="2088232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67544" y="2420888"/>
            <a:ext cx="8208912" cy="1440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2742019"/>
            <a:ext cx="77048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rPr>
              <a:t>隨著人類活動加劇，人類不可持續的生產和消費方式破壞了生物多樣性，從而威脅生態系統。</a:t>
            </a:r>
            <a:endParaRPr kumimoji="1" 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83568" y="4365104"/>
            <a:ext cx="59766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1" 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全球近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1/10</a:t>
            </a:r>
            <a:r>
              <a:rPr kumimoji="1"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的人口、約有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億人在島上居住。</a:t>
            </a:r>
            <a:endParaRPr kumimoji="1"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9388" lvl="0" indent="-179388" algn="just">
              <a:buBlip>
                <a:blip r:embed="rId3"/>
              </a:buBlip>
            </a:pP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1/3</a:t>
            </a:r>
            <a:r>
              <a:rPr kumimoji="1"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的聯合國會員國都是島國，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全世界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1/2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的海洋資源位於島嶼水域</a:t>
            </a:r>
            <a:r>
              <a:rPr kumimoji="1"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kumimoji="1"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9388" lvl="0" indent="-179388" algn="just">
              <a:buBlip>
                <a:blip r:embed="rId3"/>
              </a:buBlip>
            </a:pPr>
            <a:r>
              <a:rPr kumimoji="1"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生物多樣性是其生計、收入、福祉和文化認同不可或缺的組成部分。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563888" y="764704"/>
            <a:ext cx="511256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67544" y="980728"/>
            <a:ext cx="201622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16203" y="11671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生物多樣性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6" y="788511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zh-TW" altLang="en-US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地球上生物圈中所有的生物，即動物、植物、微生物，以及它們所擁有的基因和生存環境。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2771800" y="1268760"/>
            <a:ext cx="648072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28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232" y="4149080"/>
            <a:ext cx="2492896" cy="2492896"/>
          </a:xfrm>
          <a:prstGeom prst="rect">
            <a:avLst/>
          </a:prstGeom>
        </p:spPr>
      </p:pic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C91E-3E10-4CE8-89B0-3F6303453649}" type="slidenum">
              <a:rPr lang="fr-FR" altLang="zh-TW" smtClean="0"/>
              <a:pPr/>
              <a:t>2</a:t>
            </a:fld>
            <a:endParaRPr lang="fr-FR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323528" y="4869160"/>
            <a:ext cx="8496944" cy="1728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23528" y="3429000"/>
            <a:ext cx="8496944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23528" y="1844824"/>
            <a:ext cx="8496944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323528" y="288032"/>
            <a:ext cx="8496944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 descr="世界上最大最长的珊瑚礁群，-澳洲大堡礁-The-Great-Barrier-Reef-Australias-most-remarkable-natural-gift.jpg"/>
          <p:cNvPicPr>
            <a:picLocks noChangeAspect="1"/>
          </p:cNvPicPr>
          <p:nvPr/>
        </p:nvPicPr>
        <p:blipFill>
          <a:blip r:embed="rId3" cstate="print">
            <a:lum bright="20000"/>
          </a:blip>
          <a:stretch>
            <a:fillRect/>
          </a:stretch>
        </p:blipFill>
        <p:spPr>
          <a:xfrm>
            <a:off x="5328592" y="3429000"/>
            <a:ext cx="3923928" cy="3429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矩形 12"/>
          <p:cNvSpPr/>
          <p:nvPr/>
        </p:nvSpPr>
        <p:spPr>
          <a:xfrm>
            <a:off x="323528" y="448801"/>
            <a:ext cx="8424936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以生物多樣性為基礎的行業，如旅遊業和漁業，占小島嶼發展中國家國內生產總值的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1/2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以上。</a:t>
            </a:r>
            <a:endParaRPr kumimoji="1"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4843026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zh-TW" sz="2400" dirty="0" smtClean="0">
                <a:latin typeface="標楷體" pitchFamily="65" charset="-120"/>
                <a:ea typeface="標楷體" pitchFamily="65" charset="-120"/>
              </a:rPr>
              <a:t>它們是獨特的進化遺產，為未來在藥品、食品、生物燃料等各方面獲得發現帶來希望。</a:t>
            </a:r>
            <a:endParaRPr kumimoji="1" lang="zh-TW" alt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3429000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zh-TW" sz="2400" dirty="0" smtClean="0">
                <a:latin typeface="標楷體" pitchFamily="65" charset="-120"/>
                <a:ea typeface="標楷體" pitchFamily="65" charset="-120"/>
              </a:rPr>
              <a:t>許多陸地和海上物種是地球任何其他地方都沒有的。</a:t>
            </a:r>
            <a:endParaRPr kumimoji="1"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1784" y="1967498"/>
            <a:ext cx="8406680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單是珊瑚礁就提供了每年約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3750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億美元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約合新台幣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兆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2962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億元</a:t>
            </a:r>
            <a:r>
              <a:rPr kumimoji="1"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的商品和服務收入。</a:t>
            </a:r>
            <a:endParaRPr kumimoji="1"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C91E-3E10-4CE8-89B0-3F6303453649}" type="slidenum">
              <a:rPr lang="fr-FR" altLang="zh-TW" smtClean="0"/>
              <a:pPr/>
              <a:t>3</a:t>
            </a:fld>
            <a:endParaRPr lang="fr-FR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2339752" y="4797152"/>
            <a:ext cx="6624736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194720" y="1484784"/>
            <a:ext cx="6625752" cy="22322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267744" y="1473917"/>
            <a:ext cx="6480720" cy="224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9875" marR="0" lvl="0" indent="-269875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氣候變化引起的海平面上升、海洋酸化、外來物種入侵、過度捕撈，污染和考慮不周的發展正在造成沉重損失。</a:t>
            </a:r>
            <a:endParaRPr kumimoji="1"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69875" marR="0" lvl="0" indent="-269875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/>
            </a:pPr>
            <a:r>
              <a:rPr kumimoji="1" lang="zh-TW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許多物種面臨著滅絕的前景。</a:t>
            </a:r>
          </a:p>
        </p:txBody>
      </p:sp>
      <p:sp>
        <p:nvSpPr>
          <p:cNvPr id="8" name="矩形 7"/>
          <p:cNvSpPr/>
          <p:nvPr/>
        </p:nvSpPr>
        <p:spPr>
          <a:xfrm>
            <a:off x="3203848" y="4904000"/>
            <a:ext cx="5653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169988" algn="just" eaLnBrk="0" hangingPunct="0">
              <a:buClr>
                <a:srgbClr val="FF0000"/>
              </a:buClr>
            </a:pPr>
            <a:r>
              <a:rPr kumimoji="1"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呼籲將「島嶼多樣性」議題納入</a:t>
            </a:r>
            <a:r>
              <a:rPr kumimoji="1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2015</a:t>
            </a:r>
            <a:r>
              <a:rPr kumimoji="1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年後</a:t>
            </a:r>
            <a:endParaRPr kumimoji="1"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0" indent="1169988" algn="just" eaLnBrk="0" hangingPunct="0">
              <a:buClr>
                <a:srgbClr val="FF0000"/>
              </a:buClr>
            </a:pPr>
            <a:r>
              <a:rPr kumimoji="1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的發展議程，並在</a:t>
            </a:r>
            <a:r>
              <a:rPr kumimoji="1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103</a:t>
            </a:r>
            <a:r>
              <a:rPr kumimoji="1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1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kumimoji="1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月將於薩摩亞舉</a:t>
            </a:r>
            <a:endParaRPr kumimoji="1"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0" indent="1169988" algn="just" eaLnBrk="0" hangingPunct="0">
              <a:buClr>
                <a:srgbClr val="FF0000"/>
              </a:buClr>
            </a:pPr>
            <a:r>
              <a:rPr kumimoji="1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行的第</a:t>
            </a:r>
            <a:r>
              <a:rPr kumimoji="1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kumimoji="1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次小島嶼發展中國家會議上進行探討，以應對小島嶼發展中國家的特殊需求，扭轉全球生物多樣性衰退的局面。</a:t>
            </a:r>
          </a:p>
        </p:txBody>
      </p:sp>
      <p:sp>
        <p:nvSpPr>
          <p:cNvPr id="9" name="矩形 8"/>
          <p:cNvSpPr/>
          <p:nvPr/>
        </p:nvSpPr>
        <p:spPr>
          <a:xfrm>
            <a:off x="2339752" y="476672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zh-TW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島嶼生物多樣性面臨不斷增加的風險</a:t>
            </a:r>
            <a:endParaRPr kumimoji="1"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1" name="圖片 10" descr="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0516" y="2616815"/>
            <a:ext cx="2605980" cy="2180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圖片 13" descr="W020100917299417234152.jpg"/>
          <p:cNvPicPr>
            <a:picLocks noChangeAspect="1"/>
          </p:cNvPicPr>
          <p:nvPr/>
        </p:nvPicPr>
        <p:blipFill>
          <a:blip r:embed="rId4" cstate="print"/>
          <a:srcRect l="10897" r="5683" b="14693"/>
          <a:stretch>
            <a:fillRect/>
          </a:stretch>
        </p:blipFill>
        <p:spPr>
          <a:xfrm>
            <a:off x="1580899" y="3501008"/>
            <a:ext cx="2919093" cy="2448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C91E-3E10-4CE8-89B0-3F6303453649}" type="slidenum">
              <a:rPr lang="fr-FR" altLang="zh-TW" smtClean="0"/>
              <a:pPr/>
              <a:t>4</a:t>
            </a:fld>
            <a:endParaRPr lang="fr-FR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jpn_0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5373216"/>
            <a:ext cx="4346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zh-TW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C91E-3E10-4CE8-89B0-3F6303453649}" type="slidenum">
              <a:rPr lang="fr-FR" altLang="zh-TW" smtClean="0"/>
              <a:pPr/>
              <a:t>5</a:t>
            </a:fld>
            <a:endParaRPr lang="fr-FR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324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Thème Office</vt:lpstr>
      <vt:lpstr>聯合國秘書長潘基文 對國際生物多樣性日發表聲明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Eric</dc:creator>
  <cp:lastModifiedBy>林筱嵐</cp:lastModifiedBy>
  <cp:revision>18</cp:revision>
  <dcterms:created xsi:type="dcterms:W3CDTF">2008-06-04T16:52:33Z</dcterms:created>
  <dcterms:modified xsi:type="dcterms:W3CDTF">2014-12-12T04:00:55Z</dcterms:modified>
</cp:coreProperties>
</file>