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5125700" cy="10693400"/>
  <p:notesSz cx="6797675" cy="9926638"/>
  <p:defaultTextStyle>
    <a:defPPr>
      <a:defRPr lang="zh-TW"/>
    </a:defPPr>
    <a:lvl1pPr marL="0" algn="l" defTabSz="147529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646" algn="l" defTabSz="147529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293" algn="l" defTabSz="147529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939" algn="l" defTabSz="147529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586" algn="l" defTabSz="147529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8232" algn="l" defTabSz="147529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879" algn="l" defTabSz="147529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3525" algn="l" defTabSz="147529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1172" algn="l" defTabSz="147529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8">
          <p15:clr>
            <a:srgbClr val="A4A3A4"/>
          </p15:clr>
        </p15:guide>
        <p15:guide id="2" pos="47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99CC"/>
    <a:srgbClr val="CCCC00"/>
    <a:srgbClr val="00CC00"/>
    <a:srgbClr val="99CC00"/>
    <a:srgbClr val="CCFF33"/>
    <a:srgbClr val="99FF66"/>
    <a:srgbClr val="CC00FF"/>
    <a:srgbClr val="FF00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550" autoAdjust="0"/>
  </p:normalViewPr>
  <p:slideViewPr>
    <p:cSldViewPr>
      <p:cViewPr>
        <p:scale>
          <a:sx n="80" d="100"/>
          <a:sy n="80" d="100"/>
        </p:scale>
        <p:origin x="-126" y="-72"/>
      </p:cViewPr>
      <p:guideLst>
        <p:guide orient="horz" pos="3368"/>
        <p:guide pos="47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34428" y="3321886"/>
            <a:ext cx="12856845" cy="22921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68855" y="6059593"/>
            <a:ext cx="10587990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5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2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0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8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3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01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92C1-EA14-4007-AC17-761A91055DFB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9F-6D05-49B7-8BEE-DD29AC1D4D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92C1-EA14-4007-AC17-761A91055DFB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9F-6D05-49B7-8BEE-DD29AC1D4D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8140336" y="668338"/>
            <a:ext cx="5630122" cy="142256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49971" y="668338"/>
            <a:ext cx="16638270" cy="142256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92C1-EA14-4007-AC17-761A91055DFB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9F-6D05-49B7-8BEE-DD29AC1D4D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92C1-EA14-4007-AC17-761A91055DFB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9F-6D05-49B7-8BEE-DD29AC1D4D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4826" y="6871500"/>
            <a:ext cx="12856845" cy="2123828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4826" y="4532320"/>
            <a:ext cx="12856845" cy="2339180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64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529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1293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5058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823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587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352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0117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92C1-EA14-4007-AC17-761A91055DFB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9F-6D05-49B7-8BEE-DD29AC1D4D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49971" y="3891210"/>
            <a:ext cx="11134196" cy="11002816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636262" y="3891210"/>
            <a:ext cx="11134196" cy="11002816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92C1-EA14-4007-AC17-761A91055DFB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9F-6D05-49B7-8BEE-DD29AC1D4D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6285" y="428232"/>
            <a:ext cx="13613130" cy="178223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56285" y="2393639"/>
            <a:ext cx="6683144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646" indent="0">
              <a:buNone/>
              <a:defRPr sz="3200" b="1"/>
            </a:lvl2pPr>
            <a:lvl3pPr marL="1475293" indent="0">
              <a:buNone/>
              <a:defRPr sz="2900" b="1"/>
            </a:lvl3pPr>
            <a:lvl4pPr marL="2212939" indent="0">
              <a:buNone/>
              <a:defRPr sz="2600" b="1"/>
            </a:lvl4pPr>
            <a:lvl5pPr marL="2950586" indent="0">
              <a:buNone/>
              <a:defRPr sz="2600" b="1"/>
            </a:lvl5pPr>
            <a:lvl6pPr marL="3688232" indent="0">
              <a:buNone/>
              <a:defRPr sz="2600" b="1"/>
            </a:lvl6pPr>
            <a:lvl7pPr marL="4425879" indent="0">
              <a:buNone/>
              <a:defRPr sz="2600" b="1"/>
            </a:lvl7pPr>
            <a:lvl8pPr marL="5163525" indent="0">
              <a:buNone/>
              <a:defRPr sz="2600" b="1"/>
            </a:lvl8pPr>
            <a:lvl9pPr marL="5901172" indent="0">
              <a:buNone/>
              <a:defRPr sz="2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56285" y="3391194"/>
            <a:ext cx="6683144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683647" y="2393639"/>
            <a:ext cx="6685769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646" indent="0">
              <a:buNone/>
              <a:defRPr sz="3200" b="1"/>
            </a:lvl2pPr>
            <a:lvl3pPr marL="1475293" indent="0">
              <a:buNone/>
              <a:defRPr sz="2900" b="1"/>
            </a:lvl3pPr>
            <a:lvl4pPr marL="2212939" indent="0">
              <a:buNone/>
              <a:defRPr sz="2600" b="1"/>
            </a:lvl4pPr>
            <a:lvl5pPr marL="2950586" indent="0">
              <a:buNone/>
              <a:defRPr sz="2600" b="1"/>
            </a:lvl5pPr>
            <a:lvl6pPr marL="3688232" indent="0">
              <a:buNone/>
              <a:defRPr sz="2600" b="1"/>
            </a:lvl6pPr>
            <a:lvl7pPr marL="4425879" indent="0">
              <a:buNone/>
              <a:defRPr sz="2600" b="1"/>
            </a:lvl7pPr>
            <a:lvl8pPr marL="5163525" indent="0">
              <a:buNone/>
              <a:defRPr sz="2600" b="1"/>
            </a:lvl8pPr>
            <a:lvl9pPr marL="5901172" indent="0">
              <a:buNone/>
              <a:defRPr sz="2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7683647" y="3391194"/>
            <a:ext cx="6685769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92C1-EA14-4007-AC17-761A91055DFB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9F-6D05-49B7-8BEE-DD29AC1D4D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92C1-EA14-4007-AC17-761A91055DFB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9F-6D05-49B7-8BEE-DD29AC1D4D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92C1-EA14-4007-AC17-761A91055DFB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9F-6D05-49B7-8BEE-DD29AC1D4D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6286" y="425756"/>
            <a:ext cx="4976251" cy="181193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13729" y="425756"/>
            <a:ext cx="8455686" cy="9126521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56286" y="2237694"/>
            <a:ext cx="4976251" cy="7314583"/>
          </a:xfrm>
        </p:spPr>
        <p:txBody>
          <a:bodyPr/>
          <a:lstStyle>
            <a:lvl1pPr marL="0" indent="0">
              <a:buNone/>
              <a:defRPr sz="2300"/>
            </a:lvl1pPr>
            <a:lvl2pPr marL="737646" indent="0">
              <a:buNone/>
              <a:defRPr sz="1900"/>
            </a:lvl2pPr>
            <a:lvl3pPr marL="1475293" indent="0">
              <a:buNone/>
              <a:defRPr sz="1600"/>
            </a:lvl3pPr>
            <a:lvl4pPr marL="2212939" indent="0">
              <a:buNone/>
              <a:defRPr sz="1500"/>
            </a:lvl4pPr>
            <a:lvl5pPr marL="2950586" indent="0">
              <a:buNone/>
              <a:defRPr sz="1500"/>
            </a:lvl5pPr>
            <a:lvl6pPr marL="3688232" indent="0">
              <a:buNone/>
              <a:defRPr sz="1500"/>
            </a:lvl6pPr>
            <a:lvl7pPr marL="4425879" indent="0">
              <a:buNone/>
              <a:defRPr sz="1500"/>
            </a:lvl7pPr>
            <a:lvl8pPr marL="5163525" indent="0">
              <a:buNone/>
              <a:defRPr sz="1500"/>
            </a:lvl8pPr>
            <a:lvl9pPr marL="5901172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92C1-EA14-4007-AC17-761A91055DFB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9F-6D05-49B7-8BEE-DD29AC1D4D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64743" y="7485380"/>
            <a:ext cx="9075420" cy="88369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64743" y="955475"/>
            <a:ext cx="9075420" cy="6416040"/>
          </a:xfrm>
        </p:spPr>
        <p:txBody>
          <a:bodyPr/>
          <a:lstStyle>
            <a:lvl1pPr marL="0" indent="0">
              <a:buNone/>
              <a:defRPr sz="5200"/>
            </a:lvl1pPr>
            <a:lvl2pPr marL="737646" indent="0">
              <a:buNone/>
              <a:defRPr sz="4500"/>
            </a:lvl2pPr>
            <a:lvl3pPr marL="1475293" indent="0">
              <a:buNone/>
              <a:defRPr sz="3900"/>
            </a:lvl3pPr>
            <a:lvl4pPr marL="2212939" indent="0">
              <a:buNone/>
              <a:defRPr sz="3200"/>
            </a:lvl4pPr>
            <a:lvl5pPr marL="2950586" indent="0">
              <a:buNone/>
              <a:defRPr sz="3200"/>
            </a:lvl5pPr>
            <a:lvl6pPr marL="3688232" indent="0">
              <a:buNone/>
              <a:defRPr sz="3200"/>
            </a:lvl6pPr>
            <a:lvl7pPr marL="4425879" indent="0">
              <a:buNone/>
              <a:defRPr sz="3200"/>
            </a:lvl7pPr>
            <a:lvl8pPr marL="5163525" indent="0">
              <a:buNone/>
              <a:defRPr sz="3200"/>
            </a:lvl8pPr>
            <a:lvl9pPr marL="5901172" indent="0">
              <a:buNone/>
              <a:defRPr sz="32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964743" y="8369071"/>
            <a:ext cx="9075420" cy="1254989"/>
          </a:xfrm>
        </p:spPr>
        <p:txBody>
          <a:bodyPr/>
          <a:lstStyle>
            <a:lvl1pPr marL="0" indent="0">
              <a:buNone/>
              <a:defRPr sz="2300"/>
            </a:lvl1pPr>
            <a:lvl2pPr marL="737646" indent="0">
              <a:buNone/>
              <a:defRPr sz="1900"/>
            </a:lvl2pPr>
            <a:lvl3pPr marL="1475293" indent="0">
              <a:buNone/>
              <a:defRPr sz="1600"/>
            </a:lvl3pPr>
            <a:lvl4pPr marL="2212939" indent="0">
              <a:buNone/>
              <a:defRPr sz="1500"/>
            </a:lvl4pPr>
            <a:lvl5pPr marL="2950586" indent="0">
              <a:buNone/>
              <a:defRPr sz="1500"/>
            </a:lvl5pPr>
            <a:lvl6pPr marL="3688232" indent="0">
              <a:buNone/>
              <a:defRPr sz="1500"/>
            </a:lvl6pPr>
            <a:lvl7pPr marL="4425879" indent="0">
              <a:buNone/>
              <a:defRPr sz="1500"/>
            </a:lvl7pPr>
            <a:lvl8pPr marL="5163525" indent="0">
              <a:buNone/>
              <a:defRPr sz="1500"/>
            </a:lvl8pPr>
            <a:lvl9pPr marL="5901172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92C1-EA14-4007-AC17-761A91055DFB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CD9F-6D05-49B7-8BEE-DD29AC1D4D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56285" y="428232"/>
            <a:ext cx="13613130" cy="1782233"/>
          </a:xfrm>
          <a:prstGeom prst="rect">
            <a:avLst/>
          </a:prstGeom>
        </p:spPr>
        <p:txBody>
          <a:bodyPr vert="horz" lIns="147529" tIns="73765" rIns="147529" bIns="73765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56285" y="2495127"/>
            <a:ext cx="13613130" cy="7057150"/>
          </a:xfrm>
          <a:prstGeom prst="rect">
            <a:avLst/>
          </a:prstGeom>
        </p:spPr>
        <p:txBody>
          <a:bodyPr vert="horz" lIns="147529" tIns="73765" rIns="147529" bIns="7376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56285" y="9911198"/>
            <a:ext cx="3529330" cy="569325"/>
          </a:xfrm>
          <a:prstGeom prst="rect">
            <a:avLst/>
          </a:prstGeom>
        </p:spPr>
        <p:txBody>
          <a:bodyPr vert="horz" lIns="147529" tIns="73765" rIns="147529" bIns="73765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92C1-EA14-4007-AC17-761A91055DFB}" type="datetimeFigureOut">
              <a:rPr lang="zh-TW" altLang="en-US" smtClean="0"/>
              <a:t>2015/12/1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167948" y="9911198"/>
            <a:ext cx="4789805" cy="569325"/>
          </a:xfrm>
          <a:prstGeom prst="rect">
            <a:avLst/>
          </a:prstGeom>
        </p:spPr>
        <p:txBody>
          <a:bodyPr vert="horz" lIns="147529" tIns="73765" rIns="147529" bIns="73765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840085" y="9911198"/>
            <a:ext cx="3529330" cy="569325"/>
          </a:xfrm>
          <a:prstGeom prst="rect">
            <a:avLst/>
          </a:prstGeom>
        </p:spPr>
        <p:txBody>
          <a:bodyPr vert="horz" lIns="147529" tIns="73765" rIns="147529" bIns="73765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FCD9F-6D05-49B7-8BEE-DD29AC1D4D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5293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235" indent="-553235" algn="l" defTabSz="1475293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8676" indent="-461029" algn="l" defTabSz="1475293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4116" indent="-368823" algn="l" defTabSz="147529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1763" indent="-368823" algn="l" defTabSz="1475293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9409" indent="-368823" algn="l" defTabSz="1475293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7056" indent="-368823" algn="l" defTabSz="1475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702" indent="-368823" algn="l" defTabSz="1475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2349" indent="-368823" algn="l" defTabSz="1475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995" indent="-368823" algn="l" defTabSz="1475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47529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646" algn="l" defTabSz="147529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293" algn="l" defTabSz="147529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939" algn="l" defTabSz="147529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586" algn="l" defTabSz="147529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8232" algn="l" defTabSz="147529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879" algn="l" defTabSz="147529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3525" algn="l" defTabSz="147529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1172" algn="l" defTabSz="147529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224916" y="770585"/>
            <a:ext cx="7261859" cy="0"/>
          </a:xfrm>
          <a:custGeom>
            <a:avLst/>
            <a:gdLst/>
            <a:ahLst/>
            <a:cxnLst/>
            <a:rect l="l" t="t" r="r" b="b"/>
            <a:pathLst>
              <a:path w="7261859">
                <a:moveTo>
                  <a:pt x="0" y="0"/>
                </a:moveTo>
                <a:lnTo>
                  <a:pt x="7261767" y="0"/>
                </a:lnTo>
              </a:path>
            </a:pathLst>
          </a:custGeom>
          <a:ln w="61645">
            <a:solidFill>
              <a:srgbClr val="808285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90554" y="164364"/>
            <a:ext cx="514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ea typeface="微軟正黑體" panose="020B0604030504040204" pitchFamily="34" charset="-120"/>
              </a:rPr>
              <a:t>SOP</a:t>
            </a:r>
            <a:r>
              <a:rPr lang="en-US" altLang="zh-TW" sz="3200" b="1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ea typeface="微軟正黑體" panose="020B0604030504040204" pitchFamily="34" charset="-120"/>
              </a:rPr>
              <a:t>防災行動計畫</a:t>
            </a:r>
            <a:r>
              <a:rPr lang="en-US" altLang="zh-TW" sz="3200" b="1" dirty="0" smtClean="0"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ea typeface="微軟正黑體" panose="020B0604030504040204" pitchFamily="34" charset="-120"/>
              </a:rPr>
              <a:t>的執行</a:t>
            </a:r>
            <a:endParaRPr lang="zh-TW" altLang="en-US" sz="3200" b="1" dirty="0"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1926" y="846106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/>
            <a:r>
              <a:rPr lang="zh-TW" altLang="en-US" sz="1200" dirty="0" smtClean="0">
                <a:ea typeface="微軟正黑體" panose="020B0604030504040204" pitchFamily="34" charset="-120"/>
              </a:rPr>
              <a:t>為了在大規模水災發生前開始，各機關能迅速確實的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應對</a:t>
            </a:r>
            <a:r>
              <a:rPr lang="zh-TW" altLang="en-US" sz="1200" dirty="0">
                <a:ea typeface="微軟正黑體" panose="020B0604030504040204" pitchFamily="34" charset="-120"/>
              </a:rPr>
              <a:t>，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隨著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能提前明確的執行，各機關</a:t>
            </a:r>
            <a:r>
              <a:rPr lang="zh-TW" altLang="en-US" sz="1200" dirty="0">
                <a:ea typeface="微軟正黑體" panose="020B0604030504040204" pitchFamily="34" charset="-120"/>
              </a:rPr>
              <a:t>如何把握對應的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時機是非常必要的課題，</a:t>
            </a:r>
            <a:r>
              <a:rPr lang="zh-TW" altLang="en-US" sz="1200" dirty="0">
                <a:ea typeface="微軟正黑體" panose="020B0604030504040204" pitchFamily="34" charset="-120"/>
              </a:rPr>
              <a:t>透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過平時各機關的合作</a:t>
            </a:r>
            <a:r>
              <a:rPr lang="zh-TW" altLang="en-US" sz="1200" dirty="0">
                <a:ea typeface="微軟正黑體" panose="020B0604030504040204" pitchFamily="34" charset="-120"/>
              </a:rPr>
              <a:t>，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活用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SOP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的方法顯得重要。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4802" y="1846238"/>
            <a:ext cx="352800" cy="2275200"/>
          </a:xfrm>
          <a:prstGeom prst="rect">
            <a:avLst/>
          </a:prstGeom>
          <a:solidFill>
            <a:srgbClr val="CCC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ea typeface="微軟正黑體" panose="020B0604030504040204" pitchFamily="34" charset="-120"/>
              </a:rPr>
              <a:t>平時</a:t>
            </a:r>
            <a:endParaRPr lang="zh-TW" altLang="en-US" sz="1400" b="1" dirty="0"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802" y="5846766"/>
            <a:ext cx="352800" cy="146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ea typeface="微軟正黑體" panose="020B0604030504040204" pitchFamily="34" charset="-120"/>
              </a:rPr>
              <a:t>事件過後</a:t>
            </a:r>
            <a:endParaRPr lang="zh-TW" altLang="en-US" sz="1400" b="1" dirty="0"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33430" y="1846238"/>
            <a:ext cx="856800" cy="676800"/>
          </a:xfrm>
          <a:prstGeom prst="rect">
            <a:avLst/>
          </a:prstGeom>
          <a:solidFill>
            <a:srgbClr val="CCC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b="1" dirty="0" smtClean="0">
                <a:ea typeface="微軟正黑體" panose="020B0604030504040204" pitchFamily="34" charset="-120"/>
              </a:rPr>
              <a:t>計畫</a:t>
            </a:r>
            <a:endParaRPr lang="zh-TW" altLang="en-US" sz="1350" b="1" dirty="0"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33430" y="2632056"/>
            <a:ext cx="856800" cy="676800"/>
          </a:xfrm>
          <a:prstGeom prst="rect">
            <a:avLst/>
          </a:prstGeom>
          <a:solidFill>
            <a:srgbClr val="CCC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ea typeface="微軟正黑體" panose="020B0604030504040204" pitchFamily="34" charset="-120"/>
              </a:rPr>
              <a:t>訓練</a:t>
            </a:r>
            <a:endParaRPr lang="zh-TW" altLang="en-US" sz="1400" b="1" dirty="0">
              <a:ea typeface="微軟正黑體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33430" y="3417874"/>
            <a:ext cx="856800" cy="676800"/>
          </a:xfrm>
          <a:prstGeom prst="rect">
            <a:avLst/>
          </a:prstGeom>
          <a:solidFill>
            <a:srgbClr val="CCC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ea typeface="微軟正黑體" panose="020B0604030504040204" pitchFamily="34" charset="-120"/>
              </a:rPr>
              <a:t>確認</a:t>
            </a:r>
            <a:endParaRPr lang="zh-TW" altLang="en-US" sz="1400" b="1" dirty="0"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062124" y="1846238"/>
            <a:ext cx="4665600" cy="676800"/>
          </a:xfrm>
          <a:prstGeom prst="rect">
            <a:avLst/>
          </a:prstGeom>
          <a:solidFill>
            <a:srgbClr val="CCC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ea typeface="微軟正黑體" panose="020B0604030504040204" pitchFamily="34" charset="-120"/>
              </a:rPr>
              <a:t>規劃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居民、企業、自治會、政府等全體的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SOP(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防災行動計畫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3" name="矩形 42"/>
          <p:cNvSpPr/>
          <p:nvPr/>
        </p:nvSpPr>
        <p:spPr>
          <a:xfrm>
            <a:off x="2062124" y="2632056"/>
            <a:ext cx="4665600" cy="676800"/>
          </a:xfrm>
          <a:prstGeom prst="rect">
            <a:avLst/>
          </a:prstGeom>
          <a:solidFill>
            <a:srgbClr val="CCC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 smtClean="0">
                <a:ea typeface="微軟正黑體" panose="020B0604030504040204" pitchFamily="34" charset="-120"/>
              </a:rPr>
              <a:t>共同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實施</a:t>
            </a:r>
            <a:r>
              <a:rPr lang="en-US" altLang="zh-TW" sz="1200" b="1" dirty="0">
                <a:ea typeface="微軟正黑體" panose="020B0604030504040204" pitchFamily="34" charset="-120"/>
              </a:rPr>
              <a:t>SOP(</a:t>
            </a:r>
            <a:r>
              <a:rPr lang="zh-TW" altLang="en-US" sz="1200" b="1" dirty="0">
                <a:ea typeface="微軟正黑體" panose="020B0604030504040204" pitchFamily="34" charset="-120"/>
              </a:rPr>
              <a:t>防災行動計畫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)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之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訓練</a:t>
            </a:r>
            <a:endParaRPr lang="en-US" altLang="zh-TW" sz="1200" b="1" dirty="0" smtClean="0"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ea typeface="微軟正黑體" panose="020B0604030504040204" pitchFamily="34" charset="-120"/>
              </a:rPr>
              <a:t>公開各</a:t>
            </a:r>
            <a:r>
              <a:rPr lang="zh-TW" altLang="en-US" sz="1200" b="1" dirty="0">
                <a:ea typeface="微軟正黑體" panose="020B0604030504040204" pitchFamily="34" charset="-120"/>
              </a:rPr>
              <a:t>機關的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情報與資訊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062124" y="3417874"/>
            <a:ext cx="4665600" cy="676800"/>
          </a:xfrm>
          <a:prstGeom prst="rect">
            <a:avLst/>
          </a:prstGeom>
          <a:solidFill>
            <a:srgbClr val="CCC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 smtClean="0">
                <a:ea typeface="微軟正黑體" panose="020B0604030504040204" pitchFamily="34" charset="-120"/>
              </a:rPr>
              <a:t>規劃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SOP(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防災行動計畫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200" b="1" dirty="0" smtClean="0">
                <a:ea typeface="微軟正黑體" panose="020B0604030504040204" pitchFamily="34" charset="-120"/>
              </a:rPr>
              <a:t>確認各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機關的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防災應對措施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4802" y="4275130"/>
            <a:ext cx="352800" cy="14688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00" b="1" dirty="0" smtClean="0">
                <a:ea typeface="微軟正黑體" panose="020B0604030504040204" pitchFamily="34" charset="-120"/>
              </a:rPr>
              <a:t>大規模水災發生</a:t>
            </a:r>
            <a:r>
              <a:rPr lang="en-US" altLang="zh-TW" sz="1000" b="1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000" b="1" dirty="0" smtClean="0">
                <a:ea typeface="微軟正黑體" panose="020B0604030504040204" pitchFamily="34" charset="-120"/>
              </a:rPr>
              <a:t>警戒</a:t>
            </a:r>
            <a:r>
              <a:rPr lang="en-US" altLang="zh-TW" sz="1000" b="1" dirty="0" smtClean="0">
                <a:ea typeface="微軟正黑體" panose="020B0604030504040204" pitchFamily="34" charset="-120"/>
              </a:rPr>
              <a:t>)</a:t>
            </a:r>
            <a:r>
              <a:rPr lang="zh-TW" altLang="en-US" sz="1000" b="1" dirty="0" smtClean="0">
                <a:ea typeface="微軟正黑體" panose="020B0604030504040204" pitchFamily="34" charset="-120"/>
              </a:rPr>
              <a:t>時</a:t>
            </a:r>
            <a:endParaRPr lang="zh-TW" altLang="en-US" sz="1000" b="1" dirty="0"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33430" y="4275130"/>
            <a:ext cx="856800" cy="6768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ea typeface="微軟正黑體" panose="020B0604030504040204" pitchFamily="34" charset="-120"/>
              </a:rPr>
              <a:t>實踐</a:t>
            </a:r>
            <a:endParaRPr lang="zh-TW" altLang="en-US" sz="1400" b="1" dirty="0"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33430" y="5060948"/>
            <a:ext cx="856800" cy="6768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ea typeface="微軟正黑體" panose="020B0604030504040204" pitchFamily="34" charset="-120"/>
              </a:rPr>
              <a:t>合作</a:t>
            </a:r>
            <a:endParaRPr lang="zh-TW" altLang="en-US" sz="1400" b="1" dirty="0"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062124" y="4275130"/>
            <a:ext cx="4665600" cy="6768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 smtClean="0">
                <a:ea typeface="微軟正黑體" panose="020B0604030504040204" pitchFamily="34" charset="-120"/>
              </a:rPr>
              <a:t>確認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SOP(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防災行動計畫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)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的清單</a:t>
            </a:r>
            <a:endParaRPr lang="en-US" altLang="zh-TW" sz="1200" b="1" dirty="0" smtClean="0"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ea typeface="微軟正黑體" panose="020B0604030504040204" pitchFamily="34" charset="-120"/>
              </a:rPr>
              <a:t>實施應對行動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62124" y="5060948"/>
            <a:ext cx="4665600" cy="6768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 smtClean="0">
                <a:ea typeface="微軟正黑體" panose="020B0604030504040204" pitchFamily="34" charset="-120"/>
              </a:rPr>
              <a:t>基於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SOP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防災行動計畫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)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，各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機關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分工合作，</a:t>
            </a:r>
            <a:endParaRPr lang="en-US" altLang="zh-TW" sz="1200" b="1" dirty="0" smtClean="0"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ea typeface="微軟正黑體" panose="020B0604030504040204" pitchFamily="34" charset="-120"/>
              </a:rPr>
              <a:t>增加防災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‧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減災的效果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33430" y="5846766"/>
            <a:ext cx="856800" cy="676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ea typeface="微軟正黑體" panose="020B0604030504040204" pitchFamily="34" charset="-120"/>
              </a:rPr>
              <a:t>檢討</a:t>
            </a:r>
          </a:p>
        </p:txBody>
      </p:sp>
      <p:sp>
        <p:nvSpPr>
          <p:cNvPr id="51" name="矩形 50"/>
          <p:cNvSpPr/>
          <p:nvPr/>
        </p:nvSpPr>
        <p:spPr>
          <a:xfrm>
            <a:off x="1133430" y="6632584"/>
            <a:ext cx="856800" cy="676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ea typeface="微軟正黑體" panose="020B0604030504040204" pitchFamily="34" charset="-120"/>
              </a:rPr>
              <a:t>改善</a:t>
            </a:r>
            <a:endParaRPr lang="zh-TW" altLang="en-US" sz="1400" b="1" dirty="0">
              <a:ea typeface="微軟正黑體" panose="020B0604030504040204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62124" y="5846766"/>
            <a:ext cx="4665600" cy="676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 smtClean="0">
                <a:ea typeface="微軟正黑體" panose="020B0604030504040204" pitchFamily="34" charset="-120"/>
              </a:rPr>
              <a:t>實施各機關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防災事後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的檢討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‧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協議</a:t>
            </a:r>
            <a:endParaRPr lang="en-US" altLang="zh-TW" sz="1200" b="1" dirty="0" smtClean="0"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ea typeface="微軟正黑體" panose="020B0604030504040204" pitchFamily="34" charset="-120"/>
              </a:rPr>
              <a:t>提出應對</a:t>
            </a:r>
            <a:r>
              <a:rPr lang="zh-TW" altLang="en-US" sz="1200" b="1" dirty="0">
                <a:ea typeface="微軟正黑體" panose="020B0604030504040204" pitchFamily="34" charset="-120"/>
              </a:rPr>
              <a:t>和</a:t>
            </a:r>
            <a:r>
              <a:rPr lang="en-US" altLang="zh-TW" sz="1200" b="1" dirty="0">
                <a:ea typeface="微軟正黑體" panose="020B0604030504040204" pitchFamily="34" charset="-120"/>
              </a:rPr>
              <a:t>SOP(</a:t>
            </a:r>
            <a:r>
              <a:rPr lang="zh-TW" altLang="en-US" sz="1200" b="1" dirty="0">
                <a:ea typeface="微軟正黑體" panose="020B0604030504040204" pitchFamily="34" charset="-120"/>
              </a:rPr>
              <a:t>防災行動計畫</a:t>
            </a:r>
            <a:r>
              <a:rPr lang="en-US" altLang="zh-TW" sz="1200" b="1" dirty="0">
                <a:ea typeface="微軟正黑體" panose="020B0604030504040204" pitchFamily="34" charset="-120"/>
              </a:rPr>
              <a:t>)</a:t>
            </a:r>
            <a:r>
              <a:rPr lang="zh-TW" altLang="en-US" sz="1200" b="1" dirty="0">
                <a:ea typeface="微軟正黑體" panose="020B0604030504040204" pitchFamily="34" charset="-120"/>
              </a:rPr>
              <a:t>的挑戰等</a:t>
            </a:r>
          </a:p>
        </p:txBody>
      </p:sp>
      <p:sp>
        <p:nvSpPr>
          <p:cNvPr id="53" name="矩形 52"/>
          <p:cNvSpPr/>
          <p:nvPr/>
        </p:nvSpPr>
        <p:spPr>
          <a:xfrm>
            <a:off x="2062124" y="6632584"/>
            <a:ext cx="4665600" cy="676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 smtClean="0">
                <a:ea typeface="微軟正黑體" panose="020B0604030504040204" pitchFamily="34" charset="-120"/>
              </a:rPr>
              <a:t>基於各機關的檢討，</a:t>
            </a:r>
            <a:endParaRPr lang="en-US" altLang="zh-TW" sz="1200" b="1" dirty="0" smtClean="0"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ea typeface="微軟正黑體" panose="020B0604030504040204" pitchFamily="34" charset="-120"/>
              </a:rPr>
              <a:t>將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SOP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防災行動計畫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)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審查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‧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修正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05594" y="6918336"/>
            <a:ext cx="642942" cy="1428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57" name="上彎箭號 56"/>
          <p:cNvSpPr/>
          <p:nvPr/>
        </p:nvSpPr>
        <p:spPr>
          <a:xfrm rot="16200000">
            <a:off x="5026801" y="4596601"/>
            <a:ext cx="4071966" cy="571504"/>
          </a:xfrm>
          <a:prstGeom prst="bent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704802" y="7561278"/>
            <a:ext cx="6643734" cy="15001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400" dirty="0" smtClean="0">
              <a:ea typeface="微軟正黑體" panose="020B0604030504040204" pitchFamily="34" charset="-120"/>
            </a:endParaRPr>
          </a:p>
        </p:txBody>
      </p:sp>
      <p:sp>
        <p:nvSpPr>
          <p:cNvPr id="60" name="object 4"/>
          <p:cNvSpPr/>
          <p:nvPr/>
        </p:nvSpPr>
        <p:spPr>
          <a:xfrm>
            <a:off x="829525" y="8016037"/>
            <a:ext cx="6230620" cy="0"/>
          </a:xfrm>
          <a:custGeom>
            <a:avLst/>
            <a:gdLst/>
            <a:ahLst/>
            <a:cxnLst/>
            <a:rect l="l" t="t" r="r" b="b"/>
            <a:pathLst>
              <a:path w="6230620">
                <a:moveTo>
                  <a:pt x="0" y="0"/>
                </a:moveTo>
                <a:lnTo>
                  <a:pt x="6230353" y="0"/>
                </a:lnTo>
              </a:path>
            </a:pathLst>
          </a:custGeom>
          <a:ln w="36995">
            <a:solidFill>
              <a:srgbClr val="3EAEE3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204868" y="7632716"/>
            <a:ext cx="514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國土交通省的</a:t>
            </a:r>
            <a:r>
              <a:rPr lang="en-US" altLang="zh-TW" sz="1400" b="1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SOP</a:t>
            </a:r>
            <a:r>
              <a:rPr lang="en-US" altLang="zh-TW" sz="1400" b="1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防災行動計畫</a:t>
            </a:r>
            <a:r>
              <a:rPr lang="en-US" altLang="zh-TW" sz="1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)</a:t>
            </a:r>
            <a:r>
              <a:rPr lang="zh-TW" altLang="en-US" sz="1400" b="1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推廣支援</a:t>
            </a:r>
            <a:endParaRPr lang="zh-TW" altLang="en-US" sz="1400" b="1" dirty="0">
              <a:solidFill>
                <a:srgbClr val="0070C0"/>
              </a:solidFill>
              <a:ea typeface="微軟正黑體" panose="020B0604030504040204" pitchFamily="34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347744" y="8061344"/>
            <a:ext cx="5429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國土交通省</a:t>
            </a:r>
            <a:r>
              <a:rPr lang="zh-TW" altLang="en-US" sz="1200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，</a:t>
            </a:r>
            <a:r>
              <a:rPr lang="zh-TW" altLang="en-US" sz="1200" dirty="0">
                <a:solidFill>
                  <a:srgbClr val="0070C0"/>
                </a:solidFill>
                <a:ea typeface="微軟正黑體" panose="020B0604030504040204" pitchFamily="34" charset="-120"/>
              </a:rPr>
              <a:t>透過</a:t>
            </a:r>
            <a:r>
              <a:rPr lang="zh-TW" altLang="en-US" sz="1200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以下</a:t>
            </a:r>
            <a:r>
              <a:rPr lang="zh-TW" altLang="en-US" sz="1200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的方法，推廣</a:t>
            </a:r>
            <a:r>
              <a:rPr lang="en-US" altLang="zh-TW" sz="1200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SOP(</a:t>
            </a:r>
            <a:r>
              <a:rPr lang="zh-TW" altLang="en-US" sz="1200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防災行動計畫</a:t>
            </a:r>
            <a:r>
              <a:rPr lang="en-US" altLang="zh-TW" sz="1200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)</a:t>
            </a:r>
            <a:r>
              <a:rPr lang="zh-TW" altLang="en-US" sz="1200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並且實踐</a:t>
            </a:r>
            <a:endParaRPr lang="zh-TW" altLang="en-US" sz="1200" dirty="0">
              <a:solidFill>
                <a:srgbClr val="0070C0"/>
              </a:solidFill>
              <a:ea typeface="微軟正黑體" panose="020B0604030504040204" pitchFamily="34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1776372" y="8347096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○完成防災計畫的</a:t>
            </a:r>
            <a:r>
              <a:rPr lang="zh-TW" altLang="en-US" sz="1400" b="1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規劃並且活用</a:t>
            </a:r>
            <a:endParaRPr lang="en-US" altLang="zh-TW" sz="1400" b="1" dirty="0" smtClean="0">
              <a:solidFill>
                <a:srgbClr val="0070C0"/>
              </a:solidFill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○</a:t>
            </a:r>
            <a:r>
              <a:rPr lang="zh-TW" altLang="en-US" sz="1400" b="1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在</a:t>
            </a:r>
            <a:r>
              <a:rPr lang="zh-TW" altLang="en-US" sz="1400" b="1" dirty="0">
                <a:solidFill>
                  <a:srgbClr val="0070C0"/>
                </a:solidFill>
                <a:ea typeface="微軟正黑體" panose="020B0604030504040204" pitchFamily="34" charset="-120"/>
              </a:rPr>
              <a:t>都會區</a:t>
            </a:r>
            <a:r>
              <a:rPr lang="zh-TW" altLang="en-US" sz="1400" b="1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等主導項目</a:t>
            </a:r>
            <a:r>
              <a:rPr lang="zh-TW" altLang="en-US" sz="1400" b="1" dirty="0" smtClean="0">
                <a:solidFill>
                  <a:srgbClr val="0070C0"/>
                </a:solidFill>
                <a:ea typeface="微軟正黑體" panose="020B0604030504040204" pitchFamily="34" charset="-120"/>
              </a:rPr>
              <a:t>的實施</a:t>
            </a:r>
            <a:endParaRPr lang="zh-TW" altLang="en-US" sz="1400" b="1" dirty="0">
              <a:solidFill>
                <a:srgbClr val="0070C0"/>
              </a:solidFill>
              <a:ea typeface="微軟正黑體" panose="020B0604030504040204" pitchFamily="34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562850" y="131726"/>
            <a:ext cx="7340400" cy="7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ea typeface="微軟正黑體" panose="020B0604030504040204" pitchFamily="34" charset="-120"/>
              </a:rPr>
              <a:t>大規模水災準備</a:t>
            </a:r>
            <a:endParaRPr lang="en-US" altLang="zh-TW" sz="2000" b="1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 smtClean="0">
                <a:ea typeface="微軟正黑體" panose="020B0604030504040204" pitchFamily="34" charset="-120"/>
              </a:rPr>
              <a:t>SOP(</a:t>
            </a:r>
            <a:r>
              <a:rPr lang="zh-TW" altLang="en-US" sz="2000" b="1" dirty="0" smtClean="0">
                <a:ea typeface="微軟正黑體" panose="020B0604030504040204" pitchFamily="34" charset="-120"/>
              </a:rPr>
              <a:t>防災行動計畫</a:t>
            </a:r>
            <a:r>
              <a:rPr lang="en-US" altLang="zh-TW" sz="2000" b="1" dirty="0" smtClean="0">
                <a:ea typeface="微軟正黑體" panose="020B0604030504040204" pitchFamily="34" charset="-120"/>
              </a:rPr>
              <a:t>)</a:t>
            </a:r>
            <a:r>
              <a:rPr lang="zh-TW" altLang="en-US" sz="2000" b="1" dirty="0" smtClean="0">
                <a:ea typeface="微軟正黑體" panose="020B0604030504040204" pitchFamily="34" charset="-120"/>
              </a:rPr>
              <a:t>的規劃</a:t>
            </a:r>
            <a:endParaRPr lang="en-US" altLang="zh-TW" sz="2000" b="1" dirty="0" smtClean="0">
              <a:ea typeface="微軟正黑體" panose="020B0604030504040204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777164" y="988982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/>
            <a:r>
              <a:rPr lang="zh-TW" altLang="en-US" sz="1200" dirty="0" smtClean="0">
                <a:ea typeface="微軟正黑體" panose="020B0604030504040204" pitchFamily="34" charset="-120"/>
              </a:rPr>
              <a:t>近年，在氣候變遷等影響造成日本全國水災情形加劇，隨著災害頻繁發生化，在大都市地下空間的擴大等，都市構造的巨大變化和零米地帶的人口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‧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產業的集中化等改變開始，由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大都市至全國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各地，大規模水災發生的可能性提高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ea typeface="微軟正黑體" panose="020B0604030504040204" pitchFamily="34" charset="-120"/>
            </a:endParaRPr>
          </a:p>
        </p:txBody>
      </p:sp>
      <p:sp>
        <p:nvSpPr>
          <p:cNvPr id="69" name="object 56"/>
          <p:cNvSpPr/>
          <p:nvPr/>
        </p:nvSpPr>
        <p:spPr>
          <a:xfrm>
            <a:off x="11277626" y="2203428"/>
            <a:ext cx="3144520" cy="3838575"/>
          </a:xfrm>
          <a:custGeom>
            <a:avLst/>
            <a:gdLst/>
            <a:ahLst/>
            <a:cxnLst/>
            <a:rect l="l" t="t" r="r" b="b"/>
            <a:pathLst>
              <a:path w="3144519" h="3838575">
                <a:moveTo>
                  <a:pt x="3143923" y="0"/>
                </a:moveTo>
                <a:lnTo>
                  <a:pt x="3143923" y="3838473"/>
                </a:lnTo>
                <a:lnTo>
                  <a:pt x="0" y="3838473"/>
                </a:lnTo>
                <a:lnTo>
                  <a:pt x="0" y="0"/>
                </a:lnTo>
                <a:lnTo>
                  <a:pt x="3143923" y="0"/>
                </a:lnTo>
                <a:close/>
              </a:path>
            </a:pathLst>
          </a:custGeom>
          <a:ln w="12331">
            <a:solidFill>
              <a:srgbClr val="F79345"/>
            </a:solidFill>
          </a:ln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1277626" y="2203428"/>
            <a:ext cx="3146400" cy="38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n>
                  <a:solidFill>
                    <a:schemeClr val="bg1"/>
                  </a:solidFill>
                </a:ln>
                <a:ea typeface="微軟正黑體" panose="020B0604030504040204" pitchFamily="34" charset="-120"/>
              </a:rPr>
              <a:t>擁有零米地帶的大都市圈</a:t>
            </a:r>
            <a:endParaRPr lang="en-US" altLang="zh-TW" sz="1200" dirty="0" smtClean="0">
              <a:ln>
                <a:solidFill>
                  <a:schemeClr val="bg1"/>
                </a:solidFill>
              </a:ln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 smtClean="0">
                <a:ln>
                  <a:solidFill>
                    <a:schemeClr val="bg1"/>
                  </a:solidFill>
                </a:ln>
                <a:ea typeface="微軟正黑體" panose="020B0604030504040204" pitchFamily="34" charset="-120"/>
              </a:rPr>
              <a:t>災害危害性的增強</a:t>
            </a:r>
            <a:endParaRPr lang="zh-TW" altLang="en-US" sz="1200" dirty="0">
              <a:ln>
                <a:solidFill>
                  <a:schemeClr val="bg1"/>
                </a:solidFill>
              </a:ln>
              <a:ea typeface="微軟正黑體" panose="020B0604030504040204" pitchFamily="34" charset="-120"/>
            </a:endParaRPr>
          </a:p>
        </p:txBody>
      </p:sp>
      <p:sp>
        <p:nvSpPr>
          <p:cNvPr id="72" name="object 63"/>
          <p:cNvSpPr/>
          <p:nvPr/>
        </p:nvSpPr>
        <p:spPr>
          <a:xfrm>
            <a:off x="7920040" y="2203428"/>
            <a:ext cx="3144520" cy="3838575"/>
          </a:xfrm>
          <a:custGeom>
            <a:avLst/>
            <a:gdLst/>
            <a:ahLst/>
            <a:cxnLst/>
            <a:rect l="l" t="t" r="r" b="b"/>
            <a:pathLst>
              <a:path w="3144520" h="3838575">
                <a:moveTo>
                  <a:pt x="3143923" y="0"/>
                </a:moveTo>
                <a:lnTo>
                  <a:pt x="3143923" y="3838473"/>
                </a:lnTo>
                <a:lnTo>
                  <a:pt x="0" y="3838473"/>
                </a:lnTo>
                <a:lnTo>
                  <a:pt x="0" y="0"/>
                </a:lnTo>
                <a:lnTo>
                  <a:pt x="3143923" y="0"/>
                </a:lnTo>
                <a:close/>
              </a:path>
            </a:pathLst>
          </a:custGeom>
          <a:ln w="12331">
            <a:solidFill>
              <a:srgbClr val="33BAEC"/>
            </a:solidFill>
          </a:ln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920040" y="2203428"/>
            <a:ext cx="3146400" cy="38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ln>
                  <a:solidFill>
                    <a:schemeClr val="bg1"/>
                  </a:solidFill>
                </a:ln>
                <a:ea typeface="微軟正黑體" panose="020B0604030504040204" pitchFamily="34" charset="-120"/>
              </a:rPr>
              <a:t>近年的水災加劇</a:t>
            </a:r>
            <a:r>
              <a:rPr lang="en-US" altLang="zh-TW" sz="1200" b="1" dirty="0" smtClean="0">
                <a:ln>
                  <a:solidFill>
                    <a:schemeClr val="bg1"/>
                  </a:solidFill>
                </a:ln>
                <a:ea typeface="微軟正黑體" panose="020B0604030504040204" pitchFamily="34" charset="-120"/>
              </a:rPr>
              <a:t>‧</a:t>
            </a:r>
            <a:r>
              <a:rPr lang="zh-TW" altLang="en-US" sz="1200" b="1" dirty="0" smtClean="0">
                <a:ln>
                  <a:solidFill>
                    <a:schemeClr val="bg1"/>
                  </a:solidFill>
                </a:ln>
                <a:ea typeface="微軟正黑體" panose="020B0604030504040204" pitchFamily="34" charset="-120"/>
              </a:rPr>
              <a:t>頻繁化</a:t>
            </a:r>
            <a:endParaRPr lang="zh-TW" altLang="en-US" sz="1200" b="1" dirty="0">
              <a:ln>
                <a:solidFill>
                  <a:schemeClr val="bg1"/>
                </a:solidFill>
              </a:ln>
              <a:ea typeface="微軟正黑體" panose="020B0604030504040204" pitchFamily="34" charset="-120"/>
            </a:endParaRPr>
          </a:p>
        </p:txBody>
      </p:sp>
      <p:sp>
        <p:nvSpPr>
          <p:cNvPr id="74" name="object 62"/>
          <p:cNvSpPr/>
          <p:nvPr/>
        </p:nvSpPr>
        <p:spPr>
          <a:xfrm>
            <a:off x="11835803" y="2735173"/>
            <a:ext cx="1970112" cy="1376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75" name="object 59"/>
          <p:cNvSpPr/>
          <p:nvPr/>
        </p:nvSpPr>
        <p:spPr>
          <a:xfrm>
            <a:off x="11848134" y="4430382"/>
            <a:ext cx="1970100" cy="1376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76" name="object 66"/>
          <p:cNvSpPr/>
          <p:nvPr/>
        </p:nvSpPr>
        <p:spPr>
          <a:xfrm>
            <a:off x="8491544" y="2703494"/>
            <a:ext cx="1970404" cy="13805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77" name="object 68"/>
          <p:cNvSpPr/>
          <p:nvPr/>
        </p:nvSpPr>
        <p:spPr>
          <a:xfrm>
            <a:off x="8491544" y="4418006"/>
            <a:ext cx="1970404" cy="1380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8491544" y="4132254"/>
            <a:ext cx="2000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ea typeface="微軟正黑體" panose="020B0604030504040204" pitchFamily="34" charset="-120"/>
              </a:rPr>
              <a:t>2000</a:t>
            </a:r>
            <a:r>
              <a:rPr lang="zh-TW" altLang="en-US" sz="1000" dirty="0" smtClean="0">
                <a:ea typeface="微軟正黑體" panose="020B0604030504040204" pitchFamily="34" charset="-120"/>
              </a:rPr>
              <a:t>年</a:t>
            </a:r>
            <a:r>
              <a:rPr lang="en-US" altLang="zh-TW" sz="1000" dirty="0" smtClean="0">
                <a:ea typeface="微軟正黑體" panose="020B0604030504040204" pitchFamily="34" charset="-120"/>
              </a:rPr>
              <a:t>9</a:t>
            </a:r>
            <a:r>
              <a:rPr lang="zh-TW" altLang="en-US" sz="1000" dirty="0" smtClean="0">
                <a:ea typeface="微軟正黑體" panose="020B0604030504040204" pitchFamily="34" charset="-120"/>
              </a:rPr>
              <a:t>月的東海豪雨</a:t>
            </a:r>
            <a:r>
              <a:rPr lang="en-US" altLang="zh-TW" sz="10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000" dirty="0" smtClean="0">
                <a:ea typeface="微軟正黑體" panose="020B0604030504040204" pitchFamily="34" charset="-120"/>
              </a:rPr>
              <a:t>名古屋市</a:t>
            </a:r>
            <a:r>
              <a:rPr lang="en-US" altLang="zh-TW" sz="1000" dirty="0" smtClean="0">
                <a:ea typeface="微軟正黑體" panose="020B0604030504040204" pitchFamily="34" charset="-120"/>
              </a:rPr>
              <a:t>)</a:t>
            </a:r>
            <a:endParaRPr lang="zh-TW" altLang="en-US" sz="1000" dirty="0">
              <a:ea typeface="微軟正黑體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8491544" y="5775328"/>
            <a:ext cx="2000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ea typeface="微軟正黑體" panose="020B0604030504040204" pitchFamily="34" charset="-120"/>
              </a:rPr>
              <a:t>2013</a:t>
            </a:r>
            <a:r>
              <a:rPr lang="zh-TW" altLang="en-US" sz="1000" dirty="0" smtClean="0">
                <a:ea typeface="微軟正黑體" panose="020B0604030504040204" pitchFamily="34" charset="-120"/>
              </a:rPr>
              <a:t>年</a:t>
            </a:r>
            <a:r>
              <a:rPr lang="en-US" altLang="zh-TW" sz="1000" dirty="0" smtClean="0">
                <a:ea typeface="微軟正黑體" panose="020B0604030504040204" pitchFamily="34" charset="-120"/>
              </a:rPr>
              <a:t>8</a:t>
            </a:r>
            <a:r>
              <a:rPr lang="zh-TW" altLang="en-US" sz="1000" dirty="0" smtClean="0">
                <a:ea typeface="微軟正黑體" panose="020B0604030504040204" pitchFamily="34" charset="-120"/>
              </a:rPr>
              <a:t>月的颱風</a:t>
            </a:r>
            <a:r>
              <a:rPr lang="en-US" altLang="zh-TW" sz="1000" dirty="0" smtClean="0">
                <a:ea typeface="微軟正黑體" panose="020B0604030504040204" pitchFamily="34" charset="-120"/>
              </a:rPr>
              <a:t>18</a:t>
            </a:r>
            <a:r>
              <a:rPr lang="zh-TW" altLang="en-US" sz="1000" dirty="0" smtClean="0">
                <a:ea typeface="微軟正黑體" panose="020B0604030504040204" pitchFamily="34" charset="-120"/>
              </a:rPr>
              <a:t>號</a:t>
            </a:r>
            <a:r>
              <a:rPr lang="en-US" altLang="zh-TW" sz="10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000" dirty="0" smtClean="0">
                <a:ea typeface="微軟正黑體" panose="020B0604030504040204" pitchFamily="34" charset="-120"/>
              </a:rPr>
              <a:t>京都市</a:t>
            </a:r>
            <a:r>
              <a:rPr lang="en-US" altLang="zh-TW" sz="1000" dirty="0" smtClean="0">
                <a:ea typeface="微軟正黑體" panose="020B0604030504040204" pitchFamily="34" charset="-120"/>
              </a:rPr>
              <a:t>)</a:t>
            </a:r>
            <a:endParaRPr lang="zh-TW" altLang="en-US" sz="1000" dirty="0">
              <a:ea typeface="微軟正黑體" panose="020B0604030504040204" pitchFamily="34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1634246" y="4132255"/>
            <a:ext cx="2409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 smtClean="0">
                <a:ea typeface="微軟正黑體" panose="020B0604030504040204" pitchFamily="34" charset="-120"/>
              </a:rPr>
              <a:t>因荒川堤防潰堤而造</a:t>
            </a:r>
            <a:r>
              <a:rPr lang="zh-TW" altLang="en-US" sz="1000" dirty="0">
                <a:ea typeface="微軟正黑體" panose="020B0604030504040204" pitchFamily="34" charset="-120"/>
              </a:rPr>
              <a:t>成</a:t>
            </a:r>
            <a:r>
              <a:rPr lang="zh-TW" altLang="en-US" sz="1000" dirty="0" smtClean="0">
                <a:ea typeface="微軟正黑體" panose="020B0604030504040204" pitchFamily="34" charset="-120"/>
              </a:rPr>
              <a:t>的洪水氾濫</a:t>
            </a:r>
            <a:r>
              <a:rPr lang="en-US" altLang="zh-TW" sz="10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000" dirty="0" smtClean="0">
                <a:ea typeface="微軟正黑體" panose="020B0604030504040204" pitchFamily="34" charset="-120"/>
              </a:rPr>
              <a:t>假定</a:t>
            </a:r>
            <a:r>
              <a:rPr lang="en-US" altLang="zh-TW" sz="1000" dirty="0" smtClean="0">
                <a:ea typeface="微軟正黑體" panose="020B0604030504040204" pitchFamily="34" charset="-120"/>
              </a:rPr>
              <a:t>)</a:t>
            </a:r>
            <a:endParaRPr lang="zh-TW" altLang="en-US" sz="1000" dirty="0">
              <a:ea typeface="微軟正黑體" panose="020B0604030504040204" pitchFamily="34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11706254" y="5775328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 smtClean="0">
                <a:ea typeface="微軟正黑體" panose="020B0604030504040204" pitchFamily="34" charset="-120"/>
              </a:rPr>
              <a:t>因東京灣岸的漲潮而來的淹水</a:t>
            </a:r>
            <a:r>
              <a:rPr lang="en-US" altLang="zh-TW" sz="1000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1000" dirty="0" smtClean="0">
                <a:ea typeface="微軟正黑體" panose="020B0604030504040204" pitchFamily="34" charset="-120"/>
              </a:rPr>
              <a:t>假定</a:t>
            </a:r>
            <a:r>
              <a:rPr lang="en-US" altLang="zh-TW" sz="1000" dirty="0" smtClean="0">
                <a:ea typeface="微軟正黑體" panose="020B0604030504040204" pitchFamily="34" charset="-120"/>
              </a:rPr>
              <a:t>)</a:t>
            </a:r>
            <a:endParaRPr lang="zh-TW" altLang="en-US" sz="1000" dirty="0">
              <a:ea typeface="微軟正黑體" panose="020B0604030504040204" pitchFamily="34" charset="-120"/>
            </a:endParaRPr>
          </a:p>
        </p:txBody>
      </p:sp>
      <p:grpSp>
        <p:nvGrpSpPr>
          <p:cNvPr id="82" name="群組 81"/>
          <p:cNvGrpSpPr/>
          <p:nvPr/>
        </p:nvGrpSpPr>
        <p:grpSpPr>
          <a:xfrm>
            <a:off x="10915789" y="6133795"/>
            <a:ext cx="532765" cy="538530"/>
            <a:chOff x="10915789" y="6133795"/>
            <a:chExt cx="532765" cy="538530"/>
          </a:xfrm>
        </p:grpSpPr>
        <p:sp>
          <p:nvSpPr>
            <p:cNvPr id="83" name="object 52"/>
            <p:cNvSpPr/>
            <p:nvPr/>
          </p:nvSpPr>
          <p:spPr>
            <a:xfrm>
              <a:off x="11021073" y="6133795"/>
              <a:ext cx="328930" cy="379730"/>
            </a:xfrm>
            <a:custGeom>
              <a:avLst/>
              <a:gdLst/>
              <a:ahLst/>
              <a:cxnLst/>
              <a:rect l="l" t="t" r="r" b="b"/>
              <a:pathLst>
                <a:path w="328929" h="379729">
                  <a:moveTo>
                    <a:pt x="0" y="0"/>
                  </a:moveTo>
                  <a:lnTo>
                    <a:pt x="0" y="379514"/>
                  </a:lnTo>
                  <a:lnTo>
                    <a:pt x="328764" y="379514"/>
                  </a:lnTo>
                  <a:lnTo>
                    <a:pt x="328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498"/>
            </a:solidFill>
          </p:spPr>
          <p:txBody>
            <a:bodyPr wrap="square" lIns="0" tIns="0" rIns="0" bIns="0" rtlCol="0"/>
            <a:lstStyle/>
            <a:p>
              <a:endParaRPr>
                <a:ea typeface="微軟正黑體" panose="020B0604030504040204" pitchFamily="34" charset="-120"/>
              </a:endParaRPr>
            </a:p>
          </p:txBody>
        </p:sp>
        <p:sp>
          <p:nvSpPr>
            <p:cNvPr id="84" name="object 53"/>
            <p:cNvSpPr/>
            <p:nvPr/>
          </p:nvSpPr>
          <p:spPr>
            <a:xfrm>
              <a:off x="10915789" y="6439280"/>
              <a:ext cx="532765" cy="233045"/>
            </a:xfrm>
            <a:custGeom>
              <a:avLst/>
              <a:gdLst/>
              <a:ahLst/>
              <a:cxnLst/>
              <a:rect l="l" t="t" r="r" b="b"/>
              <a:pathLst>
                <a:path w="532765" h="233045">
                  <a:moveTo>
                    <a:pt x="532676" y="76"/>
                  </a:moveTo>
                  <a:lnTo>
                    <a:pt x="0" y="0"/>
                  </a:lnTo>
                  <a:lnTo>
                    <a:pt x="266357" y="232867"/>
                  </a:lnTo>
                  <a:lnTo>
                    <a:pt x="532676" y="76"/>
                  </a:lnTo>
                  <a:close/>
                </a:path>
              </a:pathLst>
            </a:custGeom>
            <a:solidFill>
              <a:srgbClr val="929498"/>
            </a:solidFill>
          </p:spPr>
          <p:txBody>
            <a:bodyPr wrap="square" lIns="0" tIns="0" rIns="0" bIns="0" rtlCol="0"/>
            <a:lstStyle/>
            <a:p>
              <a:endParaRPr>
                <a:ea typeface="微軟正黑體" panose="020B0604030504040204" pitchFamily="34" charset="-120"/>
              </a:endParaRPr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9563114" y="6203956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大規模水災發生風險的增加</a:t>
            </a:r>
            <a:endParaRPr lang="zh-TW" altLang="en-US" sz="1400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86" name="object 63"/>
          <p:cNvSpPr/>
          <p:nvPr/>
        </p:nvSpPr>
        <p:spPr>
          <a:xfrm>
            <a:off x="7920040" y="6704022"/>
            <a:ext cx="6500858" cy="2052625"/>
          </a:xfrm>
          <a:custGeom>
            <a:avLst/>
            <a:gdLst/>
            <a:ahLst/>
            <a:cxnLst/>
            <a:rect l="l" t="t" r="r" b="b"/>
            <a:pathLst>
              <a:path w="3144520" h="3838575">
                <a:moveTo>
                  <a:pt x="3143923" y="0"/>
                </a:moveTo>
                <a:lnTo>
                  <a:pt x="3143923" y="3838473"/>
                </a:lnTo>
                <a:lnTo>
                  <a:pt x="0" y="3838473"/>
                </a:lnTo>
                <a:lnTo>
                  <a:pt x="0" y="0"/>
                </a:lnTo>
                <a:lnTo>
                  <a:pt x="3143923" y="0"/>
                </a:lnTo>
                <a:close/>
              </a:path>
            </a:pathLst>
          </a:custGeom>
          <a:ln w="12331">
            <a:solidFill>
              <a:srgbClr val="33BAEC"/>
            </a:solidFill>
          </a:ln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20040" y="6704022"/>
            <a:ext cx="6500858" cy="38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ln>
                  <a:solidFill>
                    <a:schemeClr val="bg1"/>
                  </a:solidFill>
                </a:ln>
                <a:ea typeface="微軟正黑體" panose="020B0604030504040204" pitchFamily="34" charset="-120"/>
              </a:rPr>
              <a:t>不止災害發生後的對應，災害發生前對應是關鍵</a:t>
            </a:r>
            <a:endParaRPr lang="zh-TW" altLang="en-US" sz="1400" b="1" dirty="0">
              <a:ln>
                <a:solidFill>
                  <a:schemeClr val="bg1"/>
                </a:solidFill>
              </a:ln>
              <a:ea typeface="微軟正黑體" panose="020B0604030504040204" pitchFamily="34" charset="-120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84"/>
              </p:ext>
            </p:extLst>
          </p:nvPr>
        </p:nvGraphicFramePr>
        <p:xfrm>
          <a:off x="8205792" y="7346964"/>
          <a:ext cx="5929356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226"/>
                <a:gridCol w="988226"/>
                <a:gridCol w="988226"/>
                <a:gridCol w="988226"/>
                <a:gridCol w="658817"/>
                <a:gridCol w="329409"/>
                <a:gridCol w="329409"/>
                <a:gridCol w="658817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災害發生後開始的應對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大規模水災的發生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對應遲緩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1475293" rtl="0" eaLnBrk="1" latinLnBrk="0" hangingPunct="1"/>
                      <a:r>
                        <a:rPr lang="zh-TW" altLang="en-US" sz="1100" b="1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受災的擴大</a:t>
                      </a:r>
                      <a:endParaRPr lang="zh-TW" altLang="en-US" sz="11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復原期長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災害發生前開始的應對</a:t>
                      </a:r>
                      <a:endParaRPr lang="zh-TW" altLang="en-US" sz="11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事前的準備</a:t>
                      </a:r>
                      <a:r>
                        <a:rPr lang="en-US" altLang="zh-TW" sz="11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‧</a:t>
                      </a:r>
                      <a:r>
                        <a:rPr lang="zh-TW" altLang="en-US" sz="11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應對</a:t>
                      </a:r>
                      <a:endParaRPr lang="zh-TW" altLang="en-US" sz="11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大規模風災水災的發生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迅速對應</a:t>
                      </a:r>
                      <a:endParaRPr lang="zh-TW" altLang="en-US" sz="11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475293" rtl="0" eaLnBrk="1" latinLnBrk="0" hangingPunct="1"/>
                      <a:r>
                        <a:rPr lang="zh-TW" altLang="en-US" sz="11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受災的</a:t>
                      </a:r>
                      <a:endParaRPr lang="en-US" altLang="zh-TW" sz="1100" b="1" kern="120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1475293" rtl="0" eaLnBrk="1" latinLnBrk="0" hangingPunct="1"/>
                      <a:r>
                        <a:rPr lang="zh-TW" altLang="en-US" sz="1100" b="1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最小化</a:t>
                      </a:r>
                      <a:endParaRPr lang="zh-TW" altLang="en-US" sz="1100" b="1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14752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復原</a:t>
                      </a:r>
                      <a:endParaRPr lang="en-US" altLang="zh-TW" sz="11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14752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9" name="object 79"/>
          <p:cNvSpPr/>
          <p:nvPr/>
        </p:nvSpPr>
        <p:spPr>
          <a:xfrm>
            <a:off x="11063312" y="7561278"/>
            <a:ext cx="229870" cy="160655"/>
          </a:xfrm>
          <a:custGeom>
            <a:avLst/>
            <a:gdLst/>
            <a:ahLst/>
            <a:cxnLst/>
            <a:rect l="l" t="t" r="r" b="b"/>
            <a:pathLst>
              <a:path w="229870" h="160654">
                <a:moveTo>
                  <a:pt x="229603" y="80111"/>
                </a:moveTo>
                <a:lnTo>
                  <a:pt x="138569" y="0"/>
                </a:lnTo>
                <a:lnTo>
                  <a:pt x="138569" y="32169"/>
                </a:lnTo>
                <a:lnTo>
                  <a:pt x="0" y="32169"/>
                </a:lnTo>
                <a:lnTo>
                  <a:pt x="0" y="126682"/>
                </a:lnTo>
                <a:lnTo>
                  <a:pt x="138556" y="126682"/>
                </a:lnTo>
                <a:lnTo>
                  <a:pt x="138556" y="160223"/>
                </a:lnTo>
                <a:lnTo>
                  <a:pt x="229603" y="801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90" name="object 81"/>
          <p:cNvSpPr/>
          <p:nvPr/>
        </p:nvSpPr>
        <p:spPr>
          <a:xfrm>
            <a:off x="13063576" y="7561278"/>
            <a:ext cx="229870" cy="160655"/>
          </a:xfrm>
          <a:custGeom>
            <a:avLst/>
            <a:gdLst/>
            <a:ahLst/>
            <a:cxnLst/>
            <a:rect l="l" t="t" r="r" b="b"/>
            <a:pathLst>
              <a:path w="229869" h="160654">
                <a:moveTo>
                  <a:pt x="229603" y="80111"/>
                </a:moveTo>
                <a:lnTo>
                  <a:pt x="138569" y="0"/>
                </a:lnTo>
                <a:lnTo>
                  <a:pt x="138569" y="32169"/>
                </a:lnTo>
                <a:lnTo>
                  <a:pt x="0" y="32169"/>
                </a:lnTo>
                <a:lnTo>
                  <a:pt x="0" y="126682"/>
                </a:lnTo>
                <a:lnTo>
                  <a:pt x="138556" y="126682"/>
                </a:lnTo>
                <a:lnTo>
                  <a:pt x="138556" y="160223"/>
                </a:lnTo>
                <a:lnTo>
                  <a:pt x="229603" y="801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91" name="object 83"/>
          <p:cNvSpPr/>
          <p:nvPr/>
        </p:nvSpPr>
        <p:spPr>
          <a:xfrm>
            <a:off x="12063444" y="7561278"/>
            <a:ext cx="229870" cy="160655"/>
          </a:xfrm>
          <a:custGeom>
            <a:avLst/>
            <a:gdLst/>
            <a:ahLst/>
            <a:cxnLst/>
            <a:rect l="l" t="t" r="r" b="b"/>
            <a:pathLst>
              <a:path w="229870" h="160654">
                <a:moveTo>
                  <a:pt x="229603" y="80111"/>
                </a:moveTo>
                <a:lnTo>
                  <a:pt x="138556" y="0"/>
                </a:lnTo>
                <a:lnTo>
                  <a:pt x="138556" y="32169"/>
                </a:lnTo>
                <a:lnTo>
                  <a:pt x="0" y="32169"/>
                </a:lnTo>
                <a:lnTo>
                  <a:pt x="0" y="126682"/>
                </a:lnTo>
                <a:lnTo>
                  <a:pt x="138544" y="126682"/>
                </a:lnTo>
                <a:lnTo>
                  <a:pt x="138544" y="160223"/>
                </a:lnTo>
                <a:lnTo>
                  <a:pt x="229603" y="801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92" name="object 87"/>
          <p:cNvSpPr/>
          <p:nvPr/>
        </p:nvSpPr>
        <p:spPr>
          <a:xfrm>
            <a:off x="11063312" y="8275658"/>
            <a:ext cx="229870" cy="160655"/>
          </a:xfrm>
          <a:custGeom>
            <a:avLst/>
            <a:gdLst/>
            <a:ahLst/>
            <a:cxnLst/>
            <a:rect l="l" t="t" r="r" b="b"/>
            <a:pathLst>
              <a:path w="229870" h="160654">
                <a:moveTo>
                  <a:pt x="229603" y="80111"/>
                </a:moveTo>
                <a:lnTo>
                  <a:pt x="138569" y="0"/>
                </a:lnTo>
                <a:lnTo>
                  <a:pt x="138569" y="32169"/>
                </a:lnTo>
                <a:lnTo>
                  <a:pt x="0" y="32169"/>
                </a:lnTo>
                <a:lnTo>
                  <a:pt x="0" y="126682"/>
                </a:lnTo>
                <a:lnTo>
                  <a:pt x="138556" y="126682"/>
                </a:lnTo>
                <a:lnTo>
                  <a:pt x="138556" y="160223"/>
                </a:lnTo>
                <a:lnTo>
                  <a:pt x="229603" y="801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93" name="object 89"/>
          <p:cNvSpPr/>
          <p:nvPr/>
        </p:nvSpPr>
        <p:spPr>
          <a:xfrm>
            <a:off x="10063180" y="8275658"/>
            <a:ext cx="229870" cy="160655"/>
          </a:xfrm>
          <a:custGeom>
            <a:avLst/>
            <a:gdLst/>
            <a:ahLst/>
            <a:cxnLst/>
            <a:rect l="l" t="t" r="r" b="b"/>
            <a:pathLst>
              <a:path w="229870" h="160654">
                <a:moveTo>
                  <a:pt x="138569" y="126682"/>
                </a:moveTo>
                <a:lnTo>
                  <a:pt x="138569" y="32169"/>
                </a:lnTo>
                <a:lnTo>
                  <a:pt x="0" y="32169"/>
                </a:lnTo>
                <a:lnTo>
                  <a:pt x="0" y="126682"/>
                </a:lnTo>
                <a:lnTo>
                  <a:pt x="138569" y="126682"/>
                </a:lnTo>
                <a:close/>
              </a:path>
              <a:path w="229870" h="160654">
                <a:moveTo>
                  <a:pt x="229616" y="80111"/>
                </a:moveTo>
                <a:lnTo>
                  <a:pt x="138569" y="0"/>
                </a:lnTo>
                <a:lnTo>
                  <a:pt x="138569" y="160223"/>
                </a:lnTo>
                <a:lnTo>
                  <a:pt x="229616" y="801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94" name="object 91"/>
          <p:cNvSpPr/>
          <p:nvPr/>
        </p:nvSpPr>
        <p:spPr>
          <a:xfrm>
            <a:off x="12706386" y="8275658"/>
            <a:ext cx="168275" cy="160655"/>
          </a:xfrm>
          <a:custGeom>
            <a:avLst/>
            <a:gdLst/>
            <a:ahLst/>
            <a:cxnLst/>
            <a:rect l="l" t="t" r="r" b="b"/>
            <a:pathLst>
              <a:path w="168275" h="160654">
                <a:moveTo>
                  <a:pt x="167957" y="80111"/>
                </a:moveTo>
                <a:lnTo>
                  <a:pt x="76936" y="0"/>
                </a:lnTo>
                <a:lnTo>
                  <a:pt x="76936" y="32169"/>
                </a:lnTo>
                <a:lnTo>
                  <a:pt x="0" y="32169"/>
                </a:lnTo>
                <a:lnTo>
                  <a:pt x="0" y="126682"/>
                </a:lnTo>
                <a:lnTo>
                  <a:pt x="76911" y="126682"/>
                </a:lnTo>
                <a:lnTo>
                  <a:pt x="76911" y="160223"/>
                </a:lnTo>
                <a:lnTo>
                  <a:pt x="167957" y="801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95" name="object 93"/>
          <p:cNvSpPr/>
          <p:nvPr/>
        </p:nvSpPr>
        <p:spPr>
          <a:xfrm>
            <a:off x="12063444" y="8275658"/>
            <a:ext cx="168275" cy="160655"/>
          </a:xfrm>
          <a:custGeom>
            <a:avLst/>
            <a:gdLst/>
            <a:ahLst/>
            <a:cxnLst/>
            <a:rect l="l" t="t" r="r" b="b"/>
            <a:pathLst>
              <a:path w="168275" h="160654">
                <a:moveTo>
                  <a:pt x="167970" y="80111"/>
                </a:moveTo>
                <a:lnTo>
                  <a:pt x="76949" y="0"/>
                </a:lnTo>
                <a:lnTo>
                  <a:pt x="76949" y="32169"/>
                </a:lnTo>
                <a:lnTo>
                  <a:pt x="0" y="32169"/>
                </a:lnTo>
                <a:lnTo>
                  <a:pt x="0" y="126682"/>
                </a:lnTo>
                <a:lnTo>
                  <a:pt x="76911" y="126682"/>
                </a:lnTo>
                <a:lnTo>
                  <a:pt x="76911" y="160223"/>
                </a:lnTo>
                <a:lnTo>
                  <a:pt x="167970" y="801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96" name="object 85"/>
          <p:cNvSpPr/>
          <p:nvPr/>
        </p:nvSpPr>
        <p:spPr>
          <a:xfrm>
            <a:off x="11920568" y="7704154"/>
            <a:ext cx="478155" cy="169545"/>
          </a:xfrm>
          <a:custGeom>
            <a:avLst/>
            <a:gdLst/>
            <a:ahLst/>
            <a:cxnLst/>
            <a:rect l="l" t="t" r="r" b="b"/>
            <a:pathLst>
              <a:path w="478154" h="169545">
                <a:moveTo>
                  <a:pt x="121564" y="9321"/>
                </a:moveTo>
                <a:lnTo>
                  <a:pt x="0" y="5435"/>
                </a:lnTo>
                <a:lnTo>
                  <a:pt x="11658" y="126530"/>
                </a:lnTo>
                <a:lnTo>
                  <a:pt x="37630" y="98818"/>
                </a:lnTo>
                <a:lnTo>
                  <a:pt x="75152" y="124881"/>
                </a:lnTo>
                <a:lnTo>
                  <a:pt x="94551" y="134623"/>
                </a:lnTo>
                <a:lnTo>
                  <a:pt x="94551" y="38125"/>
                </a:lnTo>
                <a:lnTo>
                  <a:pt x="121564" y="9321"/>
                </a:lnTo>
                <a:close/>
              </a:path>
              <a:path w="478154" h="169545">
                <a:moveTo>
                  <a:pt x="477977" y="61645"/>
                </a:moveTo>
                <a:lnTo>
                  <a:pt x="408419" y="0"/>
                </a:lnTo>
                <a:lnTo>
                  <a:pt x="369865" y="35280"/>
                </a:lnTo>
                <a:lnTo>
                  <a:pt x="326388" y="60837"/>
                </a:lnTo>
                <a:lnTo>
                  <a:pt x="279684" y="76538"/>
                </a:lnTo>
                <a:lnTo>
                  <a:pt x="231450" y="82250"/>
                </a:lnTo>
                <a:lnTo>
                  <a:pt x="183386" y="77841"/>
                </a:lnTo>
                <a:lnTo>
                  <a:pt x="137187" y="63176"/>
                </a:lnTo>
                <a:lnTo>
                  <a:pt x="94551" y="38125"/>
                </a:lnTo>
                <a:lnTo>
                  <a:pt x="94551" y="134623"/>
                </a:lnTo>
                <a:lnTo>
                  <a:pt x="115096" y="144940"/>
                </a:lnTo>
                <a:lnTo>
                  <a:pt x="156822" y="159034"/>
                </a:lnTo>
                <a:lnTo>
                  <a:pt x="199690" y="167202"/>
                </a:lnTo>
                <a:lnTo>
                  <a:pt x="243060" y="169480"/>
                </a:lnTo>
                <a:lnTo>
                  <a:pt x="286291" y="165909"/>
                </a:lnTo>
                <a:lnTo>
                  <a:pt x="328745" y="156526"/>
                </a:lnTo>
                <a:lnTo>
                  <a:pt x="369780" y="141370"/>
                </a:lnTo>
                <a:lnTo>
                  <a:pt x="408757" y="120479"/>
                </a:lnTo>
                <a:lnTo>
                  <a:pt x="445036" y="93891"/>
                </a:lnTo>
                <a:lnTo>
                  <a:pt x="477977" y="616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ea typeface="微軟正黑體" panose="020B0604030504040204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1920568" y="7775592"/>
            <a:ext cx="500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" dirty="0" smtClean="0">
                <a:ea typeface="微軟正黑體" panose="020B0604030504040204" pitchFamily="34" charset="-120"/>
              </a:rPr>
              <a:t>反覆</a:t>
            </a:r>
            <a:endParaRPr lang="zh-TW" altLang="en-US" sz="800" dirty="0">
              <a:ea typeface="微軟正黑體" panose="020B0604030504040204" pitchFamily="34" charset="-120"/>
            </a:endParaRPr>
          </a:p>
        </p:txBody>
      </p:sp>
      <p:grpSp>
        <p:nvGrpSpPr>
          <p:cNvPr id="98" name="群組 97"/>
          <p:cNvGrpSpPr/>
          <p:nvPr/>
        </p:nvGrpSpPr>
        <p:grpSpPr>
          <a:xfrm>
            <a:off x="10920436" y="8775724"/>
            <a:ext cx="532765" cy="501574"/>
            <a:chOff x="10915789" y="9068104"/>
            <a:chExt cx="532765" cy="501574"/>
          </a:xfrm>
        </p:grpSpPr>
        <p:sp>
          <p:nvSpPr>
            <p:cNvPr id="99" name="object 50"/>
            <p:cNvSpPr/>
            <p:nvPr/>
          </p:nvSpPr>
          <p:spPr>
            <a:xfrm>
              <a:off x="11021073" y="9068104"/>
              <a:ext cx="328930" cy="342900"/>
            </a:xfrm>
            <a:custGeom>
              <a:avLst/>
              <a:gdLst/>
              <a:ahLst/>
              <a:cxnLst/>
              <a:rect l="l" t="t" r="r" b="b"/>
              <a:pathLst>
                <a:path w="328929" h="342900">
                  <a:moveTo>
                    <a:pt x="0" y="0"/>
                  </a:moveTo>
                  <a:lnTo>
                    <a:pt x="0" y="342544"/>
                  </a:lnTo>
                  <a:lnTo>
                    <a:pt x="328764" y="342544"/>
                  </a:lnTo>
                  <a:lnTo>
                    <a:pt x="328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498"/>
            </a:solidFill>
          </p:spPr>
          <p:txBody>
            <a:bodyPr wrap="square" lIns="0" tIns="0" rIns="0" bIns="0" rtlCol="0"/>
            <a:lstStyle/>
            <a:p>
              <a:endParaRPr>
                <a:ea typeface="微軟正黑體" panose="020B0604030504040204" pitchFamily="34" charset="-120"/>
              </a:endParaRPr>
            </a:p>
          </p:txBody>
        </p:sp>
        <p:sp>
          <p:nvSpPr>
            <p:cNvPr id="100" name="object 51"/>
            <p:cNvSpPr/>
            <p:nvPr/>
          </p:nvSpPr>
          <p:spPr>
            <a:xfrm>
              <a:off x="10915789" y="9336633"/>
              <a:ext cx="532765" cy="233045"/>
            </a:xfrm>
            <a:custGeom>
              <a:avLst/>
              <a:gdLst/>
              <a:ahLst/>
              <a:cxnLst/>
              <a:rect l="l" t="t" r="r" b="b"/>
              <a:pathLst>
                <a:path w="532765" h="233045">
                  <a:moveTo>
                    <a:pt x="532676" y="63"/>
                  </a:moveTo>
                  <a:lnTo>
                    <a:pt x="0" y="0"/>
                  </a:lnTo>
                  <a:lnTo>
                    <a:pt x="266357" y="232841"/>
                  </a:lnTo>
                  <a:lnTo>
                    <a:pt x="532676" y="63"/>
                  </a:lnTo>
                  <a:close/>
                </a:path>
              </a:pathLst>
            </a:custGeom>
            <a:solidFill>
              <a:srgbClr val="929498"/>
            </a:solidFill>
          </p:spPr>
          <p:txBody>
            <a:bodyPr wrap="square" lIns="0" tIns="0" rIns="0" bIns="0" rtlCol="0"/>
            <a:lstStyle/>
            <a:p>
              <a:endParaRPr>
                <a:ea typeface="微軟正黑體" panose="020B0604030504040204" pitchFamily="34" charset="-120"/>
              </a:endParaRPr>
            </a:p>
          </p:txBody>
        </p:sp>
      </p:grpSp>
      <p:sp>
        <p:nvSpPr>
          <p:cNvPr id="101" name="文字方塊 100"/>
          <p:cNvSpPr txBox="1"/>
          <p:nvPr/>
        </p:nvSpPr>
        <p:spPr>
          <a:xfrm>
            <a:off x="9563114" y="8847162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災害發生時活用事前協議的對應</a:t>
            </a:r>
            <a:endParaRPr lang="zh-TW" altLang="en-US" sz="1400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920040" y="9347228"/>
            <a:ext cx="6500858" cy="11430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規劃居民、企業、自治會、政府等全體，基於事前協議規劃的程序一致的</a:t>
            </a:r>
            <a:r>
              <a:rPr lang="en-US" altLang="zh-TW" sz="1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SOP(</a:t>
            </a:r>
            <a:r>
              <a:rPr lang="zh-TW" altLang="en-US" sz="1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防災行動計畫</a:t>
            </a:r>
            <a:r>
              <a:rPr lang="en-US" altLang="zh-TW" sz="1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)</a:t>
            </a:r>
            <a:r>
              <a:rPr lang="zh-TW" altLang="en-US" sz="1400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應對措施。</a:t>
            </a:r>
            <a:endParaRPr lang="en-US" altLang="zh-TW" sz="1400" b="1" dirty="0" smtClean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ject 110"/>
          <p:cNvSpPr/>
          <p:nvPr/>
        </p:nvSpPr>
        <p:spPr>
          <a:xfrm>
            <a:off x="12706386" y="1417610"/>
            <a:ext cx="2293200" cy="8623366"/>
          </a:xfrm>
          <a:custGeom>
            <a:avLst/>
            <a:gdLst/>
            <a:ahLst/>
            <a:cxnLst/>
            <a:rect l="l" t="t" r="r" b="b"/>
            <a:pathLst>
              <a:path w="2089784" h="8678545">
                <a:moveTo>
                  <a:pt x="2089759" y="8678329"/>
                </a:moveTo>
                <a:lnTo>
                  <a:pt x="2089759" y="9204"/>
                </a:lnTo>
                <a:lnTo>
                  <a:pt x="0" y="0"/>
                </a:lnTo>
                <a:lnTo>
                  <a:pt x="0" y="8678329"/>
                </a:lnTo>
                <a:lnTo>
                  <a:pt x="2089759" y="8678329"/>
                </a:lnTo>
                <a:close/>
              </a:path>
            </a:pathLst>
          </a:custGeom>
          <a:solidFill>
            <a:srgbClr val="EEF5DD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object 125"/>
          <p:cNvSpPr/>
          <p:nvPr/>
        </p:nvSpPr>
        <p:spPr>
          <a:xfrm>
            <a:off x="10491808" y="1417610"/>
            <a:ext cx="2293200" cy="8619796"/>
          </a:xfrm>
          <a:custGeom>
            <a:avLst/>
            <a:gdLst/>
            <a:ahLst/>
            <a:cxnLst/>
            <a:rect l="l" t="t" r="r" b="b"/>
            <a:pathLst>
              <a:path w="2280920" h="8532495">
                <a:moveTo>
                  <a:pt x="0" y="0"/>
                </a:moveTo>
                <a:lnTo>
                  <a:pt x="0" y="8532126"/>
                </a:lnTo>
                <a:lnTo>
                  <a:pt x="2280932" y="8532126"/>
                </a:lnTo>
                <a:lnTo>
                  <a:pt x="22809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DE0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object 138"/>
          <p:cNvSpPr/>
          <p:nvPr/>
        </p:nvSpPr>
        <p:spPr>
          <a:xfrm>
            <a:off x="8205792" y="1417610"/>
            <a:ext cx="2293200" cy="8623645"/>
          </a:xfrm>
          <a:custGeom>
            <a:avLst/>
            <a:gdLst/>
            <a:ahLst/>
            <a:cxnLst/>
            <a:rect l="l" t="t" r="r" b="b"/>
            <a:pathLst>
              <a:path w="2293620" h="8536305">
                <a:moveTo>
                  <a:pt x="0" y="0"/>
                </a:moveTo>
                <a:lnTo>
                  <a:pt x="0" y="8535835"/>
                </a:lnTo>
                <a:lnTo>
                  <a:pt x="2293213" y="8535835"/>
                </a:lnTo>
                <a:lnTo>
                  <a:pt x="2293213" y="0"/>
                </a:lnTo>
                <a:lnTo>
                  <a:pt x="0" y="0"/>
                </a:lnTo>
                <a:close/>
              </a:path>
            </a:pathLst>
          </a:custGeom>
          <a:solidFill>
            <a:srgbClr val="DDE2F2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object 149"/>
          <p:cNvSpPr/>
          <p:nvPr/>
        </p:nvSpPr>
        <p:spPr>
          <a:xfrm>
            <a:off x="3366630" y="1015758"/>
            <a:ext cx="4878705" cy="9006840"/>
          </a:xfrm>
          <a:custGeom>
            <a:avLst/>
            <a:gdLst/>
            <a:ahLst/>
            <a:cxnLst/>
            <a:rect l="l" t="t" r="r" b="b"/>
            <a:pathLst>
              <a:path w="4878705" h="9006840">
                <a:moveTo>
                  <a:pt x="4878349" y="9006586"/>
                </a:moveTo>
                <a:lnTo>
                  <a:pt x="4878349" y="0"/>
                </a:lnTo>
                <a:lnTo>
                  <a:pt x="0" y="6299"/>
                </a:lnTo>
                <a:lnTo>
                  <a:pt x="0" y="9004477"/>
                </a:lnTo>
                <a:lnTo>
                  <a:pt x="4878349" y="9006586"/>
                </a:lnTo>
                <a:close/>
              </a:path>
            </a:pathLst>
          </a:custGeom>
          <a:solidFill>
            <a:srgbClr val="D5ECFA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object 169"/>
          <p:cNvSpPr/>
          <p:nvPr/>
        </p:nvSpPr>
        <p:spPr>
          <a:xfrm>
            <a:off x="2722892" y="6281731"/>
            <a:ext cx="12111990" cy="0"/>
          </a:xfrm>
          <a:custGeom>
            <a:avLst/>
            <a:gdLst/>
            <a:ahLst/>
            <a:cxnLst/>
            <a:rect l="l" t="t" r="r" b="b"/>
            <a:pathLst>
              <a:path w="12111990">
                <a:moveTo>
                  <a:pt x="0" y="0"/>
                </a:moveTo>
                <a:lnTo>
                  <a:pt x="12111939" y="0"/>
                </a:lnTo>
              </a:path>
            </a:pathLst>
          </a:custGeom>
          <a:ln w="24650">
            <a:solidFill>
              <a:srgbClr val="58585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object 174"/>
          <p:cNvSpPr/>
          <p:nvPr/>
        </p:nvSpPr>
        <p:spPr>
          <a:xfrm>
            <a:off x="2722892" y="4095007"/>
            <a:ext cx="12111990" cy="0"/>
          </a:xfrm>
          <a:custGeom>
            <a:avLst/>
            <a:gdLst/>
            <a:ahLst/>
            <a:cxnLst/>
            <a:rect l="l" t="t" r="r" b="b"/>
            <a:pathLst>
              <a:path w="12111990">
                <a:moveTo>
                  <a:pt x="0" y="0"/>
                </a:moveTo>
                <a:lnTo>
                  <a:pt x="12111939" y="0"/>
                </a:lnTo>
              </a:path>
            </a:pathLst>
          </a:custGeom>
          <a:ln w="24726">
            <a:solidFill>
              <a:srgbClr val="58585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object 178"/>
          <p:cNvSpPr/>
          <p:nvPr/>
        </p:nvSpPr>
        <p:spPr>
          <a:xfrm>
            <a:off x="2722892" y="7477232"/>
            <a:ext cx="12179935" cy="0"/>
          </a:xfrm>
          <a:custGeom>
            <a:avLst/>
            <a:gdLst/>
            <a:ahLst/>
            <a:cxnLst/>
            <a:rect l="l" t="t" r="r" b="b"/>
            <a:pathLst>
              <a:path w="12179935">
                <a:moveTo>
                  <a:pt x="0" y="0"/>
                </a:moveTo>
                <a:lnTo>
                  <a:pt x="12179757" y="0"/>
                </a:lnTo>
              </a:path>
            </a:pathLst>
          </a:custGeom>
          <a:ln w="24726">
            <a:solidFill>
              <a:srgbClr val="E23E46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object 174"/>
          <p:cNvSpPr/>
          <p:nvPr/>
        </p:nvSpPr>
        <p:spPr>
          <a:xfrm>
            <a:off x="3013710" y="1703362"/>
            <a:ext cx="12111990" cy="0"/>
          </a:xfrm>
          <a:custGeom>
            <a:avLst/>
            <a:gdLst/>
            <a:ahLst/>
            <a:cxnLst/>
            <a:rect l="l" t="t" r="r" b="b"/>
            <a:pathLst>
              <a:path w="12111990">
                <a:moveTo>
                  <a:pt x="0" y="0"/>
                </a:moveTo>
                <a:lnTo>
                  <a:pt x="12111939" y="0"/>
                </a:lnTo>
              </a:path>
            </a:pathLst>
          </a:custGeom>
          <a:ln w="24726">
            <a:solidFill>
              <a:srgbClr val="58585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224751" y="1049159"/>
            <a:ext cx="2605646" cy="899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object 173"/>
          <p:cNvSpPr/>
          <p:nvPr/>
        </p:nvSpPr>
        <p:spPr>
          <a:xfrm>
            <a:off x="348068" y="6281731"/>
            <a:ext cx="2091055" cy="0"/>
          </a:xfrm>
          <a:custGeom>
            <a:avLst/>
            <a:gdLst/>
            <a:ahLst/>
            <a:cxnLst/>
            <a:rect l="l" t="t" r="r" b="b"/>
            <a:pathLst>
              <a:path w="2091055">
                <a:moveTo>
                  <a:pt x="0" y="0"/>
                </a:moveTo>
                <a:lnTo>
                  <a:pt x="2090661" y="0"/>
                </a:lnTo>
              </a:path>
            </a:pathLst>
          </a:custGeom>
          <a:ln w="24650">
            <a:solidFill>
              <a:srgbClr val="58585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object 86"/>
          <p:cNvSpPr/>
          <p:nvPr/>
        </p:nvSpPr>
        <p:spPr>
          <a:xfrm>
            <a:off x="553300" y="7161365"/>
            <a:ext cx="995552" cy="905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object 4"/>
          <p:cNvSpPr/>
          <p:nvPr/>
        </p:nvSpPr>
        <p:spPr>
          <a:xfrm>
            <a:off x="396582" y="7160247"/>
            <a:ext cx="1954783" cy="1802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object 24"/>
          <p:cNvSpPr/>
          <p:nvPr/>
        </p:nvSpPr>
        <p:spPr>
          <a:xfrm>
            <a:off x="1644371" y="7005663"/>
            <a:ext cx="496429" cy="363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object 45"/>
          <p:cNvSpPr/>
          <p:nvPr/>
        </p:nvSpPr>
        <p:spPr>
          <a:xfrm>
            <a:off x="2133434" y="6643751"/>
            <a:ext cx="465797" cy="645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bject 96"/>
          <p:cNvSpPr/>
          <p:nvPr/>
        </p:nvSpPr>
        <p:spPr>
          <a:xfrm>
            <a:off x="1260563" y="1065161"/>
            <a:ext cx="1208405" cy="1208405"/>
          </a:xfrm>
          <a:custGeom>
            <a:avLst/>
            <a:gdLst/>
            <a:ahLst/>
            <a:cxnLst/>
            <a:rect l="l" t="t" r="r" b="b"/>
            <a:pathLst>
              <a:path w="1208405" h="1208405">
                <a:moveTo>
                  <a:pt x="1208151" y="604100"/>
                </a:moveTo>
                <a:lnTo>
                  <a:pt x="1206329" y="556891"/>
                </a:lnTo>
                <a:lnTo>
                  <a:pt x="1200963" y="510676"/>
                </a:lnTo>
                <a:lnTo>
                  <a:pt x="1192185" y="465589"/>
                </a:lnTo>
                <a:lnTo>
                  <a:pt x="1180131" y="421764"/>
                </a:lnTo>
                <a:lnTo>
                  <a:pt x="1164934" y="379336"/>
                </a:lnTo>
                <a:lnTo>
                  <a:pt x="1146729" y="338440"/>
                </a:lnTo>
                <a:lnTo>
                  <a:pt x="1125650" y="299208"/>
                </a:lnTo>
                <a:lnTo>
                  <a:pt x="1101832" y="261775"/>
                </a:lnTo>
                <a:lnTo>
                  <a:pt x="1075409" y="226277"/>
                </a:lnTo>
                <a:lnTo>
                  <a:pt x="1046514" y="192846"/>
                </a:lnTo>
                <a:lnTo>
                  <a:pt x="1015283" y="161618"/>
                </a:lnTo>
                <a:lnTo>
                  <a:pt x="981850" y="132726"/>
                </a:lnTo>
                <a:lnTo>
                  <a:pt x="946349" y="106306"/>
                </a:lnTo>
                <a:lnTo>
                  <a:pt x="908914" y="82490"/>
                </a:lnTo>
                <a:lnTo>
                  <a:pt x="869680" y="61413"/>
                </a:lnTo>
                <a:lnTo>
                  <a:pt x="828781" y="43210"/>
                </a:lnTo>
                <a:lnTo>
                  <a:pt x="786351" y="28015"/>
                </a:lnTo>
                <a:lnTo>
                  <a:pt x="742525" y="15963"/>
                </a:lnTo>
                <a:lnTo>
                  <a:pt x="697437" y="7186"/>
                </a:lnTo>
                <a:lnTo>
                  <a:pt x="651221" y="1820"/>
                </a:lnTo>
                <a:lnTo>
                  <a:pt x="604012" y="0"/>
                </a:lnTo>
                <a:lnTo>
                  <a:pt x="556803" y="1820"/>
                </a:lnTo>
                <a:lnTo>
                  <a:pt x="510589" y="7186"/>
                </a:lnTo>
                <a:lnTo>
                  <a:pt x="465504" y="15963"/>
                </a:lnTo>
                <a:lnTo>
                  <a:pt x="421682" y="28015"/>
                </a:lnTo>
                <a:lnTo>
                  <a:pt x="379257" y="43210"/>
                </a:lnTo>
                <a:lnTo>
                  <a:pt x="338364" y="61413"/>
                </a:lnTo>
                <a:lnTo>
                  <a:pt x="299136" y="82490"/>
                </a:lnTo>
                <a:lnTo>
                  <a:pt x="261709" y="106306"/>
                </a:lnTo>
                <a:lnTo>
                  <a:pt x="226215" y="132726"/>
                </a:lnTo>
                <a:lnTo>
                  <a:pt x="192790" y="161618"/>
                </a:lnTo>
                <a:lnTo>
                  <a:pt x="161567" y="192846"/>
                </a:lnTo>
                <a:lnTo>
                  <a:pt x="132681" y="226277"/>
                </a:lnTo>
                <a:lnTo>
                  <a:pt x="106266" y="261775"/>
                </a:lnTo>
                <a:lnTo>
                  <a:pt x="82455" y="299208"/>
                </a:lnTo>
                <a:lnTo>
                  <a:pt x="61385" y="338440"/>
                </a:lnTo>
                <a:lnTo>
                  <a:pt x="43187" y="379336"/>
                </a:lnTo>
                <a:lnTo>
                  <a:pt x="27997" y="421764"/>
                </a:lnTo>
                <a:lnTo>
                  <a:pt x="15950" y="465589"/>
                </a:lnTo>
                <a:lnTo>
                  <a:pt x="7178" y="510676"/>
                </a:lnTo>
                <a:lnTo>
                  <a:pt x="1816" y="556891"/>
                </a:lnTo>
                <a:lnTo>
                  <a:pt x="0" y="604100"/>
                </a:lnTo>
                <a:lnTo>
                  <a:pt x="24637" y="604100"/>
                </a:lnTo>
                <a:lnTo>
                  <a:pt x="27003" y="551348"/>
                </a:lnTo>
                <a:lnTo>
                  <a:pt x="33963" y="499930"/>
                </a:lnTo>
                <a:lnTo>
                  <a:pt x="45315" y="450049"/>
                </a:lnTo>
                <a:lnTo>
                  <a:pt x="60857" y="401908"/>
                </a:lnTo>
                <a:lnTo>
                  <a:pt x="80385" y="355709"/>
                </a:lnTo>
                <a:lnTo>
                  <a:pt x="103697" y="311653"/>
                </a:lnTo>
                <a:lnTo>
                  <a:pt x="130591" y="269944"/>
                </a:lnTo>
                <a:lnTo>
                  <a:pt x="160862" y="230783"/>
                </a:lnTo>
                <a:lnTo>
                  <a:pt x="194309" y="194373"/>
                </a:lnTo>
                <a:lnTo>
                  <a:pt x="230720" y="160935"/>
                </a:lnTo>
                <a:lnTo>
                  <a:pt x="269882" y="130666"/>
                </a:lnTo>
                <a:lnTo>
                  <a:pt x="311592" y="103771"/>
                </a:lnTo>
                <a:lnTo>
                  <a:pt x="355647" y="80453"/>
                </a:lnTo>
                <a:lnTo>
                  <a:pt x="401846" y="60916"/>
                </a:lnTo>
                <a:lnTo>
                  <a:pt x="449984" y="45364"/>
                </a:lnTo>
                <a:lnTo>
                  <a:pt x="499860" y="34002"/>
                </a:lnTo>
                <a:lnTo>
                  <a:pt x="551270" y="27034"/>
                </a:lnTo>
                <a:lnTo>
                  <a:pt x="604012" y="24663"/>
                </a:lnTo>
                <a:lnTo>
                  <a:pt x="656757" y="27034"/>
                </a:lnTo>
                <a:lnTo>
                  <a:pt x="708178" y="34002"/>
                </a:lnTo>
                <a:lnTo>
                  <a:pt x="758067" y="45364"/>
                </a:lnTo>
                <a:lnTo>
                  <a:pt x="806219" y="60916"/>
                </a:lnTo>
                <a:lnTo>
                  <a:pt x="852428" y="80453"/>
                </a:lnTo>
                <a:lnTo>
                  <a:pt x="896488" y="103771"/>
                </a:lnTo>
                <a:lnTo>
                  <a:pt x="938193" y="130666"/>
                </a:lnTo>
                <a:lnTo>
                  <a:pt x="977336" y="160935"/>
                </a:lnTo>
                <a:lnTo>
                  <a:pt x="1013713" y="194373"/>
                </a:lnTo>
                <a:lnTo>
                  <a:pt x="1047164" y="230783"/>
                </a:lnTo>
                <a:lnTo>
                  <a:pt x="1077444" y="269944"/>
                </a:lnTo>
                <a:lnTo>
                  <a:pt x="1104349" y="311653"/>
                </a:lnTo>
                <a:lnTo>
                  <a:pt x="1127676" y="355709"/>
                </a:lnTo>
                <a:lnTo>
                  <a:pt x="1147220" y="401908"/>
                </a:lnTo>
                <a:lnTo>
                  <a:pt x="1162778" y="450049"/>
                </a:lnTo>
                <a:lnTo>
                  <a:pt x="1174144" y="499930"/>
                </a:lnTo>
                <a:lnTo>
                  <a:pt x="1181115" y="551348"/>
                </a:lnTo>
                <a:lnTo>
                  <a:pt x="1183487" y="604100"/>
                </a:lnTo>
                <a:lnTo>
                  <a:pt x="1183487" y="774241"/>
                </a:lnTo>
                <a:lnTo>
                  <a:pt x="1192185" y="742617"/>
                </a:lnTo>
                <a:lnTo>
                  <a:pt x="1200963" y="697528"/>
                </a:lnTo>
                <a:lnTo>
                  <a:pt x="1206329" y="651311"/>
                </a:lnTo>
                <a:lnTo>
                  <a:pt x="1208151" y="604100"/>
                </a:lnTo>
                <a:close/>
              </a:path>
              <a:path w="1208405" h="1208405">
                <a:moveTo>
                  <a:pt x="1183487" y="774241"/>
                </a:moveTo>
                <a:lnTo>
                  <a:pt x="1183487" y="604100"/>
                </a:lnTo>
                <a:lnTo>
                  <a:pt x="1181115" y="656853"/>
                </a:lnTo>
                <a:lnTo>
                  <a:pt x="1174144" y="708272"/>
                </a:lnTo>
                <a:lnTo>
                  <a:pt x="1162778" y="758155"/>
                </a:lnTo>
                <a:lnTo>
                  <a:pt x="1147220" y="806298"/>
                </a:lnTo>
                <a:lnTo>
                  <a:pt x="1127676" y="852499"/>
                </a:lnTo>
                <a:lnTo>
                  <a:pt x="1104349" y="896557"/>
                </a:lnTo>
                <a:lnTo>
                  <a:pt x="1077444" y="938268"/>
                </a:lnTo>
                <a:lnTo>
                  <a:pt x="1047164" y="977430"/>
                </a:lnTo>
                <a:lnTo>
                  <a:pt x="1013713" y="1013841"/>
                </a:lnTo>
                <a:lnTo>
                  <a:pt x="977336" y="1047282"/>
                </a:lnTo>
                <a:lnTo>
                  <a:pt x="938193" y="1077553"/>
                </a:lnTo>
                <a:lnTo>
                  <a:pt x="896488" y="1104449"/>
                </a:lnTo>
                <a:lnTo>
                  <a:pt x="852428" y="1127767"/>
                </a:lnTo>
                <a:lnTo>
                  <a:pt x="806219" y="1147304"/>
                </a:lnTo>
                <a:lnTo>
                  <a:pt x="758067" y="1162856"/>
                </a:lnTo>
                <a:lnTo>
                  <a:pt x="708178" y="1174219"/>
                </a:lnTo>
                <a:lnTo>
                  <a:pt x="656757" y="1181189"/>
                </a:lnTo>
                <a:lnTo>
                  <a:pt x="604012" y="1183563"/>
                </a:lnTo>
                <a:lnTo>
                  <a:pt x="551270" y="1181189"/>
                </a:lnTo>
                <a:lnTo>
                  <a:pt x="499860" y="1174219"/>
                </a:lnTo>
                <a:lnTo>
                  <a:pt x="449984" y="1162856"/>
                </a:lnTo>
                <a:lnTo>
                  <a:pt x="401846" y="1147304"/>
                </a:lnTo>
                <a:lnTo>
                  <a:pt x="355647" y="1127767"/>
                </a:lnTo>
                <a:lnTo>
                  <a:pt x="311592" y="1104449"/>
                </a:lnTo>
                <a:lnTo>
                  <a:pt x="269882" y="1077553"/>
                </a:lnTo>
                <a:lnTo>
                  <a:pt x="230720" y="1047282"/>
                </a:lnTo>
                <a:lnTo>
                  <a:pt x="194310" y="1013841"/>
                </a:lnTo>
                <a:lnTo>
                  <a:pt x="160862" y="977430"/>
                </a:lnTo>
                <a:lnTo>
                  <a:pt x="130591" y="938268"/>
                </a:lnTo>
                <a:lnTo>
                  <a:pt x="103697" y="896557"/>
                </a:lnTo>
                <a:lnTo>
                  <a:pt x="80385" y="852499"/>
                </a:lnTo>
                <a:lnTo>
                  <a:pt x="60857" y="806298"/>
                </a:lnTo>
                <a:lnTo>
                  <a:pt x="45315" y="758155"/>
                </a:lnTo>
                <a:lnTo>
                  <a:pt x="33963" y="708272"/>
                </a:lnTo>
                <a:lnTo>
                  <a:pt x="27003" y="656853"/>
                </a:lnTo>
                <a:lnTo>
                  <a:pt x="24637" y="604100"/>
                </a:lnTo>
                <a:lnTo>
                  <a:pt x="0" y="604100"/>
                </a:lnTo>
                <a:lnTo>
                  <a:pt x="1816" y="651311"/>
                </a:lnTo>
                <a:lnTo>
                  <a:pt x="7178" y="697528"/>
                </a:lnTo>
                <a:lnTo>
                  <a:pt x="15950" y="742617"/>
                </a:lnTo>
                <a:lnTo>
                  <a:pt x="27997" y="786443"/>
                </a:lnTo>
                <a:lnTo>
                  <a:pt x="43187" y="828873"/>
                </a:lnTo>
                <a:lnTo>
                  <a:pt x="61385" y="869772"/>
                </a:lnTo>
                <a:lnTo>
                  <a:pt x="82455" y="909005"/>
                </a:lnTo>
                <a:lnTo>
                  <a:pt x="106266" y="946438"/>
                </a:lnTo>
                <a:lnTo>
                  <a:pt x="132681" y="981938"/>
                </a:lnTo>
                <a:lnTo>
                  <a:pt x="161567" y="1015370"/>
                </a:lnTo>
                <a:lnTo>
                  <a:pt x="192790" y="1046599"/>
                </a:lnTo>
                <a:lnTo>
                  <a:pt x="226215" y="1075491"/>
                </a:lnTo>
                <a:lnTo>
                  <a:pt x="261709" y="1101913"/>
                </a:lnTo>
                <a:lnTo>
                  <a:pt x="299136" y="1125729"/>
                </a:lnTo>
                <a:lnTo>
                  <a:pt x="338364" y="1146805"/>
                </a:lnTo>
                <a:lnTo>
                  <a:pt x="379257" y="1165008"/>
                </a:lnTo>
                <a:lnTo>
                  <a:pt x="421682" y="1180203"/>
                </a:lnTo>
                <a:lnTo>
                  <a:pt x="465504" y="1192255"/>
                </a:lnTo>
                <a:lnTo>
                  <a:pt x="510589" y="1201030"/>
                </a:lnTo>
                <a:lnTo>
                  <a:pt x="556803" y="1206395"/>
                </a:lnTo>
                <a:lnTo>
                  <a:pt x="604012" y="1208214"/>
                </a:lnTo>
                <a:lnTo>
                  <a:pt x="651221" y="1206395"/>
                </a:lnTo>
                <a:lnTo>
                  <a:pt x="697437" y="1201030"/>
                </a:lnTo>
                <a:lnTo>
                  <a:pt x="742525" y="1192255"/>
                </a:lnTo>
                <a:lnTo>
                  <a:pt x="786351" y="1180203"/>
                </a:lnTo>
                <a:lnTo>
                  <a:pt x="828781" y="1165008"/>
                </a:lnTo>
                <a:lnTo>
                  <a:pt x="869680" y="1146805"/>
                </a:lnTo>
                <a:lnTo>
                  <a:pt x="908914" y="1125729"/>
                </a:lnTo>
                <a:lnTo>
                  <a:pt x="946349" y="1101913"/>
                </a:lnTo>
                <a:lnTo>
                  <a:pt x="981850" y="1075491"/>
                </a:lnTo>
                <a:lnTo>
                  <a:pt x="1015283" y="1046599"/>
                </a:lnTo>
                <a:lnTo>
                  <a:pt x="1046514" y="1015370"/>
                </a:lnTo>
                <a:lnTo>
                  <a:pt x="1075409" y="981938"/>
                </a:lnTo>
                <a:lnTo>
                  <a:pt x="1101832" y="946438"/>
                </a:lnTo>
                <a:lnTo>
                  <a:pt x="1125650" y="909005"/>
                </a:lnTo>
                <a:lnTo>
                  <a:pt x="1146729" y="869772"/>
                </a:lnTo>
                <a:lnTo>
                  <a:pt x="1164934" y="828873"/>
                </a:lnTo>
                <a:lnTo>
                  <a:pt x="1180131" y="786443"/>
                </a:lnTo>
                <a:lnTo>
                  <a:pt x="1183487" y="774241"/>
                </a:lnTo>
                <a:close/>
              </a:path>
            </a:pathLst>
          </a:custGeom>
          <a:solidFill>
            <a:srgbClr val="56B8E8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object 98"/>
          <p:cNvSpPr/>
          <p:nvPr/>
        </p:nvSpPr>
        <p:spPr>
          <a:xfrm>
            <a:off x="890866" y="3490226"/>
            <a:ext cx="1208405" cy="1208405"/>
          </a:xfrm>
          <a:custGeom>
            <a:avLst/>
            <a:gdLst/>
            <a:ahLst/>
            <a:cxnLst/>
            <a:rect l="l" t="t" r="r" b="b"/>
            <a:pathLst>
              <a:path w="1208405" h="1208404">
                <a:moveTo>
                  <a:pt x="1208151" y="604088"/>
                </a:moveTo>
                <a:lnTo>
                  <a:pt x="1206334" y="556879"/>
                </a:lnTo>
                <a:lnTo>
                  <a:pt x="1200972" y="510663"/>
                </a:lnTo>
                <a:lnTo>
                  <a:pt x="1192200" y="465576"/>
                </a:lnTo>
                <a:lnTo>
                  <a:pt x="1180152" y="421752"/>
                </a:lnTo>
                <a:lnTo>
                  <a:pt x="1164961" y="379324"/>
                </a:lnTo>
                <a:lnTo>
                  <a:pt x="1146762" y="338427"/>
                </a:lnTo>
                <a:lnTo>
                  <a:pt x="1125690" y="299196"/>
                </a:lnTo>
                <a:lnTo>
                  <a:pt x="1101877" y="261763"/>
                </a:lnTo>
                <a:lnTo>
                  <a:pt x="1075459" y="226265"/>
                </a:lnTo>
                <a:lnTo>
                  <a:pt x="1046569" y="192835"/>
                </a:lnTo>
                <a:lnTo>
                  <a:pt x="1015342" y="161607"/>
                </a:lnTo>
                <a:lnTo>
                  <a:pt x="981911" y="132716"/>
                </a:lnTo>
                <a:lnTo>
                  <a:pt x="946411" y="106296"/>
                </a:lnTo>
                <a:lnTo>
                  <a:pt x="908976" y="82481"/>
                </a:lnTo>
                <a:lnTo>
                  <a:pt x="869740" y="61405"/>
                </a:lnTo>
                <a:lnTo>
                  <a:pt x="828837" y="43203"/>
                </a:lnTo>
                <a:lnTo>
                  <a:pt x="786401" y="28009"/>
                </a:lnTo>
                <a:lnTo>
                  <a:pt x="742566" y="15958"/>
                </a:lnTo>
                <a:lnTo>
                  <a:pt x="697467" y="7183"/>
                </a:lnTo>
                <a:lnTo>
                  <a:pt x="651237" y="1819"/>
                </a:lnTo>
                <a:lnTo>
                  <a:pt x="604012" y="0"/>
                </a:lnTo>
                <a:lnTo>
                  <a:pt x="556803" y="1819"/>
                </a:lnTo>
                <a:lnTo>
                  <a:pt x="510589" y="7183"/>
                </a:lnTo>
                <a:lnTo>
                  <a:pt x="465504" y="15958"/>
                </a:lnTo>
                <a:lnTo>
                  <a:pt x="421682" y="28009"/>
                </a:lnTo>
                <a:lnTo>
                  <a:pt x="379257" y="43203"/>
                </a:lnTo>
                <a:lnTo>
                  <a:pt x="338364" y="61405"/>
                </a:lnTo>
                <a:lnTo>
                  <a:pt x="299136" y="82481"/>
                </a:lnTo>
                <a:lnTo>
                  <a:pt x="261709" y="106296"/>
                </a:lnTo>
                <a:lnTo>
                  <a:pt x="226215" y="132716"/>
                </a:lnTo>
                <a:lnTo>
                  <a:pt x="192790" y="161607"/>
                </a:lnTo>
                <a:lnTo>
                  <a:pt x="161567" y="192835"/>
                </a:lnTo>
                <a:lnTo>
                  <a:pt x="132681" y="226265"/>
                </a:lnTo>
                <a:lnTo>
                  <a:pt x="106266" y="261763"/>
                </a:lnTo>
                <a:lnTo>
                  <a:pt x="82455" y="299196"/>
                </a:lnTo>
                <a:lnTo>
                  <a:pt x="61385" y="338427"/>
                </a:lnTo>
                <a:lnTo>
                  <a:pt x="43187" y="379324"/>
                </a:lnTo>
                <a:lnTo>
                  <a:pt x="27997" y="421752"/>
                </a:lnTo>
                <a:lnTo>
                  <a:pt x="15950" y="465576"/>
                </a:lnTo>
                <a:lnTo>
                  <a:pt x="7178" y="510663"/>
                </a:lnTo>
                <a:lnTo>
                  <a:pt x="1816" y="556879"/>
                </a:lnTo>
                <a:lnTo>
                  <a:pt x="0" y="604088"/>
                </a:lnTo>
                <a:lnTo>
                  <a:pt x="24637" y="604088"/>
                </a:lnTo>
                <a:lnTo>
                  <a:pt x="27003" y="551335"/>
                </a:lnTo>
                <a:lnTo>
                  <a:pt x="33963" y="499917"/>
                </a:lnTo>
                <a:lnTo>
                  <a:pt x="45315" y="450037"/>
                </a:lnTo>
                <a:lnTo>
                  <a:pt x="60857" y="401897"/>
                </a:lnTo>
                <a:lnTo>
                  <a:pt x="80385" y="355698"/>
                </a:lnTo>
                <a:lnTo>
                  <a:pt x="103697" y="311644"/>
                </a:lnTo>
                <a:lnTo>
                  <a:pt x="130591" y="269937"/>
                </a:lnTo>
                <a:lnTo>
                  <a:pt x="160862" y="230779"/>
                </a:lnTo>
                <a:lnTo>
                  <a:pt x="194309" y="194373"/>
                </a:lnTo>
                <a:lnTo>
                  <a:pt x="230720" y="160931"/>
                </a:lnTo>
                <a:lnTo>
                  <a:pt x="269882" y="130659"/>
                </a:lnTo>
                <a:lnTo>
                  <a:pt x="311592" y="103762"/>
                </a:lnTo>
                <a:lnTo>
                  <a:pt x="355647" y="80442"/>
                </a:lnTo>
                <a:lnTo>
                  <a:pt x="401846" y="60904"/>
                </a:lnTo>
                <a:lnTo>
                  <a:pt x="449984" y="45352"/>
                </a:lnTo>
                <a:lnTo>
                  <a:pt x="499860" y="33990"/>
                </a:lnTo>
                <a:lnTo>
                  <a:pt x="551270" y="27021"/>
                </a:lnTo>
                <a:lnTo>
                  <a:pt x="604012" y="24650"/>
                </a:lnTo>
                <a:lnTo>
                  <a:pt x="656791" y="27021"/>
                </a:lnTo>
                <a:lnTo>
                  <a:pt x="708231" y="33990"/>
                </a:lnTo>
                <a:lnTo>
                  <a:pt x="758128" y="45352"/>
                </a:lnTo>
                <a:lnTo>
                  <a:pt x="806283" y="60904"/>
                </a:lnTo>
                <a:lnTo>
                  <a:pt x="852492" y="80442"/>
                </a:lnTo>
                <a:lnTo>
                  <a:pt x="896554" y="103762"/>
                </a:lnTo>
                <a:lnTo>
                  <a:pt x="938267" y="130659"/>
                </a:lnTo>
                <a:lnTo>
                  <a:pt x="977430" y="160931"/>
                </a:lnTo>
                <a:lnTo>
                  <a:pt x="1013841" y="194373"/>
                </a:lnTo>
                <a:lnTo>
                  <a:pt x="1047254" y="230779"/>
                </a:lnTo>
                <a:lnTo>
                  <a:pt x="1077508" y="269937"/>
                </a:lnTo>
                <a:lnTo>
                  <a:pt x="1104396" y="311644"/>
                </a:lnTo>
                <a:lnTo>
                  <a:pt x="1127713" y="355698"/>
                </a:lnTo>
                <a:lnTo>
                  <a:pt x="1147251" y="401897"/>
                </a:lnTo>
                <a:lnTo>
                  <a:pt x="1162807" y="450037"/>
                </a:lnTo>
                <a:lnTo>
                  <a:pt x="1174173" y="499917"/>
                </a:lnTo>
                <a:lnTo>
                  <a:pt x="1181143" y="551335"/>
                </a:lnTo>
                <a:lnTo>
                  <a:pt x="1183513" y="604088"/>
                </a:lnTo>
                <a:lnTo>
                  <a:pt x="1183513" y="774205"/>
                </a:lnTo>
                <a:lnTo>
                  <a:pt x="1192200" y="742604"/>
                </a:lnTo>
                <a:lnTo>
                  <a:pt x="1200972" y="697516"/>
                </a:lnTo>
                <a:lnTo>
                  <a:pt x="1206334" y="651299"/>
                </a:lnTo>
                <a:lnTo>
                  <a:pt x="1208151" y="604088"/>
                </a:lnTo>
                <a:close/>
              </a:path>
              <a:path w="1208405" h="1208404">
                <a:moveTo>
                  <a:pt x="1183513" y="774205"/>
                </a:moveTo>
                <a:lnTo>
                  <a:pt x="1183513" y="604088"/>
                </a:lnTo>
                <a:lnTo>
                  <a:pt x="1181143" y="656837"/>
                </a:lnTo>
                <a:lnTo>
                  <a:pt x="1174173" y="708254"/>
                </a:lnTo>
                <a:lnTo>
                  <a:pt x="1162807" y="758136"/>
                </a:lnTo>
                <a:lnTo>
                  <a:pt x="1147251" y="806279"/>
                </a:lnTo>
                <a:lnTo>
                  <a:pt x="1127713" y="852480"/>
                </a:lnTo>
                <a:lnTo>
                  <a:pt x="1104396" y="896538"/>
                </a:lnTo>
                <a:lnTo>
                  <a:pt x="1077508" y="938248"/>
                </a:lnTo>
                <a:lnTo>
                  <a:pt x="1047254" y="977408"/>
                </a:lnTo>
                <a:lnTo>
                  <a:pt x="1013841" y="1013815"/>
                </a:lnTo>
                <a:lnTo>
                  <a:pt x="977430" y="1047260"/>
                </a:lnTo>
                <a:lnTo>
                  <a:pt x="938267" y="1077534"/>
                </a:lnTo>
                <a:lnTo>
                  <a:pt x="896554" y="1104431"/>
                </a:lnTo>
                <a:lnTo>
                  <a:pt x="852492" y="1127750"/>
                </a:lnTo>
                <a:lnTo>
                  <a:pt x="806283" y="1147286"/>
                </a:lnTo>
                <a:lnTo>
                  <a:pt x="758128" y="1162835"/>
                </a:lnTo>
                <a:lnTo>
                  <a:pt x="708231" y="1174194"/>
                </a:lnTo>
                <a:lnTo>
                  <a:pt x="656791" y="1181158"/>
                </a:lnTo>
                <a:lnTo>
                  <a:pt x="604012" y="1183525"/>
                </a:lnTo>
                <a:lnTo>
                  <a:pt x="551270" y="1181158"/>
                </a:lnTo>
                <a:lnTo>
                  <a:pt x="499860" y="1174194"/>
                </a:lnTo>
                <a:lnTo>
                  <a:pt x="449984" y="1162835"/>
                </a:lnTo>
                <a:lnTo>
                  <a:pt x="401846" y="1147286"/>
                </a:lnTo>
                <a:lnTo>
                  <a:pt x="355647" y="1127750"/>
                </a:lnTo>
                <a:lnTo>
                  <a:pt x="311592" y="1104431"/>
                </a:lnTo>
                <a:lnTo>
                  <a:pt x="269882" y="1077534"/>
                </a:lnTo>
                <a:lnTo>
                  <a:pt x="230720" y="1047260"/>
                </a:lnTo>
                <a:lnTo>
                  <a:pt x="194310" y="1013815"/>
                </a:lnTo>
                <a:lnTo>
                  <a:pt x="160862" y="977408"/>
                </a:lnTo>
                <a:lnTo>
                  <a:pt x="130591" y="938248"/>
                </a:lnTo>
                <a:lnTo>
                  <a:pt x="103697" y="896538"/>
                </a:lnTo>
                <a:lnTo>
                  <a:pt x="80385" y="852480"/>
                </a:lnTo>
                <a:lnTo>
                  <a:pt x="60857" y="806279"/>
                </a:lnTo>
                <a:lnTo>
                  <a:pt x="45315" y="758136"/>
                </a:lnTo>
                <a:lnTo>
                  <a:pt x="33963" y="708254"/>
                </a:lnTo>
                <a:lnTo>
                  <a:pt x="27003" y="656837"/>
                </a:lnTo>
                <a:lnTo>
                  <a:pt x="24637" y="604088"/>
                </a:lnTo>
                <a:lnTo>
                  <a:pt x="0" y="604088"/>
                </a:lnTo>
                <a:lnTo>
                  <a:pt x="1816" y="651299"/>
                </a:lnTo>
                <a:lnTo>
                  <a:pt x="7178" y="697516"/>
                </a:lnTo>
                <a:lnTo>
                  <a:pt x="15950" y="742604"/>
                </a:lnTo>
                <a:lnTo>
                  <a:pt x="27997" y="786431"/>
                </a:lnTo>
                <a:lnTo>
                  <a:pt x="43187" y="828860"/>
                </a:lnTo>
                <a:lnTo>
                  <a:pt x="61385" y="869759"/>
                </a:lnTo>
                <a:lnTo>
                  <a:pt x="82455" y="908992"/>
                </a:lnTo>
                <a:lnTo>
                  <a:pt x="106266" y="946425"/>
                </a:lnTo>
                <a:lnTo>
                  <a:pt x="132681" y="981925"/>
                </a:lnTo>
                <a:lnTo>
                  <a:pt x="161567" y="1015356"/>
                </a:lnTo>
                <a:lnTo>
                  <a:pt x="192790" y="1046584"/>
                </a:lnTo>
                <a:lnTo>
                  <a:pt x="226215" y="1075476"/>
                </a:lnTo>
                <a:lnTo>
                  <a:pt x="261709" y="1101897"/>
                </a:lnTo>
                <a:lnTo>
                  <a:pt x="299136" y="1125712"/>
                </a:lnTo>
                <a:lnTo>
                  <a:pt x="338364" y="1146788"/>
                </a:lnTo>
                <a:lnTo>
                  <a:pt x="379257" y="1164990"/>
                </a:lnTo>
                <a:lnTo>
                  <a:pt x="421682" y="1180183"/>
                </a:lnTo>
                <a:lnTo>
                  <a:pt x="465504" y="1192234"/>
                </a:lnTo>
                <a:lnTo>
                  <a:pt x="510589" y="1201008"/>
                </a:lnTo>
                <a:lnTo>
                  <a:pt x="556803" y="1206371"/>
                </a:lnTo>
                <a:lnTo>
                  <a:pt x="604012" y="1208189"/>
                </a:lnTo>
                <a:lnTo>
                  <a:pt x="651237" y="1206371"/>
                </a:lnTo>
                <a:lnTo>
                  <a:pt x="697467" y="1201008"/>
                </a:lnTo>
                <a:lnTo>
                  <a:pt x="742566" y="1192234"/>
                </a:lnTo>
                <a:lnTo>
                  <a:pt x="786401" y="1180183"/>
                </a:lnTo>
                <a:lnTo>
                  <a:pt x="828837" y="1164990"/>
                </a:lnTo>
                <a:lnTo>
                  <a:pt x="869740" y="1146788"/>
                </a:lnTo>
                <a:lnTo>
                  <a:pt x="908976" y="1125712"/>
                </a:lnTo>
                <a:lnTo>
                  <a:pt x="946411" y="1101897"/>
                </a:lnTo>
                <a:lnTo>
                  <a:pt x="981911" y="1075476"/>
                </a:lnTo>
                <a:lnTo>
                  <a:pt x="1015342" y="1046584"/>
                </a:lnTo>
                <a:lnTo>
                  <a:pt x="1046569" y="1015356"/>
                </a:lnTo>
                <a:lnTo>
                  <a:pt x="1075459" y="981925"/>
                </a:lnTo>
                <a:lnTo>
                  <a:pt x="1101877" y="946425"/>
                </a:lnTo>
                <a:lnTo>
                  <a:pt x="1125690" y="908992"/>
                </a:lnTo>
                <a:lnTo>
                  <a:pt x="1146762" y="869759"/>
                </a:lnTo>
                <a:lnTo>
                  <a:pt x="1164961" y="828860"/>
                </a:lnTo>
                <a:lnTo>
                  <a:pt x="1180152" y="786431"/>
                </a:lnTo>
                <a:lnTo>
                  <a:pt x="1183513" y="774205"/>
                </a:lnTo>
                <a:close/>
              </a:path>
            </a:pathLst>
          </a:custGeom>
          <a:solidFill>
            <a:srgbClr val="56B8E8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object 100"/>
          <p:cNvSpPr/>
          <p:nvPr/>
        </p:nvSpPr>
        <p:spPr>
          <a:xfrm>
            <a:off x="533107" y="5665330"/>
            <a:ext cx="1208405" cy="1208405"/>
          </a:xfrm>
          <a:custGeom>
            <a:avLst/>
            <a:gdLst/>
            <a:ahLst/>
            <a:cxnLst/>
            <a:rect l="l" t="t" r="r" b="b"/>
            <a:pathLst>
              <a:path w="1208405" h="1208404">
                <a:moveTo>
                  <a:pt x="1208151" y="604075"/>
                </a:moveTo>
                <a:lnTo>
                  <a:pt x="1206334" y="556864"/>
                </a:lnTo>
                <a:lnTo>
                  <a:pt x="1200972" y="510648"/>
                </a:lnTo>
                <a:lnTo>
                  <a:pt x="1192200" y="465560"/>
                </a:lnTo>
                <a:lnTo>
                  <a:pt x="1180153" y="421734"/>
                </a:lnTo>
                <a:lnTo>
                  <a:pt x="1164963" y="379306"/>
                </a:lnTo>
                <a:lnTo>
                  <a:pt x="1146765" y="338409"/>
                </a:lnTo>
                <a:lnTo>
                  <a:pt x="1125695" y="299178"/>
                </a:lnTo>
                <a:lnTo>
                  <a:pt x="1101884" y="261746"/>
                </a:lnTo>
                <a:lnTo>
                  <a:pt x="1075469" y="226248"/>
                </a:lnTo>
                <a:lnTo>
                  <a:pt x="1046583" y="192819"/>
                </a:lnTo>
                <a:lnTo>
                  <a:pt x="1015360" y="161592"/>
                </a:lnTo>
                <a:lnTo>
                  <a:pt x="981935" y="132702"/>
                </a:lnTo>
                <a:lnTo>
                  <a:pt x="946441" y="106283"/>
                </a:lnTo>
                <a:lnTo>
                  <a:pt x="909014" y="82469"/>
                </a:lnTo>
                <a:lnTo>
                  <a:pt x="869786" y="61395"/>
                </a:lnTo>
                <a:lnTo>
                  <a:pt x="828893" y="43195"/>
                </a:lnTo>
                <a:lnTo>
                  <a:pt x="786468" y="28002"/>
                </a:lnTo>
                <a:lnTo>
                  <a:pt x="742646" y="15953"/>
                </a:lnTo>
                <a:lnTo>
                  <a:pt x="697561" y="7179"/>
                </a:lnTo>
                <a:lnTo>
                  <a:pt x="651347" y="1817"/>
                </a:lnTo>
                <a:lnTo>
                  <a:pt x="604139" y="0"/>
                </a:lnTo>
                <a:lnTo>
                  <a:pt x="556913" y="1817"/>
                </a:lnTo>
                <a:lnTo>
                  <a:pt x="510683" y="7179"/>
                </a:lnTo>
                <a:lnTo>
                  <a:pt x="465584" y="15953"/>
                </a:lnTo>
                <a:lnTo>
                  <a:pt x="421749" y="28002"/>
                </a:lnTo>
                <a:lnTo>
                  <a:pt x="379313" y="43195"/>
                </a:lnTo>
                <a:lnTo>
                  <a:pt x="338410" y="61395"/>
                </a:lnTo>
                <a:lnTo>
                  <a:pt x="299174" y="82469"/>
                </a:lnTo>
                <a:lnTo>
                  <a:pt x="261739" y="106283"/>
                </a:lnTo>
                <a:lnTo>
                  <a:pt x="226239" y="132702"/>
                </a:lnTo>
                <a:lnTo>
                  <a:pt x="192808" y="161592"/>
                </a:lnTo>
                <a:lnTo>
                  <a:pt x="161581" y="192819"/>
                </a:lnTo>
                <a:lnTo>
                  <a:pt x="132691" y="226248"/>
                </a:lnTo>
                <a:lnTo>
                  <a:pt x="106273" y="261746"/>
                </a:lnTo>
                <a:lnTo>
                  <a:pt x="82460" y="299178"/>
                </a:lnTo>
                <a:lnTo>
                  <a:pt x="61388" y="338409"/>
                </a:lnTo>
                <a:lnTo>
                  <a:pt x="43189" y="379306"/>
                </a:lnTo>
                <a:lnTo>
                  <a:pt x="27998" y="421734"/>
                </a:lnTo>
                <a:lnTo>
                  <a:pt x="15950" y="465560"/>
                </a:lnTo>
                <a:lnTo>
                  <a:pt x="7178" y="510648"/>
                </a:lnTo>
                <a:lnTo>
                  <a:pt x="1816" y="556864"/>
                </a:lnTo>
                <a:lnTo>
                  <a:pt x="0" y="604075"/>
                </a:lnTo>
                <a:lnTo>
                  <a:pt x="24637" y="604075"/>
                </a:lnTo>
                <a:lnTo>
                  <a:pt x="27007" y="551326"/>
                </a:lnTo>
                <a:lnTo>
                  <a:pt x="33977" y="499911"/>
                </a:lnTo>
                <a:lnTo>
                  <a:pt x="45343" y="450033"/>
                </a:lnTo>
                <a:lnTo>
                  <a:pt x="60899" y="401894"/>
                </a:lnTo>
                <a:lnTo>
                  <a:pt x="80437" y="355697"/>
                </a:lnTo>
                <a:lnTo>
                  <a:pt x="103754" y="311644"/>
                </a:lnTo>
                <a:lnTo>
                  <a:pt x="130642" y="269937"/>
                </a:lnTo>
                <a:lnTo>
                  <a:pt x="160896" y="230779"/>
                </a:lnTo>
                <a:lnTo>
                  <a:pt x="194309" y="194373"/>
                </a:lnTo>
                <a:lnTo>
                  <a:pt x="230720" y="160931"/>
                </a:lnTo>
                <a:lnTo>
                  <a:pt x="269883" y="130659"/>
                </a:lnTo>
                <a:lnTo>
                  <a:pt x="311596" y="103762"/>
                </a:lnTo>
                <a:lnTo>
                  <a:pt x="355658" y="80442"/>
                </a:lnTo>
                <a:lnTo>
                  <a:pt x="401867" y="60904"/>
                </a:lnTo>
                <a:lnTo>
                  <a:pt x="450022" y="45352"/>
                </a:lnTo>
                <a:lnTo>
                  <a:pt x="499919" y="33990"/>
                </a:lnTo>
                <a:lnTo>
                  <a:pt x="551359" y="27021"/>
                </a:lnTo>
                <a:lnTo>
                  <a:pt x="604139" y="24650"/>
                </a:lnTo>
                <a:lnTo>
                  <a:pt x="656880" y="27021"/>
                </a:lnTo>
                <a:lnTo>
                  <a:pt x="708290" y="33990"/>
                </a:lnTo>
                <a:lnTo>
                  <a:pt x="758166" y="45352"/>
                </a:lnTo>
                <a:lnTo>
                  <a:pt x="806304" y="60904"/>
                </a:lnTo>
                <a:lnTo>
                  <a:pt x="852503" y="80442"/>
                </a:lnTo>
                <a:lnTo>
                  <a:pt x="896558" y="103762"/>
                </a:lnTo>
                <a:lnTo>
                  <a:pt x="938268" y="130659"/>
                </a:lnTo>
                <a:lnTo>
                  <a:pt x="977430" y="160931"/>
                </a:lnTo>
                <a:lnTo>
                  <a:pt x="1013841" y="194373"/>
                </a:lnTo>
                <a:lnTo>
                  <a:pt x="1047288" y="230779"/>
                </a:lnTo>
                <a:lnTo>
                  <a:pt x="1077559" y="269937"/>
                </a:lnTo>
                <a:lnTo>
                  <a:pt x="1104453" y="311644"/>
                </a:lnTo>
                <a:lnTo>
                  <a:pt x="1127765" y="355697"/>
                </a:lnTo>
                <a:lnTo>
                  <a:pt x="1147293" y="401894"/>
                </a:lnTo>
                <a:lnTo>
                  <a:pt x="1162835" y="450033"/>
                </a:lnTo>
                <a:lnTo>
                  <a:pt x="1174187" y="499911"/>
                </a:lnTo>
                <a:lnTo>
                  <a:pt x="1181147" y="551326"/>
                </a:lnTo>
                <a:lnTo>
                  <a:pt x="1183513" y="604075"/>
                </a:lnTo>
                <a:lnTo>
                  <a:pt x="1183513" y="774192"/>
                </a:lnTo>
                <a:lnTo>
                  <a:pt x="1192200" y="742588"/>
                </a:lnTo>
                <a:lnTo>
                  <a:pt x="1200972" y="697500"/>
                </a:lnTo>
                <a:lnTo>
                  <a:pt x="1206334" y="651284"/>
                </a:lnTo>
                <a:lnTo>
                  <a:pt x="1208151" y="604075"/>
                </a:lnTo>
                <a:close/>
              </a:path>
              <a:path w="1208405" h="1208404">
                <a:moveTo>
                  <a:pt x="1183513" y="774192"/>
                </a:moveTo>
                <a:lnTo>
                  <a:pt x="1183513" y="604075"/>
                </a:lnTo>
                <a:lnTo>
                  <a:pt x="1181147" y="656821"/>
                </a:lnTo>
                <a:lnTo>
                  <a:pt x="1174187" y="708235"/>
                </a:lnTo>
                <a:lnTo>
                  <a:pt x="1162835" y="758115"/>
                </a:lnTo>
                <a:lnTo>
                  <a:pt x="1147293" y="806258"/>
                </a:lnTo>
                <a:lnTo>
                  <a:pt x="1127765" y="852460"/>
                </a:lnTo>
                <a:lnTo>
                  <a:pt x="1104453" y="896520"/>
                </a:lnTo>
                <a:lnTo>
                  <a:pt x="1077559" y="938234"/>
                </a:lnTo>
                <a:lnTo>
                  <a:pt x="1047288" y="977400"/>
                </a:lnTo>
                <a:lnTo>
                  <a:pt x="1013841" y="1013815"/>
                </a:lnTo>
                <a:lnTo>
                  <a:pt x="977430" y="1047257"/>
                </a:lnTo>
                <a:lnTo>
                  <a:pt x="938268" y="1077530"/>
                </a:lnTo>
                <a:lnTo>
                  <a:pt x="896558" y="1104429"/>
                </a:lnTo>
                <a:lnTo>
                  <a:pt x="852503" y="1127750"/>
                </a:lnTo>
                <a:lnTo>
                  <a:pt x="806304" y="1147289"/>
                </a:lnTo>
                <a:lnTo>
                  <a:pt x="758166" y="1162842"/>
                </a:lnTo>
                <a:lnTo>
                  <a:pt x="708290" y="1174203"/>
                </a:lnTo>
                <a:lnTo>
                  <a:pt x="656880" y="1181170"/>
                </a:lnTo>
                <a:lnTo>
                  <a:pt x="604139" y="1183538"/>
                </a:lnTo>
                <a:lnTo>
                  <a:pt x="551359" y="1181170"/>
                </a:lnTo>
                <a:lnTo>
                  <a:pt x="499919" y="1174203"/>
                </a:lnTo>
                <a:lnTo>
                  <a:pt x="450022" y="1162842"/>
                </a:lnTo>
                <a:lnTo>
                  <a:pt x="401867" y="1147289"/>
                </a:lnTo>
                <a:lnTo>
                  <a:pt x="355658" y="1127750"/>
                </a:lnTo>
                <a:lnTo>
                  <a:pt x="311596" y="1104429"/>
                </a:lnTo>
                <a:lnTo>
                  <a:pt x="269883" y="1077530"/>
                </a:lnTo>
                <a:lnTo>
                  <a:pt x="230720" y="1047257"/>
                </a:lnTo>
                <a:lnTo>
                  <a:pt x="194310" y="1013815"/>
                </a:lnTo>
                <a:lnTo>
                  <a:pt x="160896" y="977400"/>
                </a:lnTo>
                <a:lnTo>
                  <a:pt x="130642" y="938234"/>
                </a:lnTo>
                <a:lnTo>
                  <a:pt x="103754" y="896520"/>
                </a:lnTo>
                <a:lnTo>
                  <a:pt x="80437" y="852460"/>
                </a:lnTo>
                <a:lnTo>
                  <a:pt x="60899" y="806258"/>
                </a:lnTo>
                <a:lnTo>
                  <a:pt x="45343" y="758115"/>
                </a:lnTo>
                <a:lnTo>
                  <a:pt x="33977" y="708235"/>
                </a:lnTo>
                <a:lnTo>
                  <a:pt x="27007" y="656821"/>
                </a:lnTo>
                <a:lnTo>
                  <a:pt x="24637" y="604075"/>
                </a:lnTo>
                <a:lnTo>
                  <a:pt x="0" y="604075"/>
                </a:lnTo>
                <a:lnTo>
                  <a:pt x="1816" y="651284"/>
                </a:lnTo>
                <a:lnTo>
                  <a:pt x="7178" y="697500"/>
                </a:lnTo>
                <a:lnTo>
                  <a:pt x="15950" y="742588"/>
                </a:lnTo>
                <a:lnTo>
                  <a:pt x="27998" y="786414"/>
                </a:lnTo>
                <a:lnTo>
                  <a:pt x="43189" y="828844"/>
                </a:lnTo>
                <a:lnTo>
                  <a:pt x="61388" y="869743"/>
                </a:lnTo>
                <a:lnTo>
                  <a:pt x="82460" y="908977"/>
                </a:lnTo>
                <a:lnTo>
                  <a:pt x="106273" y="946411"/>
                </a:lnTo>
                <a:lnTo>
                  <a:pt x="132691" y="981911"/>
                </a:lnTo>
                <a:lnTo>
                  <a:pt x="161581" y="1015344"/>
                </a:lnTo>
                <a:lnTo>
                  <a:pt x="192808" y="1046574"/>
                </a:lnTo>
                <a:lnTo>
                  <a:pt x="226239" y="1075467"/>
                </a:lnTo>
                <a:lnTo>
                  <a:pt x="261739" y="1101890"/>
                </a:lnTo>
                <a:lnTo>
                  <a:pt x="299174" y="1125706"/>
                </a:lnTo>
                <a:lnTo>
                  <a:pt x="338410" y="1146783"/>
                </a:lnTo>
                <a:lnTo>
                  <a:pt x="379313" y="1164986"/>
                </a:lnTo>
                <a:lnTo>
                  <a:pt x="421749" y="1180181"/>
                </a:lnTo>
                <a:lnTo>
                  <a:pt x="465584" y="1192233"/>
                </a:lnTo>
                <a:lnTo>
                  <a:pt x="510683" y="1201008"/>
                </a:lnTo>
                <a:lnTo>
                  <a:pt x="556913" y="1206371"/>
                </a:lnTo>
                <a:lnTo>
                  <a:pt x="604139" y="1208189"/>
                </a:lnTo>
                <a:lnTo>
                  <a:pt x="651347" y="1206371"/>
                </a:lnTo>
                <a:lnTo>
                  <a:pt x="697561" y="1201008"/>
                </a:lnTo>
                <a:lnTo>
                  <a:pt x="742646" y="1192233"/>
                </a:lnTo>
                <a:lnTo>
                  <a:pt x="786468" y="1180181"/>
                </a:lnTo>
                <a:lnTo>
                  <a:pt x="828893" y="1164986"/>
                </a:lnTo>
                <a:lnTo>
                  <a:pt x="869786" y="1146783"/>
                </a:lnTo>
                <a:lnTo>
                  <a:pt x="909014" y="1125706"/>
                </a:lnTo>
                <a:lnTo>
                  <a:pt x="946441" y="1101890"/>
                </a:lnTo>
                <a:lnTo>
                  <a:pt x="981935" y="1075467"/>
                </a:lnTo>
                <a:lnTo>
                  <a:pt x="1015360" y="1046574"/>
                </a:lnTo>
                <a:lnTo>
                  <a:pt x="1046583" y="1015344"/>
                </a:lnTo>
                <a:lnTo>
                  <a:pt x="1075469" y="981911"/>
                </a:lnTo>
                <a:lnTo>
                  <a:pt x="1101884" y="946411"/>
                </a:lnTo>
                <a:lnTo>
                  <a:pt x="1125695" y="908977"/>
                </a:lnTo>
                <a:lnTo>
                  <a:pt x="1146765" y="869743"/>
                </a:lnTo>
                <a:lnTo>
                  <a:pt x="1164963" y="828844"/>
                </a:lnTo>
                <a:lnTo>
                  <a:pt x="1180153" y="786414"/>
                </a:lnTo>
                <a:lnTo>
                  <a:pt x="1183513" y="774192"/>
                </a:lnTo>
                <a:close/>
              </a:path>
            </a:pathLst>
          </a:custGeom>
          <a:solidFill>
            <a:srgbClr val="56B8E8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object 102"/>
          <p:cNvSpPr/>
          <p:nvPr/>
        </p:nvSpPr>
        <p:spPr>
          <a:xfrm>
            <a:off x="353021" y="6871106"/>
            <a:ext cx="1208405" cy="1208405"/>
          </a:xfrm>
          <a:custGeom>
            <a:avLst/>
            <a:gdLst/>
            <a:ahLst/>
            <a:cxnLst/>
            <a:rect l="l" t="t" r="r" b="b"/>
            <a:pathLst>
              <a:path w="1208405" h="1208404">
                <a:moveTo>
                  <a:pt x="1208151" y="604100"/>
                </a:moveTo>
                <a:lnTo>
                  <a:pt x="1206334" y="556891"/>
                </a:lnTo>
                <a:lnTo>
                  <a:pt x="1200972" y="510675"/>
                </a:lnTo>
                <a:lnTo>
                  <a:pt x="1192200" y="465588"/>
                </a:lnTo>
                <a:lnTo>
                  <a:pt x="1180152" y="421762"/>
                </a:lnTo>
                <a:lnTo>
                  <a:pt x="1164961" y="379333"/>
                </a:lnTo>
                <a:lnTo>
                  <a:pt x="1146762" y="338435"/>
                </a:lnTo>
                <a:lnTo>
                  <a:pt x="1125690" y="299202"/>
                </a:lnTo>
                <a:lnTo>
                  <a:pt x="1101877" y="261769"/>
                </a:lnTo>
                <a:lnTo>
                  <a:pt x="1075459" y="226269"/>
                </a:lnTo>
                <a:lnTo>
                  <a:pt x="1046569" y="192837"/>
                </a:lnTo>
                <a:lnTo>
                  <a:pt x="1015342" y="161608"/>
                </a:lnTo>
                <a:lnTo>
                  <a:pt x="981911" y="132716"/>
                </a:lnTo>
                <a:lnTo>
                  <a:pt x="946411" y="106294"/>
                </a:lnTo>
                <a:lnTo>
                  <a:pt x="908976" y="82478"/>
                </a:lnTo>
                <a:lnTo>
                  <a:pt x="869740" y="61402"/>
                </a:lnTo>
                <a:lnTo>
                  <a:pt x="828837" y="43200"/>
                </a:lnTo>
                <a:lnTo>
                  <a:pt x="786401" y="28006"/>
                </a:lnTo>
                <a:lnTo>
                  <a:pt x="742566" y="15955"/>
                </a:lnTo>
                <a:lnTo>
                  <a:pt x="697467" y="7180"/>
                </a:lnTo>
                <a:lnTo>
                  <a:pt x="651237" y="1817"/>
                </a:lnTo>
                <a:lnTo>
                  <a:pt x="604012" y="0"/>
                </a:lnTo>
                <a:lnTo>
                  <a:pt x="556803" y="1817"/>
                </a:lnTo>
                <a:lnTo>
                  <a:pt x="510589" y="7180"/>
                </a:lnTo>
                <a:lnTo>
                  <a:pt x="465504" y="15955"/>
                </a:lnTo>
                <a:lnTo>
                  <a:pt x="421682" y="28006"/>
                </a:lnTo>
                <a:lnTo>
                  <a:pt x="379257" y="43200"/>
                </a:lnTo>
                <a:lnTo>
                  <a:pt x="338364" y="61402"/>
                </a:lnTo>
                <a:lnTo>
                  <a:pt x="299136" y="82478"/>
                </a:lnTo>
                <a:lnTo>
                  <a:pt x="261709" y="106294"/>
                </a:lnTo>
                <a:lnTo>
                  <a:pt x="226215" y="132716"/>
                </a:lnTo>
                <a:lnTo>
                  <a:pt x="192790" y="161608"/>
                </a:lnTo>
                <a:lnTo>
                  <a:pt x="161567" y="192837"/>
                </a:lnTo>
                <a:lnTo>
                  <a:pt x="132681" y="226269"/>
                </a:lnTo>
                <a:lnTo>
                  <a:pt x="106266" y="261769"/>
                </a:lnTo>
                <a:lnTo>
                  <a:pt x="82455" y="299202"/>
                </a:lnTo>
                <a:lnTo>
                  <a:pt x="61385" y="338435"/>
                </a:lnTo>
                <a:lnTo>
                  <a:pt x="43187" y="379333"/>
                </a:lnTo>
                <a:lnTo>
                  <a:pt x="27997" y="421762"/>
                </a:lnTo>
                <a:lnTo>
                  <a:pt x="15950" y="465588"/>
                </a:lnTo>
                <a:lnTo>
                  <a:pt x="7178" y="510675"/>
                </a:lnTo>
                <a:lnTo>
                  <a:pt x="1816" y="556891"/>
                </a:lnTo>
                <a:lnTo>
                  <a:pt x="0" y="604100"/>
                </a:lnTo>
                <a:lnTo>
                  <a:pt x="24637" y="604100"/>
                </a:lnTo>
                <a:lnTo>
                  <a:pt x="27007" y="551355"/>
                </a:lnTo>
                <a:lnTo>
                  <a:pt x="33977" y="499942"/>
                </a:lnTo>
                <a:lnTo>
                  <a:pt x="45343" y="450064"/>
                </a:lnTo>
                <a:lnTo>
                  <a:pt x="60899" y="401923"/>
                </a:lnTo>
                <a:lnTo>
                  <a:pt x="80437" y="355722"/>
                </a:lnTo>
                <a:lnTo>
                  <a:pt x="103754" y="311665"/>
                </a:lnTo>
                <a:lnTo>
                  <a:pt x="130642" y="269952"/>
                </a:lnTo>
                <a:lnTo>
                  <a:pt x="160896" y="230787"/>
                </a:lnTo>
                <a:lnTo>
                  <a:pt x="194309" y="194373"/>
                </a:lnTo>
                <a:lnTo>
                  <a:pt x="230720" y="160935"/>
                </a:lnTo>
                <a:lnTo>
                  <a:pt x="269882" y="130665"/>
                </a:lnTo>
                <a:lnTo>
                  <a:pt x="311592" y="103768"/>
                </a:lnTo>
                <a:lnTo>
                  <a:pt x="355647" y="80448"/>
                </a:lnTo>
                <a:lnTo>
                  <a:pt x="401846" y="60911"/>
                </a:lnTo>
                <a:lnTo>
                  <a:pt x="449984" y="45359"/>
                </a:lnTo>
                <a:lnTo>
                  <a:pt x="499860" y="33997"/>
                </a:lnTo>
                <a:lnTo>
                  <a:pt x="551270" y="27031"/>
                </a:lnTo>
                <a:lnTo>
                  <a:pt x="604012" y="24663"/>
                </a:lnTo>
                <a:lnTo>
                  <a:pt x="656791" y="27031"/>
                </a:lnTo>
                <a:lnTo>
                  <a:pt x="708231" y="33997"/>
                </a:lnTo>
                <a:lnTo>
                  <a:pt x="758128" y="45359"/>
                </a:lnTo>
                <a:lnTo>
                  <a:pt x="806283" y="60911"/>
                </a:lnTo>
                <a:lnTo>
                  <a:pt x="852492" y="80448"/>
                </a:lnTo>
                <a:lnTo>
                  <a:pt x="896554" y="103768"/>
                </a:lnTo>
                <a:lnTo>
                  <a:pt x="938267" y="130665"/>
                </a:lnTo>
                <a:lnTo>
                  <a:pt x="977430" y="160935"/>
                </a:lnTo>
                <a:lnTo>
                  <a:pt x="1013841" y="194373"/>
                </a:lnTo>
                <a:lnTo>
                  <a:pt x="1047288" y="230787"/>
                </a:lnTo>
                <a:lnTo>
                  <a:pt x="1077559" y="269952"/>
                </a:lnTo>
                <a:lnTo>
                  <a:pt x="1104453" y="311665"/>
                </a:lnTo>
                <a:lnTo>
                  <a:pt x="1127765" y="355722"/>
                </a:lnTo>
                <a:lnTo>
                  <a:pt x="1147293" y="401923"/>
                </a:lnTo>
                <a:lnTo>
                  <a:pt x="1162835" y="450064"/>
                </a:lnTo>
                <a:lnTo>
                  <a:pt x="1174187" y="499942"/>
                </a:lnTo>
                <a:lnTo>
                  <a:pt x="1181147" y="551355"/>
                </a:lnTo>
                <a:lnTo>
                  <a:pt x="1183513" y="604100"/>
                </a:lnTo>
                <a:lnTo>
                  <a:pt x="1183513" y="774218"/>
                </a:lnTo>
                <a:lnTo>
                  <a:pt x="1192200" y="742617"/>
                </a:lnTo>
                <a:lnTo>
                  <a:pt x="1200972" y="697528"/>
                </a:lnTo>
                <a:lnTo>
                  <a:pt x="1206334" y="651311"/>
                </a:lnTo>
                <a:lnTo>
                  <a:pt x="1208151" y="604100"/>
                </a:lnTo>
                <a:close/>
              </a:path>
              <a:path w="1208405" h="1208404">
                <a:moveTo>
                  <a:pt x="1183513" y="774218"/>
                </a:moveTo>
                <a:lnTo>
                  <a:pt x="1183513" y="604100"/>
                </a:lnTo>
                <a:lnTo>
                  <a:pt x="1181147" y="656853"/>
                </a:lnTo>
                <a:lnTo>
                  <a:pt x="1174187" y="708272"/>
                </a:lnTo>
                <a:lnTo>
                  <a:pt x="1162835" y="758154"/>
                </a:lnTo>
                <a:lnTo>
                  <a:pt x="1147293" y="806297"/>
                </a:lnTo>
                <a:lnTo>
                  <a:pt x="1127765" y="852497"/>
                </a:lnTo>
                <a:lnTo>
                  <a:pt x="1104453" y="896553"/>
                </a:lnTo>
                <a:lnTo>
                  <a:pt x="1077559" y="938262"/>
                </a:lnTo>
                <a:lnTo>
                  <a:pt x="1047288" y="977421"/>
                </a:lnTo>
                <a:lnTo>
                  <a:pt x="1013841" y="1013828"/>
                </a:lnTo>
                <a:lnTo>
                  <a:pt x="977430" y="1047266"/>
                </a:lnTo>
                <a:lnTo>
                  <a:pt x="938267" y="1077535"/>
                </a:lnTo>
                <a:lnTo>
                  <a:pt x="896554" y="1104430"/>
                </a:lnTo>
                <a:lnTo>
                  <a:pt x="852492" y="1127748"/>
                </a:lnTo>
                <a:lnTo>
                  <a:pt x="806283" y="1147285"/>
                </a:lnTo>
                <a:lnTo>
                  <a:pt x="758128" y="1162836"/>
                </a:lnTo>
                <a:lnTo>
                  <a:pt x="708231" y="1174198"/>
                </a:lnTo>
                <a:lnTo>
                  <a:pt x="656791" y="1181167"/>
                </a:lnTo>
                <a:lnTo>
                  <a:pt x="604012" y="1183538"/>
                </a:lnTo>
                <a:lnTo>
                  <a:pt x="551270" y="1181167"/>
                </a:lnTo>
                <a:lnTo>
                  <a:pt x="499860" y="1174198"/>
                </a:lnTo>
                <a:lnTo>
                  <a:pt x="449984" y="1162836"/>
                </a:lnTo>
                <a:lnTo>
                  <a:pt x="401846" y="1147285"/>
                </a:lnTo>
                <a:lnTo>
                  <a:pt x="355647" y="1127748"/>
                </a:lnTo>
                <a:lnTo>
                  <a:pt x="311592" y="1104430"/>
                </a:lnTo>
                <a:lnTo>
                  <a:pt x="269882" y="1077535"/>
                </a:lnTo>
                <a:lnTo>
                  <a:pt x="230720" y="1047266"/>
                </a:lnTo>
                <a:lnTo>
                  <a:pt x="194310" y="1013828"/>
                </a:lnTo>
                <a:lnTo>
                  <a:pt x="160896" y="977421"/>
                </a:lnTo>
                <a:lnTo>
                  <a:pt x="130642" y="938262"/>
                </a:lnTo>
                <a:lnTo>
                  <a:pt x="103754" y="896553"/>
                </a:lnTo>
                <a:lnTo>
                  <a:pt x="80437" y="852497"/>
                </a:lnTo>
                <a:lnTo>
                  <a:pt x="60899" y="806297"/>
                </a:lnTo>
                <a:lnTo>
                  <a:pt x="45343" y="758154"/>
                </a:lnTo>
                <a:lnTo>
                  <a:pt x="33977" y="708272"/>
                </a:lnTo>
                <a:lnTo>
                  <a:pt x="27007" y="656853"/>
                </a:lnTo>
                <a:lnTo>
                  <a:pt x="24637" y="604100"/>
                </a:lnTo>
                <a:lnTo>
                  <a:pt x="0" y="604100"/>
                </a:lnTo>
                <a:lnTo>
                  <a:pt x="1816" y="651311"/>
                </a:lnTo>
                <a:lnTo>
                  <a:pt x="7178" y="697528"/>
                </a:lnTo>
                <a:lnTo>
                  <a:pt x="15950" y="742616"/>
                </a:lnTo>
                <a:lnTo>
                  <a:pt x="27997" y="786441"/>
                </a:lnTo>
                <a:lnTo>
                  <a:pt x="43187" y="828870"/>
                </a:lnTo>
                <a:lnTo>
                  <a:pt x="61385" y="869767"/>
                </a:lnTo>
                <a:lnTo>
                  <a:pt x="82455" y="908999"/>
                </a:lnTo>
                <a:lnTo>
                  <a:pt x="106266" y="946431"/>
                </a:lnTo>
                <a:lnTo>
                  <a:pt x="132681" y="981929"/>
                </a:lnTo>
                <a:lnTo>
                  <a:pt x="161567" y="1015359"/>
                </a:lnTo>
                <a:lnTo>
                  <a:pt x="192790" y="1046587"/>
                </a:lnTo>
                <a:lnTo>
                  <a:pt x="226215" y="1075478"/>
                </a:lnTo>
                <a:lnTo>
                  <a:pt x="261709" y="1101899"/>
                </a:lnTo>
                <a:lnTo>
                  <a:pt x="299136" y="1125714"/>
                </a:lnTo>
                <a:lnTo>
                  <a:pt x="338364" y="1146790"/>
                </a:lnTo>
                <a:lnTo>
                  <a:pt x="379257" y="1164992"/>
                </a:lnTo>
                <a:lnTo>
                  <a:pt x="421682" y="1180186"/>
                </a:lnTo>
                <a:lnTo>
                  <a:pt x="465504" y="1192239"/>
                </a:lnTo>
                <a:lnTo>
                  <a:pt x="510589" y="1201015"/>
                </a:lnTo>
                <a:lnTo>
                  <a:pt x="556803" y="1206381"/>
                </a:lnTo>
                <a:lnTo>
                  <a:pt x="604012" y="1208201"/>
                </a:lnTo>
                <a:lnTo>
                  <a:pt x="651237" y="1206384"/>
                </a:lnTo>
                <a:lnTo>
                  <a:pt x="697467" y="1201021"/>
                </a:lnTo>
                <a:lnTo>
                  <a:pt x="742566" y="1192247"/>
                </a:lnTo>
                <a:lnTo>
                  <a:pt x="786401" y="1180196"/>
                </a:lnTo>
                <a:lnTo>
                  <a:pt x="828837" y="1165003"/>
                </a:lnTo>
                <a:lnTo>
                  <a:pt x="869740" y="1146801"/>
                </a:lnTo>
                <a:lnTo>
                  <a:pt x="908976" y="1125725"/>
                </a:lnTo>
                <a:lnTo>
                  <a:pt x="946411" y="1101910"/>
                </a:lnTo>
                <a:lnTo>
                  <a:pt x="981911" y="1075489"/>
                </a:lnTo>
                <a:lnTo>
                  <a:pt x="1015342" y="1046597"/>
                </a:lnTo>
                <a:lnTo>
                  <a:pt x="1046569" y="1015368"/>
                </a:lnTo>
                <a:lnTo>
                  <a:pt x="1075459" y="981937"/>
                </a:lnTo>
                <a:lnTo>
                  <a:pt x="1101877" y="946438"/>
                </a:lnTo>
                <a:lnTo>
                  <a:pt x="1125690" y="909004"/>
                </a:lnTo>
                <a:lnTo>
                  <a:pt x="1146762" y="869771"/>
                </a:lnTo>
                <a:lnTo>
                  <a:pt x="1164961" y="828873"/>
                </a:lnTo>
                <a:lnTo>
                  <a:pt x="1180152" y="786443"/>
                </a:lnTo>
                <a:lnTo>
                  <a:pt x="1183513" y="774218"/>
                </a:lnTo>
                <a:close/>
              </a:path>
            </a:pathLst>
          </a:custGeom>
          <a:solidFill>
            <a:srgbClr val="56B8E8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object 95"/>
          <p:cNvSpPr/>
          <p:nvPr/>
        </p:nvSpPr>
        <p:spPr>
          <a:xfrm>
            <a:off x="773264" y="1649334"/>
            <a:ext cx="1112499" cy="57722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object 97"/>
          <p:cNvSpPr/>
          <p:nvPr/>
        </p:nvSpPr>
        <p:spPr>
          <a:xfrm>
            <a:off x="1769071" y="1573707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1135" y="95554"/>
                </a:moveTo>
                <a:lnTo>
                  <a:pt x="183622" y="58357"/>
                </a:lnTo>
                <a:lnTo>
                  <a:pt x="163131" y="27984"/>
                </a:lnTo>
                <a:lnTo>
                  <a:pt x="132734" y="7508"/>
                </a:lnTo>
                <a:lnTo>
                  <a:pt x="95503" y="0"/>
                </a:lnTo>
                <a:lnTo>
                  <a:pt x="58346" y="7508"/>
                </a:lnTo>
                <a:lnTo>
                  <a:pt x="27987" y="27984"/>
                </a:lnTo>
                <a:lnTo>
                  <a:pt x="7510" y="58357"/>
                </a:lnTo>
                <a:lnTo>
                  <a:pt x="0" y="95554"/>
                </a:lnTo>
                <a:lnTo>
                  <a:pt x="7510" y="132754"/>
                </a:lnTo>
                <a:lnTo>
                  <a:pt x="27987" y="163131"/>
                </a:lnTo>
                <a:lnTo>
                  <a:pt x="58346" y="183612"/>
                </a:lnTo>
                <a:lnTo>
                  <a:pt x="95504" y="191122"/>
                </a:lnTo>
                <a:lnTo>
                  <a:pt x="132734" y="183612"/>
                </a:lnTo>
                <a:lnTo>
                  <a:pt x="163131" y="163131"/>
                </a:lnTo>
                <a:lnTo>
                  <a:pt x="183622" y="132754"/>
                </a:lnTo>
                <a:lnTo>
                  <a:pt x="191135" y="95554"/>
                </a:lnTo>
                <a:close/>
              </a:path>
            </a:pathLst>
          </a:custGeom>
          <a:solidFill>
            <a:srgbClr val="56B8E8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object 99"/>
          <p:cNvSpPr/>
          <p:nvPr/>
        </p:nvSpPr>
        <p:spPr>
          <a:xfrm>
            <a:off x="1386801" y="3991584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4" h="191135">
                <a:moveTo>
                  <a:pt x="191135" y="95554"/>
                </a:moveTo>
                <a:lnTo>
                  <a:pt x="183624" y="58357"/>
                </a:lnTo>
                <a:lnTo>
                  <a:pt x="163147" y="27984"/>
                </a:lnTo>
                <a:lnTo>
                  <a:pt x="132788" y="7508"/>
                </a:lnTo>
                <a:lnTo>
                  <a:pt x="95630" y="0"/>
                </a:lnTo>
                <a:lnTo>
                  <a:pt x="58400" y="7508"/>
                </a:lnTo>
                <a:lnTo>
                  <a:pt x="28003" y="27984"/>
                </a:lnTo>
                <a:lnTo>
                  <a:pt x="7512" y="58357"/>
                </a:lnTo>
                <a:lnTo>
                  <a:pt x="0" y="95554"/>
                </a:lnTo>
                <a:lnTo>
                  <a:pt x="7512" y="132739"/>
                </a:lnTo>
                <a:lnTo>
                  <a:pt x="28003" y="163109"/>
                </a:lnTo>
                <a:lnTo>
                  <a:pt x="58400" y="183587"/>
                </a:lnTo>
                <a:lnTo>
                  <a:pt x="95631" y="191096"/>
                </a:lnTo>
                <a:lnTo>
                  <a:pt x="132788" y="183587"/>
                </a:lnTo>
                <a:lnTo>
                  <a:pt x="163147" y="163109"/>
                </a:lnTo>
                <a:lnTo>
                  <a:pt x="183624" y="132739"/>
                </a:lnTo>
                <a:lnTo>
                  <a:pt x="191135" y="95554"/>
                </a:lnTo>
                <a:close/>
              </a:path>
            </a:pathLst>
          </a:custGeom>
          <a:solidFill>
            <a:srgbClr val="56B8E8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object 101"/>
          <p:cNvSpPr/>
          <p:nvPr/>
        </p:nvSpPr>
        <p:spPr>
          <a:xfrm>
            <a:off x="1041615" y="6173851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4" h="191135">
                <a:moveTo>
                  <a:pt x="191135" y="95554"/>
                </a:moveTo>
                <a:lnTo>
                  <a:pt x="183624" y="58357"/>
                </a:lnTo>
                <a:lnTo>
                  <a:pt x="163147" y="27984"/>
                </a:lnTo>
                <a:lnTo>
                  <a:pt x="132788" y="7508"/>
                </a:lnTo>
                <a:lnTo>
                  <a:pt x="95630" y="0"/>
                </a:lnTo>
                <a:lnTo>
                  <a:pt x="58400" y="7508"/>
                </a:lnTo>
                <a:lnTo>
                  <a:pt x="28003" y="27984"/>
                </a:lnTo>
                <a:lnTo>
                  <a:pt x="7512" y="58357"/>
                </a:lnTo>
                <a:lnTo>
                  <a:pt x="0" y="95554"/>
                </a:lnTo>
                <a:lnTo>
                  <a:pt x="7512" y="132741"/>
                </a:lnTo>
                <a:lnTo>
                  <a:pt x="28003" y="163115"/>
                </a:lnTo>
                <a:lnTo>
                  <a:pt x="58400" y="183597"/>
                </a:lnTo>
                <a:lnTo>
                  <a:pt x="95631" y="191109"/>
                </a:lnTo>
                <a:lnTo>
                  <a:pt x="132788" y="183597"/>
                </a:lnTo>
                <a:lnTo>
                  <a:pt x="163147" y="163115"/>
                </a:lnTo>
                <a:lnTo>
                  <a:pt x="183624" y="132741"/>
                </a:lnTo>
                <a:lnTo>
                  <a:pt x="191135" y="95554"/>
                </a:lnTo>
                <a:close/>
              </a:path>
            </a:pathLst>
          </a:custGeom>
          <a:solidFill>
            <a:srgbClr val="56B8E8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object 103"/>
          <p:cNvSpPr/>
          <p:nvPr/>
        </p:nvSpPr>
        <p:spPr>
          <a:xfrm>
            <a:off x="861529" y="7379652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4" h="191134">
                <a:moveTo>
                  <a:pt x="191135" y="95554"/>
                </a:moveTo>
                <a:lnTo>
                  <a:pt x="183624" y="58357"/>
                </a:lnTo>
                <a:lnTo>
                  <a:pt x="163147" y="27984"/>
                </a:lnTo>
                <a:lnTo>
                  <a:pt x="132788" y="7508"/>
                </a:lnTo>
                <a:lnTo>
                  <a:pt x="95630" y="0"/>
                </a:lnTo>
                <a:lnTo>
                  <a:pt x="58400" y="7508"/>
                </a:lnTo>
                <a:lnTo>
                  <a:pt x="28003" y="27984"/>
                </a:lnTo>
                <a:lnTo>
                  <a:pt x="7512" y="58357"/>
                </a:lnTo>
                <a:lnTo>
                  <a:pt x="0" y="95554"/>
                </a:lnTo>
                <a:lnTo>
                  <a:pt x="7512" y="132741"/>
                </a:lnTo>
                <a:lnTo>
                  <a:pt x="28003" y="163115"/>
                </a:lnTo>
                <a:lnTo>
                  <a:pt x="58400" y="183597"/>
                </a:lnTo>
                <a:lnTo>
                  <a:pt x="95631" y="191109"/>
                </a:lnTo>
                <a:lnTo>
                  <a:pt x="132788" y="183597"/>
                </a:lnTo>
                <a:lnTo>
                  <a:pt x="163147" y="163115"/>
                </a:lnTo>
                <a:lnTo>
                  <a:pt x="183624" y="132741"/>
                </a:lnTo>
                <a:lnTo>
                  <a:pt x="191135" y="95554"/>
                </a:lnTo>
                <a:close/>
              </a:path>
            </a:pathLst>
          </a:custGeom>
          <a:solidFill>
            <a:srgbClr val="56B8E8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object 176"/>
          <p:cNvSpPr/>
          <p:nvPr/>
        </p:nvSpPr>
        <p:spPr>
          <a:xfrm>
            <a:off x="348068" y="4095007"/>
            <a:ext cx="2239010" cy="0"/>
          </a:xfrm>
          <a:custGeom>
            <a:avLst/>
            <a:gdLst/>
            <a:ahLst/>
            <a:cxnLst/>
            <a:rect l="l" t="t" r="r" b="b"/>
            <a:pathLst>
              <a:path w="2239010">
                <a:moveTo>
                  <a:pt x="0" y="0"/>
                </a:moveTo>
                <a:lnTo>
                  <a:pt x="2238603" y="0"/>
                </a:lnTo>
              </a:path>
            </a:pathLst>
          </a:custGeom>
          <a:ln w="24726">
            <a:solidFill>
              <a:srgbClr val="58585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object 177"/>
          <p:cNvSpPr/>
          <p:nvPr/>
        </p:nvSpPr>
        <p:spPr>
          <a:xfrm>
            <a:off x="348068" y="1690908"/>
            <a:ext cx="2499874" cy="45719"/>
          </a:xfrm>
          <a:custGeom>
            <a:avLst/>
            <a:gdLst/>
            <a:ahLst/>
            <a:cxnLst/>
            <a:rect l="l" t="t" r="r" b="b"/>
            <a:pathLst>
              <a:path w="14486890">
                <a:moveTo>
                  <a:pt x="0" y="0"/>
                </a:moveTo>
                <a:lnTo>
                  <a:pt x="14486763" y="0"/>
                </a:lnTo>
              </a:path>
            </a:pathLst>
          </a:custGeom>
          <a:ln w="24650">
            <a:solidFill>
              <a:srgbClr val="58585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object 184"/>
          <p:cNvSpPr/>
          <p:nvPr/>
        </p:nvSpPr>
        <p:spPr>
          <a:xfrm>
            <a:off x="391248" y="7477232"/>
            <a:ext cx="1892935" cy="0"/>
          </a:xfrm>
          <a:custGeom>
            <a:avLst/>
            <a:gdLst/>
            <a:ahLst/>
            <a:cxnLst/>
            <a:rect l="l" t="t" r="r" b="b"/>
            <a:pathLst>
              <a:path w="1892935">
                <a:moveTo>
                  <a:pt x="0" y="0"/>
                </a:moveTo>
                <a:lnTo>
                  <a:pt x="1892554" y="0"/>
                </a:lnTo>
              </a:path>
            </a:pathLst>
          </a:custGeom>
          <a:ln w="24726">
            <a:solidFill>
              <a:srgbClr val="E23E46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object 338"/>
          <p:cNvSpPr/>
          <p:nvPr/>
        </p:nvSpPr>
        <p:spPr>
          <a:xfrm>
            <a:off x="2043087" y="5012232"/>
            <a:ext cx="473709" cy="62230"/>
          </a:xfrm>
          <a:custGeom>
            <a:avLst/>
            <a:gdLst/>
            <a:ahLst/>
            <a:cxnLst/>
            <a:rect l="l" t="t" r="r" b="b"/>
            <a:pathLst>
              <a:path w="473710" h="62229">
                <a:moveTo>
                  <a:pt x="0" y="0"/>
                </a:moveTo>
                <a:lnTo>
                  <a:pt x="0" y="61633"/>
                </a:lnTo>
                <a:lnTo>
                  <a:pt x="473709" y="61633"/>
                </a:lnTo>
                <a:lnTo>
                  <a:pt x="4737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object 342"/>
          <p:cNvSpPr/>
          <p:nvPr/>
        </p:nvSpPr>
        <p:spPr>
          <a:xfrm>
            <a:off x="2548293" y="5024551"/>
            <a:ext cx="0" cy="1315085"/>
          </a:xfrm>
          <a:custGeom>
            <a:avLst/>
            <a:gdLst/>
            <a:ahLst/>
            <a:cxnLst/>
            <a:rect l="l" t="t" r="r" b="b"/>
            <a:pathLst>
              <a:path h="1315085">
                <a:moveTo>
                  <a:pt x="0" y="0"/>
                </a:moveTo>
                <a:lnTo>
                  <a:pt x="0" y="1315097"/>
                </a:lnTo>
              </a:path>
            </a:pathLst>
          </a:custGeom>
          <a:ln w="36830">
            <a:solidFill>
              <a:srgbClr val="3CC4E5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343"/>
          <p:cNvSpPr/>
          <p:nvPr/>
        </p:nvSpPr>
        <p:spPr>
          <a:xfrm>
            <a:off x="2548210" y="6401308"/>
            <a:ext cx="0" cy="2677795"/>
          </a:xfrm>
          <a:custGeom>
            <a:avLst/>
            <a:gdLst/>
            <a:ahLst/>
            <a:cxnLst/>
            <a:rect l="l" t="t" r="r" b="b"/>
            <a:pathLst>
              <a:path h="2677795">
                <a:moveTo>
                  <a:pt x="0" y="0"/>
                </a:moveTo>
                <a:lnTo>
                  <a:pt x="0" y="2677591"/>
                </a:lnTo>
              </a:path>
            </a:pathLst>
          </a:custGeom>
          <a:ln w="36995">
            <a:solidFill>
              <a:srgbClr val="3CC4E5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object 346"/>
          <p:cNvSpPr/>
          <p:nvPr/>
        </p:nvSpPr>
        <p:spPr>
          <a:xfrm>
            <a:off x="2124773" y="3653948"/>
            <a:ext cx="474980" cy="0"/>
          </a:xfrm>
          <a:custGeom>
            <a:avLst/>
            <a:gdLst/>
            <a:ahLst/>
            <a:cxnLst/>
            <a:rect l="l" t="t" r="r" b="b"/>
            <a:pathLst>
              <a:path w="474980">
                <a:moveTo>
                  <a:pt x="0" y="0"/>
                </a:moveTo>
                <a:lnTo>
                  <a:pt x="474980" y="0"/>
                </a:lnTo>
              </a:path>
            </a:pathLst>
          </a:custGeom>
          <a:ln w="36995">
            <a:solidFill>
              <a:srgbClr val="3E794D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object 347"/>
          <p:cNvSpPr/>
          <p:nvPr/>
        </p:nvSpPr>
        <p:spPr>
          <a:xfrm>
            <a:off x="2618085" y="3635451"/>
            <a:ext cx="0" cy="5443855"/>
          </a:xfrm>
          <a:custGeom>
            <a:avLst/>
            <a:gdLst/>
            <a:ahLst/>
            <a:cxnLst/>
            <a:rect l="l" t="t" r="r" b="b"/>
            <a:pathLst>
              <a:path h="5443855">
                <a:moveTo>
                  <a:pt x="0" y="0"/>
                </a:moveTo>
                <a:lnTo>
                  <a:pt x="0" y="5443321"/>
                </a:lnTo>
              </a:path>
            </a:pathLst>
          </a:custGeom>
          <a:ln w="36995">
            <a:solidFill>
              <a:srgbClr val="3E794D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object 348"/>
          <p:cNvSpPr/>
          <p:nvPr/>
        </p:nvSpPr>
        <p:spPr>
          <a:xfrm>
            <a:off x="1742770" y="5723191"/>
            <a:ext cx="695960" cy="62230"/>
          </a:xfrm>
          <a:custGeom>
            <a:avLst/>
            <a:gdLst/>
            <a:ahLst/>
            <a:cxnLst/>
            <a:rect l="l" t="t" r="r" b="b"/>
            <a:pathLst>
              <a:path w="695960" h="62229">
                <a:moveTo>
                  <a:pt x="0" y="0"/>
                </a:moveTo>
                <a:lnTo>
                  <a:pt x="0" y="61645"/>
                </a:lnTo>
                <a:lnTo>
                  <a:pt x="695960" y="61645"/>
                </a:lnTo>
                <a:lnTo>
                  <a:pt x="695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object 352"/>
          <p:cNvSpPr/>
          <p:nvPr/>
        </p:nvSpPr>
        <p:spPr>
          <a:xfrm>
            <a:off x="2470213" y="5735523"/>
            <a:ext cx="0" cy="604520"/>
          </a:xfrm>
          <a:custGeom>
            <a:avLst/>
            <a:gdLst/>
            <a:ahLst/>
            <a:cxnLst/>
            <a:rect l="l" t="t" r="r" b="b"/>
            <a:pathLst>
              <a:path h="604520">
                <a:moveTo>
                  <a:pt x="0" y="0"/>
                </a:moveTo>
                <a:lnTo>
                  <a:pt x="0" y="604126"/>
                </a:lnTo>
              </a:path>
            </a:pathLst>
          </a:custGeom>
          <a:ln w="36830">
            <a:solidFill>
              <a:srgbClr val="988474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object 353"/>
          <p:cNvSpPr/>
          <p:nvPr/>
        </p:nvSpPr>
        <p:spPr>
          <a:xfrm>
            <a:off x="2470213" y="6401308"/>
            <a:ext cx="0" cy="2912110"/>
          </a:xfrm>
          <a:custGeom>
            <a:avLst/>
            <a:gdLst/>
            <a:ahLst/>
            <a:cxnLst/>
            <a:rect l="l" t="t" r="r" b="b"/>
            <a:pathLst>
              <a:path h="2912109">
                <a:moveTo>
                  <a:pt x="0" y="0"/>
                </a:moveTo>
                <a:lnTo>
                  <a:pt x="0" y="2911728"/>
                </a:lnTo>
              </a:path>
            </a:pathLst>
          </a:custGeom>
          <a:ln w="36830">
            <a:solidFill>
              <a:srgbClr val="988474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object 355"/>
          <p:cNvSpPr/>
          <p:nvPr/>
        </p:nvSpPr>
        <p:spPr>
          <a:xfrm>
            <a:off x="1989289" y="6370491"/>
            <a:ext cx="610870" cy="0"/>
          </a:xfrm>
          <a:custGeom>
            <a:avLst/>
            <a:gdLst/>
            <a:ahLst/>
            <a:cxnLst/>
            <a:rect l="l" t="t" r="r" b="b"/>
            <a:pathLst>
              <a:path w="610869">
                <a:moveTo>
                  <a:pt x="0" y="0"/>
                </a:moveTo>
                <a:lnTo>
                  <a:pt x="610438" y="0"/>
                </a:lnTo>
              </a:path>
            </a:pathLst>
          </a:custGeom>
          <a:ln w="36995">
            <a:solidFill>
              <a:srgbClr val="3E794D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object 358"/>
          <p:cNvSpPr/>
          <p:nvPr/>
        </p:nvSpPr>
        <p:spPr>
          <a:xfrm>
            <a:off x="2224138" y="3247078"/>
            <a:ext cx="449580" cy="0"/>
          </a:xfrm>
          <a:custGeom>
            <a:avLst/>
            <a:gdLst/>
            <a:ahLst/>
            <a:cxnLst/>
            <a:rect l="l" t="t" r="r" b="b"/>
            <a:pathLst>
              <a:path w="449580">
                <a:moveTo>
                  <a:pt x="0" y="0"/>
                </a:moveTo>
                <a:lnTo>
                  <a:pt x="449580" y="0"/>
                </a:lnTo>
              </a:path>
            </a:pathLst>
          </a:custGeom>
          <a:ln w="36995">
            <a:solidFill>
              <a:srgbClr val="1672B6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object 359"/>
          <p:cNvSpPr/>
          <p:nvPr/>
        </p:nvSpPr>
        <p:spPr>
          <a:xfrm>
            <a:off x="2692063" y="3228581"/>
            <a:ext cx="0" cy="5850890"/>
          </a:xfrm>
          <a:custGeom>
            <a:avLst/>
            <a:gdLst/>
            <a:ahLst/>
            <a:cxnLst/>
            <a:rect l="l" t="t" r="r" b="b"/>
            <a:pathLst>
              <a:path h="5850890">
                <a:moveTo>
                  <a:pt x="0" y="0"/>
                </a:moveTo>
                <a:lnTo>
                  <a:pt x="0" y="5850318"/>
                </a:lnTo>
              </a:path>
            </a:pathLst>
          </a:custGeom>
          <a:ln w="36969">
            <a:solidFill>
              <a:srgbClr val="1672B6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object 362"/>
          <p:cNvSpPr/>
          <p:nvPr/>
        </p:nvSpPr>
        <p:spPr>
          <a:xfrm>
            <a:off x="1988654" y="6851325"/>
            <a:ext cx="383540" cy="0"/>
          </a:xfrm>
          <a:custGeom>
            <a:avLst/>
            <a:gdLst/>
            <a:ahLst/>
            <a:cxnLst/>
            <a:rect l="l" t="t" r="r" b="b"/>
            <a:pathLst>
              <a:path w="383539">
                <a:moveTo>
                  <a:pt x="0" y="0"/>
                </a:moveTo>
                <a:lnTo>
                  <a:pt x="383540" y="0"/>
                </a:lnTo>
              </a:path>
            </a:pathLst>
          </a:custGeom>
          <a:ln w="36995">
            <a:solidFill>
              <a:srgbClr val="6559A4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object 363"/>
          <p:cNvSpPr/>
          <p:nvPr/>
        </p:nvSpPr>
        <p:spPr>
          <a:xfrm>
            <a:off x="2390609" y="6832828"/>
            <a:ext cx="0" cy="2480310"/>
          </a:xfrm>
          <a:custGeom>
            <a:avLst/>
            <a:gdLst/>
            <a:ahLst/>
            <a:cxnLst/>
            <a:rect l="l" t="t" r="r" b="b"/>
            <a:pathLst>
              <a:path h="2480309">
                <a:moveTo>
                  <a:pt x="0" y="0"/>
                </a:moveTo>
                <a:lnTo>
                  <a:pt x="0" y="2480208"/>
                </a:lnTo>
              </a:path>
            </a:pathLst>
          </a:custGeom>
          <a:ln w="36830">
            <a:solidFill>
              <a:srgbClr val="6559A4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object 366"/>
          <p:cNvSpPr/>
          <p:nvPr/>
        </p:nvSpPr>
        <p:spPr>
          <a:xfrm>
            <a:off x="1833333" y="7150913"/>
            <a:ext cx="462280" cy="0"/>
          </a:xfrm>
          <a:custGeom>
            <a:avLst/>
            <a:gdLst/>
            <a:ahLst/>
            <a:cxnLst/>
            <a:rect l="l" t="t" r="r" b="b"/>
            <a:pathLst>
              <a:path w="462280">
                <a:moveTo>
                  <a:pt x="0" y="0"/>
                </a:moveTo>
                <a:lnTo>
                  <a:pt x="462280" y="0"/>
                </a:lnTo>
              </a:path>
            </a:pathLst>
          </a:custGeom>
          <a:ln w="36982">
            <a:solidFill>
              <a:srgbClr val="21A3C7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object 367"/>
          <p:cNvSpPr/>
          <p:nvPr/>
        </p:nvSpPr>
        <p:spPr>
          <a:xfrm>
            <a:off x="2314028" y="7132421"/>
            <a:ext cx="0" cy="2181225"/>
          </a:xfrm>
          <a:custGeom>
            <a:avLst/>
            <a:gdLst/>
            <a:ahLst/>
            <a:cxnLst/>
            <a:rect l="l" t="t" r="r" b="b"/>
            <a:pathLst>
              <a:path h="2181225">
                <a:moveTo>
                  <a:pt x="0" y="0"/>
                </a:moveTo>
                <a:lnTo>
                  <a:pt x="0" y="2180615"/>
                </a:lnTo>
              </a:path>
            </a:pathLst>
          </a:custGeom>
          <a:ln w="36830">
            <a:solidFill>
              <a:srgbClr val="21A3C7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object 341"/>
          <p:cNvSpPr/>
          <p:nvPr/>
        </p:nvSpPr>
        <p:spPr>
          <a:xfrm>
            <a:off x="2042198" y="5043049"/>
            <a:ext cx="487680" cy="0"/>
          </a:xfrm>
          <a:custGeom>
            <a:avLst/>
            <a:gdLst/>
            <a:ahLst/>
            <a:cxnLst/>
            <a:rect l="l" t="t" r="r" b="b"/>
            <a:pathLst>
              <a:path w="487680">
                <a:moveTo>
                  <a:pt x="0" y="0"/>
                </a:moveTo>
                <a:lnTo>
                  <a:pt x="487680" y="0"/>
                </a:lnTo>
              </a:path>
            </a:pathLst>
          </a:custGeom>
          <a:ln w="36995">
            <a:solidFill>
              <a:srgbClr val="3CC4E5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bject 351"/>
          <p:cNvSpPr/>
          <p:nvPr/>
        </p:nvSpPr>
        <p:spPr>
          <a:xfrm>
            <a:off x="1743138" y="5754014"/>
            <a:ext cx="708660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60" y="0"/>
                </a:lnTo>
              </a:path>
            </a:pathLst>
          </a:custGeom>
          <a:ln w="36982">
            <a:solidFill>
              <a:srgbClr val="988474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object 5"/>
          <p:cNvSpPr/>
          <p:nvPr/>
        </p:nvSpPr>
        <p:spPr>
          <a:xfrm>
            <a:off x="224751" y="8920670"/>
            <a:ext cx="587375" cy="924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object 68"/>
          <p:cNvSpPr/>
          <p:nvPr/>
        </p:nvSpPr>
        <p:spPr>
          <a:xfrm>
            <a:off x="2337269" y="6496608"/>
            <a:ext cx="50613" cy="1068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object 72"/>
          <p:cNvSpPr/>
          <p:nvPr/>
        </p:nvSpPr>
        <p:spPr>
          <a:xfrm>
            <a:off x="2422486" y="6474917"/>
            <a:ext cx="52666" cy="520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object 371"/>
          <p:cNvSpPr/>
          <p:nvPr/>
        </p:nvSpPr>
        <p:spPr>
          <a:xfrm>
            <a:off x="1398104" y="9067863"/>
            <a:ext cx="675005" cy="626745"/>
          </a:xfrm>
          <a:custGeom>
            <a:avLst/>
            <a:gdLst/>
            <a:ahLst/>
            <a:cxnLst/>
            <a:rect l="l" t="t" r="r" b="b"/>
            <a:pathLst>
              <a:path w="675005" h="626745">
                <a:moveTo>
                  <a:pt x="240411" y="273708"/>
                </a:moveTo>
                <a:lnTo>
                  <a:pt x="240411" y="263664"/>
                </a:lnTo>
                <a:lnTo>
                  <a:pt x="0" y="310781"/>
                </a:lnTo>
                <a:lnTo>
                  <a:pt x="41148" y="319440"/>
                </a:lnTo>
                <a:lnTo>
                  <a:pt x="41148" y="311023"/>
                </a:lnTo>
                <a:lnTo>
                  <a:pt x="240411" y="273708"/>
                </a:lnTo>
                <a:close/>
              </a:path>
              <a:path w="675005" h="626745">
                <a:moveTo>
                  <a:pt x="338455" y="312674"/>
                </a:moveTo>
                <a:lnTo>
                  <a:pt x="41148" y="311023"/>
                </a:lnTo>
                <a:lnTo>
                  <a:pt x="41148" y="319440"/>
                </a:lnTo>
                <a:lnTo>
                  <a:pt x="240029" y="361289"/>
                </a:lnTo>
                <a:lnTo>
                  <a:pt x="240029" y="374133"/>
                </a:lnTo>
                <a:lnTo>
                  <a:pt x="248031" y="362953"/>
                </a:lnTo>
                <a:lnTo>
                  <a:pt x="276479" y="368947"/>
                </a:lnTo>
                <a:lnTo>
                  <a:pt x="276606" y="369404"/>
                </a:lnTo>
                <a:lnTo>
                  <a:pt x="276606" y="408821"/>
                </a:lnTo>
                <a:lnTo>
                  <a:pt x="284734" y="404063"/>
                </a:lnTo>
                <a:lnTo>
                  <a:pt x="286004" y="409469"/>
                </a:lnTo>
                <a:lnTo>
                  <a:pt x="286004" y="360857"/>
                </a:lnTo>
                <a:lnTo>
                  <a:pt x="338455" y="312674"/>
                </a:lnTo>
                <a:close/>
              </a:path>
              <a:path w="675005" h="626745">
                <a:moveTo>
                  <a:pt x="240029" y="374133"/>
                </a:moveTo>
                <a:lnTo>
                  <a:pt x="240029" y="361289"/>
                </a:lnTo>
                <a:lnTo>
                  <a:pt x="158115" y="478193"/>
                </a:lnTo>
                <a:lnTo>
                  <a:pt x="179959" y="465404"/>
                </a:lnTo>
                <a:lnTo>
                  <a:pt x="179959" y="458076"/>
                </a:lnTo>
                <a:lnTo>
                  <a:pt x="240029" y="374133"/>
                </a:lnTo>
                <a:close/>
              </a:path>
              <a:path w="675005" h="626745">
                <a:moveTo>
                  <a:pt x="517778" y="148107"/>
                </a:moveTo>
                <a:lnTo>
                  <a:pt x="390652" y="222973"/>
                </a:lnTo>
                <a:lnTo>
                  <a:pt x="340233" y="355"/>
                </a:lnTo>
                <a:lnTo>
                  <a:pt x="340233" y="0"/>
                </a:lnTo>
                <a:lnTo>
                  <a:pt x="285750" y="221703"/>
                </a:lnTo>
                <a:lnTo>
                  <a:pt x="160909" y="146062"/>
                </a:lnTo>
                <a:lnTo>
                  <a:pt x="160654" y="145846"/>
                </a:lnTo>
                <a:lnTo>
                  <a:pt x="182372" y="177927"/>
                </a:lnTo>
                <a:lnTo>
                  <a:pt x="182372" y="166192"/>
                </a:lnTo>
                <a:lnTo>
                  <a:pt x="283845" y="229044"/>
                </a:lnTo>
                <a:lnTo>
                  <a:pt x="283845" y="265575"/>
                </a:lnTo>
                <a:lnTo>
                  <a:pt x="286384" y="265099"/>
                </a:lnTo>
                <a:lnTo>
                  <a:pt x="338455" y="312674"/>
                </a:lnTo>
                <a:lnTo>
                  <a:pt x="339979" y="38138"/>
                </a:lnTo>
                <a:lnTo>
                  <a:pt x="389128" y="265658"/>
                </a:lnTo>
                <a:lnTo>
                  <a:pt x="389128" y="313599"/>
                </a:lnTo>
                <a:lnTo>
                  <a:pt x="392684" y="313664"/>
                </a:lnTo>
                <a:lnTo>
                  <a:pt x="393192" y="312978"/>
                </a:lnTo>
                <a:lnTo>
                  <a:pt x="398907" y="313009"/>
                </a:lnTo>
                <a:lnTo>
                  <a:pt x="398907" y="257238"/>
                </a:lnTo>
                <a:lnTo>
                  <a:pt x="495934" y="168224"/>
                </a:lnTo>
                <a:lnTo>
                  <a:pt x="495934" y="179497"/>
                </a:lnTo>
                <a:lnTo>
                  <a:pt x="517652" y="148323"/>
                </a:lnTo>
                <a:lnTo>
                  <a:pt x="517778" y="148107"/>
                </a:lnTo>
                <a:close/>
              </a:path>
              <a:path w="675005" h="626745">
                <a:moveTo>
                  <a:pt x="276606" y="408821"/>
                </a:moveTo>
                <a:lnTo>
                  <a:pt x="276606" y="369404"/>
                </a:lnTo>
                <a:lnTo>
                  <a:pt x="179959" y="458076"/>
                </a:lnTo>
                <a:lnTo>
                  <a:pt x="179959" y="465404"/>
                </a:lnTo>
                <a:lnTo>
                  <a:pt x="276606" y="408821"/>
                </a:lnTo>
                <a:close/>
              </a:path>
              <a:path w="675005" h="626745">
                <a:moveTo>
                  <a:pt x="283845" y="265575"/>
                </a:moveTo>
                <a:lnTo>
                  <a:pt x="283845" y="229044"/>
                </a:lnTo>
                <a:lnTo>
                  <a:pt x="277495" y="255409"/>
                </a:lnTo>
                <a:lnTo>
                  <a:pt x="182372" y="166192"/>
                </a:lnTo>
                <a:lnTo>
                  <a:pt x="182372" y="177927"/>
                </a:lnTo>
                <a:lnTo>
                  <a:pt x="240411" y="263664"/>
                </a:lnTo>
                <a:lnTo>
                  <a:pt x="240411" y="273708"/>
                </a:lnTo>
                <a:lnTo>
                  <a:pt x="283845" y="265575"/>
                </a:lnTo>
                <a:close/>
              </a:path>
              <a:path w="675005" h="626745">
                <a:moveTo>
                  <a:pt x="338201" y="620247"/>
                </a:moveTo>
                <a:lnTo>
                  <a:pt x="338201" y="364083"/>
                </a:lnTo>
                <a:lnTo>
                  <a:pt x="336931" y="587959"/>
                </a:lnTo>
                <a:lnTo>
                  <a:pt x="286004" y="360857"/>
                </a:lnTo>
                <a:lnTo>
                  <a:pt x="286004" y="409469"/>
                </a:lnTo>
                <a:lnTo>
                  <a:pt x="336804" y="625729"/>
                </a:lnTo>
                <a:lnTo>
                  <a:pt x="336804" y="626122"/>
                </a:lnTo>
                <a:lnTo>
                  <a:pt x="338201" y="620247"/>
                </a:lnTo>
                <a:close/>
              </a:path>
              <a:path w="675005" h="626745">
                <a:moveTo>
                  <a:pt x="633857" y="322621"/>
                </a:moveTo>
                <a:lnTo>
                  <a:pt x="633857" y="314286"/>
                </a:lnTo>
                <a:lnTo>
                  <a:pt x="390652" y="360599"/>
                </a:lnTo>
                <a:lnTo>
                  <a:pt x="389636" y="360649"/>
                </a:lnTo>
                <a:lnTo>
                  <a:pt x="338455" y="312674"/>
                </a:lnTo>
                <a:lnTo>
                  <a:pt x="337820" y="363905"/>
                </a:lnTo>
                <a:lnTo>
                  <a:pt x="338201" y="364083"/>
                </a:lnTo>
                <a:lnTo>
                  <a:pt x="338201" y="620247"/>
                </a:lnTo>
                <a:lnTo>
                  <a:pt x="389636" y="403936"/>
                </a:lnTo>
                <a:lnTo>
                  <a:pt x="391414" y="404997"/>
                </a:lnTo>
                <a:lnTo>
                  <a:pt x="391414" y="396481"/>
                </a:lnTo>
                <a:lnTo>
                  <a:pt x="397764" y="369633"/>
                </a:lnTo>
                <a:lnTo>
                  <a:pt x="399034" y="369404"/>
                </a:lnTo>
                <a:lnTo>
                  <a:pt x="435737" y="403864"/>
                </a:lnTo>
                <a:lnTo>
                  <a:pt x="435737" y="362077"/>
                </a:lnTo>
                <a:lnTo>
                  <a:pt x="633857" y="322621"/>
                </a:lnTo>
                <a:close/>
              </a:path>
              <a:path w="675005" h="626745">
                <a:moveTo>
                  <a:pt x="389128" y="313599"/>
                </a:moveTo>
                <a:lnTo>
                  <a:pt x="389128" y="265658"/>
                </a:lnTo>
                <a:lnTo>
                  <a:pt x="338455" y="312674"/>
                </a:lnTo>
                <a:lnTo>
                  <a:pt x="389128" y="313599"/>
                </a:lnTo>
                <a:close/>
              </a:path>
              <a:path w="675005" h="626745">
                <a:moveTo>
                  <a:pt x="495046" y="466865"/>
                </a:moveTo>
                <a:lnTo>
                  <a:pt x="495046" y="459549"/>
                </a:lnTo>
                <a:lnTo>
                  <a:pt x="391414" y="396481"/>
                </a:lnTo>
                <a:lnTo>
                  <a:pt x="391414" y="404997"/>
                </a:lnTo>
                <a:lnTo>
                  <a:pt x="495046" y="466865"/>
                </a:lnTo>
                <a:close/>
              </a:path>
              <a:path w="675005" h="626745">
                <a:moveTo>
                  <a:pt x="495934" y="179497"/>
                </a:moveTo>
                <a:lnTo>
                  <a:pt x="495934" y="168224"/>
                </a:lnTo>
                <a:lnTo>
                  <a:pt x="428371" y="263359"/>
                </a:lnTo>
                <a:lnTo>
                  <a:pt x="398907" y="257238"/>
                </a:lnTo>
                <a:lnTo>
                  <a:pt x="398907" y="313009"/>
                </a:lnTo>
                <a:lnTo>
                  <a:pt x="436372" y="313213"/>
                </a:lnTo>
                <a:lnTo>
                  <a:pt x="436372" y="264998"/>
                </a:lnTo>
                <a:lnTo>
                  <a:pt x="495934" y="179497"/>
                </a:lnTo>
                <a:close/>
              </a:path>
              <a:path w="675005" h="626745">
                <a:moveTo>
                  <a:pt x="516763" y="479882"/>
                </a:moveTo>
                <a:lnTo>
                  <a:pt x="435737" y="362077"/>
                </a:lnTo>
                <a:lnTo>
                  <a:pt x="435737" y="403864"/>
                </a:lnTo>
                <a:lnTo>
                  <a:pt x="495046" y="459549"/>
                </a:lnTo>
                <a:lnTo>
                  <a:pt x="495046" y="466865"/>
                </a:lnTo>
                <a:lnTo>
                  <a:pt x="516509" y="479679"/>
                </a:lnTo>
                <a:lnTo>
                  <a:pt x="516763" y="479882"/>
                </a:lnTo>
                <a:close/>
              </a:path>
              <a:path w="675005" h="626745">
                <a:moveTo>
                  <a:pt x="675005" y="314528"/>
                </a:moveTo>
                <a:lnTo>
                  <a:pt x="436372" y="264998"/>
                </a:lnTo>
                <a:lnTo>
                  <a:pt x="436372" y="313213"/>
                </a:lnTo>
                <a:lnTo>
                  <a:pt x="633857" y="314286"/>
                </a:lnTo>
                <a:lnTo>
                  <a:pt x="633857" y="322621"/>
                </a:lnTo>
                <a:lnTo>
                  <a:pt x="674497" y="314528"/>
                </a:lnTo>
                <a:lnTo>
                  <a:pt x="675005" y="314528"/>
                </a:lnTo>
                <a:close/>
              </a:path>
            </a:pathLst>
          </a:custGeom>
          <a:solidFill>
            <a:srgbClr val="58585A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object 372"/>
          <p:cNvSpPr/>
          <p:nvPr/>
        </p:nvSpPr>
        <p:spPr>
          <a:xfrm>
            <a:off x="1672297" y="9725723"/>
            <a:ext cx="126364" cy="111760"/>
          </a:xfrm>
          <a:custGeom>
            <a:avLst/>
            <a:gdLst/>
            <a:ahLst/>
            <a:cxnLst/>
            <a:rect l="l" t="t" r="r" b="b"/>
            <a:pathLst>
              <a:path w="126364" h="111759">
                <a:moveTo>
                  <a:pt x="16255" y="109454"/>
                </a:moveTo>
                <a:lnTo>
                  <a:pt x="16255" y="19977"/>
                </a:lnTo>
                <a:lnTo>
                  <a:pt x="15874" y="91312"/>
                </a:lnTo>
                <a:lnTo>
                  <a:pt x="15874" y="94957"/>
                </a:lnTo>
                <a:lnTo>
                  <a:pt x="14477" y="97942"/>
                </a:lnTo>
                <a:lnTo>
                  <a:pt x="11810" y="100291"/>
                </a:lnTo>
                <a:lnTo>
                  <a:pt x="9016" y="102717"/>
                </a:lnTo>
                <a:lnTo>
                  <a:pt x="5587" y="103936"/>
                </a:lnTo>
                <a:lnTo>
                  <a:pt x="126" y="103898"/>
                </a:lnTo>
                <a:lnTo>
                  <a:pt x="0" y="109359"/>
                </a:lnTo>
                <a:lnTo>
                  <a:pt x="16255" y="109454"/>
                </a:lnTo>
                <a:close/>
              </a:path>
              <a:path w="126364" h="111759">
                <a:moveTo>
                  <a:pt x="104139" y="111400"/>
                </a:moveTo>
                <a:lnTo>
                  <a:pt x="104139" y="18846"/>
                </a:lnTo>
                <a:lnTo>
                  <a:pt x="103885" y="74853"/>
                </a:lnTo>
                <a:lnTo>
                  <a:pt x="39115" y="215"/>
                </a:lnTo>
                <a:lnTo>
                  <a:pt x="507" y="0"/>
                </a:lnTo>
                <a:lnTo>
                  <a:pt x="507" y="5308"/>
                </a:lnTo>
                <a:lnTo>
                  <a:pt x="6984" y="5333"/>
                </a:lnTo>
                <a:lnTo>
                  <a:pt x="10159" y="6870"/>
                </a:lnTo>
                <a:lnTo>
                  <a:pt x="12699" y="9944"/>
                </a:lnTo>
                <a:lnTo>
                  <a:pt x="15112" y="12992"/>
                </a:lnTo>
                <a:lnTo>
                  <a:pt x="16255" y="16357"/>
                </a:lnTo>
                <a:lnTo>
                  <a:pt x="16255" y="109454"/>
                </a:lnTo>
                <a:lnTo>
                  <a:pt x="21589" y="109484"/>
                </a:lnTo>
                <a:lnTo>
                  <a:pt x="21589" y="91490"/>
                </a:lnTo>
                <a:lnTo>
                  <a:pt x="21970" y="19850"/>
                </a:lnTo>
                <a:lnTo>
                  <a:pt x="101345" y="111391"/>
                </a:lnTo>
                <a:lnTo>
                  <a:pt x="104139" y="111400"/>
                </a:lnTo>
                <a:close/>
              </a:path>
              <a:path w="126364" h="111759">
                <a:moveTo>
                  <a:pt x="37210" y="109575"/>
                </a:moveTo>
                <a:lnTo>
                  <a:pt x="37210" y="104089"/>
                </a:lnTo>
                <a:lnTo>
                  <a:pt x="31622" y="104076"/>
                </a:lnTo>
                <a:lnTo>
                  <a:pt x="28193" y="102933"/>
                </a:lnTo>
                <a:lnTo>
                  <a:pt x="25653" y="100647"/>
                </a:lnTo>
                <a:lnTo>
                  <a:pt x="22986" y="98475"/>
                </a:lnTo>
                <a:lnTo>
                  <a:pt x="21589" y="95427"/>
                </a:lnTo>
                <a:lnTo>
                  <a:pt x="21589" y="109484"/>
                </a:lnTo>
                <a:lnTo>
                  <a:pt x="37210" y="109575"/>
                </a:lnTo>
                <a:close/>
              </a:path>
              <a:path w="126364" h="111759">
                <a:moveTo>
                  <a:pt x="125856" y="5994"/>
                </a:moveTo>
                <a:lnTo>
                  <a:pt x="125856" y="698"/>
                </a:lnTo>
                <a:lnTo>
                  <a:pt x="88772" y="482"/>
                </a:lnTo>
                <a:lnTo>
                  <a:pt x="88772" y="5791"/>
                </a:lnTo>
                <a:lnTo>
                  <a:pt x="95249" y="5816"/>
                </a:lnTo>
                <a:lnTo>
                  <a:pt x="98297" y="7162"/>
                </a:lnTo>
                <a:lnTo>
                  <a:pt x="100710" y="9829"/>
                </a:lnTo>
                <a:lnTo>
                  <a:pt x="102996" y="12407"/>
                </a:lnTo>
                <a:lnTo>
                  <a:pt x="104139" y="15405"/>
                </a:lnTo>
                <a:lnTo>
                  <a:pt x="104139" y="111400"/>
                </a:lnTo>
                <a:lnTo>
                  <a:pt x="109346" y="111417"/>
                </a:lnTo>
                <a:lnTo>
                  <a:pt x="109854" y="15709"/>
                </a:lnTo>
                <a:lnTo>
                  <a:pt x="111124" y="12687"/>
                </a:lnTo>
                <a:lnTo>
                  <a:pt x="113664" y="10045"/>
                </a:lnTo>
                <a:lnTo>
                  <a:pt x="116204" y="7315"/>
                </a:lnTo>
                <a:lnTo>
                  <a:pt x="119252" y="5956"/>
                </a:lnTo>
                <a:lnTo>
                  <a:pt x="125856" y="5994"/>
                </a:lnTo>
                <a:close/>
              </a:path>
            </a:pathLst>
          </a:custGeom>
          <a:solidFill>
            <a:srgbClr val="58585A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object 185"/>
          <p:cNvSpPr/>
          <p:nvPr/>
        </p:nvSpPr>
        <p:spPr>
          <a:xfrm>
            <a:off x="2763380" y="1017600"/>
            <a:ext cx="671982" cy="90536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object 191"/>
          <p:cNvSpPr txBox="1"/>
          <p:nvPr/>
        </p:nvSpPr>
        <p:spPr>
          <a:xfrm>
            <a:off x="2994367" y="7367066"/>
            <a:ext cx="26225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0hF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47" name="object 192"/>
          <p:cNvSpPr txBox="1"/>
          <p:nvPr/>
        </p:nvSpPr>
        <p:spPr>
          <a:xfrm>
            <a:off x="2894647" y="7736967"/>
            <a:ext cx="36322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6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+3hF</a:t>
            </a:r>
            <a:endParaRPr sz="125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48" name="object 193"/>
          <p:cNvSpPr txBox="1"/>
          <p:nvPr/>
        </p:nvSpPr>
        <p:spPr>
          <a:xfrm>
            <a:off x="2844241" y="8846553"/>
            <a:ext cx="464184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3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+12hF</a:t>
            </a:r>
            <a:endParaRPr sz="125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49" name="object 194"/>
          <p:cNvSpPr txBox="1"/>
          <p:nvPr/>
        </p:nvSpPr>
        <p:spPr>
          <a:xfrm>
            <a:off x="2844241" y="9339719"/>
            <a:ext cx="464184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3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+72hF</a:t>
            </a:r>
            <a:endParaRPr sz="125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50" name="object 195"/>
          <p:cNvSpPr txBox="1"/>
          <p:nvPr/>
        </p:nvSpPr>
        <p:spPr>
          <a:xfrm>
            <a:off x="2894647" y="6997204"/>
            <a:ext cx="36322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–3hF</a:t>
            </a:r>
            <a:endParaRPr sz="125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51" name="object 196"/>
          <p:cNvSpPr txBox="1"/>
          <p:nvPr/>
        </p:nvSpPr>
        <p:spPr>
          <a:xfrm>
            <a:off x="2894647" y="6627317"/>
            <a:ext cx="36322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–6hF</a:t>
            </a:r>
            <a:endParaRPr sz="125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52" name="object 197"/>
          <p:cNvSpPr txBox="1"/>
          <p:nvPr/>
        </p:nvSpPr>
        <p:spPr>
          <a:xfrm>
            <a:off x="2894647" y="6257429"/>
            <a:ext cx="36322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–9hF</a:t>
            </a:r>
            <a:endParaRPr sz="125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53" name="object 198"/>
          <p:cNvSpPr txBox="1"/>
          <p:nvPr/>
        </p:nvSpPr>
        <p:spPr>
          <a:xfrm>
            <a:off x="2844241" y="5887554"/>
            <a:ext cx="464184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–12hF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54" name="object 199"/>
          <p:cNvSpPr txBox="1"/>
          <p:nvPr/>
        </p:nvSpPr>
        <p:spPr>
          <a:xfrm>
            <a:off x="2844241" y="5147792"/>
            <a:ext cx="464184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–18hF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55" name="object 200"/>
          <p:cNvSpPr txBox="1"/>
          <p:nvPr/>
        </p:nvSpPr>
        <p:spPr>
          <a:xfrm>
            <a:off x="2844241" y="4408030"/>
            <a:ext cx="464184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–24hF</a:t>
            </a:r>
            <a:endParaRPr sz="125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56" name="object 201"/>
          <p:cNvSpPr txBox="1"/>
          <p:nvPr/>
        </p:nvSpPr>
        <p:spPr>
          <a:xfrm>
            <a:off x="2844241" y="3914850"/>
            <a:ext cx="464184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–36hF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57" name="object 202"/>
          <p:cNvSpPr txBox="1"/>
          <p:nvPr/>
        </p:nvSpPr>
        <p:spPr>
          <a:xfrm>
            <a:off x="2844241" y="3421671"/>
            <a:ext cx="464184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–48hF</a:t>
            </a:r>
            <a:endParaRPr sz="125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58" name="object 203"/>
          <p:cNvSpPr txBox="1"/>
          <p:nvPr/>
        </p:nvSpPr>
        <p:spPr>
          <a:xfrm>
            <a:off x="2844241" y="2805226"/>
            <a:ext cx="464184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–72hF</a:t>
            </a:r>
            <a:endParaRPr sz="125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59" name="object 204"/>
          <p:cNvSpPr txBox="1"/>
          <p:nvPr/>
        </p:nvSpPr>
        <p:spPr>
          <a:xfrm>
            <a:off x="2820111" y="2188756"/>
            <a:ext cx="464184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–96hF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60" name="object 205"/>
          <p:cNvSpPr txBox="1"/>
          <p:nvPr/>
        </p:nvSpPr>
        <p:spPr>
          <a:xfrm>
            <a:off x="2817964" y="1572311"/>
            <a:ext cx="56515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–120hF</a:t>
            </a:r>
            <a:endParaRPr sz="125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61" name="object 207"/>
          <p:cNvSpPr/>
          <p:nvPr/>
        </p:nvSpPr>
        <p:spPr>
          <a:xfrm>
            <a:off x="2753156" y="9632492"/>
            <a:ext cx="692785" cy="264160"/>
          </a:xfrm>
          <a:custGeom>
            <a:avLst/>
            <a:gdLst/>
            <a:ahLst/>
            <a:cxnLst/>
            <a:rect l="l" t="t" r="r" b="b"/>
            <a:pathLst>
              <a:path w="692785" h="264159">
                <a:moveTo>
                  <a:pt x="692619" y="30695"/>
                </a:moveTo>
                <a:lnTo>
                  <a:pt x="671804" y="114"/>
                </a:lnTo>
                <a:lnTo>
                  <a:pt x="350431" y="218960"/>
                </a:lnTo>
                <a:lnTo>
                  <a:pt x="20446" y="0"/>
                </a:lnTo>
                <a:lnTo>
                  <a:pt x="0" y="30822"/>
                </a:lnTo>
                <a:lnTo>
                  <a:pt x="350697" y="263537"/>
                </a:lnTo>
                <a:lnTo>
                  <a:pt x="692619" y="3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object 208"/>
          <p:cNvSpPr/>
          <p:nvPr/>
        </p:nvSpPr>
        <p:spPr>
          <a:xfrm>
            <a:off x="2753156" y="9009850"/>
            <a:ext cx="692785" cy="263525"/>
          </a:xfrm>
          <a:custGeom>
            <a:avLst/>
            <a:gdLst/>
            <a:ahLst/>
            <a:cxnLst/>
            <a:rect l="l" t="t" r="r" b="b"/>
            <a:pathLst>
              <a:path w="692785" h="263525">
                <a:moveTo>
                  <a:pt x="692619" y="30695"/>
                </a:moveTo>
                <a:lnTo>
                  <a:pt x="671804" y="126"/>
                </a:lnTo>
                <a:lnTo>
                  <a:pt x="350431" y="218960"/>
                </a:lnTo>
                <a:lnTo>
                  <a:pt x="20446" y="0"/>
                </a:lnTo>
                <a:lnTo>
                  <a:pt x="0" y="30822"/>
                </a:lnTo>
                <a:lnTo>
                  <a:pt x="350697" y="263537"/>
                </a:lnTo>
                <a:lnTo>
                  <a:pt x="692619" y="3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object 209"/>
          <p:cNvSpPr/>
          <p:nvPr/>
        </p:nvSpPr>
        <p:spPr>
          <a:xfrm>
            <a:off x="2753156" y="4059694"/>
            <a:ext cx="692785" cy="264160"/>
          </a:xfrm>
          <a:custGeom>
            <a:avLst/>
            <a:gdLst/>
            <a:ahLst/>
            <a:cxnLst/>
            <a:rect l="l" t="t" r="r" b="b"/>
            <a:pathLst>
              <a:path w="692785" h="264160">
                <a:moveTo>
                  <a:pt x="692619" y="30695"/>
                </a:moveTo>
                <a:lnTo>
                  <a:pt x="671804" y="126"/>
                </a:lnTo>
                <a:lnTo>
                  <a:pt x="350431" y="218973"/>
                </a:lnTo>
                <a:lnTo>
                  <a:pt x="20446" y="0"/>
                </a:lnTo>
                <a:lnTo>
                  <a:pt x="0" y="30810"/>
                </a:lnTo>
                <a:lnTo>
                  <a:pt x="350697" y="263550"/>
                </a:lnTo>
                <a:lnTo>
                  <a:pt x="692619" y="3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object 210"/>
          <p:cNvSpPr/>
          <p:nvPr/>
        </p:nvSpPr>
        <p:spPr>
          <a:xfrm>
            <a:off x="2753156" y="3578859"/>
            <a:ext cx="692785" cy="264160"/>
          </a:xfrm>
          <a:custGeom>
            <a:avLst/>
            <a:gdLst/>
            <a:ahLst/>
            <a:cxnLst/>
            <a:rect l="l" t="t" r="r" b="b"/>
            <a:pathLst>
              <a:path w="692785" h="264160">
                <a:moveTo>
                  <a:pt x="692619" y="30683"/>
                </a:moveTo>
                <a:lnTo>
                  <a:pt x="671804" y="126"/>
                </a:lnTo>
                <a:lnTo>
                  <a:pt x="350431" y="218973"/>
                </a:lnTo>
                <a:lnTo>
                  <a:pt x="20446" y="0"/>
                </a:lnTo>
                <a:lnTo>
                  <a:pt x="0" y="30810"/>
                </a:lnTo>
                <a:lnTo>
                  <a:pt x="350697" y="263550"/>
                </a:lnTo>
                <a:lnTo>
                  <a:pt x="692619" y="306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object 211"/>
          <p:cNvSpPr/>
          <p:nvPr/>
        </p:nvSpPr>
        <p:spPr>
          <a:xfrm>
            <a:off x="2753156" y="3042539"/>
            <a:ext cx="692785" cy="263525"/>
          </a:xfrm>
          <a:custGeom>
            <a:avLst/>
            <a:gdLst/>
            <a:ahLst/>
            <a:cxnLst/>
            <a:rect l="l" t="t" r="r" b="b"/>
            <a:pathLst>
              <a:path w="692785" h="263525">
                <a:moveTo>
                  <a:pt x="692619" y="30695"/>
                </a:moveTo>
                <a:lnTo>
                  <a:pt x="671804" y="114"/>
                </a:lnTo>
                <a:lnTo>
                  <a:pt x="350431" y="218960"/>
                </a:lnTo>
                <a:lnTo>
                  <a:pt x="20446" y="0"/>
                </a:lnTo>
                <a:lnTo>
                  <a:pt x="0" y="30822"/>
                </a:lnTo>
                <a:lnTo>
                  <a:pt x="350697" y="263525"/>
                </a:lnTo>
                <a:lnTo>
                  <a:pt x="692619" y="3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object 212"/>
          <p:cNvSpPr/>
          <p:nvPr/>
        </p:nvSpPr>
        <p:spPr>
          <a:xfrm>
            <a:off x="2753156" y="2419908"/>
            <a:ext cx="692785" cy="264160"/>
          </a:xfrm>
          <a:custGeom>
            <a:avLst/>
            <a:gdLst/>
            <a:ahLst/>
            <a:cxnLst/>
            <a:rect l="l" t="t" r="r" b="b"/>
            <a:pathLst>
              <a:path w="692785" h="264160">
                <a:moveTo>
                  <a:pt x="692619" y="30695"/>
                </a:moveTo>
                <a:lnTo>
                  <a:pt x="671804" y="126"/>
                </a:lnTo>
                <a:lnTo>
                  <a:pt x="350431" y="218973"/>
                </a:lnTo>
                <a:lnTo>
                  <a:pt x="20446" y="0"/>
                </a:lnTo>
                <a:lnTo>
                  <a:pt x="0" y="30822"/>
                </a:lnTo>
                <a:lnTo>
                  <a:pt x="350697" y="263550"/>
                </a:lnTo>
                <a:lnTo>
                  <a:pt x="692619" y="3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object 213"/>
          <p:cNvSpPr/>
          <p:nvPr/>
        </p:nvSpPr>
        <p:spPr>
          <a:xfrm>
            <a:off x="2753156" y="1834273"/>
            <a:ext cx="692785" cy="264160"/>
          </a:xfrm>
          <a:custGeom>
            <a:avLst/>
            <a:gdLst/>
            <a:ahLst/>
            <a:cxnLst/>
            <a:rect l="l" t="t" r="r" b="b"/>
            <a:pathLst>
              <a:path w="692785" h="264160">
                <a:moveTo>
                  <a:pt x="692619" y="30695"/>
                </a:moveTo>
                <a:lnTo>
                  <a:pt x="671804" y="126"/>
                </a:lnTo>
                <a:lnTo>
                  <a:pt x="350431" y="218973"/>
                </a:lnTo>
                <a:lnTo>
                  <a:pt x="20446" y="0"/>
                </a:lnTo>
                <a:lnTo>
                  <a:pt x="0" y="30822"/>
                </a:lnTo>
                <a:lnTo>
                  <a:pt x="350697" y="263550"/>
                </a:lnTo>
                <a:lnTo>
                  <a:pt x="692619" y="3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847942" y="113185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zh-TW" altLang="en-US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04736" y="131726"/>
            <a:ext cx="14677200" cy="75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大規模水災相關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SOP(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防災行動計畫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的流程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1776372" y="113185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發生自然現象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04736" y="14176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颱風的發生</a:t>
            </a:r>
            <a:endParaRPr lang="zh-TW" altLang="en-US" sz="12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76174" y="363218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颱風登陸的</a:t>
            </a:r>
            <a:endParaRPr lang="en-US" altLang="zh-TW" sz="1200" b="1" dirty="0" smtClean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可能性</a:t>
            </a:r>
            <a:endParaRPr lang="zh-TW" altLang="en-US" sz="12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04736" y="5989642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颱風接近</a:t>
            </a:r>
            <a:endParaRPr lang="zh-TW" altLang="en-US" sz="12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33298" y="720408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颱風登陸</a:t>
            </a:r>
            <a:endParaRPr lang="zh-TW" altLang="en-US" sz="12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1276306" y="748984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大規模</a:t>
            </a:r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水災</a:t>
            </a:r>
            <a:endParaRPr lang="en-US" altLang="zh-TW" sz="12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的發生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776372" y="691833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洪水</a:t>
            </a:r>
            <a:endParaRPr lang="zh-TW" altLang="en-US" sz="12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919248" y="656114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漲潮</a:t>
            </a:r>
            <a:endParaRPr lang="zh-TW" altLang="en-US" sz="12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990686" y="613251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暴風</a:t>
            </a:r>
            <a:endParaRPr lang="zh-TW" altLang="en-US" sz="12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1704934" y="5489576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土石流</a:t>
            </a:r>
            <a:endParaRPr lang="zh-TW" altLang="en-US" sz="12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1990686" y="477519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大雨</a:t>
            </a:r>
            <a:endParaRPr lang="zh-TW" altLang="en-US" sz="12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062124" y="3417874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強風</a:t>
            </a:r>
            <a:endParaRPr lang="zh-TW" altLang="en-US" sz="12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133562" y="298924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大浪</a:t>
            </a:r>
            <a:endParaRPr lang="zh-TW" altLang="en-US" sz="12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object 150"/>
          <p:cNvSpPr/>
          <p:nvPr/>
        </p:nvSpPr>
        <p:spPr>
          <a:xfrm>
            <a:off x="5164835" y="1504899"/>
            <a:ext cx="0" cy="8594090"/>
          </a:xfrm>
          <a:custGeom>
            <a:avLst/>
            <a:gdLst/>
            <a:ahLst/>
            <a:cxnLst/>
            <a:rect l="l" t="t" r="r" b="b"/>
            <a:pathLst>
              <a:path h="8594090">
                <a:moveTo>
                  <a:pt x="0" y="0"/>
                </a:moveTo>
                <a:lnTo>
                  <a:pt x="0" y="8593493"/>
                </a:lnTo>
              </a:path>
            </a:pathLst>
          </a:custGeom>
          <a:ln w="123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419446" y="988982"/>
            <a:ext cx="4816800" cy="46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國土交通省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05792" y="988982"/>
            <a:ext cx="2293200" cy="46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交通服務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0491808" y="988982"/>
            <a:ext cx="2293200" cy="464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鄉鎮市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2706386" y="988982"/>
            <a:ext cx="2293200" cy="4644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居民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419446" y="1774800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○颱風預報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419446" y="2989246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關於颱風的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新聞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發布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3419446" y="3489312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關於颱風的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新聞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發布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3419446" y="4275130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關於颱風的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新聞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發布</a:t>
            </a:r>
            <a:endParaRPr lang="en-US" altLang="zh-TW" sz="1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特別警報發布的可能性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3419446" y="4632320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○大雨警報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洪水警報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3419446" y="5132386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○土石流災害警戒情報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3419446" y="541813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○洪水警戒情報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洪水警戒水位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09" name="文字方塊 108"/>
          <p:cNvSpPr txBox="1"/>
          <p:nvPr/>
        </p:nvSpPr>
        <p:spPr>
          <a:xfrm>
            <a:off x="3419446" y="5703890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○大雨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強風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漲潮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海浪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特別警報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419446" y="634683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○洪水警戒情報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洪水警戒水位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11" name="文字方塊 110"/>
          <p:cNvSpPr txBox="1"/>
          <p:nvPr/>
        </p:nvSpPr>
        <p:spPr>
          <a:xfrm>
            <a:off x="3419446" y="756127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○洪水警戒情報</a:t>
            </a:r>
            <a:endParaRPr lang="en-US" altLang="zh-TW" sz="1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洪水警戒水位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3419446" y="9061476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○警報的繼續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解除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5133958" y="2417742"/>
            <a:ext cx="164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○設置災害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對策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總部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5133958" y="2632056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○聯絡體制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通信系統的確認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5133958" y="284637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○聯絡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TEC-FOTCE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系統之確認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5133958" y="3060684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○合作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機關系統之確認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133958" y="3346436"/>
            <a:ext cx="271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○設施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水壩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水門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排水機場等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133958" y="35607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○設備和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材料之採購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5133958" y="4132254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○對於船舶等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警戒之傳達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5133958" y="427513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○聯絡的派遣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‧TEC-FORCE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的進行</a:t>
            </a:r>
            <a:endParaRPr lang="en-US" altLang="zh-TW" sz="1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受害狀況調查的支援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5133958" y="4560882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○緊急避難路的指示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調動</a:t>
            </a:r>
            <a:endParaRPr lang="en-US" altLang="zh-TW" sz="1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133958" y="4698628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○交通服務業者事前應對計畫的調動確認</a:t>
            </a:r>
            <a:endParaRPr lang="en-US" altLang="zh-TW" sz="1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5133958" y="4846634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○水壩災前洩洪的指示和確認</a:t>
            </a:r>
            <a:endParaRPr lang="en-US" altLang="zh-TW" sz="1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5133958" y="4989510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○關於船舶的避難的勸告等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5133958" y="5132386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○入港的限制、停泊中船舶的移動命令等的條例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133958" y="5418138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○河川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海岸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道路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水土流失防治等的巡視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5133958" y="5561014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○強化中央監控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133958" y="5703890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TEC-FORCE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行動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排水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5133958" y="5846766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○實施道路通行條例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通行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5133958" y="6275394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TEC-FORCE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行動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防止受害擴大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5133958" y="7061212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○人員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撤離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危險場所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5133958" y="7489840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○實施援助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5133958" y="7632716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○確認通信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133958" y="7775592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TEC-FORCE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行動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道路開啟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36" name="文字方塊 135"/>
          <p:cNvSpPr txBox="1"/>
          <p:nvPr/>
        </p:nvSpPr>
        <p:spPr>
          <a:xfrm>
            <a:off x="5133958" y="7918468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JMA-MOT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行動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氣象移動調查的實施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5133958" y="8061344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○掌握受害狀況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檢查救災設施等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5133958" y="8204220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○發布調查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檢查結果，限制通行狀況等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5133958" y="8347096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TEC-FORCE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行動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早期恢復的支援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40" name="文字方塊 139"/>
          <p:cNvSpPr txBox="1"/>
          <p:nvPr/>
        </p:nvSpPr>
        <p:spPr>
          <a:xfrm>
            <a:off x="5133958" y="8489972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○緊急運輸路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運輸船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救助、物資運送等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5133958" y="8632848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○掌握交通運行狀況並公布資訊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5133958" y="8775724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○受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災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建築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危險度判定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5133958" y="8918600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○供給緊急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災害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住宅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133958" y="9347228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○聯絡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‧TEC-FORCE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的歸還</a:t>
            </a:r>
            <a:endParaRPr lang="en-US" altLang="zh-TW" sz="1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8205792" y="3346436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○交通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服務停止之預告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8205792" y="4418006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○設施淹水防治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對策之實施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8205792" y="4703758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○確認交通服務停止之順序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8205792" y="4846634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zh-TW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確認交通服務停止之順序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8205792" y="5989642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○準備暫停交通服務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8205792" y="5846766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○開始排水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8205792" y="6275394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交通服務停止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8205792" y="7489840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○受害狀況的掌握、設施的檢查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8205792" y="7775592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○運行預測的公布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8205792" y="8489972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○部分排水作業結束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8205792" y="8704286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○回復部分交通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8205792" y="8918600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○運行預測的公布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8205792" y="9132914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○全部排水作業結束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8205792" y="9347228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○恢復全部交通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8205792" y="9561542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○公布目前交通狀況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10420370" y="2632056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○避難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的系統確認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10420370" y="2774932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○發布避難指標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0420370" y="3775064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○開放避難所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10420370" y="4132254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zh-TW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引導並收容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避難者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6" name="文字方塊 165"/>
          <p:cNvSpPr txBox="1"/>
          <p:nvPr/>
        </p:nvSpPr>
        <p:spPr>
          <a:xfrm>
            <a:off x="10420370" y="4275130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○聯絡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TEC-FORCE</a:t>
            </a:r>
            <a:endParaRPr lang="en-US" altLang="zh-TW" sz="1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7" name="文字方塊 166"/>
          <p:cNvSpPr txBox="1"/>
          <p:nvPr/>
        </p:nvSpPr>
        <p:spPr>
          <a:xfrm>
            <a:off x="10420370" y="4418006"/>
            <a:ext cx="3071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○洪水防治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團隊待命</a:t>
            </a:r>
            <a:endParaRPr lang="en-US" altLang="zh-TW" sz="1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8" name="文字方塊 167"/>
          <p:cNvSpPr txBox="1"/>
          <p:nvPr/>
        </p:nvSpPr>
        <p:spPr>
          <a:xfrm>
            <a:off x="10420370" y="4560882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○避難所的營運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10420370" y="4703758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○巡視河川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海岸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道路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10420370" y="4989510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○避難延遲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者之應對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10420370" y="5418138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○避難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指示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10420370" y="5703890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○避難延遲者的應對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10420370" y="5989642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○實施防洪行動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10420370" y="706121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○警察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消防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消防隊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洪水防治隊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等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避難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協助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開始從危險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場所撤退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10420370" y="7489840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zh-TW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申請支援</a:t>
            </a:r>
            <a:endParaRPr lang="zh-TW" altLang="en-US" sz="1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10420370" y="8632848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○結束部分的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防洪行動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10420370" y="8918600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○避難指示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建議繼續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部分解除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文字方塊 180"/>
          <p:cNvSpPr txBox="1"/>
          <p:nvPr/>
        </p:nvSpPr>
        <p:spPr>
          <a:xfrm>
            <a:off x="10420370" y="9204352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防洪行動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12634948" y="2989246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○自家防護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3" name="文字方塊 182"/>
          <p:cNvSpPr txBox="1"/>
          <p:nvPr/>
        </p:nvSpPr>
        <p:spPr>
          <a:xfrm>
            <a:off x="12634948" y="3132122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○防災用品的準備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文字方塊 183"/>
          <p:cNvSpPr txBox="1"/>
          <p:nvPr/>
        </p:nvSpPr>
        <p:spPr>
          <a:xfrm>
            <a:off x="12634948" y="4132254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○避難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文字方塊 185"/>
          <p:cNvSpPr txBox="1"/>
          <p:nvPr/>
        </p:nvSpPr>
        <p:spPr>
          <a:xfrm>
            <a:off x="12634948" y="4418006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○需要特殊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幫助者開始避難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12634948" y="5418138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○避難開始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8" name="文字方塊 187"/>
          <p:cNvSpPr txBox="1"/>
          <p:nvPr/>
        </p:nvSpPr>
        <p:spPr>
          <a:xfrm>
            <a:off x="12634948" y="5989642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○避難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12634948" y="6275394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○避難結束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12634948" y="7204088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○最終的危險迴避行動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12634948" y="8918600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○避難繼續</a:t>
            </a:r>
            <a:r>
              <a: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回家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2" name="文字方塊 191"/>
          <p:cNvSpPr txBox="1"/>
          <p:nvPr/>
        </p:nvSpPr>
        <p:spPr>
          <a:xfrm>
            <a:off x="12634948" y="9204352"/>
            <a:ext cx="228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○避難結束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3" name="圓角矩形圖說文字 192"/>
          <p:cNvSpPr/>
          <p:nvPr/>
        </p:nvSpPr>
        <p:spPr>
          <a:xfrm>
            <a:off x="7062784" y="1917676"/>
            <a:ext cx="1652194" cy="642942"/>
          </a:xfrm>
          <a:prstGeom prst="wedgeRoundRectCallout">
            <a:avLst>
              <a:gd name="adj1" fmla="val -70610"/>
              <a:gd name="adj2" fmla="val 42183"/>
              <a:gd name="adj3" fmla="val 16667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algn="just"/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早期</a:t>
            </a:r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構</a:t>
            </a:r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災害</a:t>
            </a:r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應變</a:t>
            </a:r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人事、設備材料的配置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4" name="圓角矩形圖說文字 193"/>
          <p:cNvSpPr/>
          <p:nvPr/>
        </p:nvSpPr>
        <p:spPr>
          <a:xfrm>
            <a:off x="6634156" y="6918336"/>
            <a:ext cx="1428760" cy="500066"/>
          </a:xfrm>
          <a:prstGeom prst="wedgeRoundRectCallout">
            <a:avLst>
              <a:gd name="adj1" fmla="val -61721"/>
              <a:gd name="adj2" fmla="val 102711"/>
              <a:gd name="adj3" fmla="val 16667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algn="just"/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救助</a:t>
            </a:r>
            <a:r>
              <a:rPr lang="en-US" altLang="zh-TW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物資</a:t>
            </a:r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輸送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5" name="圓角矩形圖說文字 194"/>
          <p:cNvSpPr/>
          <p:nvPr/>
        </p:nvSpPr>
        <p:spPr>
          <a:xfrm>
            <a:off x="8920172" y="2774932"/>
            <a:ext cx="1428760" cy="500066"/>
          </a:xfrm>
          <a:prstGeom prst="wedgeRoundRectCallout">
            <a:avLst>
              <a:gd name="adj1" fmla="val -64515"/>
              <a:gd name="adj2" fmla="val 55728"/>
              <a:gd name="adj3" fmla="val 16667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algn="just"/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提早</a:t>
            </a:r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通知停止運行的</a:t>
            </a:r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可能性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6" name="圓角矩形圖說文字 195"/>
          <p:cNvSpPr/>
          <p:nvPr/>
        </p:nvSpPr>
        <p:spPr>
          <a:xfrm>
            <a:off x="8634420" y="5132386"/>
            <a:ext cx="1785950" cy="500066"/>
          </a:xfrm>
          <a:prstGeom prst="wedgeRoundRectCallout">
            <a:avLst>
              <a:gd name="adj1" fmla="val -62483"/>
              <a:gd name="adj2" fmla="val -52631"/>
              <a:gd name="adj3" fmla="val 16667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algn="just"/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在事前協定緊急的   </a:t>
            </a:r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避難</a:t>
            </a:r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路線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8" name="圓角矩形圖說文字 197"/>
          <p:cNvSpPr/>
          <p:nvPr/>
        </p:nvSpPr>
        <p:spPr>
          <a:xfrm>
            <a:off x="11134750" y="2060552"/>
            <a:ext cx="1428760" cy="500066"/>
          </a:xfrm>
          <a:prstGeom prst="wedgeRoundRectCallout">
            <a:avLst>
              <a:gd name="adj1" fmla="val -64515"/>
              <a:gd name="adj2" fmla="val 55728"/>
              <a:gd name="adj3" fmla="val 16667"/>
            </a:avLst>
          </a:prstGeom>
          <a:solidFill>
            <a:schemeClr val="bg1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algn="just"/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提早</a:t>
            </a:r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通知避難消息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9" name="圓角矩形圖說文字 198"/>
          <p:cNvSpPr/>
          <p:nvPr/>
        </p:nvSpPr>
        <p:spPr>
          <a:xfrm>
            <a:off x="13135014" y="3489312"/>
            <a:ext cx="1571636" cy="500066"/>
          </a:xfrm>
          <a:prstGeom prst="wedgeRoundRectCallout">
            <a:avLst>
              <a:gd name="adj1" fmla="val -33848"/>
              <a:gd name="adj2" fmla="val 85357"/>
              <a:gd name="adj3" fmla="val 16667"/>
            </a:avLst>
          </a:prstGeom>
          <a:solidFill>
            <a:schemeClr val="bg1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algn="just"/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早期廣域避難的          開始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0" name="圓角矩形圖說文字 199"/>
          <p:cNvSpPr/>
          <p:nvPr/>
        </p:nvSpPr>
        <p:spPr>
          <a:xfrm>
            <a:off x="13135014" y="6632584"/>
            <a:ext cx="1643074" cy="500066"/>
          </a:xfrm>
          <a:prstGeom prst="wedgeRoundRectCallout">
            <a:avLst>
              <a:gd name="adj1" fmla="val -33040"/>
              <a:gd name="adj2" fmla="val -92420"/>
              <a:gd name="adj3" fmla="val 16667"/>
            </a:avLst>
          </a:prstGeom>
          <a:solidFill>
            <a:schemeClr val="bg1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algn="just"/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於颱風</a:t>
            </a:r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登陸</a:t>
            </a:r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前之避難行動結束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1" name="圓角矩形圖說文字 200"/>
          <p:cNvSpPr/>
          <p:nvPr/>
        </p:nvSpPr>
        <p:spPr>
          <a:xfrm>
            <a:off x="11063312" y="7775592"/>
            <a:ext cx="1643074" cy="500066"/>
          </a:xfrm>
          <a:prstGeom prst="wedgeRoundRectCallout">
            <a:avLst>
              <a:gd name="adj1" fmla="val -65117"/>
              <a:gd name="adj2" fmla="val -61309"/>
              <a:gd name="adj3" fmla="val 16667"/>
            </a:avLst>
          </a:prstGeom>
          <a:solidFill>
            <a:schemeClr val="bg1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1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</a:t>
            </a:r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實施</a:t>
            </a:r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災害</a:t>
            </a:r>
            <a:endParaRPr lang="en-US" altLang="zh-TW" sz="11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1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應對措施</a:t>
            </a:r>
            <a:endParaRPr lang="zh-TW" altLang="en-US" sz="11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2" name="object 266"/>
          <p:cNvSpPr txBox="1"/>
          <p:nvPr/>
        </p:nvSpPr>
        <p:spPr>
          <a:xfrm>
            <a:off x="7120188" y="2224013"/>
            <a:ext cx="29864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35" dirty="0">
                <a:solidFill>
                  <a:srgbClr val="66C6E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point</a:t>
            </a:r>
            <a:endParaRPr sz="75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03" name="object 267"/>
          <p:cNvSpPr/>
          <p:nvPr/>
        </p:nvSpPr>
        <p:spPr>
          <a:xfrm>
            <a:off x="7134222" y="1989114"/>
            <a:ext cx="236220" cy="236220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235927" y="141414"/>
                </a:moveTo>
                <a:lnTo>
                  <a:pt x="235755" y="93652"/>
                </a:lnTo>
                <a:lnTo>
                  <a:pt x="217909" y="51128"/>
                </a:lnTo>
                <a:lnTo>
                  <a:pt x="185428" y="18393"/>
                </a:lnTo>
                <a:lnTo>
                  <a:pt x="141350" y="0"/>
                </a:lnTo>
                <a:lnTo>
                  <a:pt x="93597" y="142"/>
                </a:lnTo>
                <a:lnTo>
                  <a:pt x="51092" y="17973"/>
                </a:lnTo>
                <a:lnTo>
                  <a:pt x="18378" y="50449"/>
                </a:lnTo>
                <a:lnTo>
                  <a:pt x="0" y="94526"/>
                </a:lnTo>
                <a:lnTo>
                  <a:pt x="150" y="142287"/>
                </a:lnTo>
                <a:lnTo>
                  <a:pt x="17987" y="184810"/>
                </a:lnTo>
                <a:lnTo>
                  <a:pt x="50472" y="217541"/>
                </a:lnTo>
                <a:lnTo>
                  <a:pt x="94564" y="235927"/>
                </a:lnTo>
                <a:lnTo>
                  <a:pt x="142307" y="235792"/>
                </a:lnTo>
                <a:lnTo>
                  <a:pt x="184815" y="217965"/>
                </a:lnTo>
                <a:lnTo>
                  <a:pt x="217538" y="185491"/>
                </a:lnTo>
                <a:lnTo>
                  <a:pt x="235927" y="141414"/>
                </a:lnTo>
                <a:close/>
              </a:path>
            </a:pathLst>
          </a:custGeom>
          <a:solidFill>
            <a:srgbClr val="66C6EB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object 266"/>
          <p:cNvSpPr txBox="1"/>
          <p:nvPr/>
        </p:nvSpPr>
        <p:spPr>
          <a:xfrm>
            <a:off x="8977576" y="3081269"/>
            <a:ext cx="31346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35" dirty="0">
                <a:solidFill>
                  <a:srgbClr val="66C6E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point</a:t>
            </a:r>
            <a:endParaRPr sz="75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05" name="object 267"/>
          <p:cNvSpPr/>
          <p:nvPr/>
        </p:nvSpPr>
        <p:spPr>
          <a:xfrm>
            <a:off x="8991610" y="2846370"/>
            <a:ext cx="236220" cy="236220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235927" y="141414"/>
                </a:moveTo>
                <a:lnTo>
                  <a:pt x="235755" y="93652"/>
                </a:lnTo>
                <a:lnTo>
                  <a:pt x="217909" y="51128"/>
                </a:lnTo>
                <a:lnTo>
                  <a:pt x="185428" y="18393"/>
                </a:lnTo>
                <a:lnTo>
                  <a:pt x="141350" y="0"/>
                </a:lnTo>
                <a:lnTo>
                  <a:pt x="93597" y="142"/>
                </a:lnTo>
                <a:lnTo>
                  <a:pt x="51092" y="17973"/>
                </a:lnTo>
                <a:lnTo>
                  <a:pt x="18378" y="50449"/>
                </a:lnTo>
                <a:lnTo>
                  <a:pt x="0" y="94526"/>
                </a:lnTo>
                <a:lnTo>
                  <a:pt x="150" y="142287"/>
                </a:lnTo>
                <a:lnTo>
                  <a:pt x="17987" y="184810"/>
                </a:lnTo>
                <a:lnTo>
                  <a:pt x="50472" y="217541"/>
                </a:lnTo>
                <a:lnTo>
                  <a:pt x="94564" y="235927"/>
                </a:lnTo>
                <a:lnTo>
                  <a:pt x="142307" y="235792"/>
                </a:lnTo>
                <a:lnTo>
                  <a:pt x="184815" y="217965"/>
                </a:lnTo>
                <a:lnTo>
                  <a:pt x="217538" y="185491"/>
                </a:lnTo>
                <a:lnTo>
                  <a:pt x="235927" y="141414"/>
                </a:lnTo>
                <a:close/>
              </a:path>
            </a:pathLst>
          </a:custGeom>
          <a:solidFill>
            <a:srgbClr val="66C6EB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0" name="object 266"/>
          <p:cNvSpPr txBox="1"/>
          <p:nvPr/>
        </p:nvSpPr>
        <p:spPr>
          <a:xfrm>
            <a:off x="8691824" y="5438723"/>
            <a:ext cx="31118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35" dirty="0">
                <a:solidFill>
                  <a:srgbClr val="66C6E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point</a:t>
            </a:r>
            <a:endParaRPr sz="75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11" name="object 267"/>
          <p:cNvSpPr/>
          <p:nvPr/>
        </p:nvSpPr>
        <p:spPr>
          <a:xfrm>
            <a:off x="8705858" y="5203824"/>
            <a:ext cx="236220" cy="236220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235927" y="141414"/>
                </a:moveTo>
                <a:lnTo>
                  <a:pt x="235755" y="93652"/>
                </a:lnTo>
                <a:lnTo>
                  <a:pt x="217909" y="51128"/>
                </a:lnTo>
                <a:lnTo>
                  <a:pt x="185428" y="18393"/>
                </a:lnTo>
                <a:lnTo>
                  <a:pt x="141350" y="0"/>
                </a:lnTo>
                <a:lnTo>
                  <a:pt x="93597" y="142"/>
                </a:lnTo>
                <a:lnTo>
                  <a:pt x="51092" y="17973"/>
                </a:lnTo>
                <a:lnTo>
                  <a:pt x="18378" y="50449"/>
                </a:lnTo>
                <a:lnTo>
                  <a:pt x="0" y="94526"/>
                </a:lnTo>
                <a:lnTo>
                  <a:pt x="150" y="142287"/>
                </a:lnTo>
                <a:lnTo>
                  <a:pt x="17987" y="184810"/>
                </a:lnTo>
                <a:lnTo>
                  <a:pt x="50472" y="217541"/>
                </a:lnTo>
                <a:lnTo>
                  <a:pt x="94564" y="235927"/>
                </a:lnTo>
                <a:lnTo>
                  <a:pt x="142307" y="235792"/>
                </a:lnTo>
                <a:lnTo>
                  <a:pt x="184815" y="217965"/>
                </a:lnTo>
                <a:lnTo>
                  <a:pt x="217538" y="185491"/>
                </a:lnTo>
                <a:lnTo>
                  <a:pt x="235927" y="141414"/>
                </a:lnTo>
                <a:close/>
              </a:path>
            </a:pathLst>
          </a:custGeom>
          <a:solidFill>
            <a:srgbClr val="66C6EB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2" name="object 266"/>
          <p:cNvSpPr txBox="1"/>
          <p:nvPr/>
        </p:nvSpPr>
        <p:spPr>
          <a:xfrm>
            <a:off x="6691560" y="7224673"/>
            <a:ext cx="29522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35" dirty="0">
                <a:solidFill>
                  <a:srgbClr val="66C6E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point</a:t>
            </a:r>
            <a:endParaRPr sz="75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13" name="object 267"/>
          <p:cNvSpPr/>
          <p:nvPr/>
        </p:nvSpPr>
        <p:spPr>
          <a:xfrm>
            <a:off x="6705594" y="6989774"/>
            <a:ext cx="236220" cy="236220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235927" y="141414"/>
                </a:moveTo>
                <a:lnTo>
                  <a:pt x="235755" y="93652"/>
                </a:lnTo>
                <a:lnTo>
                  <a:pt x="217909" y="51128"/>
                </a:lnTo>
                <a:lnTo>
                  <a:pt x="185428" y="18393"/>
                </a:lnTo>
                <a:lnTo>
                  <a:pt x="141350" y="0"/>
                </a:lnTo>
                <a:lnTo>
                  <a:pt x="93597" y="142"/>
                </a:lnTo>
                <a:lnTo>
                  <a:pt x="51092" y="17973"/>
                </a:lnTo>
                <a:lnTo>
                  <a:pt x="18378" y="50449"/>
                </a:lnTo>
                <a:lnTo>
                  <a:pt x="0" y="94526"/>
                </a:lnTo>
                <a:lnTo>
                  <a:pt x="150" y="142287"/>
                </a:lnTo>
                <a:lnTo>
                  <a:pt x="17987" y="184810"/>
                </a:lnTo>
                <a:lnTo>
                  <a:pt x="50472" y="217541"/>
                </a:lnTo>
                <a:lnTo>
                  <a:pt x="94564" y="235927"/>
                </a:lnTo>
                <a:lnTo>
                  <a:pt x="142307" y="235792"/>
                </a:lnTo>
                <a:lnTo>
                  <a:pt x="184815" y="217965"/>
                </a:lnTo>
                <a:lnTo>
                  <a:pt x="217538" y="185491"/>
                </a:lnTo>
                <a:lnTo>
                  <a:pt x="235927" y="141414"/>
                </a:lnTo>
                <a:close/>
              </a:path>
            </a:pathLst>
          </a:custGeom>
          <a:solidFill>
            <a:srgbClr val="66C6EB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6" name="object 266"/>
          <p:cNvSpPr txBox="1"/>
          <p:nvPr/>
        </p:nvSpPr>
        <p:spPr>
          <a:xfrm>
            <a:off x="11120716" y="8081929"/>
            <a:ext cx="33056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35" dirty="0">
                <a:solidFill>
                  <a:srgbClr val="99FF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point</a:t>
            </a:r>
            <a:endParaRPr sz="750" dirty="0">
              <a:solidFill>
                <a:srgbClr val="99FF6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17" name="object 267"/>
          <p:cNvSpPr/>
          <p:nvPr/>
        </p:nvSpPr>
        <p:spPr>
          <a:xfrm>
            <a:off x="11134750" y="7847030"/>
            <a:ext cx="236220" cy="236220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235927" y="141414"/>
                </a:moveTo>
                <a:lnTo>
                  <a:pt x="235755" y="93652"/>
                </a:lnTo>
                <a:lnTo>
                  <a:pt x="217909" y="51128"/>
                </a:lnTo>
                <a:lnTo>
                  <a:pt x="185428" y="18393"/>
                </a:lnTo>
                <a:lnTo>
                  <a:pt x="141350" y="0"/>
                </a:lnTo>
                <a:lnTo>
                  <a:pt x="93597" y="142"/>
                </a:lnTo>
                <a:lnTo>
                  <a:pt x="51092" y="17973"/>
                </a:lnTo>
                <a:lnTo>
                  <a:pt x="18378" y="50449"/>
                </a:lnTo>
                <a:lnTo>
                  <a:pt x="0" y="94526"/>
                </a:lnTo>
                <a:lnTo>
                  <a:pt x="150" y="142287"/>
                </a:lnTo>
                <a:lnTo>
                  <a:pt x="17987" y="184810"/>
                </a:lnTo>
                <a:lnTo>
                  <a:pt x="50472" y="217541"/>
                </a:lnTo>
                <a:lnTo>
                  <a:pt x="94564" y="235927"/>
                </a:lnTo>
                <a:lnTo>
                  <a:pt x="142307" y="235792"/>
                </a:lnTo>
                <a:lnTo>
                  <a:pt x="184815" y="217965"/>
                </a:lnTo>
                <a:lnTo>
                  <a:pt x="217538" y="185491"/>
                </a:lnTo>
                <a:lnTo>
                  <a:pt x="235927" y="141414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8" name="object 266"/>
          <p:cNvSpPr txBox="1"/>
          <p:nvPr/>
        </p:nvSpPr>
        <p:spPr>
          <a:xfrm>
            <a:off x="13192418" y="6938921"/>
            <a:ext cx="275088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35" dirty="0">
                <a:solidFill>
                  <a:srgbClr val="99FF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point</a:t>
            </a:r>
            <a:endParaRPr sz="750" dirty="0">
              <a:solidFill>
                <a:srgbClr val="99FF6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19" name="object 267"/>
          <p:cNvSpPr/>
          <p:nvPr/>
        </p:nvSpPr>
        <p:spPr>
          <a:xfrm>
            <a:off x="13206452" y="6704022"/>
            <a:ext cx="236220" cy="236220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235927" y="141414"/>
                </a:moveTo>
                <a:lnTo>
                  <a:pt x="235755" y="93652"/>
                </a:lnTo>
                <a:lnTo>
                  <a:pt x="217909" y="51128"/>
                </a:lnTo>
                <a:lnTo>
                  <a:pt x="185428" y="18393"/>
                </a:lnTo>
                <a:lnTo>
                  <a:pt x="141350" y="0"/>
                </a:lnTo>
                <a:lnTo>
                  <a:pt x="93597" y="142"/>
                </a:lnTo>
                <a:lnTo>
                  <a:pt x="51092" y="17973"/>
                </a:lnTo>
                <a:lnTo>
                  <a:pt x="18378" y="50449"/>
                </a:lnTo>
                <a:lnTo>
                  <a:pt x="0" y="94526"/>
                </a:lnTo>
                <a:lnTo>
                  <a:pt x="150" y="142287"/>
                </a:lnTo>
                <a:lnTo>
                  <a:pt x="17987" y="184810"/>
                </a:lnTo>
                <a:lnTo>
                  <a:pt x="50472" y="217541"/>
                </a:lnTo>
                <a:lnTo>
                  <a:pt x="94564" y="235927"/>
                </a:lnTo>
                <a:lnTo>
                  <a:pt x="142307" y="235792"/>
                </a:lnTo>
                <a:lnTo>
                  <a:pt x="184815" y="217965"/>
                </a:lnTo>
                <a:lnTo>
                  <a:pt x="217538" y="185491"/>
                </a:lnTo>
                <a:lnTo>
                  <a:pt x="235927" y="141414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0" name="object 266"/>
          <p:cNvSpPr txBox="1"/>
          <p:nvPr/>
        </p:nvSpPr>
        <p:spPr>
          <a:xfrm>
            <a:off x="13192418" y="3795649"/>
            <a:ext cx="34709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35" dirty="0">
                <a:solidFill>
                  <a:srgbClr val="99FF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point</a:t>
            </a:r>
            <a:endParaRPr sz="750" dirty="0">
              <a:solidFill>
                <a:srgbClr val="99FF6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21" name="object 267"/>
          <p:cNvSpPr/>
          <p:nvPr/>
        </p:nvSpPr>
        <p:spPr>
          <a:xfrm>
            <a:off x="13206452" y="3560750"/>
            <a:ext cx="236220" cy="236220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235927" y="141414"/>
                </a:moveTo>
                <a:lnTo>
                  <a:pt x="235755" y="93652"/>
                </a:lnTo>
                <a:lnTo>
                  <a:pt x="217909" y="51128"/>
                </a:lnTo>
                <a:lnTo>
                  <a:pt x="185428" y="18393"/>
                </a:lnTo>
                <a:lnTo>
                  <a:pt x="141350" y="0"/>
                </a:lnTo>
                <a:lnTo>
                  <a:pt x="93597" y="142"/>
                </a:lnTo>
                <a:lnTo>
                  <a:pt x="51092" y="17973"/>
                </a:lnTo>
                <a:lnTo>
                  <a:pt x="18378" y="50449"/>
                </a:lnTo>
                <a:lnTo>
                  <a:pt x="0" y="94526"/>
                </a:lnTo>
                <a:lnTo>
                  <a:pt x="150" y="142287"/>
                </a:lnTo>
                <a:lnTo>
                  <a:pt x="17987" y="184810"/>
                </a:lnTo>
                <a:lnTo>
                  <a:pt x="50472" y="217541"/>
                </a:lnTo>
                <a:lnTo>
                  <a:pt x="94564" y="235927"/>
                </a:lnTo>
                <a:lnTo>
                  <a:pt x="142307" y="235792"/>
                </a:lnTo>
                <a:lnTo>
                  <a:pt x="184815" y="217965"/>
                </a:lnTo>
                <a:lnTo>
                  <a:pt x="217538" y="185491"/>
                </a:lnTo>
                <a:lnTo>
                  <a:pt x="235927" y="141414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2" name="object 266"/>
          <p:cNvSpPr txBox="1"/>
          <p:nvPr/>
        </p:nvSpPr>
        <p:spPr>
          <a:xfrm>
            <a:off x="11192154" y="2366889"/>
            <a:ext cx="331136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35" dirty="0">
                <a:solidFill>
                  <a:srgbClr val="99FF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point</a:t>
            </a:r>
            <a:endParaRPr sz="750" dirty="0">
              <a:solidFill>
                <a:srgbClr val="99FF6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23" name="object 267"/>
          <p:cNvSpPr/>
          <p:nvPr/>
        </p:nvSpPr>
        <p:spPr>
          <a:xfrm>
            <a:off x="11206188" y="2131990"/>
            <a:ext cx="236220" cy="236220"/>
          </a:xfrm>
          <a:custGeom>
            <a:avLst/>
            <a:gdLst/>
            <a:ahLst/>
            <a:cxnLst/>
            <a:rect l="l" t="t" r="r" b="b"/>
            <a:pathLst>
              <a:path w="236220" h="236219">
                <a:moveTo>
                  <a:pt x="235927" y="141414"/>
                </a:moveTo>
                <a:lnTo>
                  <a:pt x="235755" y="93652"/>
                </a:lnTo>
                <a:lnTo>
                  <a:pt x="217909" y="51128"/>
                </a:lnTo>
                <a:lnTo>
                  <a:pt x="185428" y="18393"/>
                </a:lnTo>
                <a:lnTo>
                  <a:pt x="141350" y="0"/>
                </a:lnTo>
                <a:lnTo>
                  <a:pt x="93597" y="142"/>
                </a:lnTo>
                <a:lnTo>
                  <a:pt x="51092" y="17973"/>
                </a:lnTo>
                <a:lnTo>
                  <a:pt x="18378" y="50449"/>
                </a:lnTo>
                <a:lnTo>
                  <a:pt x="0" y="94526"/>
                </a:lnTo>
                <a:lnTo>
                  <a:pt x="150" y="142287"/>
                </a:lnTo>
                <a:lnTo>
                  <a:pt x="17987" y="184810"/>
                </a:lnTo>
                <a:lnTo>
                  <a:pt x="50472" y="217541"/>
                </a:lnTo>
                <a:lnTo>
                  <a:pt x="94564" y="235927"/>
                </a:lnTo>
                <a:lnTo>
                  <a:pt x="142307" y="235792"/>
                </a:lnTo>
                <a:lnTo>
                  <a:pt x="184815" y="217965"/>
                </a:lnTo>
                <a:lnTo>
                  <a:pt x="217538" y="185491"/>
                </a:lnTo>
                <a:lnTo>
                  <a:pt x="235927" y="141414"/>
                </a:lnTo>
                <a:close/>
              </a:path>
            </a:pathLst>
          </a:custGeom>
          <a:solidFill>
            <a:srgbClr val="99FF66"/>
          </a:solidFill>
        </p:spPr>
        <p:txBody>
          <a:bodyPr wrap="square" lIns="0" tIns="0" rIns="0" bIns="0" rtlCol="0"/>
          <a:lstStyle/>
          <a:p>
            <a:endParaRPr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矩形 226"/>
          <p:cNvSpPr/>
          <p:nvPr/>
        </p:nvSpPr>
        <p:spPr>
          <a:xfrm rot="921701">
            <a:off x="7080603" y="194218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矩形 227"/>
          <p:cNvSpPr/>
          <p:nvPr/>
        </p:nvSpPr>
        <p:spPr>
          <a:xfrm rot="921701">
            <a:off x="8758438" y="2806762"/>
            <a:ext cx="6767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9" name="矩形 228"/>
          <p:cNvSpPr/>
          <p:nvPr/>
        </p:nvSpPr>
        <p:spPr>
          <a:xfrm rot="921701">
            <a:off x="8668680" y="517512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0" name="矩形 229"/>
          <p:cNvSpPr/>
          <p:nvPr/>
        </p:nvSpPr>
        <p:spPr>
          <a:xfrm rot="921701">
            <a:off x="6668417" y="696107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矩形 231"/>
          <p:cNvSpPr/>
          <p:nvPr/>
        </p:nvSpPr>
        <p:spPr>
          <a:xfrm rot="921701">
            <a:off x="11097572" y="781833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3" name="矩形 232"/>
          <p:cNvSpPr/>
          <p:nvPr/>
        </p:nvSpPr>
        <p:spPr>
          <a:xfrm rot="921701">
            <a:off x="13169276" y="667532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4" name="矩形 233"/>
          <p:cNvSpPr/>
          <p:nvPr/>
        </p:nvSpPr>
        <p:spPr>
          <a:xfrm rot="921701">
            <a:off x="13169275" y="353205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5" name="矩形 234"/>
          <p:cNvSpPr/>
          <p:nvPr/>
        </p:nvSpPr>
        <p:spPr>
          <a:xfrm rot="921701">
            <a:off x="11169011" y="210329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好字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1198</Words>
  <Application>Microsoft Office PowerPoint</Application>
  <PresentationFormat>自訂</PresentationFormat>
  <Paragraphs>209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康廷</cp:lastModifiedBy>
  <cp:revision>47</cp:revision>
  <dcterms:created xsi:type="dcterms:W3CDTF">2015-10-04T03:41:46Z</dcterms:created>
  <dcterms:modified xsi:type="dcterms:W3CDTF">2015-12-01T09:00:00Z</dcterms:modified>
</cp:coreProperties>
</file>