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4" r:id="rId5"/>
    <p:sldId id="265"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D4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08"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3AD49-53B0-4FC6-AF1D-23F6DA93B8AC}" type="datetimeFigureOut">
              <a:rPr lang="zh-TW" altLang="en-US" smtClean="0"/>
              <a:pPr/>
              <a:t>2014/12/12</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4B4C-C68D-4DA6-8C8C-5F66A6B7947F}" type="slidenum">
              <a:rPr lang="zh-TW" altLang="en-US" smtClean="0"/>
              <a:pPr/>
              <a:t>‹#›</a:t>
            </a:fld>
            <a:endParaRPr lang="zh-TW" altLang="en-US"/>
          </a:p>
        </p:txBody>
      </p:sp>
    </p:spTree>
    <p:extLst>
      <p:ext uri="{BB962C8B-B14F-4D97-AF65-F5344CB8AC3E}">
        <p14:creationId xmlns:p14="http://schemas.microsoft.com/office/powerpoint/2010/main" val="324234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BDE4B4C-C68D-4DA6-8C8C-5F66A6B7947F}" type="slidenum">
              <a:rPr lang="zh-TW" altLang="en-US" smtClean="0"/>
              <a:pPr/>
              <a:t>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572567"/>
            <a:ext cx="7772400" cy="613891"/>
          </a:xfrm>
        </p:spPr>
        <p:txBody>
          <a:bodyPr/>
          <a:lstStyle>
            <a:lvl1pPr>
              <a:defRPr>
                <a:solidFill>
                  <a:srgbClr val="0D459E"/>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1114450"/>
            <a:ext cx="6400800" cy="521196"/>
          </a:xfrm>
        </p:spPr>
        <p:txBody>
          <a:bodyPr/>
          <a:lstStyle>
            <a:lvl1pPr marL="0" indent="0" algn="ctr">
              <a:buNone/>
              <a:defRPr>
                <a:solidFill>
                  <a:srgbClr val="0D459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E23310FE-39F8-4C46-AB47-22A0E832C98B}"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FFD70-701B-4013-AF2A-4EE9FA22E908}" type="slidenum">
              <a:rPr lang="en-US" smtClean="0"/>
              <a:pPr/>
              <a:t>‹#›</a:t>
            </a:fld>
            <a:endParaRPr lang="en-US"/>
          </a:p>
        </p:txBody>
      </p:sp>
    </p:spTree>
    <p:extLst>
      <p:ext uri="{BB962C8B-B14F-4D97-AF65-F5344CB8AC3E}">
        <p14:creationId xmlns:p14="http://schemas.microsoft.com/office/powerpoint/2010/main" val="40070920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rgbClr val="0D459E"/>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rgbClr val="0D459E"/>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E23310FE-39F8-4C46-AB47-22A0E832C98B}"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FFD70-701B-4013-AF2A-4EE9FA22E908}" type="slidenum">
              <a:rPr lang="en-US" smtClean="0"/>
              <a:pPr/>
              <a:t>‹#›</a:t>
            </a:fld>
            <a:endParaRPr lang="en-US"/>
          </a:p>
        </p:txBody>
      </p:sp>
    </p:spTree>
    <p:extLst>
      <p:ext uri="{BB962C8B-B14F-4D97-AF65-F5344CB8AC3E}">
        <p14:creationId xmlns:p14="http://schemas.microsoft.com/office/powerpoint/2010/main" val="24122230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9542"/>
            <a:ext cx="8229600" cy="857250"/>
          </a:xfrm>
        </p:spPr>
        <p:txBody>
          <a:bodyPr/>
          <a:lstStyle>
            <a:lvl1pPr>
              <a:defRPr>
                <a:solidFill>
                  <a:srgbClr val="0D459E"/>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707655"/>
            <a:ext cx="8229600" cy="2886968"/>
          </a:xfrm>
        </p:spPr>
        <p:txBody>
          <a:bodyPr/>
          <a:lstStyle>
            <a:lvl1pPr marL="0" indent="0" algn="ctr">
              <a:buNone/>
              <a:defRPr>
                <a:solidFill>
                  <a:srgbClr val="0D459E"/>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E23310FE-39F8-4C46-AB47-22A0E832C98B}"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FFD70-701B-4013-AF2A-4EE9FA22E908}" type="slidenum">
              <a:rPr lang="en-US" smtClean="0"/>
              <a:pPr/>
              <a:t>‹#›</a:t>
            </a:fld>
            <a:endParaRPr lang="en-US"/>
          </a:p>
        </p:txBody>
      </p:sp>
    </p:spTree>
    <p:extLst>
      <p:ext uri="{BB962C8B-B14F-4D97-AF65-F5344CB8AC3E}">
        <p14:creationId xmlns:p14="http://schemas.microsoft.com/office/powerpoint/2010/main" val="25076392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3310FE-39F8-4C46-AB47-22A0E832C98B}" type="datetimeFigureOut">
              <a:rPr lang="en-US" smtClean="0"/>
              <a:pPr/>
              <a:t>12/12/2014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4CFFD70-701B-4013-AF2A-4EE9FA22E908}" type="slidenum">
              <a:rPr lang="en-US" smtClean="0"/>
              <a:pPr/>
              <a:t>‹#›</a:t>
            </a:fld>
            <a:endParaRPr lang="en-US"/>
          </a:p>
        </p:txBody>
      </p:sp>
    </p:spTree>
    <p:extLst>
      <p:ext uri="{BB962C8B-B14F-4D97-AF65-F5344CB8AC3E}">
        <p14:creationId xmlns:p14="http://schemas.microsoft.com/office/powerpoint/2010/main" val="104703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483518"/>
            <a:ext cx="8208912" cy="1152128"/>
          </a:xfrm>
        </p:spPr>
        <p:txBody>
          <a:bodyPr>
            <a:noAutofit/>
          </a:bodyPr>
          <a:lstStyle/>
          <a:p>
            <a:r>
              <a:rPr lang="zh-TW" altLang="zh-TW"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華康儷特圓" pitchFamily="49" charset="-120"/>
                <a:ea typeface="華康儷特圓" pitchFamily="49" charset="-120"/>
              </a:rPr>
              <a:t>水資源對於商業營運的重要性</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華康儷特圓" pitchFamily="49" charset="-120"/>
              <a:ea typeface="華康儷特圓" pitchFamily="49" charset="-120"/>
            </a:endParaRPr>
          </a:p>
        </p:txBody>
      </p:sp>
      <p:sp>
        <p:nvSpPr>
          <p:cNvPr id="4" name="矩形 3"/>
          <p:cNvSpPr/>
          <p:nvPr/>
        </p:nvSpPr>
        <p:spPr>
          <a:xfrm>
            <a:off x="2195736" y="1275606"/>
            <a:ext cx="4968552" cy="276999"/>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just"/>
            <a:r>
              <a:rPr lang="en-US" altLang="zh-TW" sz="1200" b="1" cap="all"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Edie.net(Environmental Data Interactive Exchange)</a:t>
            </a:r>
            <a:endParaRPr lang="zh-TW" altLang="en-US" sz="1200" b="1" cap="all" dirty="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360913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1907704" y="3219822"/>
            <a:ext cx="6480720"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 name="圓角矩形 10"/>
          <p:cNvSpPr/>
          <p:nvPr/>
        </p:nvSpPr>
        <p:spPr>
          <a:xfrm>
            <a:off x="1907704" y="1995686"/>
            <a:ext cx="6480720" cy="9361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圓角矩形 9"/>
          <p:cNvSpPr/>
          <p:nvPr/>
        </p:nvSpPr>
        <p:spPr>
          <a:xfrm>
            <a:off x="1907704" y="771550"/>
            <a:ext cx="6480720" cy="936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6"/>
          <p:cNvSpPr/>
          <p:nvPr/>
        </p:nvSpPr>
        <p:spPr>
          <a:xfrm>
            <a:off x="2051720" y="3363838"/>
            <a:ext cx="6264696" cy="707886"/>
          </a:xfrm>
          <a:prstGeom prst="rect">
            <a:avLst/>
          </a:prstGeom>
        </p:spPr>
        <p:txBody>
          <a:bodyPr wrap="square">
            <a:spAutoFit/>
          </a:bodyPr>
          <a:lstStyle/>
          <a:p>
            <a:pPr algn="just" fontAlgn="base">
              <a:spcBef>
                <a:spcPct val="0"/>
              </a:spcBef>
              <a:spcAft>
                <a:spcPct val="0"/>
              </a:spcAft>
            </a:pPr>
            <a:r>
              <a:rPr kumimoji="1" lang="zh-TW" altLang="zh-TW" sz="2000" dirty="0" smtClean="0">
                <a:solidFill>
                  <a:srgbClr val="323232"/>
                </a:solidFill>
                <a:latin typeface="標楷體" pitchFamily="65" charset="-120"/>
                <a:ea typeface="標楷體" pitchFamily="65" charset="-120"/>
                <a:cs typeface="Times New Roman" pitchFamily="18" charset="0"/>
              </a:rPr>
              <a:t>國際組織預測到</a:t>
            </a:r>
            <a:r>
              <a:rPr kumimoji="1" lang="en-US" altLang="zh-TW" sz="2000" dirty="0" smtClean="0">
                <a:solidFill>
                  <a:srgbClr val="323232"/>
                </a:solidFill>
                <a:latin typeface="標楷體" pitchFamily="65" charset="-120"/>
                <a:ea typeface="標楷體" pitchFamily="65" charset="-120"/>
                <a:cs typeface="Times New Roman" pitchFamily="18" charset="0"/>
              </a:rPr>
              <a:t>2030</a:t>
            </a:r>
            <a:r>
              <a:rPr kumimoji="1" lang="zh-TW" altLang="en-US" sz="2000" dirty="0" smtClean="0">
                <a:solidFill>
                  <a:srgbClr val="323232"/>
                </a:solidFill>
                <a:latin typeface="標楷體" pitchFamily="65" charset="-120"/>
                <a:ea typeface="標楷體" pitchFamily="65" charset="-120"/>
                <a:cs typeface="Times New Roman" pitchFamily="18" charset="0"/>
              </a:rPr>
              <a:t>年，</a:t>
            </a:r>
            <a:r>
              <a:rPr kumimoji="1" lang="zh-TW" altLang="en-US" sz="2000" b="1" dirty="0" smtClean="0">
                <a:solidFill>
                  <a:srgbClr val="FF0000"/>
                </a:solidFill>
                <a:latin typeface="標楷體" pitchFamily="65" charset="-120"/>
                <a:ea typeface="標楷體" pitchFamily="65" charset="-120"/>
                <a:cs typeface="Times New Roman" pitchFamily="18" charset="0"/>
              </a:rPr>
              <a:t>世界上</a:t>
            </a:r>
            <a:endParaRPr kumimoji="1" lang="en-US" altLang="zh-TW" sz="2000" b="1" dirty="0" smtClean="0">
              <a:solidFill>
                <a:srgbClr val="FF0000"/>
              </a:solidFill>
              <a:latin typeface="標楷體" pitchFamily="65" charset="-120"/>
              <a:ea typeface="標楷體" pitchFamily="65" charset="-120"/>
              <a:cs typeface="Times New Roman" pitchFamily="18" charset="0"/>
            </a:endParaRPr>
          </a:p>
          <a:p>
            <a:pPr algn="just" fontAlgn="base">
              <a:spcBef>
                <a:spcPct val="0"/>
              </a:spcBef>
              <a:spcAft>
                <a:spcPct val="0"/>
              </a:spcAft>
            </a:pPr>
            <a:r>
              <a:rPr kumimoji="1" lang="zh-TW" altLang="en-US" sz="2000" b="1" dirty="0" smtClean="0">
                <a:solidFill>
                  <a:srgbClr val="FF0000"/>
                </a:solidFill>
                <a:latin typeface="標楷體" pitchFamily="65" charset="-120"/>
                <a:ea typeface="標楷體" pitchFamily="65" charset="-120"/>
                <a:cs typeface="Times New Roman" pitchFamily="18" charset="0"/>
              </a:rPr>
              <a:t>對於水資源的需求相較於現在將成長到</a:t>
            </a:r>
            <a:r>
              <a:rPr kumimoji="1" lang="en-US" altLang="zh-TW" sz="2000" b="1" dirty="0" smtClean="0">
                <a:solidFill>
                  <a:srgbClr val="FF0000"/>
                </a:solidFill>
                <a:latin typeface="標楷體" pitchFamily="65" charset="-120"/>
                <a:ea typeface="標楷體" pitchFamily="65" charset="-120"/>
                <a:cs typeface="Times New Roman" pitchFamily="18" charset="0"/>
              </a:rPr>
              <a:t>40%</a:t>
            </a:r>
            <a:r>
              <a:rPr kumimoji="1" lang="zh-TW" altLang="en-US" sz="2000" dirty="0" smtClean="0">
                <a:solidFill>
                  <a:srgbClr val="323232"/>
                </a:solidFill>
                <a:latin typeface="標楷體" pitchFamily="65" charset="-120"/>
                <a:ea typeface="標楷體" pitchFamily="65" charset="-120"/>
                <a:cs typeface="Times New Roman" pitchFamily="18" charset="0"/>
              </a:rPr>
              <a:t>。</a:t>
            </a:r>
          </a:p>
        </p:txBody>
      </p:sp>
      <p:sp>
        <p:nvSpPr>
          <p:cNvPr id="9217" name="Rectangle 1"/>
          <p:cNvSpPr>
            <a:spLocks noChangeArrowheads="1"/>
          </p:cNvSpPr>
          <p:nvPr/>
        </p:nvSpPr>
        <p:spPr bwMode="auto">
          <a:xfrm>
            <a:off x="2123728" y="2283718"/>
            <a:ext cx="626469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fontAlgn="base">
              <a:lnSpc>
                <a:spcPct val="100000"/>
              </a:lnSpc>
              <a:spcBef>
                <a:spcPct val="0"/>
              </a:spcBef>
              <a:spcAft>
                <a:spcPct val="0"/>
              </a:spcAft>
              <a:buClrTx/>
              <a:buSzTx/>
              <a:buFontTx/>
              <a:buNone/>
              <a:tabLst/>
            </a:pPr>
            <a:r>
              <a:rPr kumimoji="1" lang="zh-TW" altLang="en-US" sz="2000" dirty="0" smtClean="0">
                <a:solidFill>
                  <a:srgbClr val="323232"/>
                </a:solidFill>
                <a:latin typeface="標楷體" pitchFamily="65" charset="-120"/>
                <a:ea typeface="標楷體" pitchFamily="65" charset="-120"/>
                <a:cs typeface="Times New Roman" pitchFamily="18" charset="0"/>
              </a:rPr>
              <a:t>包含紀錄水的使用量及降低與管理水資源減少的風險</a:t>
            </a:r>
          </a:p>
        </p:txBody>
      </p:sp>
      <p:sp>
        <p:nvSpPr>
          <p:cNvPr id="9" name="矩形 8"/>
          <p:cNvSpPr/>
          <p:nvPr/>
        </p:nvSpPr>
        <p:spPr>
          <a:xfrm>
            <a:off x="2051720" y="915566"/>
            <a:ext cx="6120680" cy="707886"/>
          </a:xfrm>
          <a:prstGeom prst="rect">
            <a:avLst/>
          </a:prstGeom>
        </p:spPr>
        <p:txBody>
          <a:bodyPr wrap="square">
            <a:spAutoFit/>
          </a:bodyPr>
          <a:lstStyle/>
          <a:p>
            <a:pPr lvl="0" algn="just" fontAlgn="base">
              <a:spcBef>
                <a:spcPct val="0"/>
              </a:spcBef>
              <a:spcAft>
                <a:spcPct val="0"/>
              </a:spcAft>
            </a:pPr>
            <a:r>
              <a:rPr kumimoji="1" lang="zh-TW" altLang="en-US" sz="2000" dirty="0" smtClean="0">
                <a:solidFill>
                  <a:srgbClr val="323232"/>
                </a:solidFill>
                <a:latin typeface="標楷體" pitchFamily="65" charset="-120"/>
                <a:ea typeface="標楷體" pitchFamily="65" charset="-120"/>
                <a:cs typeface="Times New Roman" pitchFamily="18" charset="0"/>
              </a:rPr>
              <a:t>我們普遍都有珍惜水資源的概念，但僅有部分企業認真看待這項議題並進行相關減量措施。</a:t>
            </a:r>
            <a:endParaRPr kumimoji="1" lang="en-US" altLang="zh-TW" sz="2000" dirty="0" smtClean="0">
              <a:solidFill>
                <a:srgbClr val="323232"/>
              </a:solidFill>
              <a:latin typeface="標楷體" pitchFamily="65" charset="-120"/>
              <a:ea typeface="標楷體" pitchFamily="65" charset="-120"/>
              <a:cs typeface="Times New Roman" pitchFamily="18" charset="0"/>
            </a:endParaRPr>
          </a:p>
        </p:txBody>
      </p:sp>
      <p:pic>
        <p:nvPicPr>
          <p:cNvPr id="13" name="圖片 12" descr="23.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145832" y="2952328"/>
            <a:ext cx="3538736" cy="2211710"/>
          </a:xfrm>
          <a:prstGeom prst="rect">
            <a:avLst/>
          </a:prstGeom>
        </p:spPr>
      </p:pic>
    </p:spTree>
    <p:extLst>
      <p:ext uri="{BB962C8B-B14F-4D97-AF65-F5344CB8AC3E}">
        <p14:creationId xmlns:p14="http://schemas.microsoft.com/office/powerpoint/2010/main" val="2365451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4011910"/>
            <a:ext cx="7344816" cy="864096"/>
          </a:xfrm>
          <a:prstGeom prst="rect">
            <a:avLst/>
          </a:prstGeom>
          <a:gradFill>
            <a:gsLst>
              <a:gs pos="100000">
                <a:schemeClr val="accent5">
                  <a:tint val="50000"/>
                  <a:satMod val="300000"/>
                  <a:alpha val="0"/>
                </a:schemeClr>
              </a:gs>
              <a:gs pos="35000">
                <a:schemeClr val="accent5">
                  <a:tint val="37000"/>
                  <a:satMod val="300000"/>
                </a:schemeClr>
              </a:gs>
              <a:gs pos="100000">
                <a:schemeClr val="accent5">
                  <a:tint val="15000"/>
                  <a:satMod val="35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9" name="圓角矩形 8"/>
          <p:cNvSpPr/>
          <p:nvPr/>
        </p:nvSpPr>
        <p:spPr>
          <a:xfrm>
            <a:off x="755576" y="1626061"/>
            <a:ext cx="7560840" cy="2088232"/>
          </a:xfrm>
          <a:prstGeom prst="roundRect">
            <a:avLst>
              <a:gd name="adj" fmla="val 48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93" name="Rectangle 1"/>
          <p:cNvSpPr>
            <a:spLocks noChangeArrowheads="1"/>
          </p:cNvSpPr>
          <p:nvPr/>
        </p:nvSpPr>
        <p:spPr bwMode="auto">
          <a:xfrm>
            <a:off x="971600" y="761965"/>
            <a:ext cx="705678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ctr" defTabSz="914400" rtl="0" eaLnBrk="1" fontAlgn="base" latinLnBrk="0" hangingPunct="1">
              <a:lnSpc>
                <a:spcPct val="100000"/>
              </a:lnSpc>
              <a:spcBef>
                <a:spcPct val="0"/>
              </a:spcBef>
              <a:spcAft>
                <a:spcPct val="0"/>
              </a:spcAft>
              <a:buClrTx/>
              <a:buSzTx/>
              <a:buFontTx/>
              <a:buNone/>
              <a:tabLst/>
            </a:pPr>
            <a:r>
              <a:rPr kumimoji="1" lang="zh-TW" sz="2000" b="1" i="0" u="none" strike="noStrike" cap="none" normalizeH="0" baseline="0" dirty="0" smtClean="0">
                <a:ln>
                  <a:noFill/>
                </a:ln>
                <a:solidFill>
                  <a:srgbClr val="FF0000"/>
                </a:solidFill>
                <a:effectLst/>
                <a:latin typeface="標楷體" pitchFamily="65" charset="-120"/>
                <a:ea typeface="標楷體" pitchFamily="65" charset="-120"/>
                <a:cs typeface="Times New Roman" pitchFamily="18" charset="0"/>
              </a:rPr>
              <a:t>英國最大的洗衣公司</a:t>
            </a:r>
            <a:r>
              <a:rPr kumimoji="1" lang="en-US" altLang="zh-TW" sz="2000" b="1" i="0" u="none" strike="noStrike" cap="none" normalizeH="0" baseline="0" dirty="0" err="1" smtClean="0">
                <a:ln>
                  <a:noFill/>
                </a:ln>
                <a:solidFill>
                  <a:srgbClr val="FF0000"/>
                </a:solidFill>
                <a:effectLst/>
                <a:latin typeface="Times New Roman" pitchFamily="18" charset="0"/>
                <a:ea typeface="標楷體" pitchFamily="65" charset="-120"/>
                <a:cs typeface="Times New Roman" pitchFamily="18" charset="0"/>
              </a:rPr>
              <a:t>Berendsen</a:t>
            </a:r>
            <a:endParaRPr kumimoji="1" lang="en-US" altLang="zh-TW" sz="2000" b="1" i="0" u="none" strike="noStrike" cap="none" normalizeH="0" baseline="0" dirty="0" smtClean="0">
              <a:ln>
                <a:noFill/>
              </a:ln>
              <a:solidFill>
                <a:srgbClr val="FF0000"/>
              </a:solidFill>
              <a:effectLst/>
              <a:latin typeface="Times New Roman" pitchFamily="18" charset="0"/>
              <a:ea typeface="標楷體" pitchFamily="65" charset="-120"/>
              <a:cs typeface="Times New Roman" pitchFamily="18" charset="0"/>
            </a:endParaRPr>
          </a:p>
          <a:p>
            <a:pPr marR="0" lvl="0" algn="ctr" defTabSz="914400" rtl="0" eaLnBrk="1" fontAlgn="base" latinLnBrk="0" hangingPunct="1">
              <a:lnSpc>
                <a:spcPct val="100000"/>
              </a:lnSpc>
              <a:spcBef>
                <a:spcPct val="0"/>
              </a:spcBef>
              <a:spcAft>
                <a:spcPct val="0"/>
              </a:spcAft>
              <a:buClrTx/>
              <a:buSzTx/>
              <a:buFontTx/>
              <a:buNone/>
              <a:tabLst/>
            </a:pPr>
            <a:r>
              <a:rPr kumimoji="1" lang="zh-TW" altLang="en-US" sz="2000" b="0" i="0" u="none" strike="noStrike" cap="none" normalizeH="0" baseline="0" dirty="0" smtClean="0">
                <a:ln>
                  <a:noFill/>
                </a:ln>
                <a:solidFill>
                  <a:srgbClr val="323232"/>
                </a:solidFill>
                <a:effectLst/>
                <a:latin typeface="標楷體" pitchFamily="65" charset="-120"/>
                <a:ea typeface="標楷體" pitchFamily="65" charset="-120"/>
                <a:cs typeface="Times New Roman" pitchFamily="18" charset="0"/>
              </a:rPr>
              <a:t>發現水資源用量減少後還有龐大的商業利益。</a:t>
            </a:r>
            <a:endParaRPr kumimoji="1" lang="zh-TW" altLang="en-US" sz="3200" b="0" i="0" u="none" strike="noStrike" cap="none" normalizeH="0" baseline="0" dirty="0" smtClean="0">
              <a:ln>
                <a:noFill/>
              </a:ln>
              <a:solidFill>
                <a:schemeClr val="tx1"/>
              </a:solidFill>
              <a:effectLst/>
              <a:latin typeface="Arial" pitchFamily="34" charset="0"/>
              <a:ea typeface="新細明體" pitchFamily="18" charset="-120"/>
            </a:endParaRPr>
          </a:p>
        </p:txBody>
      </p:sp>
      <p:sp>
        <p:nvSpPr>
          <p:cNvPr id="7" name="矩形 6"/>
          <p:cNvSpPr/>
          <p:nvPr/>
        </p:nvSpPr>
        <p:spPr>
          <a:xfrm>
            <a:off x="755576" y="1554053"/>
            <a:ext cx="7560840" cy="2169825"/>
          </a:xfrm>
          <a:prstGeom prst="rect">
            <a:avLst/>
          </a:prstGeom>
        </p:spPr>
        <p:txBody>
          <a:bodyPr wrap="square">
            <a:spAutoFit/>
          </a:bodyPr>
          <a:lstStyle/>
          <a:p>
            <a:pPr algn="ctr">
              <a:lnSpc>
                <a:spcPct val="150000"/>
              </a:lnSpc>
            </a:pPr>
            <a:r>
              <a:rPr kumimoji="1" lang="zh-TW" altLang="en-US" dirty="0" smtClean="0">
                <a:solidFill>
                  <a:srgbClr val="323232"/>
                </a:solidFill>
                <a:latin typeface="標楷體" pitchFamily="65" charset="-120"/>
                <a:ea typeface="標楷體" pitchFamily="65" charset="-120"/>
                <a:cs typeface="Times New Roman" pitchFamily="18" charset="0"/>
              </a:rPr>
              <a:t>自</a:t>
            </a:r>
            <a:r>
              <a:rPr kumimoji="1" lang="en-US" altLang="zh-TW" dirty="0" smtClean="0">
                <a:solidFill>
                  <a:srgbClr val="323232"/>
                </a:solidFill>
                <a:latin typeface="Times New Roman" pitchFamily="18" charset="0"/>
                <a:ea typeface="標楷體" pitchFamily="65" charset="-120"/>
                <a:cs typeface="Times New Roman" pitchFamily="18" charset="0"/>
              </a:rPr>
              <a:t>2007</a:t>
            </a:r>
            <a:r>
              <a:rPr kumimoji="1" lang="zh-TW" altLang="en-US" dirty="0" smtClean="0">
                <a:solidFill>
                  <a:srgbClr val="323232"/>
                </a:solidFill>
                <a:latin typeface="標楷體" pitchFamily="65" charset="-120"/>
                <a:ea typeface="標楷體" pitchFamily="65" charset="-120"/>
                <a:cs typeface="Times New Roman" pitchFamily="18" charset="0"/>
              </a:rPr>
              <a:t>年起，</a:t>
            </a:r>
            <a:r>
              <a:rPr kumimoji="1" lang="en-US" altLang="zh-TW" dirty="0" err="1" smtClean="0">
                <a:solidFill>
                  <a:srgbClr val="0000FF"/>
                </a:solidFill>
                <a:latin typeface="Times New Roman" pitchFamily="18" charset="0"/>
                <a:ea typeface="標楷體" pitchFamily="65" charset="-120"/>
                <a:cs typeface="Times New Roman" pitchFamily="18" charset="0"/>
              </a:rPr>
              <a:t>Berendsen</a:t>
            </a:r>
            <a:r>
              <a:rPr kumimoji="1" lang="en-US" altLang="zh-TW" dirty="0" smtClean="0">
                <a:solidFill>
                  <a:srgbClr val="0000FF"/>
                </a:solidFill>
                <a:latin typeface="Times New Roman" pitchFamily="18" charset="0"/>
                <a:ea typeface="標楷體" pitchFamily="65" charset="-120"/>
                <a:cs typeface="Times New Roman" pitchFamily="18" charset="0"/>
              </a:rPr>
              <a:t> </a:t>
            </a:r>
            <a:r>
              <a:rPr kumimoji="1" lang="zh-TW" altLang="en-US" dirty="0" smtClean="0">
                <a:solidFill>
                  <a:srgbClr val="0000FF"/>
                </a:solidFill>
                <a:latin typeface="標楷體" pitchFamily="65" charset="-120"/>
                <a:ea typeface="標楷體" pitchFamily="65" charset="-120"/>
                <a:cs typeface="Times New Roman" pitchFamily="18" charset="0"/>
              </a:rPr>
              <a:t>已減少</a:t>
            </a:r>
            <a:r>
              <a:rPr kumimoji="1" lang="en-US" altLang="zh-TW" dirty="0" smtClean="0">
                <a:solidFill>
                  <a:srgbClr val="0000FF"/>
                </a:solidFill>
                <a:latin typeface="Times New Roman" pitchFamily="18" charset="0"/>
                <a:ea typeface="標楷體" pitchFamily="65" charset="-120"/>
                <a:cs typeface="Times New Roman" pitchFamily="18" charset="0"/>
              </a:rPr>
              <a:t>50%</a:t>
            </a:r>
            <a:r>
              <a:rPr kumimoji="1" lang="zh-TW" altLang="en-US" dirty="0" smtClean="0">
                <a:solidFill>
                  <a:srgbClr val="0000FF"/>
                </a:solidFill>
                <a:latin typeface="標楷體" pitchFamily="65" charset="-120"/>
                <a:ea typeface="標楷體" pitchFamily="65" charset="-120"/>
                <a:cs typeface="Times New Roman" pitchFamily="18" charset="0"/>
              </a:rPr>
              <a:t>用水量</a:t>
            </a:r>
            <a:r>
              <a:rPr kumimoji="1" lang="zh-TW" altLang="en-US" dirty="0" smtClean="0">
                <a:solidFill>
                  <a:srgbClr val="323232"/>
                </a:solidFill>
                <a:latin typeface="標楷體" pitchFamily="65" charset="-120"/>
                <a:ea typeface="標楷體" pitchFamily="65" charset="-120"/>
                <a:cs typeface="Times New Roman" pitchFamily="18" charset="0"/>
              </a:rPr>
              <a:t>，</a:t>
            </a:r>
            <a:r>
              <a:rPr kumimoji="1" lang="zh-TW" altLang="en-US" dirty="0" smtClean="0">
                <a:solidFill>
                  <a:srgbClr val="0000FF"/>
                </a:solidFill>
                <a:latin typeface="標楷體" pitchFamily="65" charset="-120"/>
                <a:ea typeface="標楷體" pitchFamily="65" charset="-120"/>
                <a:cs typeface="Times New Roman" pitchFamily="18" charset="0"/>
              </a:rPr>
              <a:t>相當於一年</a:t>
            </a:r>
            <a:r>
              <a:rPr kumimoji="1" lang="en-US" altLang="zh-TW" dirty="0" smtClean="0">
                <a:solidFill>
                  <a:srgbClr val="0000FF"/>
                </a:solidFill>
                <a:latin typeface="Times New Roman" pitchFamily="18" charset="0"/>
                <a:ea typeface="標楷體" pitchFamily="65" charset="-120"/>
                <a:cs typeface="Times New Roman" pitchFamily="18" charset="0"/>
              </a:rPr>
              <a:t>10</a:t>
            </a:r>
            <a:r>
              <a:rPr kumimoji="1" lang="zh-TW" altLang="en-US" dirty="0" smtClean="0">
                <a:solidFill>
                  <a:srgbClr val="0000FF"/>
                </a:solidFill>
                <a:latin typeface="標楷體" pitchFamily="65" charset="-120"/>
                <a:ea typeface="標楷體" pitchFamily="65" charset="-120"/>
                <a:cs typeface="Times New Roman" pitchFamily="18" charset="0"/>
              </a:rPr>
              <a:t>億公升的水</a:t>
            </a:r>
            <a:endParaRPr kumimoji="1" lang="en-US" altLang="zh-TW" dirty="0" smtClean="0">
              <a:solidFill>
                <a:srgbClr val="0000FF"/>
              </a:solidFill>
              <a:latin typeface="標楷體" pitchFamily="65" charset="-120"/>
              <a:ea typeface="標楷體" pitchFamily="65" charset="-120"/>
              <a:cs typeface="Times New Roman" pitchFamily="18" charset="0"/>
            </a:endParaRPr>
          </a:p>
          <a:p>
            <a:pPr marL="177800" indent="-177800" algn="just">
              <a:lnSpc>
                <a:spcPct val="150000"/>
              </a:lnSpc>
              <a:buClr>
                <a:srgbClr val="0070C0"/>
              </a:buClr>
              <a:buFont typeface="Wingdings" pitchFamily="2" charset="2"/>
              <a:buChar char="Ø"/>
            </a:pPr>
            <a:r>
              <a:rPr kumimoji="1" lang="zh-TW" altLang="en-US" dirty="0" smtClean="0">
                <a:solidFill>
                  <a:srgbClr val="323232"/>
                </a:solidFill>
                <a:latin typeface="標楷體" pitchFamily="65" charset="-120"/>
                <a:ea typeface="標楷體" pitchFamily="65" charset="-120"/>
                <a:cs typeface="Times New Roman" pitchFamily="18" charset="0"/>
              </a:rPr>
              <a:t>可以達成這樣的結果是因為減少清洗麻布所使用的水，以往一公斤的布需要用掉</a:t>
            </a:r>
            <a:r>
              <a:rPr kumimoji="1" lang="en-US" altLang="zh-TW" dirty="0" smtClean="0">
                <a:solidFill>
                  <a:srgbClr val="323232"/>
                </a:solidFill>
                <a:latin typeface="Times New Roman" pitchFamily="18" charset="0"/>
                <a:ea typeface="標楷體" pitchFamily="65" charset="-120"/>
                <a:cs typeface="Times New Roman" pitchFamily="18" charset="0"/>
              </a:rPr>
              <a:t>20</a:t>
            </a:r>
            <a:r>
              <a:rPr kumimoji="1" lang="zh-TW" altLang="en-US" dirty="0" smtClean="0">
                <a:solidFill>
                  <a:srgbClr val="323232"/>
                </a:solidFill>
                <a:latin typeface="標楷體" pitchFamily="65" charset="-120"/>
                <a:ea typeface="標楷體" pitchFamily="65" charset="-120"/>
                <a:cs typeface="Times New Roman" pitchFamily="18" charset="0"/>
              </a:rPr>
              <a:t>公升的水，現在僅需</a:t>
            </a:r>
            <a:r>
              <a:rPr kumimoji="1" lang="en-US" altLang="zh-TW" dirty="0" smtClean="0">
                <a:solidFill>
                  <a:srgbClr val="323232"/>
                </a:solidFill>
                <a:latin typeface="Times New Roman" pitchFamily="18" charset="0"/>
                <a:ea typeface="標楷體" pitchFamily="65" charset="-120"/>
                <a:cs typeface="Times New Roman" pitchFamily="18" charset="0"/>
              </a:rPr>
              <a:t>2</a:t>
            </a:r>
            <a:r>
              <a:rPr kumimoji="1" lang="zh-TW" altLang="en-US" dirty="0" smtClean="0">
                <a:solidFill>
                  <a:srgbClr val="323232"/>
                </a:solidFill>
                <a:latin typeface="標楷體" pitchFamily="65" charset="-120"/>
                <a:ea typeface="標楷體" pitchFamily="65" charset="-120"/>
                <a:cs typeface="Times New Roman" pitchFamily="18" charset="0"/>
              </a:rPr>
              <a:t>公升。</a:t>
            </a:r>
            <a:endParaRPr kumimoji="1" lang="en-US" altLang="zh-TW" dirty="0" smtClean="0">
              <a:solidFill>
                <a:srgbClr val="323232"/>
              </a:solidFill>
              <a:latin typeface="標楷體" pitchFamily="65" charset="-120"/>
              <a:ea typeface="標楷體" pitchFamily="65" charset="-120"/>
              <a:cs typeface="Times New Roman" pitchFamily="18" charset="0"/>
            </a:endParaRPr>
          </a:p>
          <a:p>
            <a:pPr marL="177800" indent="-177800" algn="just">
              <a:lnSpc>
                <a:spcPct val="150000"/>
              </a:lnSpc>
              <a:buClr>
                <a:srgbClr val="0070C0"/>
              </a:buClr>
              <a:buFont typeface="Wingdings" pitchFamily="2" charset="2"/>
              <a:buChar char="Ø"/>
            </a:pPr>
            <a:r>
              <a:rPr kumimoji="1" lang="zh-TW" altLang="en-US" dirty="0" smtClean="0">
                <a:solidFill>
                  <a:srgbClr val="323232"/>
                </a:solidFill>
                <a:latin typeface="標楷體" pitchFamily="65" charset="-120"/>
                <a:ea typeface="標楷體" pitchFamily="65" charset="-120"/>
                <a:cs typeface="Times New Roman" pitchFamily="18" charset="0"/>
              </a:rPr>
              <a:t>其他的部分包含能源使用也都大幅的減少，足以證明資源使用的越少，公司的價值不減反增。</a:t>
            </a:r>
          </a:p>
        </p:txBody>
      </p:sp>
      <p:sp>
        <p:nvSpPr>
          <p:cNvPr id="8" name="矩形 7"/>
          <p:cNvSpPr/>
          <p:nvPr/>
        </p:nvSpPr>
        <p:spPr>
          <a:xfrm>
            <a:off x="683568" y="3952676"/>
            <a:ext cx="7056784" cy="923330"/>
          </a:xfrm>
          <a:prstGeom prst="rect">
            <a:avLst/>
          </a:prstGeom>
        </p:spPr>
        <p:txBody>
          <a:bodyPr wrap="square">
            <a:spAutoFit/>
          </a:bodyPr>
          <a:lstStyle/>
          <a:p>
            <a:pPr algn="just"/>
            <a:r>
              <a:rPr kumimoji="1" lang="en-US" altLang="zh-TW" dirty="0" err="1" smtClean="0">
                <a:solidFill>
                  <a:srgbClr val="323232"/>
                </a:solidFill>
                <a:latin typeface="Times New Roman" pitchFamily="18" charset="0"/>
                <a:ea typeface="標楷體" pitchFamily="65" charset="-120"/>
                <a:cs typeface="Times New Roman" pitchFamily="18" charset="0"/>
              </a:rPr>
              <a:t>Berendsen</a:t>
            </a:r>
            <a:r>
              <a:rPr kumimoji="1" lang="zh-TW" altLang="en-US" dirty="0" smtClean="0">
                <a:solidFill>
                  <a:srgbClr val="323232"/>
                </a:solidFill>
                <a:latin typeface="標楷體" pitchFamily="65" charset="-120"/>
                <a:ea typeface="標楷體" pitchFamily="65" charset="-120"/>
                <a:cs typeface="Times New Roman" pitchFamily="18" charset="0"/>
              </a:rPr>
              <a:t>是少數獲得</a:t>
            </a:r>
            <a:r>
              <a:rPr kumimoji="1" lang="en-US" altLang="zh-TW" dirty="0" smtClean="0">
                <a:solidFill>
                  <a:srgbClr val="323232"/>
                </a:solidFill>
                <a:latin typeface="Times New Roman" pitchFamily="18" charset="0"/>
                <a:ea typeface="標楷體" pitchFamily="65" charset="-120"/>
                <a:cs typeface="Times New Roman" pitchFamily="18" charset="0"/>
              </a:rPr>
              <a:t>Carbon Trust Water Standard</a:t>
            </a:r>
            <a:r>
              <a:rPr kumimoji="1" lang="zh-TW" altLang="en-US" dirty="0" smtClean="0">
                <a:solidFill>
                  <a:srgbClr val="323232"/>
                </a:solidFill>
                <a:latin typeface="標楷體" pitchFamily="65" charset="-120"/>
                <a:ea typeface="標楷體" pitchFamily="65" charset="-120"/>
                <a:cs typeface="Times New Roman" pitchFamily="18" charset="0"/>
              </a:rPr>
              <a:t>認證的公司</a:t>
            </a:r>
            <a:endParaRPr kumimoji="1" lang="en-US" altLang="zh-TW" dirty="0" smtClean="0">
              <a:solidFill>
                <a:srgbClr val="323232"/>
              </a:solidFill>
              <a:latin typeface="標楷體" pitchFamily="65" charset="-120"/>
              <a:ea typeface="標楷體" pitchFamily="65" charset="-120"/>
              <a:cs typeface="Times New Roman" pitchFamily="18" charset="0"/>
            </a:endParaRPr>
          </a:p>
          <a:p>
            <a:pPr algn="just"/>
            <a:r>
              <a:rPr kumimoji="1" lang="en-US" altLang="zh-TW" dirty="0" smtClean="0">
                <a:solidFill>
                  <a:srgbClr val="323232"/>
                </a:solidFill>
                <a:latin typeface="Times New Roman" pitchFamily="18" charset="0"/>
                <a:ea typeface="標楷體" pitchFamily="65" charset="-120"/>
                <a:cs typeface="Times New Roman" pitchFamily="18" charset="0"/>
              </a:rPr>
              <a:t>(Carbon Trust Water Standard</a:t>
            </a:r>
            <a:r>
              <a:rPr kumimoji="1" lang="zh-TW" altLang="en-US" dirty="0" smtClean="0">
                <a:solidFill>
                  <a:srgbClr val="323232"/>
                </a:solidFill>
                <a:latin typeface="標楷體" pitchFamily="65" charset="-120"/>
                <a:ea typeface="標楷體" pitchFamily="65" charset="-120"/>
                <a:cs typeface="Times New Roman" pitchFamily="18" charset="0"/>
              </a:rPr>
              <a:t>這項認證是由英國一個專門幫助企業減少碳排量與能源浪費的非營利性組織</a:t>
            </a:r>
            <a:r>
              <a:rPr kumimoji="1" lang="en-US" altLang="zh-TW" dirty="0" smtClean="0">
                <a:solidFill>
                  <a:srgbClr val="323232"/>
                </a:solidFill>
                <a:latin typeface="標楷體" pitchFamily="65" charset="-120"/>
                <a:ea typeface="標楷體" pitchFamily="65" charset="-120"/>
                <a:cs typeface="Times New Roman" pitchFamily="18" charset="0"/>
              </a:rPr>
              <a:t>-</a:t>
            </a:r>
            <a:r>
              <a:rPr kumimoji="1" lang="zh-TW" altLang="en-US" dirty="0" smtClean="0">
                <a:solidFill>
                  <a:srgbClr val="323232"/>
                </a:solidFill>
                <a:latin typeface="標楷體" pitchFamily="65" charset="-120"/>
                <a:ea typeface="標楷體" pitchFamily="65" charset="-120"/>
                <a:cs typeface="Times New Roman" pitchFamily="18" charset="0"/>
              </a:rPr>
              <a:t>碳信託機構所頒發</a:t>
            </a:r>
            <a:r>
              <a:rPr kumimoji="1" lang="en-US" altLang="zh-TW" dirty="0" smtClean="0">
                <a:solidFill>
                  <a:srgbClr val="323232"/>
                </a:solidFill>
                <a:latin typeface="Times New Roman" pitchFamily="18" charset="0"/>
                <a:ea typeface="標楷體" pitchFamily="65" charset="-120"/>
                <a:cs typeface="Times New Roman" pitchFamily="18" charset="0"/>
              </a:rPr>
              <a:t>)</a:t>
            </a:r>
            <a:r>
              <a:rPr kumimoji="1" lang="zh-TW" altLang="en-US" dirty="0" smtClean="0">
                <a:solidFill>
                  <a:srgbClr val="323232"/>
                </a:solidFill>
                <a:latin typeface="標楷體" pitchFamily="65" charset="-120"/>
                <a:ea typeface="標楷體" pitchFamily="65" charset="-120"/>
                <a:cs typeface="Times New Roman" pitchFamily="18" charset="0"/>
              </a:rPr>
              <a:t> 。</a:t>
            </a:r>
            <a:endParaRPr lang="zh-TW" altLang="en-US" dirty="0"/>
          </a:p>
        </p:txBody>
      </p:sp>
      <p:pic>
        <p:nvPicPr>
          <p:cNvPr id="10" name="圖片 9" descr="08.jpg"/>
          <p:cNvPicPr>
            <a:picLocks noChangeAspect="1"/>
          </p:cNvPicPr>
          <p:nvPr/>
        </p:nvPicPr>
        <p:blipFill>
          <a:blip r:embed="rId3" cstate="print">
            <a:clrChange>
              <a:clrFrom>
                <a:srgbClr val="FFFFFF"/>
              </a:clrFrom>
              <a:clrTo>
                <a:srgbClr val="FFFFFF">
                  <a:alpha val="0"/>
                </a:srgbClr>
              </a:clrTo>
            </a:clrChange>
          </a:blip>
          <a:srcRect t="3801"/>
          <a:stretch>
            <a:fillRect/>
          </a:stretch>
        </p:blipFill>
        <p:spPr>
          <a:xfrm rot="760573">
            <a:off x="7727931" y="3709520"/>
            <a:ext cx="1135806" cy="1325513"/>
          </a:xfrm>
          <a:prstGeom prst="rect">
            <a:avLst/>
          </a:prstGeom>
        </p:spPr>
      </p:pic>
      <p:pic>
        <p:nvPicPr>
          <p:cNvPr id="12" name="圖片 11" descr="th.jpg"/>
          <p:cNvPicPr>
            <a:picLocks noChangeAspect="1"/>
          </p:cNvPicPr>
          <p:nvPr/>
        </p:nvPicPr>
        <p:blipFill>
          <a:blip r:embed="rId4" cstate="print"/>
          <a:stretch>
            <a:fillRect/>
          </a:stretch>
        </p:blipFill>
        <p:spPr>
          <a:xfrm>
            <a:off x="6948264" y="123478"/>
            <a:ext cx="1966764" cy="1497766"/>
          </a:xfrm>
          <a:prstGeom prst="rect">
            <a:avLst/>
          </a:prstGeom>
          <a:ln>
            <a:noFill/>
          </a:ln>
          <a:effectLst>
            <a:softEdge rad="112500"/>
          </a:effectLst>
        </p:spPr>
      </p:pic>
    </p:spTree>
    <p:extLst>
      <p:ext uri="{BB962C8B-B14F-4D97-AF65-F5344CB8AC3E}">
        <p14:creationId xmlns:p14="http://schemas.microsoft.com/office/powerpoint/2010/main" val="1676422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1720" y="1059582"/>
            <a:ext cx="6408712" cy="19442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 name="矩形 2"/>
          <p:cNvSpPr/>
          <p:nvPr/>
        </p:nvSpPr>
        <p:spPr>
          <a:xfrm>
            <a:off x="2051720" y="1077216"/>
            <a:ext cx="6408712" cy="1998590"/>
          </a:xfrm>
          <a:prstGeom prst="rect">
            <a:avLst/>
          </a:prstGeom>
        </p:spPr>
        <p:txBody>
          <a:bodyPr wrap="square">
            <a:spAutoFit/>
          </a:bodyPr>
          <a:lstStyle/>
          <a:p>
            <a:pPr algn="just">
              <a:lnSpc>
                <a:spcPct val="150000"/>
              </a:lnSpc>
            </a:pPr>
            <a:r>
              <a:rPr kumimoji="1" lang="zh-TW" altLang="zh-TW" sz="2000" dirty="0" smtClean="0">
                <a:solidFill>
                  <a:srgbClr val="323232"/>
                </a:solidFill>
                <a:latin typeface="Times New Roman" pitchFamily="18" charset="0"/>
                <a:ea typeface="標楷體" pitchFamily="65" charset="-120"/>
                <a:cs typeface="Times New Roman" pitchFamily="18" charset="0"/>
              </a:rPr>
              <a:t>蘇格蘭珀斯的跨國運輸集團捷達集團</a:t>
            </a:r>
            <a:r>
              <a:rPr kumimoji="1" lang="en-US" altLang="zh-TW" sz="2000" dirty="0" smtClean="0">
                <a:solidFill>
                  <a:srgbClr val="323232"/>
                </a:solidFill>
                <a:latin typeface="Times New Roman" pitchFamily="18" charset="0"/>
                <a:ea typeface="標楷體" pitchFamily="65" charset="-120"/>
                <a:cs typeface="Times New Roman" pitchFamily="18" charset="0"/>
              </a:rPr>
              <a:t>(Stagecoach Group)</a:t>
            </a:r>
            <a:r>
              <a:rPr kumimoji="1" lang="zh-TW" altLang="zh-TW" sz="2000" dirty="0" smtClean="0">
                <a:solidFill>
                  <a:srgbClr val="323232"/>
                </a:solidFill>
                <a:latin typeface="Times New Roman" pitchFamily="18" charset="0"/>
                <a:ea typeface="標楷體" pitchFamily="65" charset="-120"/>
                <a:cs typeface="Times New Roman" pitchFamily="18" charset="0"/>
              </a:rPr>
              <a:t>曾與</a:t>
            </a:r>
            <a:r>
              <a:rPr kumimoji="1" lang="en-US" altLang="zh-TW" sz="2000" dirty="0" smtClean="0">
                <a:solidFill>
                  <a:srgbClr val="323232"/>
                </a:solidFill>
                <a:latin typeface="Times New Roman" pitchFamily="18" charset="0"/>
                <a:ea typeface="標楷體" pitchFamily="65" charset="-120"/>
                <a:cs typeface="Times New Roman" pitchFamily="18" charset="0"/>
              </a:rPr>
              <a:t>Carbon Trust </a:t>
            </a:r>
            <a:r>
              <a:rPr kumimoji="1" lang="zh-TW" altLang="zh-TW" sz="2000" dirty="0" smtClean="0">
                <a:solidFill>
                  <a:srgbClr val="323232"/>
                </a:solidFill>
                <a:latin typeface="Times New Roman" pitchFamily="18" charset="0"/>
                <a:ea typeface="標楷體" pitchFamily="65" charset="-120"/>
                <a:cs typeface="Times New Roman" pitchFamily="18" charset="0"/>
              </a:rPr>
              <a:t>合作，共同研發一套結合能源、水及廢棄物的計畫，不僅是一筆可行的投資案，也因此賺了一筆可觀的利潤。</a:t>
            </a:r>
            <a:endParaRPr kumimoji="1" lang="zh-TW" altLang="en-US" sz="2000" dirty="0" smtClean="0">
              <a:solidFill>
                <a:srgbClr val="323232"/>
              </a:solidFill>
              <a:latin typeface="Times New Roman" pitchFamily="18" charset="0"/>
              <a:ea typeface="標楷體" pitchFamily="65" charset="-120"/>
              <a:cs typeface="Times New Roman" pitchFamily="18" charset="0"/>
            </a:endParaRPr>
          </a:p>
        </p:txBody>
      </p:sp>
      <p:sp>
        <p:nvSpPr>
          <p:cNvPr id="7" name="矩形 6"/>
          <p:cNvSpPr/>
          <p:nvPr/>
        </p:nvSpPr>
        <p:spPr>
          <a:xfrm>
            <a:off x="2051720" y="3363838"/>
            <a:ext cx="6480720" cy="864096"/>
          </a:xfrm>
          <a:prstGeom prst="rect">
            <a:avLst/>
          </a:prstGeom>
          <a:gradFill flip="none" rotWithShape="1">
            <a:gsLst>
              <a:gs pos="100000">
                <a:srgbClr val="FFFF00">
                  <a:tint val="66000"/>
                  <a:satMod val="160000"/>
                  <a:alpha val="0"/>
                </a:srgbClr>
              </a:gs>
              <a:gs pos="50000">
                <a:srgbClr val="FFFF00">
                  <a:tint val="44500"/>
                  <a:satMod val="160000"/>
                </a:srgbClr>
              </a:gs>
              <a:gs pos="100000">
                <a:srgbClr val="FFFF00">
                  <a:tint val="23500"/>
                  <a:satMod val="160000"/>
                </a:srgbClr>
              </a:gs>
            </a:gsLst>
            <a:lin ang="16200000" scaled="1"/>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pic>
        <p:nvPicPr>
          <p:cNvPr id="5" name="圖片 4" descr="123629793_21n.jpg"/>
          <p:cNvPicPr>
            <a:picLocks noChangeAspect="1"/>
          </p:cNvPicPr>
          <p:nvPr/>
        </p:nvPicPr>
        <p:blipFill>
          <a:blip r:embed="rId2" cstate="print">
            <a:clrChange>
              <a:clrFrom>
                <a:srgbClr val="FEFEFE"/>
              </a:clrFrom>
              <a:clrTo>
                <a:srgbClr val="FEFEFE">
                  <a:alpha val="0"/>
                </a:srgbClr>
              </a:clrTo>
            </a:clrChange>
          </a:blip>
          <a:stretch>
            <a:fillRect/>
          </a:stretch>
        </p:blipFill>
        <p:spPr>
          <a:xfrm rot="21296519">
            <a:off x="7172395" y="2658379"/>
            <a:ext cx="2049421" cy="1907922"/>
          </a:xfrm>
          <a:prstGeom prst="rect">
            <a:avLst/>
          </a:prstGeom>
        </p:spPr>
      </p:pic>
      <p:sp>
        <p:nvSpPr>
          <p:cNvPr id="4" name="矩形 3"/>
          <p:cNvSpPr/>
          <p:nvPr/>
        </p:nvSpPr>
        <p:spPr>
          <a:xfrm>
            <a:off x="2051720" y="3363838"/>
            <a:ext cx="5544616" cy="830997"/>
          </a:xfrm>
          <a:prstGeom prst="rect">
            <a:avLst/>
          </a:prstGeom>
        </p:spPr>
        <p:txBody>
          <a:bodyPr wrap="square">
            <a:spAutoFit/>
          </a:bodyPr>
          <a:lstStyle/>
          <a:p>
            <a:pPr marL="177800" indent="-177800">
              <a:buClr>
                <a:srgbClr val="FF0000"/>
              </a:buClr>
              <a:buFont typeface="Wingdings" pitchFamily="2" charset="2"/>
              <a:buChar char="ü"/>
            </a:pPr>
            <a:r>
              <a:rPr kumimoji="1" lang="zh-TW" altLang="zh-TW" sz="2400" b="1" dirty="0" smtClean="0">
                <a:solidFill>
                  <a:srgbClr val="323232"/>
                </a:solidFill>
                <a:latin typeface="Times New Roman" pitchFamily="18" charset="0"/>
                <a:ea typeface="標楷體" pitchFamily="65" charset="-120"/>
                <a:cs typeface="Times New Roman" pitchFamily="18" charset="0"/>
              </a:rPr>
              <a:t>若將水資源減量視為永續經營策略的一環，其相關作法也可以提供許多價值。</a:t>
            </a:r>
            <a:endParaRPr lang="zh-TW" altLang="en-US" sz="2400" b="1" dirty="0"/>
          </a:p>
        </p:txBody>
      </p:sp>
    </p:spTree>
    <p:extLst>
      <p:ext uri="{BB962C8B-B14F-4D97-AF65-F5344CB8AC3E}">
        <p14:creationId xmlns:p14="http://schemas.microsoft.com/office/powerpoint/2010/main" val="2365451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411510"/>
            <a:ext cx="8208912" cy="1152128"/>
          </a:xfrm>
        </p:spPr>
        <p:txBody>
          <a:bodyPr>
            <a:noAutofit/>
          </a:bodyPr>
          <a:lstStyle/>
          <a:p>
            <a:r>
              <a:rPr lang="en-US" altLang="zh-TW" sz="8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華康儷特圓" pitchFamily="49" charset="-120"/>
                <a:ea typeface="華康儷特圓" pitchFamily="49" charset="-120"/>
              </a:rPr>
              <a:t>THANK YOU</a:t>
            </a:r>
            <a:endParaRPr lang="en-US" sz="8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華康儷特圓" pitchFamily="49" charset="-120"/>
              <a:ea typeface="華康儷特圓" pitchFamily="49" charset="-120"/>
            </a:endParaRPr>
          </a:p>
        </p:txBody>
      </p:sp>
    </p:spTree>
    <p:extLst>
      <p:ext uri="{BB962C8B-B14F-4D97-AF65-F5344CB8AC3E}">
        <p14:creationId xmlns:p14="http://schemas.microsoft.com/office/powerpoint/2010/main" val="1360913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2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224</Template>
  <TotalTime>200</TotalTime>
  <Words>301</Words>
  <Application>Microsoft Office PowerPoint</Application>
  <PresentationFormat>如螢幕大小 (16:9)</PresentationFormat>
  <Paragraphs>17</Paragraphs>
  <Slides>5</Slides>
  <Notes>1</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224</vt:lpstr>
      <vt:lpstr>PowerPoint 簡報</vt:lpstr>
      <vt:lpstr>PowerPoint 簡報</vt:lpstr>
      <vt:lpstr>PowerPoint 簡報</vt:lpstr>
      <vt:lpstr>PowerPoint 簡報</vt:lpstr>
      <vt:lpstr>PowerPoint 簡報</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irene167</dc:creator>
  <cp:lastModifiedBy>林筱嵐</cp:lastModifiedBy>
  <cp:revision>22</cp:revision>
  <dcterms:created xsi:type="dcterms:W3CDTF">2014-08-29T04:00:10Z</dcterms:created>
  <dcterms:modified xsi:type="dcterms:W3CDTF">2014-12-12T04:23:58Z</dcterms:modified>
</cp:coreProperties>
</file>