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2" r:id="rId6"/>
    <p:sldId id="257"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F9B"/>
    <a:srgbClr val="004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08"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850754"/>
            <a:ext cx="7772400" cy="829915"/>
          </a:xfrm>
        </p:spPr>
        <p:txBody>
          <a:bodyPr/>
          <a:lstStyle>
            <a:lvl1pPr>
              <a:defRPr>
                <a:solidFill>
                  <a:srgbClr val="015F9B"/>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54810"/>
            <a:ext cx="6400800" cy="593204"/>
          </a:xfrm>
        </p:spPr>
        <p:txBody>
          <a:bodyPr/>
          <a:lstStyle>
            <a:lvl1pPr marL="0" indent="0" algn="ctr">
              <a:buNone/>
              <a:defRPr>
                <a:solidFill>
                  <a:srgbClr val="015F9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5560658D-10D0-451A-B157-49189D34537C}"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6388A-7FE0-47AF-A81A-A590FF12F257}" type="slidenum">
              <a:rPr lang="en-US" smtClean="0"/>
              <a:pPr/>
              <a:t>‹#›</a:t>
            </a:fld>
            <a:endParaRPr lang="en-US"/>
          </a:p>
        </p:txBody>
      </p:sp>
    </p:spTree>
    <p:extLst>
      <p:ext uri="{BB962C8B-B14F-4D97-AF65-F5344CB8AC3E}">
        <p14:creationId xmlns:p14="http://schemas.microsoft.com/office/powerpoint/2010/main" val="226776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79712" y="205979"/>
            <a:ext cx="6707088"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1979712" y="1200151"/>
            <a:ext cx="6707088" cy="3394472"/>
          </a:xfrm>
        </p:spPr>
        <p:txBody>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p:txBody>
      </p:sp>
      <p:sp>
        <p:nvSpPr>
          <p:cNvPr id="4" name="Date Placeholder 3"/>
          <p:cNvSpPr>
            <a:spLocks noGrp="1"/>
          </p:cNvSpPr>
          <p:nvPr>
            <p:ph type="dt" sz="half" idx="10"/>
          </p:nvPr>
        </p:nvSpPr>
        <p:spPr/>
        <p:txBody>
          <a:bodyPr/>
          <a:lstStyle/>
          <a:p>
            <a:fld id="{5560658D-10D0-451A-B157-49189D34537C}"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6388A-7FE0-47AF-A81A-A590FF12F257}" type="slidenum">
              <a:rPr lang="en-US" smtClean="0"/>
              <a:pPr/>
              <a:t>‹#›</a:t>
            </a:fld>
            <a:endParaRPr lang="en-US"/>
          </a:p>
        </p:txBody>
      </p:sp>
    </p:spTree>
    <p:extLst>
      <p:ext uri="{BB962C8B-B14F-4D97-AF65-F5344CB8AC3E}">
        <p14:creationId xmlns:p14="http://schemas.microsoft.com/office/powerpoint/2010/main" val="25198583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43558"/>
            <a:ext cx="8229600" cy="857250"/>
          </a:xfrm>
        </p:spPr>
        <p:txBody>
          <a:bodyPr/>
          <a:lstStyle>
            <a:lvl1pPr>
              <a:defRPr/>
            </a:lvl1pPr>
          </a:lstStyle>
          <a:p>
            <a:r>
              <a:rPr lang="fr-CA" dirty="0" err="1" smtClean="0"/>
              <a:t>Title</a:t>
            </a:r>
            <a:endParaRPr lang="en-US" dirty="0"/>
          </a:p>
        </p:txBody>
      </p:sp>
      <p:sp>
        <p:nvSpPr>
          <p:cNvPr id="3" name="Content Placeholder 2"/>
          <p:cNvSpPr>
            <a:spLocks noGrp="1"/>
          </p:cNvSpPr>
          <p:nvPr>
            <p:ph idx="1" hasCustomPrompt="1"/>
          </p:nvPr>
        </p:nvSpPr>
        <p:spPr>
          <a:xfrm>
            <a:off x="457200" y="1707654"/>
            <a:ext cx="8229600" cy="2886969"/>
          </a:xfrm>
        </p:spPr>
        <p:txBody>
          <a:bodyPr/>
          <a:lstStyle>
            <a:lvl1pPr marL="0" indent="0" algn="ctr">
              <a:buNone/>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p:txBody>
      </p:sp>
      <p:sp>
        <p:nvSpPr>
          <p:cNvPr id="4" name="Date Placeholder 3"/>
          <p:cNvSpPr>
            <a:spLocks noGrp="1"/>
          </p:cNvSpPr>
          <p:nvPr>
            <p:ph type="dt" sz="half" idx="10"/>
          </p:nvPr>
        </p:nvSpPr>
        <p:spPr/>
        <p:txBody>
          <a:bodyPr/>
          <a:lstStyle/>
          <a:p>
            <a:fld id="{5560658D-10D0-451A-B157-49189D34537C}"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6388A-7FE0-47AF-A81A-A590FF12F257}" type="slidenum">
              <a:rPr lang="en-US" smtClean="0"/>
              <a:pPr/>
              <a:t>‹#›</a:t>
            </a:fld>
            <a:endParaRPr lang="en-US"/>
          </a:p>
        </p:txBody>
      </p:sp>
    </p:spTree>
    <p:extLst>
      <p:ext uri="{BB962C8B-B14F-4D97-AF65-F5344CB8AC3E}">
        <p14:creationId xmlns:p14="http://schemas.microsoft.com/office/powerpoint/2010/main" val="2243271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60658D-10D0-451A-B157-49189D34537C}" type="datetimeFigureOut">
              <a:rPr lang="en-US" smtClean="0"/>
              <a:pPr/>
              <a:t>12/12/2014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CE6388A-7FE0-47AF-A81A-A590FF12F257}" type="slidenum">
              <a:rPr lang="en-US" smtClean="0"/>
              <a:pPr/>
              <a:t>‹#›</a:t>
            </a:fld>
            <a:endParaRPr lang="en-US"/>
          </a:p>
        </p:txBody>
      </p:sp>
    </p:spTree>
    <p:extLst>
      <p:ext uri="{BB962C8B-B14F-4D97-AF65-F5344CB8AC3E}">
        <p14:creationId xmlns:p14="http://schemas.microsoft.com/office/powerpoint/2010/main" val="169979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gif"/><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gif"/><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4.jpe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203598"/>
            <a:ext cx="8060432" cy="829915"/>
          </a:xfrm>
        </p:spPr>
        <p:txBody>
          <a:bodyPr>
            <a:normAutofit fontScale="90000"/>
          </a:bodyPr>
          <a:lstStyle/>
          <a:p>
            <a:r>
              <a:rPr lang="zh-TW" altLang="zh-TW"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聯合國環境規劃署年鑑</a:t>
            </a:r>
            <a:r>
              <a:rPr lang="en-US" altLang="zh-TW"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2014</a:t>
            </a:r>
            <a:r>
              <a:rPr lang="zh-TW" altLang="zh-TW"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手冊</a:t>
            </a:r>
            <a:endPar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endParaRPr>
          </a:p>
        </p:txBody>
      </p:sp>
      <p:sp>
        <p:nvSpPr>
          <p:cNvPr id="3" name="Subtitle 2"/>
          <p:cNvSpPr>
            <a:spLocks noGrp="1"/>
          </p:cNvSpPr>
          <p:nvPr>
            <p:ph type="subTitle" idx="1"/>
          </p:nvPr>
        </p:nvSpPr>
        <p:spPr/>
        <p:txBody>
          <a:bodyPr>
            <a:normAutofit fontScale="55000" lnSpcReduction="20000"/>
          </a:bodyPr>
          <a:lstStyle/>
          <a:p>
            <a:r>
              <a:rPr lang="en-US" altLang="zh-TW" dirty="0" smtClean="0">
                <a:latin typeface="Times New Roman" pitchFamily="18" charset="0"/>
                <a:ea typeface="標楷體" pitchFamily="65" charset="-120"/>
                <a:cs typeface="Times New Roman" pitchFamily="18" charset="0"/>
              </a:rPr>
              <a:t>United Nations Environment </a:t>
            </a:r>
            <a:r>
              <a:rPr lang="en-US" altLang="zh-TW" dirty="0" err="1" smtClean="0">
                <a:latin typeface="Times New Roman" pitchFamily="18" charset="0"/>
                <a:ea typeface="標楷體" pitchFamily="65" charset="-120"/>
                <a:cs typeface="Times New Roman" pitchFamily="18" charset="0"/>
              </a:rPr>
              <a:t>Programme</a:t>
            </a:r>
            <a:endParaRPr lang="zh-TW" altLang="zh-TW" dirty="0" smtClean="0">
              <a:latin typeface="Times New Roman" pitchFamily="18" charset="0"/>
              <a:ea typeface="標楷體" pitchFamily="65" charset="-120"/>
              <a:cs typeface="Times New Roman" pitchFamily="18" charset="0"/>
            </a:endParaRPr>
          </a:p>
          <a:p>
            <a:r>
              <a:rPr lang="zh-TW" altLang="zh-TW" dirty="0" smtClean="0">
                <a:latin typeface="Times New Roman" pitchFamily="18" charset="0"/>
                <a:ea typeface="標楷體" pitchFamily="65" charset="-120"/>
                <a:cs typeface="Times New Roman" pitchFamily="18" charset="0"/>
              </a:rPr>
              <a:t>聯合國環境規劃署</a:t>
            </a:r>
            <a:endParaRPr lang="en-US"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31645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3568" y="1275606"/>
            <a:ext cx="7848872" cy="4181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Blip>
                <a:blip r:embed="rId2"/>
              </a:buBlip>
              <a:tabLst/>
            </a:pPr>
            <a:r>
              <a:rPr kumimoji="1" lang="zh-TW" altLang="zh-TW"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rPr>
              <a:t>《</a:t>
            </a:r>
            <a:r>
              <a:rPr kumimoji="1" lang="zh-TW"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rPr>
              <a:t>環境署</a:t>
            </a:r>
            <a:r>
              <a:rPr kumimoji="1" lang="en-US" altLang="zh-TW" sz="1600" b="1" i="0" u="none" strike="noStrike" cap="none" normalizeH="0" baseline="0" dirty="0" smtClean="0">
                <a:ln>
                  <a:noFill/>
                </a:ln>
                <a:solidFill>
                  <a:srgbClr val="323232"/>
                </a:solidFill>
                <a:latin typeface="Times New Roman" pitchFamily="18" charset="0"/>
                <a:ea typeface="標楷體" pitchFamily="65" charset="-120"/>
                <a:cs typeface="Times New Roman" pitchFamily="18" charset="0"/>
              </a:rPr>
              <a:t>2014</a:t>
            </a:r>
            <a:r>
              <a:rPr kumimoji="1" lang="zh-TW" altLang="en-US"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rPr>
              <a:t>年年鑑</a:t>
            </a:r>
            <a:r>
              <a:rPr kumimoji="1" lang="en-US" altLang="zh-TW"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rPr>
              <a:t>》</a:t>
            </a:r>
            <a:r>
              <a:rPr kumimoji="1" lang="zh-TW" altLang="en-US"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rPr>
              <a:t>以新觀點回顧了過去十年年鑑關注的十大緊迫環境問題。</a:t>
            </a:r>
            <a:endParaRPr kumimoji="1" lang="en-US" altLang="zh-TW" sz="1600" b="1" i="0" u="none" strike="noStrike" cap="none" normalizeH="0" baseline="0" dirty="0" smtClean="0">
              <a:ln>
                <a:noFill/>
              </a:ln>
              <a:solidFill>
                <a:srgbClr val="323232"/>
              </a:solidFill>
              <a:latin typeface="標楷體" pitchFamily="65" charset="-120"/>
              <a:ea typeface="標楷體" pitchFamily="65" charset="-120"/>
              <a:cs typeface="Times New Roman" pitchFamily="18" charset="0"/>
            </a:endParaRPr>
          </a:p>
        </p:txBody>
      </p:sp>
      <p:sp>
        <p:nvSpPr>
          <p:cNvPr id="4" name="圓角矩形 3"/>
          <p:cNvSpPr/>
          <p:nvPr/>
        </p:nvSpPr>
        <p:spPr>
          <a:xfrm>
            <a:off x="755576" y="1923678"/>
            <a:ext cx="230425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圓角矩形 4"/>
          <p:cNvSpPr/>
          <p:nvPr/>
        </p:nvSpPr>
        <p:spPr>
          <a:xfrm>
            <a:off x="755576" y="2499742"/>
            <a:ext cx="2304256"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圓角矩形 5"/>
          <p:cNvSpPr/>
          <p:nvPr/>
        </p:nvSpPr>
        <p:spPr>
          <a:xfrm>
            <a:off x="755576" y="3075806"/>
            <a:ext cx="230425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p:sp>
        <p:nvSpPr>
          <p:cNvPr id="7" name="圓角矩形 6"/>
          <p:cNvSpPr/>
          <p:nvPr/>
        </p:nvSpPr>
        <p:spPr>
          <a:xfrm>
            <a:off x="755576" y="3651870"/>
            <a:ext cx="2304256"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8" name="圓角矩形 7"/>
          <p:cNvSpPr/>
          <p:nvPr/>
        </p:nvSpPr>
        <p:spPr>
          <a:xfrm>
            <a:off x="755576" y="4227934"/>
            <a:ext cx="230425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9" name="圓角矩形 8"/>
          <p:cNvSpPr/>
          <p:nvPr/>
        </p:nvSpPr>
        <p:spPr>
          <a:xfrm>
            <a:off x="3275856" y="1923678"/>
            <a:ext cx="230425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圓角矩形 9"/>
          <p:cNvSpPr/>
          <p:nvPr/>
        </p:nvSpPr>
        <p:spPr>
          <a:xfrm>
            <a:off x="3275856" y="2499742"/>
            <a:ext cx="2304256"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1" name="圓角矩形 10"/>
          <p:cNvSpPr/>
          <p:nvPr/>
        </p:nvSpPr>
        <p:spPr>
          <a:xfrm>
            <a:off x="3275856" y="3075806"/>
            <a:ext cx="2304256"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p:sp>
        <p:nvSpPr>
          <p:cNvPr id="12" name="圓角矩形 11"/>
          <p:cNvSpPr/>
          <p:nvPr/>
        </p:nvSpPr>
        <p:spPr>
          <a:xfrm>
            <a:off x="3275856" y="3651870"/>
            <a:ext cx="2304256" cy="4320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 name="圓角矩形 12"/>
          <p:cNvSpPr/>
          <p:nvPr/>
        </p:nvSpPr>
        <p:spPr>
          <a:xfrm>
            <a:off x="3275856" y="4227934"/>
            <a:ext cx="230425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14" name="矩形 13"/>
          <p:cNvSpPr/>
          <p:nvPr/>
        </p:nvSpPr>
        <p:spPr>
          <a:xfrm>
            <a:off x="755576" y="1923678"/>
            <a:ext cx="2304256" cy="369332"/>
          </a:xfrm>
          <a:prstGeom prst="rect">
            <a:avLst/>
          </a:prstGeom>
        </p:spPr>
        <p:txBody>
          <a:bodyPr wrap="square">
            <a:spAutoFit/>
          </a:bodyPr>
          <a:lstStyle/>
          <a:p>
            <a:pPr lvl="0"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環境中的過量的氮</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15" name="矩形 14"/>
          <p:cNvSpPr/>
          <p:nvPr/>
        </p:nvSpPr>
        <p:spPr>
          <a:xfrm>
            <a:off x="755576" y="2499742"/>
            <a:ext cx="1519968"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打擊傳染病</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16" name="矩形 15"/>
          <p:cNvSpPr/>
          <p:nvPr/>
        </p:nvSpPr>
        <p:spPr>
          <a:xfrm>
            <a:off x="760550" y="3138522"/>
            <a:ext cx="2443298"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海洋魚類和貝類養殖</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17" name="矩形 16"/>
          <p:cNvSpPr/>
          <p:nvPr/>
        </p:nvSpPr>
        <p:spPr>
          <a:xfrm>
            <a:off x="755576" y="3723878"/>
            <a:ext cx="2212465"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非法野生動物交易</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18" name="矩形 17"/>
          <p:cNvSpPr/>
          <p:nvPr/>
        </p:nvSpPr>
        <p:spPr>
          <a:xfrm>
            <a:off x="755576" y="4290650"/>
            <a:ext cx="1519968"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甲烷水合物</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19" name="矩形 18"/>
          <p:cNvSpPr/>
          <p:nvPr/>
        </p:nvSpPr>
        <p:spPr>
          <a:xfrm>
            <a:off x="3275856" y="1995686"/>
            <a:ext cx="2212465"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實現公民科學潛力</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20" name="矩形 19"/>
          <p:cNvSpPr/>
          <p:nvPr/>
        </p:nvSpPr>
        <p:spPr>
          <a:xfrm>
            <a:off x="3275856" y="2571750"/>
            <a:ext cx="1289135"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空氣污染</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21" name="矩形 20"/>
          <p:cNvSpPr/>
          <p:nvPr/>
        </p:nvSpPr>
        <p:spPr>
          <a:xfrm>
            <a:off x="3275856" y="3147814"/>
            <a:ext cx="2212465"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海洋裡的塑膠垃圾</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22" name="矩形 21"/>
          <p:cNvSpPr/>
          <p:nvPr/>
        </p:nvSpPr>
        <p:spPr>
          <a:xfrm>
            <a:off x="3275856" y="3714586"/>
            <a:ext cx="1981633"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保護土壤碳效益</a:t>
            </a:r>
            <a:endParaRPr kumimoji="1" lang="en-US" altLang="zh-TW" dirty="0" smtClean="0">
              <a:solidFill>
                <a:srgbClr val="323232"/>
              </a:solidFill>
              <a:latin typeface="標楷體" pitchFamily="65" charset="-120"/>
              <a:ea typeface="標楷體" pitchFamily="65" charset="-120"/>
              <a:cs typeface="Times New Roman" pitchFamily="18" charset="0"/>
            </a:endParaRPr>
          </a:p>
        </p:txBody>
      </p:sp>
      <p:sp>
        <p:nvSpPr>
          <p:cNvPr id="23" name="矩形 22"/>
          <p:cNvSpPr/>
          <p:nvPr/>
        </p:nvSpPr>
        <p:spPr>
          <a:xfrm>
            <a:off x="3275856" y="4290650"/>
            <a:ext cx="2212465" cy="369332"/>
          </a:xfrm>
          <a:prstGeom prst="rect">
            <a:avLst/>
          </a:prstGeom>
        </p:spPr>
        <p:txBody>
          <a:bodyPr wrap="none">
            <a:spAutoFit/>
          </a:bodyPr>
          <a:lstStyle/>
          <a:p>
            <a:pPr fontAlgn="base">
              <a:spcBef>
                <a:spcPct val="0"/>
              </a:spcBef>
              <a:spcAft>
                <a:spcPct val="0"/>
              </a:spcAft>
              <a:buClr>
                <a:srgbClr val="FF0000"/>
              </a:buClr>
              <a:buFont typeface="Wingdings" pitchFamily="2" charset="2"/>
              <a:buChar char="ü"/>
            </a:pPr>
            <a:r>
              <a:rPr kumimoji="1" lang="zh-TW" altLang="en-US" dirty="0" smtClean="0">
                <a:solidFill>
                  <a:srgbClr val="323232"/>
                </a:solidFill>
                <a:latin typeface="標楷體" pitchFamily="65" charset="-120"/>
                <a:ea typeface="標楷體" pitchFamily="65" charset="-120"/>
                <a:cs typeface="Times New Roman" pitchFamily="18" charset="0"/>
              </a:rPr>
              <a:t>北極的快速變化。</a:t>
            </a:r>
          </a:p>
        </p:txBody>
      </p:sp>
      <p:pic>
        <p:nvPicPr>
          <p:cNvPr id="25" name="圖片 24" descr="下載.jpg"/>
          <p:cNvPicPr>
            <a:picLocks noChangeAspect="1"/>
          </p:cNvPicPr>
          <p:nvPr/>
        </p:nvPicPr>
        <p:blipFill>
          <a:blip r:embed="rId3" cstate="print"/>
          <a:srcRect l="13831" t="28453" b="8293"/>
          <a:stretch>
            <a:fillRect/>
          </a:stretch>
        </p:blipFill>
        <p:spPr>
          <a:xfrm>
            <a:off x="7020272" y="3003798"/>
            <a:ext cx="2051720" cy="1823583"/>
          </a:xfrm>
          <a:prstGeom prst="rect">
            <a:avLst/>
          </a:prstGeom>
          <a:ln>
            <a:noFill/>
          </a:ln>
          <a:effectLst>
            <a:softEdge rad="112500"/>
          </a:effectLst>
        </p:spPr>
      </p:pic>
      <p:pic>
        <p:nvPicPr>
          <p:cNvPr id="27" name="圖片 26" descr="20110217_marineplastic.jpg"/>
          <p:cNvPicPr>
            <a:picLocks noChangeAspect="1"/>
          </p:cNvPicPr>
          <p:nvPr/>
        </p:nvPicPr>
        <p:blipFill>
          <a:blip r:embed="rId4" cstate="print"/>
          <a:stretch>
            <a:fillRect/>
          </a:stretch>
        </p:blipFill>
        <p:spPr>
          <a:xfrm>
            <a:off x="6948264" y="1635646"/>
            <a:ext cx="2160240" cy="1512168"/>
          </a:xfrm>
          <a:prstGeom prst="rect">
            <a:avLst/>
          </a:prstGeom>
          <a:ln>
            <a:noFill/>
          </a:ln>
          <a:effectLst>
            <a:softEdge rad="112500"/>
          </a:effectLst>
        </p:spPr>
      </p:pic>
      <p:pic>
        <p:nvPicPr>
          <p:cNvPr id="28" name="圖片 27" descr="20141103051649207.jpg"/>
          <p:cNvPicPr>
            <a:picLocks noChangeAspect="1"/>
          </p:cNvPicPr>
          <p:nvPr/>
        </p:nvPicPr>
        <p:blipFill>
          <a:blip r:embed="rId5" cstate="print"/>
          <a:srcRect l="12698" r="16191" b="4669"/>
          <a:stretch>
            <a:fillRect/>
          </a:stretch>
        </p:blipFill>
        <p:spPr>
          <a:xfrm>
            <a:off x="5652120" y="1707654"/>
            <a:ext cx="1440160" cy="1285857"/>
          </a:xfrm>
          <a:prstGeom prst="rect">
            <a:avLst/>
          </a:prstGeom>
          <a:ln>
            <a:noFill/>
          </a:ln>
          <a:effectLst>
            <a:softEdge rad="112500"/>
          </a:effectLst>
        </p:spPr>
      </p:pic>
      <p:pic>
        <p:nvPicPr>
          <p:cNvPr id="29" name="圖片 28" descr="U118P210T2D8588F15DT20110119231945.jpg"/>
          <p:cNvPicPr>
            <a:picLocks noChangeAspect="1"/>
          </p:cNvPicPr>
          <p:nvPr/>
        </p:nvPicPr>
        <p:blipFill>
          <a:blip r:embed="rId6" cstate="print"/>
          <a:stretch>
            <a:fillRect/>
          </a:stretch>
        </p:blipFill>
        <p:spPr>
          <a:xfrm>
            <a:off x="5686357" y="2825791"/>
            <a:ext cx="1477931" cy="970095"/>
          </a:xfrm>
          <a:prstGeom prst="rect">
            <a:avLst/>
          </a:prstGeom>
          <a:ln>
            <a:noFill/>
          </a:ln>
          <a:effectLst>
            <a:softEdge rad="112500"/>
          </a:effectLst>
        </p:spPr>
      </p:pic>
      <p:pic>
        <p:nvPicPr>
          <p:cNvPr id="30" name="圖片 29" descr="V178442S2O96.jpg"/>
          <p:cNvPicPr>
            <a:picLocks noChangeAspect="1"/>
          </p:cNvPicPr>
          <p:nvPr/>
        </p:nvPicPr>
        <p:blipFill>
          <a:blip r:embed="rId7" cstate="print"/>
          <a:srcRect r="14125"/>
          <a:stretch>
            <a:fillRect/>
          </a:stretch>
        </p:blipFill>
        <p:spPr>
          <a:xfrm>
            <a:off x="5630770" y="3651870"/>
            <a:ext cx="1514691" cy="1168295"/>
          </a:xfrm>
          <a:prstGeom prst="rect">
            <a:avLst/>
          </a:prstGeom>
          <a:ln>
            <a:noFill/>
          </a:ln>
          <a:effectLst>
            <a:softEdge rad="112500"/>
          </a:effectLst>
        </p:spPr>
      </p:pic>
      <p:pic>
        <p:nvPicPr>
          <p:cNvPr id="26" name="圖片 25" descr="490002bc37b8e.jpg"/>
          <p:cNvPicPr>
            <a:picLocks noChangeAspect="1"/>
          </p:cNvPicPr>
          <p:nvPr/>
        </p:nvPicPr>
        <p:blipFill>
          <a:blip r:embed="rId8" cstate="print"/>
          <a:stretch>
            <a:fillRect/>
          </a:stretch>
        </p:blipFill>
        <p:spPr>
          <a:xfrm>
            <a:off x="7884368" y="1707654"/>
            <a:ext cx="1185162" cy="782547"/>
          </a:xfrm>
          <a:prstGeom prst="rect">
            <a:avLst/>
          </a:prstGeom>
          <a:ln>
            <a:noFill/>
          </a:ln>
          <a:effectLst>
            <a:softEdge rad="112500"/>
          </a:effectLst>
        </p:spPr>
      </p:pic>
    </p:spTree>
    <p:extLst>
      <p:ext uri="{BB962C8B-B14F-4D97-AF65-F5344CB8AC3E}">
        <p14:creationId xmlns:p14="http://schemas.microsoft.com/office/powerpoint/2010/main" val="1394545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539552" y="1203598"/>
            <a:ext cx="820891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7800" indent="-177800" algn="just" fontAlgn="base">
              <a:lnSpc>
                <a:spcPct val="200000"/>
              </a:lnSpc>
              <a:spcBef>
                <a:spcPct val="0"/>
              </a:spcBef>
              <a:spcAft>
                <a:spcPct val="0"/>
              </a:spcAft>
              <a:buBlip>
                <a:blip r:embed="rId2"/>
              </a:buBlip>
            </a:pPr>
            <a:r>
              <a:rPr kumimoji="1" lang="en-US" altLang="zh-TW" sz="1600" dirty="0" smtClean="0">
                <a:solidFill>
                  <a:srgbClr val="FF0000"/>
                </a:solidFill>
                <a:latin typeface="標楷體" pitchFamily="65" charset="-120"/>
                <a:ea typeface="標楷體" pitchFamily="65" charset="-120"/>
                <a:cs typeface="Times New Roman" pitchFamily="18" charset="0"/>
              </a:rPr>
              <a:t>2014</a:t>
            </a:r>
            <a:r>
              <a:rPr kumimoji="1" lang="zh-TW" altLang="en-US" sz="1600" dirty="0" smtClean="0">
                <a:solidFill>
                  <a:srgbClr val="FF0000"/>
                </a:solidFill>
                <a:latin typeface="標楷體" pitchFamily="65" charset="-120"/>
                <a:ea typeface="標楷體" pitchFamily="65" charset="-120"/>
                <a:cs typeface="Times New Roman" pitchFamily="18" charset="0"/>
              </a:rPr>
              <a:t>年年報顯示科學的努力和政策行動已導致創新的解決方案和重要進展</a:t>
            </a:r>
            <a:r>
              <a:rPr kumimoji="1" lang="zh-TW" altLang="en-US" sz="1600" dirty="0" smtClean="0">
                <a:solidFill>
                  <a:srgbClr val="323232"/>
                </a:solidFill>
                <a:latin typeface="標楷體" pitchFamily="65" charset="-120"/>
                <a:ea typeface="標楷體" pitchFamily="65" charset="-120"/>
                <a:cs typeface="Times New Roman" pitchFamily="18" charset="0"/>
              </a:rPr>
              <a:t>。</a:t>
            </a:r>
            <a:endParaRPr kumimoji="1" lang="en-US" altLang="zh-TW" sz="1600" dirty="0" smtClean="0">
              <a:solidFill>
                <a:srgbClr val="323232"/>
              </a:solidFill>
              <a:latin typeface="標楷體" pitchFamily="65" charset="-120"/>
              <a:ea typeface="標楷體" pitchFamily="65" charset="-120"/>
              <a:cs typeface="Times New Roman" pitchFamily="18" charset="0"/>
            </a:endParaRPr>
          </a:p>
          <a:p>
            <a:pPr marL="177800" indent="-177800" algn="just" fontAlgn="base">
              <a:lnSpc>
                <a:spcPct val="200000"/>
              </a:lnSpc>
              <a:spcBef>
                <a:spcPct val="0"/>
              </a:spcBef>
              <a:spcAft>
                <a:spcPct val="0"/>
              </a:spcAft>
              <a:buBlip>
                <a:blip r:embed="rId2"/>
              </a:buBlip>
            </a:pPr>
            <a:r>
              <a:rPr kumimoji="1" lang="zh-TW" altLang="en-US" sz="1600" dirty="0" smtClean="0">
                <a:solidFill>
                  <a:srgbClr val="323232"/>
                </a:solidFill>
                <a:latin typeface="標楷體" pitchFamily="65" charset="-120"/>
                <a:ea typeface="標楷體" pitchFamily="65" charset="-120"/>
                <a:cs typeface="Times New Roman" pitchFamily="18" charset="0"/>
              </a:rPr>
              <a:t>隨著水產養殖業擴大響應對糧食的需求，科學家們期望其對環境的影響可能會增加一倍，到</a:t>
            </a:r>
            <a:r>
              <a:rPr kumimoji="1" lang="en-US" altLang="zh-TW" sz="1600" dirty="0" smtClean="0">
                <a:solidFill>
                  <a:srgbClr val="323232"/>
                </a:solidFill>
                <a:latin typeface="標楷體" pitchFamily="65" charset="-120"/>
                <a:ea typeface="標楷體" pitchFamily="65" charset="-120"/>
                <a:cs typeface="Times New Roman" pitchFamily="18" charset="0"/>
              </a:rPr>
              <a:t>2030</a:t>
            </a:r>
            <a:r>
              <a:rPr kumimoji="1" lang="zh-TW" altLang="en-US" sz="1600" dirty="0" smtClean="0">
                <a:solidFill>
                  <a:srgbClr val="323232"/>
                </a:solidFill>
                <a:latin typeface="標楷體" pitchFamily="65" charset="-120"/>
                <a:ea typeface="標楷體" pitchFamily="65" charset="-120"/>
                <a:cs typeface="Times New Roman" pitchFamily="18" charset="0"/>
              </a:rPr>
              <a:t>年對非法野生動物貿易如果不採取緊急行動，危機狀態已經達到失去兩位標誌性物種象牙和犀牛角需求的結果。</a:t>
            </a:r>
          </a:p>
        </p:txBody>
      </p:sp>
      <p:pic>
        <p:nvPicPr>
          <p:cNvPr id="7" name="圖片 6" descr="1389085895518.jpg"/>
          <p:cNvPicPr>
            <a:picLocks noChangeAspect="1"/>
          </p:cNvPicPr>
          <p:nvPr/>
        </p:nvPicPr>
        <p:blipFill>
          <a:blip r:embed="rId3" cstate="print"/>
          <a:stretch>
            <a:fillRect/>
          </a:stretch>
        </p:blipFill>
        <p:spPr>
          <a:xfrm>
            <a:off x="5964285" y="2945204"/>
            <a:ext cx="3144219" cy="2074818"/>
          </a:xfrm>
          <a:prstGeom prst="rect">
            <a:avLst/>
          </a:prstGeom>
          <a:ln>
            <a:noFill/>
          </a:ln>
          <a:effectLst>
            <a:softEdge rad="112500"/>
          </a:effectLst>
        </p:spPr>
      </p:pic>
      <p:pic>
        <p:nvPicPr>
          <p:cNvPr id="8" name="圖片 7" descr="images.jpg"/>
          <p:cNvPicPr>
            <a:picLocks noChangeAspect="1"/>
          </p:cNvPicPr>
          <p:nvPr/>
        </p:nvPicPr>
        <p:blipFill>
          <a:blip r:embed="rId4" cstate="print"/>
          <a:stretch>
            <a:fillRect/>
          </a:stretch>
        </p:blipFill>
        <p:spPr>
          <a:xfrm>
            <a:off x="3413120" y="3115382"/>
            <a:ext cx="2599040" cy="1904640"/>
          </a:xfrm>
          <a:prstGeom prst="rect">
            <a:avLst/>
          </a:prstGeom>
          <a:ln>
            <a:noFill/>
          </a:ln>
          <a:effectLst>
            <a:softEdge rad="112500"/>
          </a:effectLst>
        </p:spPr>
      </p:pic>
      <p:pic>
        <p:nvPicPr>
          <p:cNvPr id="9" name="圖片 8" descr="0,,17115512_303,00.jpg"/>
          <p:cNvPicPr>
            <a:picLocks noChangeAspect="1"/>
          </p:cNvPicPr>
          <p:nvPr/>
        </p:nvPicPr>
        <p:blipFill>
          <a:blip r:embed="rId5" cstate="print"/>
          <a:stretch>
            <a:fillRect/>
          </a:stretch>
        </p:blipFill>
        <p:spPr>
          <a:xfrm>
            <a:off x="611560" y="3363838"/>
            <a:ext cx="2880320" cy="1621209"/>
          </a:xfrm>
          <a:prstGeom prst="rect">
            <a:avLst/>
          </a:prstGeom>
          <a:ln>
            <a:noFill/>
          </a:ln>
          <a:effectLst>
            <a:softEdge rad="112500"/>
          </a:effectLst>
        </p:spPr>
      </p:pic>
    </p:spTree>
    <p:extLst>
      <p:ext uri="{BB962C8B-B14F-4D97-AF65-F5344CB8AC3E}">
        <p14:creationId xmlns:p14="http://schemas.microsoft.com/office/powerpoint/2010/main" val="1394545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12521832d98g215.jpg"/>
          <p:cNvPicPr>
            <a:picLocks noChangeAspect="1"/>
          </p:cNvPicPr>
          <p:nvPr/>
        </p:nvPicPr>
        <p:blipFill>
          <a:blip r:embed="rId2" cstate="print"/>
          <a:stretch>
            <a:fillRect/>
          </a:stretch>
        </p:blipFill>
        <p:spPr>
          <a:xfrm>
            <a:off x="5161518" y="3507854"/>
            <a:ext cx="2002770" cy="1517724"/>
          </a:xfrm>
          <a:prstGeom prst="rect">
            <a:avLst/>
          </a:prstGeom>
        </p:spPr>
      </p:pic>
      <p:sp>
        <p:nvSpPr>
          <p:cNvPr id="2" name="矩形 1"/>
          <p:cNvSpPr/>
          <p:nvPr/>
        </p:nvSpPr>
        <p:spPr>
          <a:xfrm>
            <a:off x="467544" y="863590"/>
            <a:ext cx="8280920" cy="2169825"/>
          </a:xfrm>
          <a:prstGeom prst="rect">
            <a:avLst/>
          </a:prstGeom>
        </p:spPr>
        <p:txBody>
          <a:bodyPr wrap="square">
            <a:spAutoFit/>
          </a:bodyPr>
          <a:lstStyle/>
          <a:p>
            <a:pPr marL="177800" indent="-177800" algn="just" fontAlgn="base">
              <a:lnSpc>
                <a:spcPct val="150000"/>
              </a:lnSpc>
              <a:spcBef>
                <a:spcPct val="0"/>
              </a:spcBef>
              <a:spcAft>
                <a:spcPct val="0"/>
              </a:spcAft>
              <a:buBlip>
                <a:blip r:embed="rId3"/>
              </a:buBlip>
            </a:pPr>
            <a:r>
              <a:rPr kumimoji="1" lang="en-US" altLang="zh-TW" b="1" dirty="0" smtClean="0">
                <a:solidFill>
                  <a:srgbClr val="323232"/>
                </a:solidFill>
                <a:latin typeface="標楷體" pitchFamily="65" charset="-120"/>
                <a:ea typeface="標楷體" pitchFamily="65" charset="-120"/>
                <a:cs typeface="Times New Roman" pitchFamily="18" charset="0"/>
              </a:rPr>
              <a:t>2014</a:t>
            </a:r>
            <a:r>
              <a:rPr kumimoji="1" lang="zh-TW" altLang="en-US" b="1" dirty="0" smtClean="0">
                <a:solidFill>
                  <a:srgbClr val="323232"/>
                </a:solidFill>
                <a:latin typeface="標楷體" pitchFamily="65" charset="-120"/>
                <a:ea typeface="標楷體" pitchFamily="65" charset="-120"/>
                <a:cs typeface="Times New Roman" pitchFamily="18" charset="0"/>
              </a:rPr>
              <a:t>年年鑑也再次確認，環境起著至關重要的作用，維護和改善人民的健康和生態系統：</a:t>
            </a:r>
            <a:r>
              <a:rPr kumimoji="1" lang="zh-TW" altLang="en-US" dirty="0" smtClean="0">
                <a:solidFill>
                  <a:srgbClr val="323232"/>
                </a:solidFill>
                <a:latin typeface="標楷體" pitchFamily="65" charset="-120"/>
                <a:ea typeface="標楷體" pitchFamily="65" charset="-120"/>
                <a:cs typeface="Times New Roman" pitchFamily="18" charset="0"/>
              </a:rPr>
              <a:t>從管理良好的土壤和養分，鞏固糧食生產對生物多樣性的關鍵作用</a:t>
            </a:r>
            <a:r>
              <a:rPr kumimoji="1" lang="zh-TW" altLang="en-US" dirty="0" smtClean="0">
                <a:solidFill>
                  <a:srgbClr val="FF0000"/>
                </a:solidFill>
                <a:latin typeface="標楷體" pitchFamily="65" charset="-120"/>
                <a:ea typeface="標楷體" pitchFamily="65" charset="-120"/>
                <a:cs typeface="Times New Roman" pitchFamily="18" charset="0"/>
              </a:rPr>
              <a:t>保護人類健康抗傳染性疾病的傳播</a:t>
            </a:r>
            <a:r>
              <a:rPr kumimoji="1" lang="zh-TW" altLang="en-US" dirty="0" smtClean="0">
                <a:solidFill>
                  <a:srgbClr val="323232"/>
                </a:solidFill>
                <a:latin typeface="標楷體" pitchFamily="65" charset="-120"/>
                <a:ea typeface="標楷體" pitchFamily="65" charset="-120"/>
                <a:cs typeface="Times New Roman" pitchFamily="18" charset="0"/>
              </a:rPr>
              <a:t>。</a:t>
            </a:r>
            <a:endParaRPr kumimoji="1" lang="en-US" altLang="zh-TW" dirty="0" smtClean="0">
              <a:solidFill>
                <a:srgbClr val="323232"/>
              </a:solidFill>
              <a:latin typeface="標楷體" pitchFamily="65" charset="-120"/>
              <a:ea typeface="標楷體" pitchFamily="65" charset="-120"/>
              <a:cs typeface="Times New Roman" pitchFamily="18" charset="0"/>
            </a:endParaRPr>
          </a:p>
          <a:p>
            <a:pPr marL="177800" indent="-177800" algn="just" fontAlgn="base">
              <a:lnSpc>
                <a:spcPct val="150000"/>
              </a:lnSpc>
              <a:spcBef>
                <a:spcPct val="0"/>
              </a:spcBef>
              <a:spcAft>
                <a:spcPct val="0"/>
              </a:spcAft>
              <a:buBlip>
                <a:blip r:embed="rId3"/>
              </a:buBlip>
            </a:pPr>
            <a:r>
              <a:rPr kumimoji="1" lang="zh-TW" altLang="en-US" dirty="0" smtClean="0">
                <a:solidFill>
                  <a:srgbClr val="323232"/>
                </a:solidFill>
                <a:latin typeface="標楷體" pitchFamily="65" charset="-120"/>
                <a:ea typeface="標楷體" pitchFamily="65" charset="-120"/>
                <a:cs typeface="Times New Roman" pitchFamily="18" charset="0"/>
              </a:rPr>
              <a:t>我們的城市清潔空氣防止過早死亡和疾病數以百萬計，人民可以節省美元社會萬億美元。 </a:t>
            </a:r>
          </a:p>
        </p:txBody>
      </p:sp>
      <p:pic>
        <p:nvPicPr>
          <p:cNvPr id="3" name="圖片 2" descr="90E9CCD6BFF29BFAFE1F9CD332957CD1.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44016" y="2931790"/>
            <a:ext cx="3203848" cy="2128779"/>
          </a:xfrm>
          <a:prstGeom prst="rect">
            <a:avLst/>
          </a:prstGeom>
          <a:ln>
            <a:noFill/>
          </a:ln>
          <a:effectLst>
            <a:softEdge rad="112500"/>
          </a:effectLst>
        </p:spPr>
      </p:pic>
      <p:pic>
        <p:nvPicPr>
          <p:cNvPr id="5" name="圖片 4" descr="C12E4D218BBA71CFFDA499E147D31C46.jpg"/>
          <p:cNvPicPr>
            <a:picLocks noChangeAspect="1"/>
          </p:cNvPicPr>
          <p:nvPr/>
        </p:nvPicPr>
        <p:blipFill>
          <a:blip r:embed="rId5" cstate="print">
            <a:clrChange>
              <a:clrFrom>
                <a:srgbClr val="FFFFFF"/>
              </a:clrFrom>
              <a:clrTo>
                <a:srgbClr val="FFFFFF">
                  <a:alpha val="0"/>
                </a:srgbClr>
              </a:clrTo>
            </a:clrChange>
          </a:blip>
          <a:stretch>
            <a:fillRect/>
          </a:stretch>
        </p:blipFill>
        <p:spPr>
          <a:xfrm>
            <a:off x="2977304" y="2643758"/>
            <a:ext cx="2530800" cy="1416199"/>
          </a:xfrm>
          <a:prstGeom prst="rect">
            <a:avLst/>
          </a:prstGeom>
        </p:spPr>
      </p:pic>
      <p:pic>
        <p:nvPicPr>
          <p:cNvPr id="6" name="圖片 5" descr="4c623f451e16088b972602.jpg"/>
          <p:cNvPicPr>
            <a:picLocks noChangeAspect="1"/>
          </p:cNvPicPr>
          <p:nvPr/>
        </p:nvPicPr>
        <p:blipFill>
          <a:blip r:embed="rId6" cstate="print"/>
          <a:stretch>
            <a:fillRect/>
          </a:stretch>
        </p:blipFill>
        <p:spPr>
          <a:xfrm>
            <a:off x="6732240" y="2571750"/>
            <a:ext cx="2200276" cy="1469784"/>
          </a:xfrm>
          <a:prstGeom prst="rect">
            <a:avLst/>
          </a:prstGeom>
          <a:ln>
            <a:noFill/>
          </a:ln>
          <a:effectLst>
            <a:softEdge rad="112500"/>
          </a:effectLst>
        </p:spPr>
      </p:pic>
    </p:spTree>
    <p:extLst>
      <p:ext uri="{BB962C8B-B14F-4D97-AF65-F5344CB8AC3E}">
        <p14:creationId xmlns:p14="http://schemas.microsoft.com/office/powerpoint/2010/main" val="139454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763688" y="429076"/>
            <a:ext cx="705678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7800" marR="0" lvl="0" indent="-177800" algn="just" fontAlgn="base">
              <a:lnSpc>
                <a:spcPct val="150000"/>
              </a:lnSpc>
              <a:spcBef>
                <a:spcPct val="0"/>
              </a:spcBef>
              <a:spcAft>
                <a:spcPct val="0"/>
              </a:spcAft>
              <a:buClrTx/>
              <a:buSzTx/>
              <a:buBlip>
                <a:blip r:embed="rId2"/>
              </a:buBlip>
              <a:tabLst/>
            </a:pPr>
            <a:r>
              <a:rPr kumimoji="1" lang="zh-TW" altLang="en-US" sz="1400" dirty="0" smtClean="0">
                <a:solidFill>
                  <a:srgbClr val="323232"/>
                </a:solidFill>
                <a:latin typeface="標楷體" pitchFamily="65" charset="-120"/>
                <a:ea typeface="標楷體" pitchFamily="65" charset="-120"/>
                <a:cs typeface="Times New Roman" pitchFamily="18" charset="0"/>
              </a:rPr>
              <a:t>我們的經濟在很大程度上仍然是</a:t>
            </a:r>
            <a:r>
              <a:rPr kumimoji="1" lang="zh-TW" altLang="en-US" sz="1400" dirty="0" smtClean="0">
                <a:solidFill>
                  <a:srgbClr val="FF0000"/>
                </a:solidFill>
                <a:latin typeface="標楷體" pitchFamily="65" charset="-120"/>
                <a:ea typeface="標楷體" pitchFamily="65" charset="-120"/>
                <a:cs typeface="Times New Roman" pitchFamily="18" charset="0"/>
              </a:rPr>
              <a:t>化石燃料</a:t>
            </a:r>
            <a:r>
              <a:rPr kumimoji="1" lang="zh-TW" altLang="en-US" sz="1400" dirty="0" smtClean="0">
                <a:solidFill>
                  <a:srgbClr val="323232"/>
                </a:solidFill>
                <a:latin typeface="標楷體" pitchFamily="65" charset="-120"/>
                <a:ea typeface="標楷體" pitchFamily="65" charset="-120"/>
                <a:cs typeface="Times New Roman" pitchFamily="18" charset="0"/>
              </a:rPr>
              <a:t>為主，主要是隱藏在環境經濟和健康成本。例如在純淨的極地地區，科學家們最近發現了小塊的塑料被困在海冰。受洋流輸送跨越很遠的距離，這些污染顆粒最終可以成為化學物質在我們的食物來源。</a:t>
            </a:r>
          </a:p>
          <a:p>
            <a:pPr marL="177800" marR="0" lvl="0" indent="-177800" algn="just" fontAlgn="base">
              <a:lnSpc>
                <a:spcPct val="150000"/>
              </a:lnSpc>
              <a:spcBef>
                <a:spcPct val="0"/>
              </a:spcBef>
              <a:spcAft>
                <a:spcPct val="0"/>
              </a:spcAft>
              <a:buClrTx/>
              <a:buSzTx/>
              <a:buBlip>
                <a:blip r:embed="rId2"/>
              </a:buBlip>
              <a:tabLst/>
            </a:pPr>
            <a:r>
              <a:rPr kumimoji="1" lang="zh-TW" altLang="en-US" sz="1400" dirty="0" smtClean="0">
                <a:solidFill>
                  <a:srgbClr val="323232"/>
                </a:solidFill>
                <a:latin typeface="標楷體" pitchFamily="65" charset="-120"/>
                <a:ea typeface="標楷體" pitchFamily="65" charset="-120"/>
                <a:cs typeface="Times New Roman" pitchFamily="18" charset="0"/>
              </a:rPr>
              <a:t>在</a:t>
            </a:r>
            <a:r>
              <a:rPr kumimoji="1" lang="en-US" altLang="zh-TW" sz="1400" dirty="0" smtClean="0">
                <a:solidFill>
                  <a:srgbClr val="323232"/>
                </a:solidFill>
                <a:latin typeface="標楷體" pitchFamily="65" charset="-120"/>
                <a:ea typeface="標楷體" pitchFamily="65" charset="-120"/>
                <a:cs typeface="Times New Roman" pitchFamily="18" charset="0"/>
              </a:rPr>
              <a:t>2014</a:t>
            </a:r>
            <a:r>
              <a:rPr kumimoji="1" lang="zh-TW" altLang="en-US" sz="1400" dirty="0" smtClean="0">
                <a:solidFill>
                  <a:srgbClr val="323232"/>
                </a:solidFill>
                <a:latin typeface="標楷體" pitchFamily="65" charset="-120"/>
                <a:ea typeface="標楷體" pitchFamily="65" charset="-120"/>
                <a:cs typeface="Times New Roman" pitchFamily="18" charset="0"/>
              </a:rPr>
              <a:t>年年鑑的問題有明確的聯繫。</a:t>
            </a:r>
            <a:r>
              <a:rPr kumimoji="1" lang="zh-TW" altLang="en-US" sz="1400" dirty="0" smtClean="0">
                <a:solidFill>
                  <a:srgbClr val="FF0000"/>
                </a:solidFill>
                <a:latin typeface="標楷體" pitchFamily="65" charset="-120"/>
                <a:ea typeface="標楷體" pitchFamily="65" charset="-120"/>
                <a:cs typeface="Times New Roman" pitchFamily="18" charset="0"/>
              </a:rPr>
              <a:t>較暖而潮濕的氣候會導致轉變的傳染病蔓延疾病，北極冰川的迅速融化將產生深遠的海平面上升和潛在發行全球的影響，甲烷一種強效溫室氣體</a:t>
            </a:r>
            <a:r>
              <a:rPr kumimoji="1" lang="zh-TW" altLang="en-US" sz="1400" dirty="0" smtClean="0">
                <a:solidFill>
                  <a:srgbClr val="323232"/>
                </a:solidFill>
                <a:latin typeface="標楷體" pitchFamily="65" charset="-120"/>
                <a:ea typeface="標楷體" pitchFamily="65" charset="-120"/>
                <a:cs typeface="Times New Roman" pitchFamily="18" charset="0"/>
              </a:rPr>
              <a:t>。</a:t>
            </a:r>
            <a:endParaRPr kumimoji="1" lang="en-US" altLang="zh-TW" sz="1400" dirty="0" smtClean="0">
              <a:solidFill>
                <a:srgbClr val="323232"/>
              </a:solidFill>
              <a:latin typeface="標楷體" pitchFamily="65" charset="-120"/>
              <a:ea typeface="標楷體" pitchFamily="65" charset="-120"/>
              <a:cs typeface="Times New Roman" pitchFamily="18" charset="0"/>
            </a:endParaRPr>
          </a:p>
          <a:p>
            <a:pPr marL="177800" marR="0" lvl="0" indent="-177800" algn="just" fontAlgn="base">
              <a:lnSpc>
                <a:spcPct val="150000"/>
              </a:lnSpc>
              <a:spcBef>
                <a:spcPct val="0"/>
              </a:spcBef>
              <a:spcAft>
                <a:spcPct val="0"/>
              </a:spcAft>
              <a:buClrTx/>
              <a:buSzTx/>
              <a:buBlip>
                <a:blip r:embed="rId2"/>
              </a:buBlip>
              <a:tabLst/>
            </a:pPr>
            <a:r>
              <a:rPr kumimoji="1" lang="zh-TW" altLang="en-US" sz="1400" dirty="0" smtClean="0">
                <a:solidFill>
                  <a:srgbClr val="323232"/>
                </a:solidFill>
                <a:latin typeface="標楷體" pitchFamily="65" charset="-120"/>
                <a:ea typeface="標楷體" pitchFamily="65" charset="-120"/>
                <a:cs typeface="Times New Roman" pitchFamily="18" charset="0"/>
              </a:rPr>
              <a:t>黑碳是對空氣污染物，尤其是顆粒物強有力的行動組件，不僅減緩極地冰雪的融化多重好處，也顯著改善人類的健康。 </a:t>
            </a:r>
          </a:p>
        </p:txBody>
      </p:sp>
      <p:pic>
        <p:nvPicPr>
          <p:cNvPr id="3" name="圖片 2" descr="125671503_11n.jpg"/>
          <p:cNvPicPr>
            <a:picLocks noChangeAspect="1"/>
          </p:cNvPicPr>
          <p:nvPr/>
        </p:nvPicPr>
        <p:blipFill>
          <a:blip r:embed="rId3" cstate="print"/>
          <a:stretch>
            <a:fillRect/>
          </a:stretch>
        </p:blipFill>
        <p:spPr>
          <a:xfrm>
            <a:off x="6305424" y="3075806"/>
            <a:ext cx="2803080" cy="1872208"/>
          </a:xfrm>
          <a:prstGeom prst="rect">
            <a:avLst/>
          </a:prstGeom>
          <a:ln>
            <a:noFill/>
          </a:ln>
          <a:effectLst>
            <a:softEdge rad="112500"/>
          </a:effectLst>
        </p:spPr>
      </p:pic>
      <p:pic>
        <p:nvPicPr>
          <p:cNvPr id="4" name="圖片 3" descr="53_01c_01.jpg"/>
          <p:cNvPicPr>
            <a:picLocks noChangeAspect="1"/>
          </p:cNvPicPr>
          <p:nvPr/>
        </p:nvPicPr>
        <p:blipFill>
          <a:blip r:embed="rId4" cstate="print"/>
          <a:srcRect r="5304"/>
          <a:stretch>
            <a:fillRect/>
          </a:stretch>
        </p:blipFill>
        <p:spPr>
          <a:xfrm>
            <a:off x="2515397" y="3024336"/>
            <a:ext cx="3856803" cy="1995686"/>
          </a:xfrm>
          <a:prstGeom prst="rect">
            <a:avLst/>
          </a:prstGeom>
          <a:ln>
            <a:noFill/>
          </a:ln>
          <a:effectLst>
            <a:softEdge rad="112500"/>
          </a:effectLst>
        </p:spPr>
      </p:pic>
      <p:pic>
        <p:nvPicPr>
          <p:cNvPr id="5" name="圖片 4" descr="216821_20091212232431179Mh.jpg"/>
          <p:cNvPicPr>
            <a:picLocks noChangeAspect="1"/>
          </p:cNvPicPr>
          <p:nvPr/>
        </p:nvPicPr>
        <p:blipFill>
          <a:blip r:embed="rId5" cstate="print"/>
          <a:stretch>
            <a:fillRect/>
          </a:stretch>
        </p:blipFill>
        <p:spPr>
          <a:xfrm>
            <a:off x="-36512" y="3003798"/>
            <a:ext cx="2583277" cy="2117064"/>
          </a:xfrm>
          <a:prstGeom prst="rect">
            <a:avLst/>
          </a:prstGeom>
          <a:ln>
            <a:noFill/>
          </a:ln>
          <a:effectLst>
            <a:softEdge rad="112500"/>
          </a:effectLst>
        </p:spPr>
      </p:pic>
    </p:spTree>
    <p:extLst>
      <p:ext uri="{BB962C8B-B14F-4D97-AF65-F5344CB8AC3E}">
        <p14:creationId xmlns:p14="http://schemas.microsoft.com/office/powerpoint/2010/main" val="369898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25960" y="267494"/>
            <a:ext cx="7038528" cy="2354491"/>
          </a:xfrm>
          <a:prstGeom prst="rect">
            <a:avLst/>
          </a:prstGeom>
        </p:spPr>
        <p:txBody>
          <a:bodyPr wrap="square">
            <a:spAutoFit/>
          </a:bodyPr>
          <a:lstStyle/>
          <a:p>
            <a:pPr marL="177800" indent="-177800" algn="just" fontAlgn="base">
              <a:lnSpc>
                <a:spcPct val="150000"/>
              </a:lnSpc>
              <a:spcBef>
                <a:spcPct val="0"/>
              </a:spcBef>
              <a:spcAft>
                <a:spcPct val="0"/>
              </a:spcAft>
              <a:buBlip>
                <a:blip r:embed="rId2"/>
              </a:buBlip>
            </a:pPr>
            <a:r>
              <a:rPr kumimoji="1" lang="en-US" altLang="zh-TW" sz="1400" dirty="0" smtClean="0">
                <a:solidFill>
                  <a:srgbClr val="323232"/>
                </a:solidFill>
                <a:latin typeface="標楷體" pitchFamily="65" charset="-120"/>
                <a:ea typeface="標楷體" pitchFamily="65" charset="-120"/>
                <a:cs typeface="Times New Roman" pitchFamily="18" charset="0"/>
              </a:rPr>
              <a:t>2014</a:t>
            </a:r>
            <a:r>
              <a:rPr kumimoji="1" lang="zh-TW" altLang="zh-TW" sz="1400" dirty="0" smtClean="0">
                <a:solidFill>
                  <a:srgbClr val="323232"/>
                </a:solidFill>
                <a:latin typeface="標楷體" pitchFamily="65" charset="-120"/>
                <a:ea typeface="標楷體" pitchFamily="65" charset="-120"/>
                <a:cs typeface="Times New Roman" pitchFamily="18" charset="0"/>
              </a:rPr>
              <a:t>年年鑑的一個關鍵信息是，</a:t>
            </a:r>
            <a:r>
              <a:rPr kumimoji="1" lang="zh-TW" altLang="zh-TW" sz="1400" dirty="0" smtClean="0">
                <a:solidFill>
                  <a:srgbClr val="FF0000"/>
                </a:solidFill>
                <a:latin typeface="標楷體" pitchFamily="65" charset="-120"/>
                <a:ea typeface="標楷體" pitchFamily="65" charset="-120"/>
                <a:cs typeface="Times New Roman" pitchFamily="18" charset="0"/>
              </a:rPr>
              <a:t>我們將越來越需要獲得來自在世界各地及時的可靠環境信息使我們能夠識別問題，因為它們的出現和發展有效的行動和政策來回應它們</a:t>
            </a:r>
            <a:r>
              <a:rPr kumimoji="1" lang="zh-TW" altLang="zh-TW" sz="1400" dirty="0" smtClean="0">
                <a:solidFill>
                  <a:srgbClr val="323232"/>
                </a:solidFill>
                <a:latin typeface="標楷體" pitchFamily="65" charset="-120"/>
                <a:ea typeface="標楷體" pitchFamily="65" charset="-120"/>
                <a:cs typeface="Times New Roman" pitchFamily="18" charset="0"/>
              </a:rPr>
              <a:t>。沒有這一點，國際社會的努力受到阻礙。</a:t>
            </a:r>
            <a:endParaRPr kumimoji="1" lang="en-US" altLang="zh-TW" sz="1400" dirty="0" smtClean="0">
              <a:solidFill>
                <a:srgbClr val="323232"/>
              </a:solidFill>
              <a:latin typeface="標楷體" pitchFamily="65" charset="-120"/>
              <a:ea typeface="標楷體" pitchFamily="65" charset="-120"/>
              <a:cs typeface="Times New Roman" pitchFamily="18" charset="0"/>
            </a:endParaRPr>
          </a:p>
          <a:p>
            <a:pPr marL="177800" indent="-177800" algn="just" fontAlgn="base">
              <a:lnSpc>
                <a:spcPct val="150000"/>
              </a:lnSpc>
              <a:spcBef>
                <a:spcPct val="0"/>
              </a:spcBef>
              <a:spcAft>
                <a:spcPct val="0"/>
              </a:spcAft>
              <a:buBlip>
                <a:blip r:embed="rId2"/>
              </a:buBlip>
            </a:pPr>
            <a:r>
              <a:rPr kumimoji="1" lang="zh-TW" altLang="zh-TW" sz="1400" dirty="0" smtClean="0">
                <a:solidFill>
                  <a:srgbClr val="323232"/>
                </a:solidFill>
                <a:latin typeface="標楷體" pitchFamily="65" charset="-120"/>
                <a:ea typeface="標楷體" pitchFamily="65" charset="-120"/>
                <a:cs typeface="Times New Roman" pitchFamily="18" charset="0"/>
              </a:rPr>
              <a:t>新的空間技術社交媒體和公民的科學，環境署支持當地和土著社區開始測量並自己提供數據。</a:t>
            </a:r>
            <a:endParaRPr kumimoji="1" lang="en-US" altLang="zh-TW" sz="1400" dirty="0" smtClean="0">
              <a:solidFill>
                <a:srgbClr val="323232"/>
              </a:solidFill>
              <a:latin typeface="標楷體" pitchFamily="65" charset="-120"/>
              <a:ea typeface="標楷體" pitchFamily="65" charset="-120"/>
              <a:cs typeface="Times New Roman" pitchFamily="18" charset="0"/>
            </a:endParaRPr>
          </a:p>
          <a:p>
            <a:pPr marL="177800" indent="-177800" algn="just" fontAlgn="base">
              <a:lnSpc>
                <a:spcPct val="150000"/>
              </a:lnSpc>
              <a:spcBef>
                <a:spcPct val="0"/>
              </a:spcBef>
              <a:spcAft>
                <a:spcPct val="0"/>
              </a:spcAft>
              <a:buBlip>
                <a:blip r:embed="rId2"/>
              </a:buBlip>
            </a:pPr>
            <a:r>
              <a:rPr kumimoji="1" lang="zh-TW" altLang="zh-TW" sz="1400" dirty="0" smtClean="0">
                <a:solidFill>
                  <a:srgbClr val="323232"/>
                </a:solidFill>
                <a:latin typeface="標楷體" pitchFamily="65" charset="-120"/>
                <a:ea typeface="標楷體" pitchFamily="65" charset="-120"/>
                <a:cs typeface="Times New Roman" pitchFamily="18" charset="0"/>
              </a:rPr>
              <a:t>年鑑本身反映了這種變化正在啟動一個移動應用程序，豐富的說明與現場的主題圖形和有關應對現有和新出現問題的積極舉措的視頻故事。</a:t>
            </a:r>
            <a:endParaRPr kumimoji="1" lang="zh-TW" altLang="en-US" sz="1400" dirty="0" smtClean="0">
              <a:solidFill>
                <a:srgbClr val="323232"/>
              </a:solidFill>
              <a:latin typeface="標楷體" pitchFamily="65" charset="-120"/>
              <a:ea typeface="標楷體" pitchFamily="65" charset="-120"/>
              <a:cs typeface="Times New Roman" pitchFamily="18" charset="0"/>
            </a:endParaRPr>
          </a:p>
        </p:txBody>
      </p:sp>
      <p:pic>
        <p:nvPicPr>
          <p:cNvPr id="7" name="圖片 6" descr="images (1).jpg"/>
          <p:cNvPicPr>
            <a:picLocks noChangeAspect="1"/>
          </p:cNvPicPr>
          <p:nvPr/>
        </p:nvPicPr>
        <p:blipFill>
          <a:blip r:embed="rId3" cstate="print"/>
          <a:stretch>
            <a:fillRect/>
          </a:stretch>
        </p:blipFill>
        <p:spPr>
          <a:xfrm>
            <a:off x="5148064" y="2643758"/>
            <a:ext cx="3600400" cy="2304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cstate="print"/>
          <a:srcRect l="3061" b="7699"/>
          <a:stretch>
            <a:fillRect/>
          </a:stretch>
        </p:blipFill>
        <p:spPr bwMode="auto">
          <a:xfrm>
            <a:off x="201918" y="2571750"/>
            <a:ext cx="2497874" cy="1656184"/>
          </a:xfrm>
          <a:prstGeom prst="rect">
            <a:avLst/>
          </a:prstGeom>
          <a:ln>
            <a:noFill/>
          </a:ln>
          <a:effectLst>
            <a:softEdge rad="112500"/>
          </a:effectLst>
        </p:spPr>
      </p:pic>
      <p:pic>
        <p:nvPicPr>
          <p:cNvPr id="1027" name="Picture 3"/>
          <p:cNvPicPr>
            <a:picLocks noChangeAspect="1" noChangeArrowheads="1"/>
          </p:cNvPicPr>
          <p:nvPr/>
        </p:nvPicPr>
        <p:blipFill>
          <a:blip r:embed="rId5" cstate="print"/>
          <a:srcRect/>
          <a:stretch>
            <a:fillRect/>
          </a:stretch>
        </p:blipFill>
        <p:spPr bwMode="auto">
          <a:xfrm>
            <a:off x="2627784" y="3435846"/>
            <a:ext cx="2376264" cy="1570328"/>
          </a:xfrm>
          <a:prstGeom prst="rect">
            <a:avLst/>
          </a:prstGeom>
          <a:ln>
            <a:noFill/>
          </a:ln>
          <a:effectLst>
            <a:softEdge rad="112500"/>
          </a:effectLst>
        </p:spPr>
      </p:pic>
    </p:spTree>
    <p:extLst>
      <p:ext uri="{BB962C8B-B14F-4D97-AF65-F5344CB8AC3E}">
        <p14:creationId xmlns:p14="http://schemas.microsoft.com/office/powerpoint/2010/main" val="3698981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203598"/>
            <a:ext cx="8060432" cy="829915"/>
          </a:xfrm>
        </p:spPr>
        <p:txBody>
          <a:bodyPr>
            <a:normAutofit/>
          </a:bodyPr>
          <a:lstStyle/>
          <a:p>
            <a:r>
              <a:rPr lang="en-US" altLang="zh-TW"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THANK</a:t>
            </a:r>
            <a:r>
              <a:rPr lang="zh-TW" alt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 </a:t>
            </a:r>
            <a:r>
              <a:rPr lang="en-US" altLang="zh-TW"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rPr>
              <a:t>YOU</a:t>
            </a:r>
            <a:endPar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華康新綜藝體W5" pitchFamily="81" charset="-120"/>
              <a:ea typeface="華康新綜藝體W5" pitchFamily="81" charset="-120"/>
            </a:endParaRPr>
          </a:p>
        </p:txBody>
      </p:sp>
      <p:sp>
        <p:nvSpPr>
          <p:cNvPr id="3" name="Subtitle 2"/>
          <p:cNvSpPr>
            <a:spLocks noGrp="1"/>
          </p:cNvSpPr>
          <p:nvPr>
            <p:ph type="subTitle" idx="1"/>
          </p:nvPr>
        </p:nvSpPr>
        <p:spPr/>
        <p:txBody>
          <a:bodyPr>
            <a:normAutofit fontScale="55000" lnSpcReduction="20000"/>
          </a:bodyPr>
          <a:lstStyle/>
          <a:p>
            <a:r>
              <a:rPr lang="en-US" altLang="zh-TW" dirty="0" smtClean="0">
                <a:latin typeface="Times New Roman" pitchFamily="18" charset="0"/>
                <a:ea typeface="標楷體" pitchFamily="65" charset="-120"/>
                <a:cs typeface="Times New Roman" pitchFamily="18" charset="0"/>
              </a:rPr>
              <a:t>United Nations Environment </a:t>
            </a:r>
            <a:r>
              <a:rPr lang="en-US" altLang="zh-TW" dirty="0" err="1" smtClean="0">
                <a:latin typeface="Times New Roman" pitchFamily="18" charset="0"/>
                <a:ea typeface="標楷體" pitchFamily="65" charset="-120"/>
                <a:cs typeface="Times New Roman" pitchFamily="18" charset="0"/>
              </a:rPr>
              <a:t>Programme</a:t>
            </a:r>
            <a:endParaRPr lang="zh-TW" altLang="zh-TW" dirty="0" smtClean="0">
              <a:latin typeface="Times New Roman" pitchFamily="18" charset="0"/>
              <a:ea typeface="標楷體" pitchFamily="65" charset="-120"/>
              <a:cs typeface="Times New Roman" pitchFamily="18" charset="0"/>
            </a:endParaRPr>
          </a:p>
          <a:p>
            <a:r>
              <a:rPr lang="zh-TW" altLang="zh-TW" dirty="0" smtClean="0">
                <a:latin typeface="Times New Roman" pitchFamily="18" charset="0"/>
                <a:ea typeface="標楷體" pitchFamily="65" charset="-120"/>
                <a:cs typeface="Times New Roman" pitchFamily="18" charset="0"/>
              </a:rPr>
              <a:t>聯合國環境規劃署</a:t>
            </a:r>
            <a:endParaRPr lang="en-US"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31645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Template>
  <TotalTime>39</TotalTime>
  <Words>502</Words>
  <Application>Microsoft Office PowerPoint</Application>
  <PresentationFormat>如螢幕大小 (16:9)</PresentationFormat>
  <Paragraphs>27</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59</vt:lpstr>
      <vt:lpstr>聯合國環境規劃署年鑑2014手冊</vt:lpstr>
      <vt:lpstr>PowerPoint 簡報</vt:lpstr>
      <vt:lpstr>PowerPoint 簡報</vt:lpstr>
      <vt:lpstr>PowerPoint 簡報</vt:lpstr>
      <vt:lpstr>PowerPoint 簡報</vt:lpstr>
      <vt:lpstr>PowerPoint 簡報</vt:lpstr>
      <vt:lpstr>THANK YOU</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irene167</dc:creator>
  <cp:lastModifiedBy>林筱嵐</cp:lastModifiedBy>
  <cp:revision>7</cp:revision>
  <dcterms:created xsi:type="dcterms:W3CDTF">2014-11-19T09:18:11Z</dcterms:created>
  <dcterms:modified xsi:type="dcterms:W3CDTF">2014-12-12T04:22:09Z</dcterms:modified>
</cp:coreProperties>
</file>