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4" r:id="rId4"/>
    <p:sldId id="265" r:id="rId5"/>
    <p:sldId id="262" r:id="rId6"/>
    <p:sldId id="266" r:id="rId7"/>
    <p:sldId id="267" r:id="rId8"/>
    <p:sldId id="268" r:id="rId9"/>
    <p:sldId id="269" r:id="rId10"/>
    <p:sldId id="270" r:id="rId11"/>
    <p:sldId id="271" r:id="rId12"/>
    <p:sldId id="259"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4" autoAdjust="0"/>
  </p:normalViewPr>
  <p:slideViewPr>
    <p:cSldViewPr>
      <p:cViewPr>
        <p:scale>
          <a:sx n="118" d="100"/>
          <a:sy n="118" d="100"/>
        </p:scale>
        <p:origin x="-108" y="-66"/>
      </p:cViewPr>
      <p:guideLst>
        <p:guide orient="horz" pos="1620"/>
        <p:guide pos="2880"/>
      </p:guideLst>
    </p:cSldViewPr>
  </p:slideViewPr>
  <p:notesTextViewPr>
    <p:cViewPr>
      <p:scale>
        <a:sx n="1" d="1"/>
        <a:sy n="1" d="1"/>
      </p:scale>
      <p:origin x="0" y="0"/>
    </p:cViewPr>
  </p:notesTextViewPr>
  <p:notesViewPr>
    <p:cSldViewPr>
      <p:cViewPr varScale="1">
        <p:scale>
          <a:sx n="96" d="100"/>
          <a:sy n="96" d="100"/>
        </p:scale>
        <p:origin x="-40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876D8E-1D2A-4CEB-A939-B07D56CB96B3}" type="datetimeFigureOut">
              <a:rPr lang="en-US" smtClean="0"/>
              <a:pPr/>
              <a:t>12/12/2014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0F48CF-B685-49C4-8808-80B00F814330}" type="slidenum">
              <a:rPr lang="en-US" smtClean="0"/>
              <a:pPr/>
              <a:t>‹#›</a:t>
            </a:fld>
            <a:endParaRPr lang="en-US"/>
          </a:p>
        </p:txBody>
      </p:sp>
    </p:spTree>
    <p:extLst>
      <p:ext uri="{BB962C8B-B14F-4D97-AF65-F5344CB8AC3E}">
        <p14:creationId xmlns:p14="http://schemas.microsoft.com/office/powerpoint/2010/main" val="1131189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9E8C12-0D39-482C-86EF-63ACD0F243B0}" type="datetimeFigureOut">
              <a:rPr lang="zh-TW" altLang="en-US" smtClean="0"/>
              <a:t>2014/12/12</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2875B-B459-482B-A703-877902E70F67}" type="slidenum">
              <a:rPr lang="zh-TW" altLang="en-US" smtClean="0"/>
              <a:t>‹#›</a:t>
            </a:fld>
            <a:endParaRPr lang="zh-TW" altLang="en-US"/>
          </a:p>
        </p:txBody>
      </p:sp>
    </p:spTree>
    <p:extLst>
      <p:ext uri="{BB962C8B-B14F-4D97-AF65-F5344CB8AC3E}">
        <p14:creationId xmlns:p14="http://schemas.microsoft.com/office/powerpoint/2010/main" val="2775316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4</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5</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6</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7</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9</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10</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F02875B-B459-482B-A703-877902E70F67}" type="slidenum">
              <a:rPr lang="zh-TW" altLang="en-US" smtClean="0"/>
              <a:t>11</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572567"/>
            <a:ext cx="7772400" cy="685899"/>
          </a:xfrm>
        </p:spPr>
        <p:txBody>
          <a:bodyPr/>
          <a:lstStyle>
            <a:lvl1pPr>
              <a:defRPr>
                <a:solidFill>
                  <a:schemeClr val="bg1"/>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1186458"/>
            <a:ext cx="6400800" cy="521196"/>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5878889C-009C-4E59-8F5B-AC0CF955DFFE}"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29A2B-F04D-4A71-A113-CB1C5C232691}" type="slidenum">
              <a:rPr lang="en-US" smtClean="0"/>
              <a:pPr/>
              <a:t>‹#›</a:t>
            </a:fld>
            <a:endParaRPr lang="en-US"/>
          </a:p>
        </p:txBody>
      </p:sp>
    </p:spTree>
    <p:extLst>
      <p:ext uri="{BB962C8B-B14F-4D97-AF65-F5344CB8AC3E}">
        <p14:creationId xmlns:p14="http://schemas.microsoft.com/office/powerpoint/2010/main" val="25287553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79712" y="205979"/>
            <a:ext cx="6707088" cy="857250"/>
          </a:xfrm>
        </p:spPr>
        <p:txBody>
          <a:bodyPr/>
          <a:lstStyle>
            <a:lvl1pPr algn="l">
              <a:defRPr/>
            </a:lvl1pPr>
          </a:lstStyle>
          <a:p>
            <a:r>
              <a:rPr lang="en-US" dirty="0" smtClean="0"/>
              <a:t>Title</a:t>
            </a:r>
            <a:endParaRPr lang="en-US" dirty="0"/>
          </a:p>
        </p:txBody>
      </p:sp>
      <p:sp>
        <p:nvSpPr>
          <p:cNvPr id="3" name="Content Placeholder 2"/>
          <p:cNvSpPr>
            <a:spLocks noGrp="1"/>
          </p:cNvSpPr>
          <p:nvPr>
            <p:ph idx="1" hasCustomPrompt="1"/>
          </p:nvPr>
        </p:nvSpPr>
        <p:spPr>
          <a:xfrm>
            <a:off x="1979712" y="1200151"/>
            <a:ext cx="6707088" cy="3394472"/>
          </a:xfrm>
        </p:spPr>
        <p:txBody>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endParaRPr lang="en-US" dirty="0"/>
          </a:p>
        </p:txBody>
      </p:sp>
      <p:sp>
        <p:nvSpPr>
          <p:cNvPr id="4" name="Date Placeholder 3"/>
          <p:cNvSpPr>
            <a:spLocks noGrp="1"/>
          </p:cNvSpPr>
          <p:nvPr>
            <p:ph type="dt" sz="half" idx="10"/>
          </p:nvPr>
        </p:nvSpPr>
        <p:spPr/>
        <p:txBody>
          <a:bodyPr/>
          <a:lstStyle/>
          <a:p>
            <a:fld id="{5878889C-009C-4E59-8F5B-AC0CF955DFFE}"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29A2B-F04D-4A71-A113-CB1C5C232691}" type="slidenum">
              <a:rPr lang="en-US" smtClean="0"/>
              <a:pPr/>
              <a:t>‹#›</a:t>
            </a:fld>
            <a:endParaRPr lang="en-US"/>
          </a:p>
        </p:txBody>
      </p:sp>
    </p:spTree>
    <p:extLst>
      <p:ext uri="{BB962C8B-B14F-4D97-AF65-F5344CB8AC3E}">
        <p14:creationId xmlns:p14="http://schemas.microsoft.com/office/powerpoint/2010/main" val="3095313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Title</a:t>
            </a:r>
            <a:endParaRPr lang="en-US" dirty="0"/>
          </a:p>
        </p:txBody>
      </p:sp>
      <p:sp>
        <p:nvSpPr>
          <p:cNvPr id="3" name="Content Placeholder 2"/>
          <p:cNvSpPr>
            <a:spLocks noGrp="1"/>
          </p:cNvSpPr>
          <p:nvPr>
            <p:ph idx="1" hasCustomPrompt="1"/>
          </p:nvPr>
        </p:nvSpPr>
        <p:spPr/>
        <p:txBody>
          <a:bodyPr/>
          <a:lstStyle>
            <a:lvl1pPr marL="0" indent="0" algn="ctr">
              <a:buNone/>
              <a:defRPr>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 </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878889C-009C-4E59-8F5B-AC0CF955DFFE}" type="datetimeFigureOut">
              <a:rPr lang="en-US" smtClean="0"/>
              <a:pPr/>
              <a:t>12/12/2014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6E29A2B-F04D-4A71-A113-CB1C5C232691}" type="slidenum">
              <a:rPr lang="en-US" smtClean="0"/>
              <a:pPr/>
              <a:t>‹#›</a:t>
            </a:fld>
            <a:endParaRPr lang="en-US"/>
          </a:p>
        </p:txBody>
      </p:sp>
    </p:spTree>
    <p:extLst>
      <p:ext uri="{BB962C8B-B14F-4D97-AF65-F5344CB8AC3E}">
        <p14:creationId xmlns:p14="http://schemas.microsoft.com/office/powerpoint/2010/main" val="1577113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Templateswise.c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1" cap="all">
                <a:solidFill>
                  <a:schemeClr val="bg1"/>
                </a:solidFill>
              </a:defRPr>
            </a:lvl1pPr>
          </a:lstStyle>
          <a:p>
            <a:r>
              <a:rPr lang="en-US" dirty="0" smtClean="0"/>
              <a:t>NAME OF SECTION HEADER</a:t>
            </a:r>
            <a:endParaRPr lang="en-US" dirty="0"/>
          </a:p>
        </p:txBody>
      </p:sp>
      <p:sp>
        <p:nvSpPr>
          <p:cNvPr id="3" name="Text Placeholder 2"/>
          <p:cNvSpPr>
            <a:spLocks noGrp="1"/>
          </p:cNvSpPr>
          <p:nvPr>
            <p:ph type="body" idx="1" hasCustomPrompt="1"/>
          </p:nvPr>
        </p:nvSpPr>
        <p:spPr>
          <a:xfrm>
            <a:off x="722313" y="2180035"/>
            <a:ext cx="7772400" cy="1125140"/>
          </a:xfrm>
        </p:spPr>
        <p:txBody>
          <a:bodyPr anchor="b"/>
          <a:lstStyle>
            <a:lvl1pPr marL="0" indent="0">
              <a:buNone/>
              <a:defRPr sz="200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Header</a:t>
            </a:r>
          </a:p>
        </p:txBody>
      </p:sp>
      <p:sp>
        <p:nvSpPr>
          <p:cNvPr id="4" name="Date Placeholder 3"/>
          <p:cNvSpPr>
            <a:spLocks noGrp="1"/>
          </p:cNvSpPr>
          <p:nvPr>
            <p:ph type="dt" sz="half" idx="10"/>
          </p:nvPr>
        </p:nvSpPr>
        <p:spPr/>
        <p:txBody>
          <a:bodyPr/>
          <a:lstStyle/>
          <a:p>
            <a:fld id="{5878889C-009C-4E59-8F5B-AC0CF955DFFE}" type="datetimeFigureOut">
              <a:rPr lang="en-US" smtClean="0"/>
              <a:pPr/>
              <a:t>12/12/2014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29A2B-F04D-4A71-A113-CB1C5C232691}" type="slidenum">
              <a:rPr lang="en-US" smtClean="0"/>
              <a:pPr/>
              <a:t>‹#›</a:t>
            </a:fld>
            <a:endParaRPr lang="en-US"/>
          </a:p>
        </p:txBody>
      </p:sp>
    </p:spTree>
    <p:extLst>
      <p:ext uri="{BB962C8B-B14F-4D97-AF65-F5344CB8AC3E}">
        <p14:creationId xmlns:p14="http://schemas.microsoft.com/office/powerpoint/2010/main" val="266524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878889C-009C-4E59-8F5B-AC0CF955DFFE}" type="datetimeFigureOut">
              <a:rPr lang="en-US" smtClean="0"/>
              <a:pPr/>
              <a:t>12/12/2014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6E29A2B-F04D-4A71-A113-CB1C5C232691}" type="slidenum">
              <a:rPr lang="en-US" smtClean="0"/>
              <a:pPr/>
              <a:t>‹#›</a:t>
            </a:fld>
            <a:endParaRPr lang="en-US"/>
          </a:p>
        </p:txBody>
      </p:sp>
    </p:spTree>
    <p:extLst>
      <p:ext uri="{BB962C8B-B14F-4D97-AF65-F5344CB8AC3E}">
        <p14:creationId xmlns:p14="http://schemas.microsoft.com/office/powerpoint/2010/main" val="604610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7494"/>
            <a:ext cx="7772400" cy="1207095"/>
          </a:xfrm>
        </p:spPr>
        <p:txBody>
          <a:bodyPr>
            <a:normAutofit fontScale="90000"/>
          </a:bodyPr>
          <a:lstStyle/>
          <a:p>
            <a:pPr>
              <a:lnSpc>
                <a:spcPct val="150000"/>
              </a:lnSpc>
            </a:pPr>
            <a:r>
              <a:rPr lang="zh-TW" altLang="zh-TW" b="1" dirty="0" smtClean="0">
                <a:latin typeface="Times New Roman" pitchFamily="18" charset="0"/>
                <a:ea typeface="標楷體" pitchFamily="65" charset="-120"/>
                <a:cs typeface="Times New Roman" pitchFamily="18" charset="0"/>
              </a:rPr>
              <a:t>千年發展目標報告</a:t>
            </a:r>
            <a:r>
              <a:rPr lang="en-US" altLang="zh-TW" b="1" dirty="0" smtClean="0">
                <a:latin typeface="Times New Roman" pitchFamily="18" charset="0"/>
                <a:ea typeface="標楷體" pitchFamily="65" charset="-120"/>
                <a:cs typeface="Times New Roman" pitchFamily="18" charset="0"/>
              </a:rPr>
              <a:t/>
            </a:r>
            <a:br>
              <a:rPr lang="en-US" altLang="zh-TW" b="1" dirty="0" smtClean="0">
                <a:latin typeface="Times New Roman" pitchFamily="18" charset="0"/>
                <a:ea typeface="標楷體" pitchFamily="65" charset="-120"/>
                <a:cs typeface="Times New Roman" pitchFamily="18" charset="0"/>
              </a:rPr>
            </a:br>
            <a:r>
              <a:rPr lang="en-US" altLang="zh-TW" b="1" dirty="0" smtClean="0">
                <a:latin typeface="Times New Roman" pitchFamily="18" charset="0"/>
                <a:ea typeface="標楷體" pitchFamily="65" charset="-120"/>
                <a:cs typeface="Times New Roman" pitchFamily="18" charset="0"/>
              </a:rPr>
              <a:t>Millennium Development Goals</a:t>
            </a:r>
            <a:endParaRPr lang="en-US" b="1" dirty="0">
              <a:latin typeface="Times New Roman" pitchFamily="18" charset="0"/>
              <a:ea typeface="標楷體" pitchFamily="65" charset="-120"/>
              <a:cs typeface="Times New Roman" pitchFamily="18" charset="0"/>
            </a:endParaRPr>
          </a:p>
        </p:txBody>
      </p:sp>
      <p:sp>
        <p:nvSpPr>
          <p:cNvPr id="5" name="矩形 4"/>
          <p:cNvSpPr/>
          <p:nvPr/>
        </p:nvSpPr>
        <p:spPr>
          <a:xfrm>
            <a:off x="3635896" y="4650690"/>
            <a:ext cx="2031325" cy="369332"/>
          </a:xfrm>
          <a:prstGeom prst="rect">
            <a:avLst/>
          </a:prstGeom>
        </p:spPr>
        <p:txBody>
          <a:bodyPr wrap="none">
            <a:spAutoFit/>
          </a:bodyPr>
          <a:lstStyle/>
          <a:p>
            <a:r>
              <a:rPr lang="zh-TW" altLang="zh-TW" dirty="0" smtClean="0">
                <a:solidFill>
                  <a:schemeClr val="bg1">
                    <a:lumMod val="95000"/>
                  </a:schemeClr>
                </a:solidFill>
                <a:latin typeface="標楷體" pitchFamily="65" charset="-120"/>
                <a:ea typeface="標楷體" pitchFamily="65" charset="-120"/>
              </a:rPr>
              <a:t>聯合國經社事務部</a:t>
            </a:r>
            <a:endParaRPr lang="zh-TW" altLang="en-US" dirty="0">
              <a:solidFill>
                <a:schemeClr val="bg1">
                  <a:lumMod val="95000"/>
                </a:schemeClr>
              </a:solidFill>
              <a:latin typeface="標楷體" pitchFamily="65" charset="-120"/>
              <a:ea typeface="標楷體" pitchFamily="65" charset="-120"/>
            </a:endParaRPr>
          </a:p>
        </p:txBody>
      </p:sp>
    </p:spTree>
    <p:extLst>
      <p:ext uri="{BB962C8B-B14F-4D97-AF65-F5344CB8AC3E}">
        <p14:creationId xmlns:p14="http://schemas.microsoft.com/office/powerpoint/2010/main" val="2970848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02798" y="195486"/>
            <a:ext cx="449353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目標七：確保環境的可持續能力</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sp>
        <p:nvSpPr>
          <p:cNvPr id="7" name="矩形 6"/>
          <p:cNvSpPr/>
          <p:nvPr/>
        </p:nvSpPr>
        <p:spPr>
          <a:xfrm>
            <a:off x="1763688" y="771550"/>
            <a:ext cx="7128792" cy="2264851"/>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1990</a:t>
            </a:r>
            <a:r>
              <a:rPr lang="zh-TW" altLang="en-US" sz="1600" dirty="0" smtClean="0">
                <a:latin typeface="Times New Roman" pitchFamily="18" charset="0"/>
                <a:ea typeface="標楷體" pitchFamily="65" charset="-120"/>
                <a:cs typeface="Times New Roman" pitchFamily="18" charset="0"/>
              </a:rPr>
              <a:t>年以來全球二氧化碳排放增長近</a:t>
            </a:r>
            <a:r>
              <a:rPr lang="en-US" altLang="zh-TW" sz="1600" dirty="0" smtClean="0">
                <a:latin typeface="Times New Roman" pitchFamily="18" charset="0"/>
                <a:ea typeface="標楷體" pitchFamily="65" charset="-120"/>
                <a:cs typeface="Times New Roman" pitchFamily="18" charset="0"/>
              </a:rPr>
              <a:t>50%</a:t>
            </a:r>
            <a:r>
              <a:rPr lang="zh-TW" altLang="en-US" sz="1600" dirty="0" smtClean="0">
                <a:latin typeface="Times New Roman" pitchFamily="18" charset="0"/>
                <a:ea typeface="標楷體" pitchFamily="65" charset="-120"/>
                <a:cs typeface="Times New Roman" pitchFamily="18" charset="0"/>
              </a:rPr>
              <a:t>。</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截至</a:t>
            </a: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年，受保護的生態系統覆蓋全球</a:t>
            </a:r>
            <a:r>
              <a:rPr lang="en-US" altLang="zh-TW" sz="1600" dirty="0" smtClean="0">
                <a:latin typeface="Times New Roman" pitchFamily="18" charset="0"/>
                <a:ea typeface="標楷體" pitchFamily="65" charset="-120"/>
                <a:cs typeface="Times New Roman" pitchFamily="18" charset="0"/>
              </a:rPr>
              <a:t>14%</a:t>
            </a:r>
            <a:r>
              <a:rPr lang="zh-TW" altLang="en-US" sz="1600" dirty="0" smtClean="0">
                <a:latin typeface="Times New Roman" pitchFamily="18" charset="0"/>
                <a:ea typeface="標楷體" pitchFamily="65" charset="-120"/>
                <a:cs typeface="Times New Roman" pitchFamily="18" charset="0"/>
              </a:rPr>
              <a:t>的陸地和海洋面積。</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1990</a:t>
            </a:r>
            <a:r>
              <a:rPr lang="zh-TW" altLang="en-US" sz="1600" dirty="0" smtClean="0">
                <a:latin typeface="Times New Roman" pitchFamily="18" charset="0"/>
                <a:ea typeface="標楷體" pitchFamily="65" charset="-120"/>
                <a:cs typeface="Times New Roman" pitchFamily="18" charset="0"/>
              </a:rPr>
              <a:t>年以來，有超過</a:t>
            </a:r>
            <a:r>
              <a:rPr lang="en-US" altLang="zh-TW" sz="1600" dirty="0" smtClean="0">
                <a:latin typeface="Times New Roman" pitchFamily="18" charset="0"/>
                <a:ea typeface="標楷體" pitchFamily="65" charset="-120"/>
                <a:cs typeface="Times New Roman" pitchFamily="18" charset="0"/>
              </a:rPr>
              <a:t>23</a:t>
            </a:r>
            <a:r>
              <a:rPr lang="zh-TW" altLang="en-US" sz="1600" dirty="0" smtClean="0">
                <a:latin typeface="Times New Roman" pitchFamily="18" charset="0"/>
                <a:ea typeface="標楷體" pitchFamily="65" charset="-120"/>
                <a:cs typeface="Times New Roman" pitchFamily="18" charset="0"/>
              </a:rPr>
              <a:t>億人獲得改善飲用水源，但仍有</a:t>
            </a:r>
            <a:r>
              <a:rPr lang="en-US" altLang="zh-TW" sz="1600" dirty="0" smtClean="0">
                <a:latin typeface="Times New Roman" pitchFamily="18" charset="0"/>
                <a:ea typeface="標楷體" pitchFamily="65" charset="-120"/>
                <a:cs typeface="Times New Roman" pitchFamily="18" charset="0"/>
              </a:rPr>
              <a:t>7.48</a:t>
            </a:r>
            <a:r>
              <a:rPr lang="zh-TW" altLang="en-US" sz="1600" dirty="0" smtClean="0">
                <a:latin typeface="Times New Roman" pitchFamily="18" charset="0"/>
                <a:ea typeface="標楷體" pitchFamily="65" charset="-120"/>
                <a:cs typeface="Times New Roman" pitchFamily="18" charset="0"/>
              </a:rPr>
              <a:t>億人只取用未經過改善的水源。</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1990</a:t>
            </a:r>
            <a:r>
              <a:rPr lang="zh-TW" altLang="en-US" sz="1600" dirty="0" smtClean="0">
                <a:latin typeface="Times New Roman" pitchFamily="18" charset="0"/>
                <a:ea typeface="標楷體" pitchFamily="65" charset="-120"/>
                <a:cs typeface="Times New Roman" pitchFamily="18" charset="0"/>
              </a:rPr>
              <a:t>年至</a:t>
            </a: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年間，近</a:t>
            </a:r>
            <a:r>
              <a:rPr lang="en-US" altLang="zh-TW" sz="1600" dirty="0" smtClean="0">
                <a:latin typeface="Times New Roman" pitchFamily="18" charset="0"/>
                <a:ea typeface="標楷體" pitchFamily="65" charset="-120"/>
                <a:cs typeface="Times New Roman" pitchFamily="18" charset="0"/>
              </a:rPr>
              <a:t>20</a:t>
            </a:r>
            <a:r>
              <a:rPr lang="zh-TW" altLang="en-US" sz="1600" dirty="0" smtClean="0">
                <a:latin typeface="Times New Roman" pitchFamily="18" charset="0"/>
                <a:ea typeface="標楷體" pitchFamily="65" charset="-120"/>
                <a:cs typeface="Times New Roman" pitchFamily="18" charset="0"/>
              </a:rPr>
              <a:t>億人獲得改善衛生設施。但仍有</a:t>
            </a:r>
            <a:r>
              <a:rPr lang="en-US" altLang="zh-TW" sz="1600" dirty="0" smtClean="0">
                <a:latin typeface="Times New Roman" pitchFamily="18" charset="0"/>
                <a:ea typeface="標楷體" pitchFamily="65" charset="-120"/>
                <a:cs typeface="Times New Roman" pitchFamily="18" charset="0"/>
              </a:rPr>
              <a:t>10</a:t>
            </a:r>
            <a:r>
              <a:rPr lang="zh-TW" altLang="en-US" sz="1600" dirty="0" smtClean="0">
                <a:latin typeface="Times New Roman" pitchFamily="18" charset="0"/>
                <a:ea typeface="標楷體" pitchFamily="65" charset="-120"/>
                <a:cs typeface="Times New Roman" pitchFamily="18" charset="0"/>
              </a:rPr>
              <a:t>億人在戶外便溺。</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發展中地區有三分之一的居民仍住在貧民窟，應建立更多的街道改善。</a:t>
            </a:r>
            <a:endParaRPr lang="en-US" altLang="zh-TW" sz="1600" dirty="0" smtClean="0">
              <a:latin typeface="Times New Roman" pitchFamily="18" charset="0"/>
              <a:ea typeface="標楷體" pitchFamily="65" charset="-120"/>
              <a:cs typeface="Times New Roman" pitchFamily="18" charset="0"/>
            </a:endParaRPr>
          </a:p>
        </p:txBody>
      </p:sp>
      <p:grpSp>
        <p:nvGrpSpPr>
          <p:cNvPr id="21" name="群組 20"/>
          <p:cNvGrpSpPr/>
          <p:nvPr/>
        </p:nvGrpSpPr>
        <p:grpSpPr>
          <a:xfrm>
            <a:off x="2008380" y="3075806"/>
            <a:ext cx="6740084" cy="1944216"/>
            <a:chOff x="2008380" y="3075806"/>
            <a:chExt cx="6740084" cy="1944216"/>
          </a:xfrm>
        </p:grpSpPr>
        <p:pic>
          <p:nvPicPr>
            <p:cNvPr id="7170" name="Picture 2"/>
            <p:cNvPicPr>
              <a:picLocks noChangeAspect="1" noChangeArrowheads="1"/>
            </p:cNvPicPr>
            <p:nvPr/>
          </p:nvPicPr>
          <p:blipFill>
            <a:blip r:embed="rId3" cstate="print"/>
            <a:srcRect/>
            <a:stretch>
              <a:fillRect/>
            </a:stretch>
          </p:blipFill>
          <p:spPr bwMode="auto">
            <a:xfrm>
              <a:off x="5680788" y="3075806"/>
              <a:ext cx="1645726" cy="1944216"/>
            </a:xfrm>
            <a:prstGeom prst="rect">
              <a:avLst/>
            </a:prstGeom>
            <a:ln>
              <a:noFill/>
            </a:ln>
            <a:effectLst>
              <a:softEdge rad="112500"/>
            </a:effectLst>
          </p:spPr>
        </p:pic>
        <p:pic>
          <p:nvPicPr>
            <p:cNvPr id="7171" name="Picture 3"/>
            <p:cNvPicPr>
              <a:picLocks noChangeAspect="1" noChangeArrowheads="1"/>
            </p:cNvPicPr>
            <p:nvPr/>
          </p:nvPicPr>
          <p:blipFill>
            <a:blip r:embed="rId4" cstate="print"/>
            <a:srcRect/>
            <a:stretch>
              <a:fillRect/>
            </a:stretch>
          </p:blipFill>
          <p:spPr bwMode="auto">
            <a:xfrm>
              <a:off x="7264964" y="3075806"/>
              <a:ext cx="1483500" cy="1908622"/>
            </a:xfrm>
            <a:prstGeom prst="rect">
              <a:avLst/>
            </a:prstGeom>
            <a:ln>
              <a:noFill/>
            </a:ln>
            <a:effectLst>
              <a:softEdge rad="112500"/>
            </a:effectLst>
          </p:spPr>
        </p:pic>
        <p:pic>
          <p:nvPicPr>
            <p:cNvPr id="7172" name="Picture 4"/>
            <p:cNvPicPr>
              <a:picLocks noChangeAspect="1" noChangeArrowheads="1"/>
            </p:cNvPicPr>
            <p:nvPr/>
          </p:nvPicPr>
          <p:blipFill>
            <a:blip r:embed="rId5" cstate="print"/>
            <a:srcRect/>
            <a:stretch>
              <a:fillRect/>
            </a:stretch>
          </p:blipFill>
          <p:spPr bwMode="auto">
            <a:xfrm>
              <a:off x="2008380" y="3075806"/>
              <a:ext cx="3744416" cy="1877698"/>
            </a:xfrm>
            <a:prstGeom prst="rect">
              <a:avLst/>
            </a:prstGeom>
            <a:ln>
              <a:noFill/>
            </a:ln>
            <a:effectLst>
              <a:softEdge rad="112500"/>
            </a:effec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02798" y="195486"/>
            <a:ext cx="3877985"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目標八：全球合作促進發展</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sp>
        <p:nvSpPr>
          <p:cNvPr id="7" name="矩形 6"/>
          <p:cNvSpPr/>
          <p:nvPr/>
        </p:nvSpPr>
        <p:spPr>
          <a:xfrm>
            <a:off x="1763688" y="771550"/>
            <a:ext cx="7128792" cy="1938992"/>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2013</a:t>
            </a:r>
            <a:r>
              <a:rPr lang="zh-TW" altLang="en-US" sz="1600" dirty="0" smtClean="0">
                <a:latin typeface="Times New Roman" pitchFamily="18" charset="0"/>
                <a:ea typeface="標楷體" pitchFamily="65" charset="-120"/>
                <a:cs typeface="Times New Roman" pitchFamily="18" charset="0"/>
              </a:rPr>
              <a:t>年官方發展援助</a:t>
            </a:r>
            <a:r>
              <a:rPr lang="en-US" altLang="zh-TW" sz="1600" dirty="0" smtClean="0">
                <a:latin typeface="Times New Roman" pitchFamily="18" charset="0"/>
                <a:ea typeface="標楷體" pitchFamily="65" charset="-120"/>
                <a:cs typeface="Times New Roman" pitchFamily="18" charset="0"/>
              </a:rPr>
              <a:t>1348</a:t>
            </a:r>
            <a:r>
              <a:rPr lang="zh-TW" altLang="en-US" sz="1600" dirty="0" smtClean="0">
                <a:latin typeface="Times New Roman" pitchFamily="18" charset="0"/>
                <a:ea typeface="標楷體" pitchFamily="65" charset="-120"/>
                <a:cs typeface="Times New Roman" pitchFamily="18" charset="0"/>
              </a:rPr>
              <a:t>億美金，達到有記錄以來最高水平。</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發展國家從發展中國家進口商品</a:t>
            </a:r>
            <a:r>
              <a:rPr lang="en-US" altLang="zh-TW" sz="1600" dirty="0" smtClean="0">
                <a:latin typeface="Times New Roman" pitchFamily="18" charset="0"/>
                <a:ea typeface="標楷體" pitchFamily="65" charset="-120"/>
                <a:cs typeface="Times New Roman" pitchFamily="18" charset="0"/>
              </a:rPr>
              <a:t>80%</a:t>
            </a:r>
            <a:r>
              <a:rPr lang="zh-TW" altLang="en-US" sz="1600" dirty="0" smtClean="0">
                <a:latin typeface="Times New Roman" pitchFamily="18" charset="0"/>
                <a:ea typeface="標楷體" pitchFamily="65" charset="-120"/>
                <a:cs typeface="Times New Roman" pitchFamily="18" charset="0"/>
              </a:rPr>
              <a:t>免稅。平均關稅有所下降，但下降不大。</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發展中國家債務負擔保持穩定，約占出口收入</a:t>
            </a:r>
            <a:r>
              <a:rPr lang="en-US" altLang="zh-TW" sz="1600" dirty="0" smtClean="0">
                <a:latin typeface="Times New Roman" pitchFamily="18" charset="0"/>
                <a:ea typeface="標楷體" pitchFamily="65" charset="-120"/>
                <a:cs typeface="Times New Roman" pitchFamily="18" charset="0"/>
              </a:rPr>
              <a:t>3%</a:t>
            </a:r>
            <a:r>
              <a:rPr lang="zh-TW" altLang="en-US" sz="1600" dirty="0" smtClean="0">
                <a:latin typeface="Times New Roman" pitchFamily="18" charset="0"/>
                <a:ea typeface="標楷體" pitchFamily="65" charset="-120"/>
                <a:cs typeface="Times New Roman" pitchFamily="18" charset="0"/>
              </a:rPr>
              <a:t>。</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過去四年間，非洲的戶聯網用戶數幾乎增加一倍。對現代信息和通信技術的應用繼續增加。</a:t>
            </a:r>
            <a:endParaRPr lang="en-US" altLang="zh-TW" sz="1600" dirty="0" smtClean="0">
              <a:latin typeface="Times New Roman" pitchFamily="18" charset="0"/>
              <a:ea typeface="標楷體" pitchFamily="65" charset="-12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2123728" y="2643758"/>
            <a:ext cx="1633059" cy="2309685"/>
          </a:xfrm>
          <a:prstGeom prst="rect">
            <a:avLst/>
          </a:prstGeom>
          <a:ln>
            <a:noFill/>
          </a:ln>
          <a:effectLst>
            <a:softEdge rad="112500"/>
          </a:effectLst>
        </p:spPr>
      </p:pic>
      <p:grpSp>
        <p:nvGrpSpPr>
          <p:cNvPr id="16" name="群組 15"/>
          <p:cNvGrpSpPr/>
          <p:nvPr/>
        </p:nvGrpSpPr>
        <p:grpSpPr>
          <a:xfrm>
            <a:off x="3923928" y="2571750"/>
            <a:ext cx="4176464" cy="2448272"/>
            <a:chOff x="5292080" y="2427734"/>
            <a:chExt cx="3600400" cy="2088232"/>
          </a:xfrm>
        </p:grpSpPr>
        <p:pic>
          <p:nvPicPr>
            <p:cNvPr id="8195" name="Picture 3"/>
            <p:cNvPicPr>
              <a:picLocks noChangeAspect="1" noChangeArrowheads="1"/>
            </p:cNvPicPr>
            <p:nvPr/>
          </p:nvPicPr>
          <p:blipFill>
            <a:blip r:embed="rId4" cstate="print"/>
            <a:srcRect t="17238" b="13812"/>
            <a:stretch>
              <a:fillRect/>
            </a:stretch>
          </p:blipFill>
          <p:spPr bwMode="auto">
            <a:xfrm>
              <a:off x="5364088" y="2787774"/>
              <a:ext cx="2890158" cy="1728192"/>
            </a:xfrm>
            <a:prstGeom prst="rect">
              <a:avLst/>
            </a:prstGeom>
            <a:noFill/>
            <a:ln w="9525">
              <a:noFill/>
              <a:miter lim="800000"/>
              <a:headEnd/>
              <a:tailEnd/>
            </a:ln>
          </p:spPr>
        </p:pic>
        <p:sp>
          <p:nvSpPr>
            <p:cNvPr id="12" name="矩形 11"/>
            <p:cNvSpPr/>
            <p:nvPr/>
          </p:nvSpPr>
          <p:spPr>
            <a:xfrm>
              <a:off x="5292080" y="2427734"/>
              <a:ext cx="3096344" cy="430887"/>
            </a:xfrm>
            <a:prstGeom prst="rect">
              <a:avLst/>
            </a:prstGeom>
          </p:spPr>
          <p:txBody>
            <a:bodyPr wrap="square">
              <a:spAutoFit/>
            </a:bodyPr>
            <a:lstStyle/>
            <a:p>
              <a:pPr algn="just"/>
              <a:r>
                <a:rPr lang="en-US" altLang="zh-TW" sz="1100" dirty="0" smtClean="0">
                  <a:latin typeface="Times New Roman" pitchFamily="18" charset="0"/>
                  <a:ea typeface="標楷體" pitchFamily="65" charset="-120"/>
                  <a:cs typeface="Times New Roman" pitchFamily="18" charset="0"/>
                </a:rPr>
                <a:t>1996-2012</a:t>
              </a:r>
              <a:r>
                <a:rPr lang="zh-TW" altLang="en-US" sz="1100" dirty="0" smtClean="0">
                  <a:latin typeface="Times New Roman" pitchFamily="18" charset="0"/>
                  <a:ea typeface="標楷體" pitchFamily="65" charset="-120"/>
                  <a:cs typeface="Times New Roman" pitchFamily="18" charset="0"/>
                </a:rPr>
                <a:t>年發展國家從發展中國家和最不發達國家進口中</a:t>
              </a:r>
              <a:r>
                <a:rPr lang="en-US" altLang="zh-TW" sz="1100" dirty="0" smtClean="0">
                  <a:latin typeface="Times New Roman" pitchFamily="18" charset="0"/>
                  <a:ea typeface="標楷體" pitchFamily="65" charset="-120"/>
                  <a:cs typeface="Times New Roman" pitchFamily="18" charset="0"/>
                </a:rPr>
                <a:t>(</a:t>
              </a:r>
              <a:r>
                <a:rPr lang="zh-TW" altLang="en-US" sz="1100" dirty="0" smtClean="0">
                  <a:latin typeface="Times New Roman" pitchFamily="18" charset="0"/>
                  <a:ea typeface="標楷體" pitchFamily="65" charset="-120"/>
                  <a:cs typeface="Times New Roman" pitchFamily="18" charset="0"/>
                </a:rPr>
                <a:t>不包含石油和武器</a:t>
              </a:r>
              <a:r>
                <a:rPr lang="en-US" altLang="zh-TW" sz="1100" dirty="0" smtClean="0">
                  <a:latin typeface="Times New Roman" pitchFamily="18" charset="0"/>
                  <a:ea typeface="標楷體" pitchFamily="65" charset="-120"/>
                  <a:cs typeface="Times New Roman" pitchFamily="18" charset="0"/>
                </a:rPr>
                <a:t>)</a:t>
              </a:r>
              <a:r>
                <a:rPr lang="zh-TW" altLang="en-US" sz="1100" dirty="0" smtClean="0">
                  <a:latin typeface="Times New Roman" pitchFamily="18" charset="0"/>
                  <a:ea typeface="標楷體" pitchFamily="65" charset="-120"/>
                  <a:cs typeface="Times New Roman" pitchFamily="18" charset="0"/>
                </a:rPr>
                <a:t>免稅產品比例</a:t>
              </a:r>
              <a:r>
                <a:rPr lang="en-US" altLang="zh-TW" sz="1100" dirty="0" smtClean="0">
                  <a:latin typeface="Times New Roman" pitchFamily="18" charset="0"/>
                  <a:ea typeface="標楷體" pitchFamily="65" charset="-120"/>
                  <a:cs typeface="Times New Roman" pitchFamily="18" charset="0"/>
                </a:rPr>
                <a:t>(%)</a:t>
              </a:r>
              <a:endParaRPr lang="zh-TW" altLang="en-US" sz="1100" dirty="0">
                <a:latin typeface="Times New Roman" pitchFamily="18" charset="0"/>
                <a:ea typeface="標楷體" pitchFamily="65" charset="-120"/>
                <a:cs typeface="Times New Roman" pitchFamily="18" charset="0"/>
              </a:endParaRPr>
            </a:p>
          </p:txBody>
        </p:sp>
        <p:grpSp>
          <p:nvGrpSpPr>
            <p:cNvPr id="15" name="群組 14"/>
            <p:cNvGrpSpPr/>
            <p:nvPr/>
          </p:nvGrpSpPr>
          <p:grpSpPr>
            <a:xfrm>
              <a:off x="7596336" y="3507854"/>
              <a:ext cx="1296144" cy="477634"/>
              <a:chOff x="3347864" y="3723878"/>
              <a:chExt cx="1296144" cy="477634"/>
            </a:xfrm>
          </p:grpSpPr>
          <p:pic>
            <p:nvPicPr>
              <p:cNvPr id="11" name="Picture 3"/>
              <p:cNvPicPr>
                <a:picLocks noChangeAspect="1" noChangeArrowheads="1"/>
              </p:cNvPicPr>
              <p:nvPr/>
            </p:nvPicPr>
            <p:blipFill>
              <a:blip r:embed="rId4" cstate="print"/>
              <a:srcRect l="7330" t="86637" r="85340"/>
              <a:stretch>
                <a:fillRect/>
              </a:stretch>
            </p:blipFill>
            <p:spPr bwMode="auto">
              <a:xfrm>
                <a:off x="3347864" y="3723878"/>
                <a:ext cx="288032" cy="455365"/>
              </a:xfrm>
              <a:prstGeom prst="rect">
                <a:avLst/>
              </a:prstGeom>
              <a:noFill/>
              <a:ln w="9525">
                <a:noFill/>
                <a:miter lim="800000"/>
                <a:headEnd/>
                <a:tailEnd/>
              </a:ln>
            </p:spPr>
          </p:pic>
          <p:sp>
            <p:nvSpPr>
              <p:cNvPr id="13" name="矩形 12"/>
              <p:cNvSpPr/>
              <p:nvPr/>
            </p:nvSpPr>
            <p:spPr>
              <a:xfrm>
                <a:off x="3612957" y="3723878"/>
                <a:ext cx="1031051"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最不發達國家</a:t>
                </a:r>
              </a:p>
            </p:txBody>
          </p:sp>
          <p:sp>
            <p:nvSpPr>
              <p:cNvPr id="14" name="矩形 13"/>
              <p:cNvSpPr/>
              <p:nvPr/>
            </p:nvSpPr>
            <p:spPr>
              <a:xfrm>
                <a:off x="3610005" y="3939902"/>
                <a:ext cx="889987"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發達中國家</a:t>
                </a: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1520" y="1563638"/>
            <a:ext cx="8640960" cy="1207095"/>
          </a:xfrm>
          <a:prstGeom prst="rect">
            <a:avLst/>
          </a:prstGeom>
        </p:spPr>
        <p:txBody>
          <a:bodyPr vert="horz" lIns="91440" tIns="45720" rIns="91440" bIns="45720" rtlCol="0" anchor="t">
            <a:noAutofit/>
          </a:bodyPr>
          <a:lstStyle/>
          <a:p>
            <a:pPr marL="174625" marR="0" lvl="0" indent="-174625" algn="ctr" fontAlgn="auto">
              <a:lnSpc>
                <a:spcPct val="150000"/>
              </a:lnSpc>
              <a:spcBef>
                <a:spcPct val="0"/>
              </a:spcBef>
              <a:spcAft>
                <a:spcPts val="0"/>
              </a:spcAft>
              <a:buClr>
                <a:srgbClr val="0000FF"/>
              </a:buClr>
              <a:buSzTx/>
              <a:tabLst/>
              <a:defRPr/>
            </a:pPr>
            <a:r>
              <a:rPr lang="zh-TW" altLang="en-US" sz="2000" dirty="0" smtClean="0">
                <a:solidFill>
                  <a:schemeClr val="bg1"/>
                </a:solidFill>
                <a:latin typeface="華康中特圓體" pitchFamily="49" charset="-120"/>
                <a:ea typeface="華康中特圓體" pitchFamily="49" charset="-120"/>
                <a:cs typeface="Times New Roman" pitchFamily="18" charset="0"/>
              </a:rPr>
              <a:t>千年發展目標顯示，我們可以讓人們生活發生天翻地覆的改變。</a:t>
            </a:r>
            <a:endParaRPr lang="en-US" altLang="zh-TW" sz="2000" dirty="0" smtClean="0">
              <a:solidFill>
                <a:schemeClr val="bg1"/>
              </a:solidFill>
              <a:latin typeface="華康中特圓體" pitchFamily="49" charset="-120"/>
              <a:ea typeface="華康中特圓體" pitchFamily="49" charset="-120"/>
              <a:cs typeface="Times New Roman" pitchFamily="18" charset="0"/>
            </a:endParaRPr>
          </a:p>
          <a:p>
            <a:pPr marL="174625" marR="0" lvl="0" indent="-174625" algn="ctr" fontAlgn="auto">
              <a:lnSpc>
                <a:spcPct val="150000"/>
              </a:lnSpc>
              <a:spcBef>
                <a:spcPct val="0"/>
              </a:spcBef>
              <a:spcAft>
                <a:spcPts val="0"/>
              </a:spcAft>
              <a:buClr>
                <a:srgbClr val="0000FF"/>
              </a:buClr>
              <a:buSzTx/>
              <a:tabLst/>
              <a:defRPr/>
            </a:pPr>
            <a:r>
              <a:rPr lang="zh-TW" altLang="en-US" sz="2000" dirty="0" smtClean="0">
                <a:solidFill>
                  <a:schemeClr val="bg1"/>
                </a:solidFill>
                <a:latin typeface="華康中特圓體" pitchFamily="49" charset="-120"/>
                <a:ea typeface="華康中特圓體" pitchFamily="49" charset="-120"/>
                <a:cs typeface="Times New Roman" pitchFamily="18" charset="0"/>
              </a:rPr>
              <a:t>我們自</a:t>
            </a:r>
            <a:r>
              <a:rPr lang="en-US" altLang="zh-TW" sz="2000" dirty="0" smtClean="0">
                <a:solidFill>
                  <a:schemeClr val="bg1"/>
                </a:solidFill>
                <a:latin typeface="華康中特圓體" pitchFamily="49" charset="-120"/>
                <a:ea typeface="華康中特圓體" pitchFamily="49" charset="-120"/>
                <a:cs typeface="Times New Roman" pitchFamily="18" charset="0"/>
              </a:rPr>
              <a:t>2000</a:t>
            </a:r>
            <a:r>
              <a:rPr lang="zh-TW" altLang="en-US" sz="2000" dirty="0" smtClean="0">
                <a:solidFill>
                  <a:schemeClr val="bg1"/>
                </a:solidFill>
                <a:latin typeface="華康中特圓體" pitchFamily="49" charset="-120"/>
                <a:ea typeface="華康中特圓體" pitchFamily="49" charset="-120"/>
                <a:cs typeface="Times New Roman" pitchFamily="18" charset="0"/>
              </a:rPr>
              <a:t>年以來所做的努力，為今後的進展奠定了堅實的基礎。</a:t>
            </a:r>
            <a:endParaRPr lang="en-US" altLang="en-US" sz="2000" dirty="0">
              <a:solidFill>
                <a:schemeClr val="bg1"/>
              </a:solidFill>
              <a:latin typeface="華康中特圓體" pitchFamily="49" charset="-120"/>
              <a:ea typeface="華康中特圓體" pitchFamily="49" charset="-120"/>
              <a:cs typeface="Times New Roman" pitchFamily="18" charset="0"/>
            </a:endParaRPr>
          </a:p>
        </p:txBody>
      </p:sp>
      <p:sp>
        <p:nvSpPr>
          <p:cNvPr id="3" name="矩形 2"/>
          <p:cNvSpPr/>
          <p:nvPr/>
        </p:nvSpPr>
        <p:spPr>
          <a:xfrm>
            <a:off x="6228184" y="2715766"/>
            <a:ext cx="2608406" cy="477054"/>
          </a:xfrm>
          <a:prstGeom prst="rect">
            <a:avLst/>
          </a:prstGeom>
        </p:spPr>
        <p:txBody>
          <a:bodyPr wrap="none">
            <a:spAutoFit/>
          </a:bodyPr>
          <a:lstStyle/>
          <a:p>
            <a:pPr>
              <a:lnSpc>
                <a:spcPct val="130000"/>
              </a:lnSpc>
              <a:spcBef>
                <a:spcPct val="0"/>
              </a:spcBef>
            </a:pPr>
            <a:r>
              <a:rPr lang="zh-TW" altLang="en-US" sz="2100" b="1" cap="all" dirty="0" smtClean="0">
                <a:solidFill>
                  <a:schemeClr val="bg1"/>
                </a:solidFill>
                <a:latin typeface="Times New Roman" pitchFamily="18" charset="0"/>
                <a:ea typeface="標楷體" pitchFamily="65" charset="-120"/>
                <a:cs typeface="Times New Roman" pitchFamily="18" charset="0"/>
              </a:rPr>
              <a:t>聯合國祕書長潘基文</a:t>
            </a:r>
          </a:p>
        </p:txBody>
      </p:sp>
    </p:spTree>
    <p:extLst>
      <p:ext uri="{BB962C8B-B14F-4D97-AF65-F5344CB8AC3E}">
        <p14:creationId xmlns:p14="http://schemas.microsoft.com/office/powerpoint/2010/main" val="1681368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907704" y="2355726"/>
            <a:ext cx="6984776" cy="23762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pic>
        <p:nvPicPr>
          <p:cNvPr id="9" name="圖片 8" descr="聯合國秘書長潘基文.jpg"/>
          <p:cNvPicPr>
            <a:picLocks noChangeAspect="1"/>
          </p:cNvPicPr>
          <p:nvPr/>
        </p:nvPicPr>
        <p:blipFill>
          <a:blip r:embed="rId2" cstate="print"/>
          <a:stretch>
            <a:fillRect/>
          </a:stretch>
        </p:blipFill>
        <p:spPr>
          <a:xfrm>
            <a:off x="1907704" y="290314"/>
            <a:ext cx="2952328" cy="1705372"/>
          </a:xfrm>
          <a:prstGeom prst="rect">
            <a:avLst/>
          </a:prstGeom>
        </p:spPr>
      </p:pic>
      <p:sp>
        <p:nvSpPr>
          <p:cNvPr id="8" name="矩形 7"/>
          <p:cNvSpPr/>
          <p:nvPr/>
        </p:nvSpPr>
        <p:spPr>
          <a:xfrm>
            <a:off x="2051720" y="267495"/>
            <a:ext cx="6840760" cy="2031325"/>
          </a:xfrm>
          <a:prstGeom prst="rect">
            <a:avLst/>
          </a:prstGeom>
        </p:spPr>
        <p:txBody>
          <a:bodyPr wrap="square">
            <a:spAutoFit/>
          </a:bodyPr>
          <a:lstStyle/>
          <a:p>
            <a:pPr marL="2776538" lvl="0" algn="just"/>
            <a:r>
              <a:rPr kumimoji="1" lang="en-US" altLang="zh-TW" dirty="0" smtClean="0">
                <a:solidFill>
                  <a:srgbClr val="000000"/>
                </a:solidFill>
                <a:latin typeface="Arial" pitchFamily="34" charset="0"/>
                <a:ea typeface="新細明體" pitchFamily="18" charset="-120"/>
              </a:rPr>
              <a:t>2014</a:t>
            </a:r>
            <a:r>
              <a:rPr kumimoji="1" lang="zh-TW" altLang="en-US" dirty="0" smtClean="0">
                <a:solidFill>
                  <a:srgbClr val="000000"/>
                </a:solidFill>
                <a:latin typeface="標楷體" pitchFamily="65" charset="-120"/>
                <a:ea typeface="標楷體" pitchFamily="65" charset="-120"/>
              </a:rPr>
              <a:t>年</a:t>
            </a:r>
            <a:r>
              <a:rPr kumimoji="1" lang="en-US" altLang="zh-TW" dirty="0" smtClean="0">
                <a:solidFill>
                  <a:srgbClr val="000000"/>
                </a:solidFill>
                <a:latin typeface="Arial" pitchFamily="34" charset="0"/>
                <a:ea typeface="新細明體" pitchFamily="18" charset="-120"/>
              </a:rPr>
              <a:t>7</a:t>
            </a:r>
            <a:r>
              <a:rPr kumimoji="1" lang="zh-TW" altLang="en-US" dirty="0" smtClean="0">
                <a:solidFill>
                  <a:srgbClr val="000000"/>
                </a:solidFill>
                <a:latin typeface="標楷體" pitchFamily="65" charset="-120"/>
                <a:ea typeface="標楷體" pitchFamily="65" charset="-120"/>
              </a:rPr>
              <a:t>月</a:t>
            </a:r>
            <a:r>
              <a:rPr kumimoji="1" lang="en-US" altLang="zh-TW" dirty="0" smtClean="0">
                <a:solidFill>
                  <a:srgbClr val="000000"/>
                </a:solidFill>
                <a:latin typeface="Arial" pitchFamily="34" charset="0"/>
                <a:ea typeface="新細明體" pitchFamily="18" charset="-120"/>
              </a:rPr>
              <a:t>7</a:t>
            </a:r>
            <a:r>
              <a:rPr kumimoji="1" lang="zh-TW" altLang="en-US" dirty="0" smtClean="0">
                <a:solidFill>
                  <a:srgbClr val="000000"/>
                </a:solidFill>
                <a:latin typeface="標楷體" pitchFamily="65" charset="-120"/>
                <a:ea typeface="標楷體" pitchFamily="65" charset="-120"/>
              </a:rPr>
              <a:t>日，聯合國秘書長</a:t>
            </a:r>
            <a:r>
              <a:rPr kumimoji="1" lang="zh-TW" altLang="en-US" u="sng" dirty="0" smtClean="0">
                <a:solidFill>
                  <a:srgbClr val="000000"/>
                </a:solidFill>
                <a:latin typeface="標楷體" pitchFamily="65" charset="-120"/>
                <a:ea typeface="標楷體" pitchFamily="65" charset="-120"/>
              </a:rPr>
              <a:t>潘基文</a:t>
            </a:r>
            <a:r>
              <a:rPr kumimoji="1" lang="zh-TW" altLang="en-US" dirty="0" smtClean="0">
                <a:solidFill>
                  <a:srgbClr val="000000"/>
                </a:solidFill>
                <a:latin typeface="標楷體" pitchFamily="65" charset="-120"/>
                <a:ea typeface="標楷體" pitchFamily="65" charset="-120"/>
              </a:rPr>
              <a:t>發布的新報告指出，全球地區、國家和地方為實現千年發展目標做出了協調一致的努力，改善了數百萬人的生活，千年發展目標為下一個全球發展議程奠定了基礎。</a:t>
            </a:r>
            <a:endParaRPr kumimoji="1" lang="zh-TW" altLang="en-US" dirty="0" smtClean="0">
              <a:solidFill>
                <a:srgbClr val="000000"/>
              </a:solidFill>
              <a:latin typeface="Arial" pitchFamily="34" charset="0"/>
              <a:ea typeface="新細明體" pitchFamily="18" charset="-120"/>
            </a:endParaRPr>
          </a:p>
          <a:p>
            <a:pPr algn="just"/>
            <a:endParaRPr kumimoji="1" lang="en-US" altLang="zh-TW" dirty="0" smtClean="0">
              <a:solidFill>
                <a:srgbClr val="000000"/>
              </a:solidFill>
              <a:latin typeface="標楷體" pitchFamily="65" charset="-120"/>
              <a:ea typeface="標楷體" pitchFamily="65" charset="-120"/>
            </a:endParaRPr>
          </a:p>
        </p:txBody>
      </p:sp>
      <p:sp>
        <p:nvSpPr>
          <p:cNvPr id="11" name="矩形 10"/>
          <p:cNvSpPr/>
          <p:nvPr/>
        </p:nvSpPr>
        <p:spPr>
          <a:xfrm>
            <a:off x="1835696" y="2355726"/>
            <a:ext cx="6984776" cy="2308324"/>
          </a:xfrm>
          <a:prstGeom prst="rect">
            <a:avLst/>
          </a:prstGeom>
        </p:spPr>
        <p:txBody>
          <a:bodyPr wrap="square">
            <a:spAutoFit/>
          </a:bodyPr>
          <a:lstStyle/>
          <a:p>
            <a:pPr marL="177800" lvl="0" indent="-177800" algn="just" eaLnBrk="0" fontAlgn="base" hangingPunct="0">
              <a:spcBef>
                <a:spcPct val="0"/>
              </a:spcBef>
              <a:spcAft>
                <a:spcPct val="0"/>
              </a:spcAft>
              <a:buClr>
                <a:srgbClr val="FF0000"/>
              </a:buClr>
              <a:buFont typeface="Wingdings" pitchFamily="2" charset="2"/>
              <a:buChar char="ü"/>
            </a:pPr>
            <a:r>
              <a:rPr kumimoji="1" lang="en-US" altLang="zh-TW" dirty="0" smtClean="0">
                <a:solidFill>
                  <a:srgbClr val="000000"/>
                </a:solidFill>
                <a:latin typeface="標楷體" pitchFamily="65" charset="-120"/>
                <a:ea typeface="標楷體" pitchFamily="65" charset="-120"/>
              </a:rPr>
              <a:t>《</a:t>
            </a:r>
            <a:r>
              <a:rPr kumimoji="1" lang="en-US" altLang="zh-TW" dirty="0" smtClean="0">
                <a:solidFill>
                  <a:srgbClr val="000000"/>
                </a:solidFill>
                <a:latin typeface="Arial" pitchFamily="34" charset="0"/>
                <a:ea typeface="新細明體" pitchFamily="18" charset="-120"/>
              </a:rPr>
              <a:t>2014</a:t>
            </a:r>
            <a:r>
              <a:rPr kumimoji="1" lang="zh-TW" altLang="en-US" dirty="0" smtClean="0">
                <a:solidFill>
                  <a:srgbClr val="000000"/>
                </a:solidFill>
                <a:latin typeface="標楷體" pitchFamily="65" charset="-120"/>
                <a:ea typeface="標楷體" pitchFamily="65" charset="-120"/>
              </a:rPr>
              <a:t>年千年發展目標報告</a:t>
            </a:r>
            <a:r>
              <a:rPr kumimoji="1" lang="en-US" altLang="zh-TW" dirty="0" smtClean="0">
                <a:solidFill>
                  <a:srgbClr val="000000"/>
                </a:solidFill>
                <a:latin typeface="標楷體" pitchFamily="65" charset="-120"/>
                <a:ea typeface="標楷體" pitchFamily="65" charset="-120"/>
              </a:rPr>
              <a:t>》</a:t>
            </a:r>
            <a:r>
              <a:rPr kumimoji="1" lang="zh-TW" altLang="en-US" dirty="0" smtClean="0">
                <a:solidFill>
                  <a:srgbClr val="000000"/>
                </a:solidFill>
                <a:latin typeface="標楷體" pitchFamily="65" charset="-120"/>
                <a:ea typeface="標楷體" pitchFamily="65" charset="-120"/>
              </a:rPr>
              <a:t>指出，在減少貧窮、讓更多人取用改善的飲用水源、改善貧民窟居民的生活和實現小學性別均等方面，許多千年發展目標的具體目標已經實現，還有更多具體目標在</a:t>
            </a:r>
            <a:r>
              <a:rPr kumimoji="1" lang="en-US" altLang="zh-TW" dirty="0" smtClean="0">
                <a:solidFill>
                  <a:srgbClr val="000000"/>
                </a:solidFill>
                <a:latin typeface="Arial" pitchFamily="34" charset="0"/>
                <a:ea typeface="新細明體" pitchFamily="18" charset="-120"/>
              </a:rPr>
              <a:t>2015</a:t>
            </a:r>
            <a:r>
              <a:rPr kumimoji="1" lang="zh-TW" altLang="en-US" dirty="0" smtClean="0">
                <a:solidFill>
                  <a:srgbClr val="000000"/>
                </a:solidFill>
                <a:latin typeface="標楷體" pitchFamily="65" charset="-120"/>
                <a:ea typeface="標楷體" pitchFamily="65" charset="-120"/>
              </a:rPr>
              <a:t>年目標日期前可以實現。</a:t>
            </a:r>
            <a:endParaRPr kumimoji="1" lang="en-US" altLang="zh-TW" dirty="0" smtClean="0">
              <a:solidFill>
                <a:srgbClr val="000000"/>
              </a:solidFill>
              <a:latin typeface="標楷體" pitchFamily="65" charset="-120"/>
              <a:ea typeface="標楷體" pitchFamily="65" charset="-120"/>
            </a:endParaRPr>
          </a:p>
          <a:p>
            <a:pPr marL="177800" lvl="0" indent="-177800" algn="just" eaLnBrk="0" fontAlgn="base" hangingPunct="0">
              <a:spcBef>
                <a:spcPct val="0"/>
              </a:spcBef>
              <a:spcAft>
                <a:spcPct val="0"/>
              </a:spcAft>
              <a:buClr>
                <a:srgbClr val="FF0000"/>
              </a:buClr>
              <a:buFont typeface="Wingdings" pitchFamily="2" charset="2"/>
              <a:buChar char="ü"/>
            </a:pPr>
            <a:r>
              <a:rPr kumimoji="1" lang="zh-TW" altLang="en-US" dirty="0" smtClean="0">
                <a:solidFill>
                  <a:srgbClr val="000000"/>
                </a:solidFill>
                <a:latin typeface="標楷體" pitchFamily="65" charset="-120"/>
                <a:ea typeface="標楷體" pitchFamily="65" charset="-120"/>
              </a:rPr>
              <a:t>如果這些趨勢繼續下去，世界將超額完成關於瘧疾、結核病和獲取愛滋病毒治療的千年發展目標具體目標，減少飢餓的具體目標也有望實現。其他具體目標，例如獲取技術、降低平均關稅、減免債務和婦女越來越多地參與政治方面，也顯示出了極大進展。</a:t>
            </a:r>
            <a:endParaRPr kumimoji="1" lang="zh-TW" altLang="en-US" dirty="0" smtClean="0">
              <a:solidFill>
                <a:srgbClr val="000000"/>
              </a:solidFill>
              <a:latin typeface="Arial" pitchFamily="34" charset="0"/>
              <a:ea typeface="新細明體" pitchFamily="18" charset="-120"/>
            </a:endParaRPr>
          </a:p>
        </p:txBody>
      </p:sp>
    </p:spTree>
    <p:extLst>
      <p:ext uri="{BB962C8B-B14F-4D97-AF65-F5344CB8AC3E}">
        <p14:creationId xmlns:p14="http://schemas.microsoft.com/office/powerpoint/2010/main" val="374855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 descr="697290931745"/>
          <p:cNvPicPr>
            <a:picLocks noGrp="1" noChangeAspect="1" noChangeArrowheads="1"/>
          </p:cNvPicPr>
          <p:nvPr/>
        </p:nvPicPr>
        <p:blipFill>
          <a:blip r:embed="rId2" cstate="print"/>
          <a:srcRect l="13415" t="10001" r="15191" b="6668"/>
          <a:stretch>
            <a:fillRect/>
          </a:stretch>
        </p:blipFill>
        <p:spPr bwMode="auto">
          <a:xfrm>
            <a:off x="2051720" y="843558"/>
            <a:ext cx="2016224" cy="2353338"/>
          </a:xfrm>
          <a:prstGeom prst="rect">
            <a:avLst/>
          </a:prstGeom>
          <a:noFill/>
          <a:ln w="9525">
            <a:noFill/>
            <a:miter lim="800000"/>
            <a:headEnd/>
            <a:tailEnd/>
          </a:ln>
        </p:spPr>
      </p:pic>
      <p:sp>
        <p:nvSpPr>
          <p:cNvPr id="10" name="圓角矩形 9"/>
          <p:cNvSpPr/>
          <p:nvPr/>
        </p:nvSpPr>
        <p:spPr>
          <a:xfrm>
            <a:off x="1979712" y="3435846"/>
            <a:ext cx="6984776" cy="15841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圓角矩形 8"/>
          <p:cNvSpPr/>
          <p:nvPr/>
        </p:nvSpPr>
        <p:spPr>
          <a:xfrm>
            <a:off x="4283968" y="1851670"/>
            <a:ext cx="4680520" cy="136815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圓角矩形 6"/>
          <p:cNvSpPr/>
          <p:nvPr/>
        </p:nvSpPr>
        <p:spPr>
          <a:xfrm>
            <a:off x="4283968" y="195486"/>
            <a:ext cx="4680520" cy="13681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169" name="Rectangle 1"/>
          <p:cNvSpPr>
            <a:spLocks noChangeArrowheads="1"/>
          </p:cNvSpPr>
          <p:nvPr/>
        </p:nvSpPr>
        <p:spPr bwMode="auto">
          <a:xfrm>
            <a:off x="2123728" y="3339389"/>
            <a:ext cx="6696744" cy="1705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7800" marR="0" lvl="0" indent="-177800" algn="just" defTabSz="914400" rtl="0" eaLnBrk="0" fontAlgn="base" latinLnBrk="0" hangingPunct="0">
              <a:lnSpc>
                <a:spcPct val="150000"/>
              </a:lnSpc>
              <a:spcBef>
                <a:spcPct val="0"/>
              </a:spcBef>
              <a:spcAft>
                <a:spcPct val="0"/>
              </a:spcAft>
              <a:buClr>
                <a:srgbClr val="FF0000"/>
              </a:buClr>
              <a:buSzTx/>
              <a:buFont typeface="Wingdings" pitchFamily="2" charset="2"/>
              <a:buChar char="ü"/>
              <a:tabLst/>
            </a:pPr>
            <a:r>
              <a:rPr kumimoji="1" lang="zh-TW" sz="1800" b="0" i="0" u="none" strike="noStrike" cap="none" normalizeH="0" baseline="0" dirty="0" smtClean="0">
                <a:ln>
                  <a:noFill/>
                </a:ln>
                <a:solidFill>
                  <a:schemeClr val="tx1"/>
                </a:solidFill>
                <a:effectLst/>
                <a:latin typeface="標楷體" pitchFamily="65" charset="-120"/>
                <a:ea typeface="標楷體" pitchFamily="65" charset="-120"/>
              </a:rPr>
              <a:t>聯合國秘書長潘基文說，</a:t>
            </a:r>
            <a:r>
              <a:rPr kumimoji="1" lang="zh-TW" altLang="en-US" sz="1800" b="0" i="0" u="none" strike="noStrike" cap="none" normalizeH="0" baseline="0" dirty="0" smtClean="0">
                <a:ln>
                  <a:noFill/>
                </a:ln>
                <a:solidFill>
                  <a:schemeClr val="tx1"/>
                </a:solidFill>
                <a:effectLst/>
                <a:latin typeface="Arial" pitchFamily="34" charset="0"/>
                <a:ea typeface="新細明體" pitchFamily="18" charset="-120"/>
              </a:rPr>
              <a:t>“</a:t>
            </a: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rPr>
              <a:t>千年發展目標是維護人類尊嚴、平等和公平各項原則並使世界擺脫極端貧窮的一項承諾，</a:t>
            </a:r>
            <a:r>
              <a:rPr kumimoji="1" lang="zh-TW" altLang="en-US" sz="1800" b="0" i="0" u="none" strike="noStrike" cap="none" normalizeH="0" baseline="0" dirty="0" smtClean="0">
                <a:ln>
                  <a:noFill/>
                </a:ln>
                <a:solidFill>
                  <a:schemeClr val="tx1"/>
                </a:solidFill>
                <a:effectLst/>
                <a:latin typeface="Arial" pitchFamily="34" charset="0"/>
                <a:ea typeface="新細明體" pitchFamily="18" charset="-120"/>
              </a:rPr>
              <a:t>”</a:t>
            </a:r>
            <a:endParaRPr kumimoji="1" lang="en-US" altLang="zh-TW" sz="1800" b="0" i="0" u="none" strike="noStrike" cap="none" normalizeH="0" baseline="0" dirty="0" smtClean="0">
              <a:ln>
                <a:noFill/>
              </a:ln>
              <a:solidFill>
                <a:schemeClr val="tx1"/>
              </a:solidFill>
              <a:effectLst/>
              <a:latin typeface="Arial" pitchFamily="34" charset="0"/>
              <a:ea typeface="新細明體" pitchFamily="18" charset="-120"/>
            </a:endParaRPr>
          </a:p>
          <a:p>
            <a:pPr marL="177800" marR="0" lvl="0" indent="-177800" algn="just" defTabSz="914400" rtl="0" eaLnBrk="0" fontAlgn="base" latinLnBrk="0" hangingPunct="0">
              <a:lnSpc>
                <a:spcPct val="150000"/>
              </a:lnSpc>
              <a:spcBef>
                <a:spcPct val="0"/>
              </a:spcBef>
              <a:spcAft>
                <a:spcPct val="0"/>
              </a:spcAft>
              <a:buClr>
                <a:srgbClr val="FF0000"/>
              </a:buClr>
              <a:buSzTx/>
              <a:buFont typeface="Wingdings" pitchFamily="2" charset="2"/>
              <a:buChar char="ü"/>
              <a:tabLst/>
            </a:pPr>
            <a:r>
              <a:rPr kumimoji="1" lang="zh-TW" altLang="en-US" sz="1800" b="0" i="0" u="none" strike="noStrike" cap="none" normalizeH="0" baseline="0" dirty="0" smtClean="0">
                <a:ln>
                  <a:noFill/>
                </a:ln>
                <a:solidFill>
                  <a:schemeClr val="tx1"/>
                </a:solidFill>
                <a:effectLst/>
                <a:latin typeface="Arial" pitchFamily="34" charset="0"/>
                <a:ea typeface="新細明體" pitchFamily="18" charset="-120"/>
              </a:rPr>
              <a:t>“</a:t>
            </a: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rPr>
              <a:t>千年發展目標有八項</a:t>
            </a:r>
            <a:r>
              <a:rPr kumimoji="1" lang="zh-TW" altLang="en-US" sz="1800" b="0" i="0" u="none" strike="noStrike" cap="none" normalizeH="0" baseline="0" dirty="0" smtClean="0">
                <a:ln>
                  <a:noFill/>
                </a:ln>
                <a:solidFill>
                  <a:schemeClr val="tx1"/>
                </a:solidFill>
                <a:effectLst/>
                <a:latin typeface="Arial" pitchFamily="34" charset="0"/>
                <a:ea typeface="MS Mincho" pitchFamily="49" charset="-128"/>
              </a:rPr>
              <a:t>​​</a:t>
            </a:r>
            <a:r>
              <a:rPr kumimoji="1" lang="zh-TW" altLang="en-US" sz="1800" b="0" i="0" u="none" strike="noStrike" cap="none" normalizeH="0" baseline="0" dirty="0" smtClean="0">
                <a:ln>
                  <a:noFill/>
                </a:ln>
                <a:solidFill>
                  <a:schemeClr val="tx1"/>
                </a:solidFill>
                <a:effectLst/>
                <a:latin typeface="標楷體" pitchFamily="65" charset="-120"/>
                <a:ea typeface="標楷體" pitchFamily="65" charset="-120"/>
              </a:rPr>
              <a:t>目標和一套可計量、有時限的具體目標，為應對我們時代最緊迫的發展挑戰制定了藍圖。</a:t>
            </a:r>
            <a:r>
              <a:rPr kumimoji="1" lang="zh-TW" altLang="en-US" sz="1800" b="0" i="0" u="none" strike="noStrike" cap="none" normalizeH="0" baseline="0" dirty="0" smtClean="0">
                <a:ln>
                  <a:noFill/>
                </a:ln>
                <a:solidFill>
                  <a:schemeClr val="tx1"/>
                </a:solidFill>
                <a:effectLst/>
                <a:latin typeface="Arial" pitchFamily="34" charset="0"/>
                <a:ea typeface="新細明體" pitchFamily="18" charset="-120"/>
              </a:rPr>
              <a:t> ”</a:t>
            </a:r>
          </a:p>
        </p:txBody>
      </p:sp>
      <p:sp>
        <p:nvSpPr>
          <p:cNvPr id="4" name="圓角矩形 3"/>
          <p:cNvSpPr/>
          <p:nvPr/>
        </p:nvSpPr>
        <p:spPr>
          <a:xfrm>
            <a:off x="2036619" y="267494"/>
            <a:ext cx="2016224"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矩形 4"/>
          <p:cNvSpPr/>
          <p:nvPr/>
        </p:nvSpPr>
        <p:spPr>
          <a:xfrm>
            <a:off x="2036619" y="339502"/>
            <a:ext cx="2031325" cy="369332"/>
          </a:xfrm>
          <a:prstGeom prst="rect">
            <a:avLst/>
          </a:prstGeom>
        </p:spPr>
        <p:txBody>
          <a:bodyPr wrap="square">
            <a:spAutoFit/>
          </a:bodyPr>
          <a:lstStyle/>
          <a:p>
            <a:pPr algn="just"/>
            <a:r>
              <a:rPr kumimoji="1" lang="zh-TW" altLang="en-US" dirty="0" smtClean="0">
                <a:solidFill>
                  <a:prstClr val="black"/>
                </a:solidFill>
                <a:latin typeface="標楷體" pitchFamily="65" charset="-120"/>
                <a:ea typeface="標楷體" pitchFamily="65" charset="-120"/>
              </a:rPr>
              <a:t>千年發展目標報告</a:t>
            </a:r>
            <a:endParaRPr lang="zh-TW" altLang="en-US" dirty="0"/>
          </a:p>
        </p:txBody>
      </p:sp>
      <p:sp>
        <p:nvSpPr>
          <p:cNvPr id="6" name="矩形 5"/>
          <p:cNvSpPr/>
          <p:nvPr/>
        </p:nvSpPr>
        <p:spPr>
          <a:xfrm>
            <a:off x="4392488" y="267494"/>
            <a:ext cx="4427984" cy="1200329"/>
          </a:xfrm>
          <a:prstGeom prst="rect">
            <a:avLst/>
          </a:prstGeom>
        </p:spPr>
        <p:txBody>
          <a:bodyPr wrap="square">
            <a:spAutoFit/>
          </a:bodyPr>
          <a:lstStyle/>
          <a:p>
            <a:pPr marL="177800" indent="-177800" algn="just">
              <a:buBlip>
                <a:blip r:embed="rId3"/>
              </a:buBlip>
            </a:pPr>
            <a:r>
              <a:rPr kumimoji="1" lang="zh-TW" altLang="zh-TW" dirty="0" smtClean="0">
                <a:latin typeface="標楷體" pitchFamily="65" charset="-120"/>
                <a:ea typeface="標楷體" pitchFamily="65" charset="-120"/>
              </a:rPr>
              <a:t>依據全面的官方統計數據，提供最新的資料，概述各項目標及其具體目標在全球和區域兩級的落實情況，並在網上提供了更多國家統計資料。</a:t>
            </a:r>
            <a:endParaRPr lang="zh-TW" altLang="en-US" dirty="0"/>
          </a:p>
        </p:txBody>
      </p:sp>
      <p:sp>
        <p:nvSpPr>
          <p:cNvPr id="8" name="矩形 7"/>
          <p:cNvSpPr/>
          <p:nvPr/>
        </p:nvSpPr>
        <p:spPr>
          <a:xfrm>
            <a:off x="4427984" y="1923678"/>
            <a:ext cx="4392488" cy="1200329"/>
          </a:xfrm>
          <a:prstGeom prst="rect">
            <a:avLst/>
          </a:prstGeom>
        </p:spPr>
        <p:txBody>
          <a:bodyPr wrap="square">
            <a:spAutoFit/>
          </a:bodyPr>
          <a:lstStyle/>
          <a:p>
            <a:pPr marL="177800" lvl="0" indent="-177800" algn="just" fontAlgn="base">
              <a:spcBef>
                <a:spcPct val="0"/>
              </a:spcBef>
              <a:spcAft>
                <a:spcPct val="0"/>
              </a:spcAft>
              <a:buBlip>
                <a:blip r:embed="rId3"/>
              </a:buBlip>
            </a:pPr>
            <a:r>
              <a:rPr kumimoji="1" lang="zh-TW" altLang="zh-TW" dirty="0" smtClean="0">
                <a:latin typeface="標楷體" pitchFamily="65" charset="-120"/>
                <a:ea typeface="標楷體" pitchFamily="65" charset="-120"/>
              </a:rPr>
              <a:t>結果顯示，各國政府、國際社會、民間社會和私營部門為實現千年發展目標具體目標所採取的一致努力，正幫助人們擺脫極端貧窮並改善他們的未來。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778515"/>
            <a:ext cx="6984776" cy="2585323"/>
          </a:xfrm>
          <a:prstGeom prst="rect">
            <a:avLst/>
          </a:prstGeom>
        </p:spPr>
        <p:txBody>
          <a:bodyPr wrap="square">
            <a:spAutoFit/>
          </a:bodyPr>
          <a:lstStyle/>
          <a:p>
            <a:pPr marL="174625" indent="-174625" algn="just">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世界再降低極端貧窮方面已取得巨大進展，</a:t>
            </a:r>
            <a:r>
              <a:rPr lang="en-US" altLang="zh-TW" dirty="0" smtClean="0">
                <a:latin typeface="Times New Roman" pitchFamily="18" charset="0"/>
                <a:ea typeface="標楷體" pitchFamily="65" charset="-120"/>
                <a:cs typeface="Times New Roman" pitchFamily="18" charset="0"/>
              </a:rPr>
              <a:t>1990</a:t>
            </a:r>
            <a:r>
              <a:rPr lang="zh-TW" altLang="en-US" dirty="0" smtClean="0">
                <a:latin typeface="Times New Roman" pitchFamily="18" charset="0"/>
                <a:ea typeface="標楷體" pitchFamily="65" charset="-120"/>
                <a:cs typeface="Times New Roman" pitchFamily="18" charset="0"/>
              </a:rPr>
              <a:t>年，發展中地區近一半的人生活費不足</a:t>
            </a:r>
            <a:r>
              <a:rPr lang="en-US" altLang="zh-TW" dirty="0" smtClean="0">
                <a:latin typeface="Times New Roman" pitchFamily="18" charset="0"/>
                <a:ea typeface="標楷體" pitchFamily="65" charset="-120"/>
                <a:cs typeface="Times New Roman" pitchFamily="18" charset="0"/>
              </a:rPr>
              <a:t>1.25</a:t>
            </a:r>
            <a:r>
              <a:rPr lang="zh-TW" altLang="en-US" dirty="0" smtClean="0">
                <a:latin typeface="Times New Roman" pitchFamily="18" charset="0"/>
                <a:ea typeface="標楷體" pitchFamily="65" charset="-120"/>
                <a:cs typeface="Times New Roman" pitchFamily="18" charset="0"/>
              </a:rPr>
              <a:t>美元。到</a:t>
            </a:r>
            <a:r>
              <a:rPr lang="en-US" altLang="zh-TW" dirty="0" smtClean="0">
                <a:latin typeface="Times New Roman" pitchFamily="18" charset="0"/>
                <a:ea typeface="標楷體" pitchFamily="65" charset="-120"/>
                <a:cs typeface="Times New Roman" pitchFamily="18" charset="0"/>
              </a:rPr>
              <a:t>2010</a:t>
            </a:r>
            <a:r>
              <a:rPr lang="zh-TW" altLang="en-US" dirty="0" smtClean="0">
                <a:latin typeface="Times New Roman" pitchFamily="18" charset="0"/>
                <a:ea typeface="標楷體" pitchFamily="65" charset="-120"/>
                <a:cs typeface="Times New Roman" pitchFamily="18" charset="0"/>
              </a:rPr>
              <a:t>年比率已降低至</a:t>
            </a:r>
            <a:r>
              <a:rPr lang="en-US" altLang="zh-TW" dirty="0" smtClean="0">
                <a:latin typeface="Times New Roman" pitchFamily="18" charset="0"/>
                <a:ea typeface="標楷體" pitchFamily="65" charset="-120"/>
                <a:cs typeface="Times New Roman" pitchFamily="18" charset="0"/>
              </a:rPr>
              <a:t>22%</a:t>
            </a:r>
            <a:r>
              <a:rPr lang="zh-TW" altLang="en-US" dirty="0" smtClean="0">
                <a:latin typeface="Times New Roman" pitchFamily="18" charset="0"/>
                <a:ea typeface="標楷體" pitchFamily="65" charset="-120"/>
                <a:cs typeface="Times New Roman" pitchFamily="18" charset="0"/>
              </a:rPr>
              <a:t>。意味著與</a:t>
            </a:r>
            <a:r>
              <a:rPr lang="en-US" altLang="zh-TW" dirty="0" smtClean="0">
                <a:latin typeface="Times New Roman" pitchFamily="18" charset="0"/>
                <a:ea typeface="標楷體" pitchFamily="65" charset="-120"/>
                <a:cs typeface="Times New Roman" pitchFamily="18" charset="0"/>
              </a:rPr>
              <a:t>2015</a:t>
            </a:r>
            <a:r>
              <a:rPr lang="zh-TW" altLang="en-US" dirty="0" smtClean="0">
                <a:latin typeface="Times New Roman" pitchFamily="18" charset="0"/>
                <a:ea typeface="標楷體" pitchFamily="65" charset="-120"/>
                <a:cs typeface="Times New Roman" pitchFamily="18" charset="0"/>
              </a:rPr>
              <a:t>年期限相比，世界提前</a:t>
            </a:r>
            <a:r>
              <a:rPr lang="en-US" altLang="zh-TW" dirty="0" smtClean="0">
                <a:latin typeface="Times New Roman" pitchFamily="18" charset="0"/>
                <a:ea typeface="標楷體" pitchFamily="65" charset="-120"/>
                <a:cs typeface="Times New Roman" pitchFamily="18" charset="0"/>
              </a:rPr>
              <a:t>5</a:t>
            </a:r>
            <a:r>
              <a:rPr lang="zh-TW" altLang="en-US" dirty="0" smtClean="0">
                <a:latin typeface="Times New Roman" pitchFamily="18" charset="0"/>
                <a:ea typeface="標楷體" pitchFamily="65" charset="-120"/>
                <a:cs typeface="Times New Roman" pitchFamily="18" charset="0"/>
              </a:rPr>
              <a:t>年實現千年發展目標將極端貧窮人口比例減半的具體目標。</a:t>
            </a:r>
            <a:endParaRPr lang="en-US" altLang="zh-TW" dirty="0" smtClean="0">
              <a:latin typeface="Times New Roman" pitchFamily="18" charset="0"/>
              <a:ea typeface="標楷體" pitchFamily="65" charset="-120"/>
              <a:cs typeface="Times New Roman" pitchFamily="18" charset="0"/>
            </a:endParaRPr>
          </a:p>
          <a:p>
            <a:pPr marL="174625" indent="-174625" algn="just">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極端貧窮人口數量從</a:t>
            </a:r>
            <a:r>
              <a:rPr lang="en-US" altLang="zh-TW" dirty="0" smtClean="0">
                <a:latin typeface="Times New Roman" pitchFamily="18" charset="0"/>
                <a:ea typeface="標楷體" pitchFamily="65" charset="-120"/>
                <a:cs typeface="Times New Roman" pitchFamily="18" charset="0"/>
              </a:rPr>
              <a:t>1990</a:t>
            </a:r>
            <a:r>
              <a:rPr lang="zh-TW" altLang="en-US" dirty="0" smtClean="0">
                <a:latin typeface="Times New Roman" pitchFamily="18" charset="0"/>
                <a:ea typeface="標楷體" pitchFamily="65" charset="-120"/>
                <a:cs typeface="Times New Roman" pitchFamily="18" charset="0"/>
              </a:rPr>
              <a:t>年</a:t>
            </a:r>
            <a:r>
              <a:rPr lang="en-US" altLang="zh-TW" dirty="0" smtClean="0">
                <a:latin typeface="Times New Roman" pitchFamily="18" charset="0"/>
                <a:ea typeface="標楷體" pitchFamily="65" charset="-120"/>
                <a:cs typeface="Times New Roman" pitchFamily="18" charset="0"/>
              </a:rPr>
              <a:t>19</a:t>
            </a:r>
            <a:r>
              <a:rPr lang="zh-TW" altLang="en-US" dirty="0" smtClean="0">
                <a:latin typeface="Times New Roman" pitchFamily="18" charset="0"/>
                <a:ea typeface="標楷體" pitchFamily="65" charset="-120"/>
                <a:cs typeface="Times New Roman" pitchFamily="18" charset="0"/>
              </a:rPr>
              <a:t>億降到</a:t>
            </a:r>
            <a:r>
              <a:rPr lang="en-US" altLang="zh-TW" dirty="0" smtClean="0">
                <a:latin typeface="Times New Roman" pitchFamily="18" charset="0"/>
                <a:ea typeface="標楷體" pitchFamily="65" charset="-120"/>
                <a:cs typeface="Times New Roman" pitchFamily="18" charset="0"/>
              </a:rPr>
              <a:t>2010</a:t>
            </a:r>
            <a:r>
              <a:rPr lang="zh-TW" altLang="en-US" dirty="0" smtClean="0">
                <a:latin typeface="Times New Roman" pitchFamily="18" charset="0"/>
                <a:ea typeface="標楷體" pitchFamily="65" charset="-120"/>
                <a:cs typeface="Times New Roman" pitchFamily="18" charset="0"/>
              </a:rPr>
              <a:t>年</a:t>
            </a:r>
            <a:r>
              <a:rPr lang="en-US" altLang="zh-TW" dirty="0" smtClean="0">
                <a:latin typeface="Times New Roman" pitchFamily="18" charset="0"/>
                <a:ea typeface="標楷體" pitchFamily="65" charset="-120"/>
                <a:cs typeface="Times New Roman" pitchFamily="18" charset="0"/>
              </a:rPr>
              <a:t>12</a:t>
            </a:r>
            <a:r>
              <a:rPr lang="zh-TW" altLang="en-US" dirty="0" smtClean="0">
                <a:latin typeface="Times New Roman" pitchFamily="18" charset="0"/>
                <a:ea typeface="標楷體" pitchFamily="65" charset="-120"/>
                <a:cs typeface="Times New Roman" pitchFamily="18" charset="0"/>
              </a:rPr>
              <a:t>億，但減貧進展仍不平衡。</a:t>
            </a:r>
            <a:endParaRPr lang="en-US" altLang="zh-TW" dirty="0" smtClean="0">
              <a:latin typeface="Times New Roman" pitchFamily="18" charset="0"/>
              <a:ea typeface="標楷體" pitchFamily="65" charset="-120"/>
              <a:cs typeface="Times New Roman" pitchFamily="18" charset="0"/>
            </a:endParaRPr>
          </a:p>
          <a:p>
            <a:pPr marL="174625" indent="-174625" algn="just">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東亞、東南亞、拉丁美洲和加勒比已實現將極端貧窮率減半具體目標，但撒拉哈以南非洲和南亞仍落後並不可能在</a:t>
            </a:r>
            <a:r>
              <a:rPr lang="en-US" altLang="zh-TW" dirty="0" smtClean="0">
                <a:latin typeface="Times New Roman" pitchFamily="18" charset="0"/>
                <a:ea typeface="標楷體" pitchFamily="65" charset="-120"/>
                <a:cs typeface="Times New Roman" pitchFamily="18" charset="0"/>
              </a:rPr>
              <a:t>2015</a:t>
            </a:r>
            <a:r>
              <a:rPr lang="zh-TW" altLang="en-US" dirty="0" smtClean="0">
                <a:latin typeface="Times New Roman" pitchFamily="18" charset="0"/>
                <a:ea typeface="標楷體" pitchFamily="65" charset="-120"/>
                <a:cs typeface="Times New Roman" pitchFamily="18" charset="0"/>
              </a:rPr>
              <a:t>年實現具體目標。</a:t>
            </a:r>
            <a:endParaRPr lang="zh-TW" altLang="en-US" dirty="0">
              <a:latin typeface="Times New Roman" pitchFamily="18" charset="0"/>
              <a:ea typeface="標楷體" pitchFamily="65" charset="-120"/>
              <a:cs typeface="Times New Roman" pitchFamily="18" charset="0"/>
            </a:endParaRPr>
          </a:p>
        </p:txBody>
      </p:sp>
      <p:sp>
        <p:nvSpPr>
          <p:cNvPr id="3" name="矩形 2"/>
          <p:cNvSpPr/>
          <p:nvPr/>
        </p:nvSpPr>
        <p:spPr>
          <a:xfrm>
            <a:off x="3410575" y="195486"/>
            <a:ext cx="4185761"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目標一：消除極端貧窮與飢餓</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pic>
        <p:nvPicPr>
          <p:cNvPr id="1026" name="Picture 2"/>
          <p:cNvPicPr>
            <a:picLocks noChangeAspect="1" noChangeArrowheads="1"/>
          </p:cNvPicPr>
          <p:nvPr/>
        </p:nvPicPr>
        <p:blipFill>
          <a:blip r:embed="rId3" cstate="print"/>
          <a:srcRect/>
          <a:stretch>
            <a:fillRect/>
          </a:stretch>
        </p:blipFill>
        <p:spPr bwMode="auto">
          <a:xfrm>
            <a:off x="5292080" y="3110445"/>
            <a:ext cx="3456384" cy="1909577"/>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771550"/>
            <a:ext cx="7056784" cy="2308324"/>
          </a:xfrm>
          <a:prstGeom prst="rect">
            <a:avLst/>
          </a:prstGeom>
        </p:spPr>
        <p:txBody>
          <a:bodyPr wrap="square">
            <a:spAutoFit/>
          </a:bodyPr>
          <a:lstStyle/>
          <a:p>
            <a:pPr marL="174625" indent="-174625" algn="just">
              <a:buClr>
                <a:srgbClr val="0000FF"/>
              </a:buClr>
              <a:buFont typeface="Wingdings" pitchFamily="2" charset="2"/>
              <a:buChar char="Ø"/>
            </a:pPr>
            <a:r>
              <a:rPr lang="en-US" altLang="zh-TW" dirty="0" smtClean="0">
                <a:latin typeface="Times New Roman" pitchFamily="18" charset="0"/>
                <a:ea typeface="標楷體" pitchFamily="65" charset="-120"/>
                <a:cs typeface="Times New Roman" pitchFamily="18" charset="0"/>
              </a:rPr>
              <a:t>2000</a:t>
            </a:r>
            <a:r>
              <a:rPr lang="zh-TW" altLang="en-US" dirty="0" smtClean="0">
                <a:latin typeface="Times New Roman" pitchFamily="18" charset="0"/>
                <a:ea typeface="標楷體" pitchFamily="65" charset="-120"/>
                <a:cs typeface="Times New Roman" pitchFamily="18" charset="0"/>
              </a:rPr>
              <a:t>年至</a:t>
            </a:r>
            <a:r>
              <a:rPr lang="en-US" altLang="zh-TW" dirty="0" smtClean="0">
                <a:latin typeface="Times New Roman" pitchFamily="18" charset="0"/>
                <a:ea typeface="標楷體" pitchFamily="65" charset="-120"/>
                <a:cs typeface="Times New Roman" pitchFamily="18" charset="0"/>
              </a:rPr>
              <a:t>2012</a:t>
            </a:r>
            <a:r>
              <a:rPr lang="zh-TW" altLang="en-US" dirty="0" smtClean="0">
                <a:latin typeface="Times New Roman" pitchFamily="18" charset="0"/>
                <a:ea typeface="標楷體" pitchFamily="65" charset="-120"/>
                <a:cs typeface="Times New Roman" pitchFamily="18" charset="0"/>
              </a:rPr>
              <a:t>年間，發展中地區在小學教育普及方面取得很大進展，調整後小學淨入學率增加</a:t>
            </a:r>
            <a:r>
              <a:rPr lang="en-US" altLang="zh-TW" dirty="0" smtClean="0">
                <a:latin typeface="Times New Roman" pitchFamily="18" charset="0"/>
                <a:ea typeface="標楷體" pitchFamily="65" charset="-120"/>
                <a:cs typeface="Times New Roman" pitchFamily="18" charset="0"/>
              </a:rPr>
              <a:t>7</a:t>
            </a:r>
            <a:r>
              <a:rPr lang="zh-TW" altLang="en-US" dirty="0" smtClean="0">
                <a:latin typeface="Times New Roman" pitchFamily="18" charset="0"/>
                <a:ea typeface="標楷體" pitchFamily="65" charset="-120"/>
                <a:cs typeface="Times New Roman" pitchFamily="18" charset="0"/>
              </a:rPr>
              <a:t>個百分點，從</a:t>
            </a:r>
            <a:r>
              <a:rPr lang="en-US" altLang="zh-TW" dirty="0" smtClean="0">
                <a:latin typeface="Times New Roman" pitchFamily="18" charset="0"/>
                <a:ea typeface="標楷體" pitchFamily="65" charset="-120"/>
                <a:cs typeface="Times New Roman" pitchFamily="18" charset="0"/>
              </a:rPr>
              <a:t>83%</a:t>
            </a:r>
            <a:r>
              <a:rPr lang="zh-TW" altLang="en-US" dirty="0" smtClean="0">
                <a:latin typeface="Times New Roman" pitchFamily="18" charset="0"/>
                <a:ea typeface="標楷體" pitchFamily="65" charset="-120"/>
                <a:cs typeface="Times New Roman" pitchFamily="18" charset="0"/>
              </a:rPr>
              <a:t>增加到</a:t>
            </a:r>
            <a:r>
              <a:rPr lang="en-US" altLang="zh-TW" dirty="0" smtClean="0">
                <a:latin typeface="Times New Roman" pitchFamily="18" charset="0"/>
                <a:ea typeface="標楷體" pitchFamily="65" charset="-120"/>
                <a:cs typeface="Times New Roman" pitchFamily="18" charset="0"/>
              </a:rPr>
              <a:t>90%</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a:p>
            <a:pPr marL="174625" indent="-174625" algn="just">
              <a:buClr>
                <a:srgbClr val="0000FF"/>
              </a:buClr>
              <a:buFont typeface="Wingdings" pitchFamily="2" charset="2"/>
              <a:buChar char="Ø"/>
            </a:pPr>
            <a:r>
              <a:rPr lang="en-US" altLang="zh-TW" dirty="0" smtClean="0">
                <a:latin typeface="Times New Roman" pitchFamily="18" charset="0"/>
                <a:ea typeface="標楷體" pitchFamily="65" charset="-120"/>
                <a:cs typeface="Times New Roman" pitchFamily="18" charset="0"/>
              </a:rPr>
              <a:t>21</a:t>
            </a:r>
            <a:r>
              <a:rPr lang="zh-TW" altLang="en-US" dirty="0" smtClean="0">
                <a:latin typeface="Times New Roman" pitchFamily="18" charset="0"/>
                <a:ea typeface="標楷體" pitchFamily="65" charset="-120"/>
                <a:cs typeface="Times New Roman" pitchFamily="18" charset="0"/>
              </a:rPr>
              <a:t>世紀初，全球失學兒童人數明顯減少，從</a:t>
            </a:r>
            <a:r>
              <a:rPr lang="en-US" altLang="zh-TW" dirty="0" smtClean="0">
                <a:solidFill>
                  <a:srgbClr val="FF0000"/>
                </a:solidFill>
                <a:latin typeface="Times New Roman" pitchFamily="18" charset="0"/>
                <a:ea typeface="標楷體" pitchFamily="65" charset="-120"/>
                <a:cs typeface="Times New Roman" pitchFamily="18" charset="0"/>
              </a:rPr>
              <a:t>2000</a:t>
            </a:r>
            <a:r>
              <a:rPr lang="zh-TW" altLang="en-US" dirty="0" smtClean="0">
                <a:solidFill>
                  <a:srgbClr val="FF0000"/>
                </a:solidFill>
                <a:latin typeface="Times New Roman" pitchFamily="18" charset="0"/>
                <a:ea typeface="標楷體" pitchFamily="65" charset="-120"/>
                <a:cs typeface="Times New Roman" pitchFamily="18" charset="0"/>
              </a:rPr>
              <a:t>年</a:t>
            </a:r>
            <a:r>
              <a:rPr lang="en-US" altLang="zh-TW" dirty="0" smtClean="0">
                <a:solidFill>
                  <a:srgbClr val="FF0000"/>
                </a:solidFill>
                <a:latin typeface="Times New Roman" pitchFamily="18" charset="0"/>
                <a:ea typeface="標楷體" pitchFamily="65" charset="-120"/>
                <a:cs typeface="Times New Roman" pitchFamily="18" charset="0"/>
              </a:rPr>
              <a:t>1</a:t>
            </a:r>
            <a:r>
              <a:rPr lang="zh-TW" altLang="en-US" dirty="0" smtClean="0">
                <a:solidFill>
                  <a:srgbClr val="FF0000"/>
                </a:solidFill>
                <a:latin typeface="Times New Roman" pitchFamily="18" charset="0"/>
                <a:ea typeface="標楷體" pitchFamily="65" charset="-120"/>
                <a:cs typeface="Times New Roman" pitchFamily="18" charset="0"/>
              </a:rPr>
              <a:t>億降到</a:t>
            </a:r>
            <a:r>
              <a:rPr lang="en-US" altLang="zh-TW" dirty="0" smtClean="0">
                <a:solidFill>
                  <a:srgbClr val="FF0000"/>
                </a:solidFill>
                <a:latin typeface="Times New Roman" pitchFamily="18" charset="0"/>
                <a:ea typeface="標楷體" pitchFamily="65" charset="-120"/>
                <a:cs typeface="Times New Roman" pitchFamily="18" charset="0"/>
              </a:rPr>
              <a:t>2007</a:t>
            </a:r>
            <a:r>
              <a:rPr lang="zh-TW" altLang="en-US" dirty="0" smtClean="0">
                <a:solidFill>
                  <a:srgbClr val="FF0000"/>
                </a:solidFill>
                <a:latin typeface="Times New Roman" pitchFamily="18" charset="0"/>
                <a:ea typeface="標楷體" pitchFamily="65" charset="-120"/>
                <a:cs typeface="Times New Roman" pitchFamily="18" charset="0"/>
              </a:rPr>
              <a:t>年</a:t>
            </a:r>
            <a:r>
              <a:rPr lang="en-US" altLang="zh-TW" dirty="0" smtClean="0">
                <a:solidFill>
                  <a:srgbClr val="FF0000"/>
                </a:solidFill>
                <a:latin typeface="Times New Roman" pitchFamily="18" charset="0"/>
                <a:ea typeface="標楷體" pitchFamily="65" charset="-120"/>
                <a:cs typeface="Times New Roman" pitchFamily="18" charset="0"/>
              </a:rPr>
              <a:t>6</a:t>
            </a:r>
            <a:r>
              <a:rPr lang="zh-TW" altLang="en-US" dirty="0" smtClean="0">
                <a:solidFill>
                  <a:srgbClr val="FF0000"/>
                </a:solidFill>
                <a:latin typeface="Times New Roman" pitchFamily="18" charset="0"/>
                <a:ea typeface="標楷體" pitchFamily="65" charset="-120"/>
                <a:cs typeface="Times New Roman" pitchFamily="18" charset="0"/>
              </a:rPr>
              <a:t>千萬，</a:t>
            </a:r>
            <a:r>
              <a:rPr lang="en-US" altLang="zh-TW" dirty="0" smtClean="0">
                <a:solidFill>
                  <a:srgbClr val="FF0000"/>
                </a:solidFill>
                <a:latin typeface="Times New Roman" pitchFamily="18" charset="0"/>
                <a:ea typeface="標楷體" pitchFamily="65" charset="-120"/>
                <a:cs typeface="Times New Roman" pitchFamily="18" charset="0"/>
              </a:rPr>
              <a:t>2012</a:t>
            </a:r>
            <a:r>
              <a:rPr lang="zh-TW" altLang="en-US" dirty="0" smtClean="0">
                <a:solidFill>
                  <a:srgbClr val="FF0000"/>
                </a:solidFill>
                <a:latin typeface="Times New Roman" pitchFamily="18" charset="0"/>
                <a:ea typeface="標楷體" pitchFamily="65" charset="-120"/>
                <a:cs typeface="Times New Roman" pitchFamily="18" charset="0"/>
              </a:rPr>
              <a:t>年仍有</a:t>
            </a:r>
            <a:r>
              <a:rPr lang="en-US" altLang="zh-TW" dirty="0" smtClean="0">
                <a:solidFill>
                  <a:srgbClr val="FF0000"/>
                </a:solidFill>
                <a:latin typeface="Times New Roman" pitchFamily="18" charset="0"/>
                <a:ea typeface="標楷體" pitchFamily="65" charset="-120"/>
                <a:cs typeface="Times New Roman" pitchFamily="18" charset="0"/>
              </a:rPr>
              <a:t>5</a:t>
            </a:r>
            <a:r>
              <a:rPr lang="zh-TW" altLang="en-US" dirty="0" smtClean="0">
                <a:solidFill>
                  <a:srgbClr val="FF0000"/>
                </a:solidFill>
                <a:latin typeface="Times New Roman" pitchFamily="18" charset="0"/>
                <a:ea typeface="標楷體" pitchFamily="65" charset="-120"/>
                <a:cs typeface="Times New Roman" pitchFamily="18" charset="0"/>
              </a:rPr>
              <a:t>千</a:t>
            </a:r>
            <a:r>
              <a:rPr lang="en-US" altLang="zh-TW" dirty="0" smtClean="0">
                <a:solidFill>
                  <a:srgbClr val="FF0000"/>
                </a:solidFill>
                <a:latin typeface="Times New Roman" pitchFamily="18" charset="0"/>
                <a:ea typeface="標楷體" pitchFamily="65" charset="-120"/>
                <a:cs typeface="Times New Roman" pitchFamily="18" charset="0"/>
              </a:rPr>
              <a:t>8</a:t>
            </a:r>
            <a:r>
              <a:rPr lang="zh-TW" altLang="en-US" dirty="0" smtClean="0">
                <a:solidFill>
                  <a:srgbClr val="FF0000"/>
                </a:solidFill>
                <a:latin typeface="Times New Roman" pitchFamily="18" charset="0"/>
                <a:ea typeface="標楷體" pitchFamily="65" charset="-120"/>
                <a:cs typeface="Times New Roman" pitchFamily="18" charset="0"/>
              </a:rPr>
              <a:t>百萬兒童失學</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a:p>
            <a:pPr marL="174625" indent="-174625" algn="just">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全球</a:t>
            </a:r>
            <a:r>
              <a:rPr lang="en-US" altLang="zh-TW" dirty="0" smtClean="0">
                <a:latin typeface="Times New Roman" pitchFamily="18" charset="0"/>
                <a:ea typeface="標楷體" pitchFamily="65" charset="-120"/>
                <a:cs typeface="Times New Roman" pitchFamily="18" charset="0"/>
              </a:rPr>
              <a:t>15</a:t>
            </a:r>
            <a:r>
              <a:rPr lang="zh-TW" altLang="en-US" dirty="0" smtClean="0">
                <a:latin typeface="Times New Roman" pitchFamily="18" charset="0"/>
                <a:ea typeface="標楷體" pitchFamily="65" charset="-120"/>
                <a:cs typeface="Times New Roman" pitchFamily="18" charset="0"/>
              </a:rPr>
              <a:t>至</a:t>
            </a:r>
            <a:r>
              <a:rPr lang="en-US" altLang="zh-TW" dirty="0" smtClean="0">
                <a:latin typeface="Times New Roman" pitchFamily="18" charset="0"/>
                <a:ea typeface="標楷體" pitchFamily="65" charset="-120"/>
                <a:cs typeface="Times New Roman" pitchFamily="18" charset="0"/>
              </a:rPr>
              <a:t>24</a:t>
            </a:r>
            <a:r>
              <a:rPr lang="zh-TW" altLang="en-US" dirty="0" smtClean="0">
                <a:latin typeface="Times New Roman" pitchFamily="18" charset="0"/>
                <a:ea typeface="標楷體" pitchFamily="65" charset="-120"/>
                <a:cs typeface="Times New Roman" pitchFamily="18" charset="0"/>
              </a:rPr>
              <a:t>歲青少年識字率有所增加，</a:t>
            </a:r>
            <a:r>
              <a:rPr lang="zh-TW" altLang="en-US" dirty="0" smtClean="0">
                <a:solidFill>
                  <a:srgbClr val="FF0000"/>
                </a:solidFill>
                <a:latin typeface="Times New Roman" pitchFamily="18" charset="0"/>
                <a:ea typeface="標楷體" pitchFamily="65" charset="-120"/>
                <a:cs typeface="Times New Roman" pitchFamily="18" charset="0"/>
              </a:rPr>
              <a:t>從</a:t>
            </a:r>
            <a:r>
              <a:rPr lang="en-US" altLang="zh-TW" dirty="0" smtClean="0">
                <a:solidFill>
                  <a:srgbClr val="FF0000"/>
                </a:solidFill>
                <a:latin typeface="Times New Roman" pitchFamily="18" charset="0"/>
                <a:ea typeface="標楷體" pitchFamily="65" charset="-120"/>
                <a:cs typeface="Times New Roman" pitchFamily="18" charset="0"/>
              </a:rPr>
              <a:t>1990</a:t>
            </a:r>
            <a:r>
              <a:rPr lang="zh-TW" altLang="en-US" dirty="0" smtClean="0">
                <a:solidFill>
                  <a:srgbClr val="FF0000"/>
                </a:solidFill>
                <a:latin typeface="Times New Roman" pitchFamily="18" charset="0"/>
                <a:ea typeface="標楷體" pitchFamily="65" charset="-120"/>
                <a:cs typeface="Times New Roman" pitchFamily="18" charset="0"/>
              </a:rPr>
              <a:t>年</a:t>
            </a:r>
            <a:r>
              <a:rPr lang="en-US" altLang="zh-TW" dirty="0" smtClean="0">
                <a:solidFill>
                  <a:srgbClr val="FF0000"/>
                </a:solidFill>
                <a:latin typeface="Times New Roman" pitchFamily="18" charset="0"/>
                <a:ea typeface="標楷體" pitchFamily="65" charset="-120"/>
                <a:cs typeface="Times New Roman" pitchFamily="18" charset="0"/>
              </a:rPr>
              <a:t>83%</a:t>
            </a:r>
            <a:r>
              <a:rPr lang="zh-TW" altLang="en-US" dirty="0" smtClean="0">
                <a:solidFill>
                  <a:srgbClr val="FF0000"/>
                </a:solidFill>
                <a:latin typeface="Times New Roman" pitchFamily="18" charset="0"/>
                <a:ea typeface="標楷體" pitchFamily="65" charset="-120"/>
                <a:cs typeface="Times New Roman" pitchFamily="18" charset="0"/>
              </a:rPr>
              <a:t>增加到</a:t>
            </a:r>
            <a:r>
              <a:rPr lang="en-US" altLang="zh-TW" dirty="0" smtClean="0">
                <a:solidFill>
                  <a:srgbClr val="FF0000"/>
                </a:solidFill>
                <a:latin typeface="Times New Roman" pitchFamily="18" charset="0"/>
                <a:ea typeface="標楷體" pitchFamily="65" charset="-120"/>
                <a:cs typeface="Times New Roman" pitchFamily="18" charset="0"/>
              </a:rPr>
              <a:t>2012</a:t>
            </a:r>
            <a:r>
              <a:rPr lang="zh-TW" altLang="en-US" dirty="0" smtClean="0">
                <a:solidFill>
                  <a:srgbClr val="FF0000"/>
                </a:solidFill>
                <a:latin typeface="Times New Roman" pitchFamily="18" charset="0"/>
                <a:ea typeface="標楷體" pitchFamily="65" charset="-120"/>
                <a:cs typeface="Times New Roman" pitchFamily="18" charset="0"/>
              </a:rPr>
              <a:t>年的</a:t>
            </a:r>
            <a:r>
              <a:rPr lang="en-US" altLang="zh-TW" dirty="0" smtClean="0">
                <a:solidFill>
                  <a:srgbClr val="FF0000"/>
                </a:solidFill>
                <a:latin typeface="Times New Roman" pitchFamily="18" charset="0"/>
                <a:ea typeface="標楷體" pitchFamily="65" charset="-120"/>
                <a:cs typeface="Times New Roman" pitchFamily="18" charset="0"/>
              </a:rPr>
              <a:t>89%</a:t>
            </a:r>
            <a:r>
              <a:rPr lang="zh-TW" altLang="en-US" dirty="0" smtClean="0">
                <a:solidFill>
                  <a:srgbClr val="FF0000"/>
                </a:solidFill>
                <a:latin typeface="Times New Roman" pitchFamily="18" charset="0"/>
                <a:ea typeface="標楷體" pitchFamily="65" charset="-120"/>
                <a:cs typeface="Times New Roman" pitchFamily="18" charset="0"/>
              </a:rPr>
              <a:t>。成年人識字率從</a:t>
            </a:r>
            <a:r>
              <a:rPr lang="en-US" altLang="zh-TW" dirty="0" smtClean="0">
                <a:solidFill>
                  <a:srgbClr val="FF0000"/>
                </a:solidFill>
                <a:latin typeface="Times New Roman" pitchFamily="18" charset="0"/>
                <a:ea typeface="標楷體" pitchFamily="65" charset="-120"/>
                <a:cs typeface="Times New Roman" pitchFamily="18" charset="0"/>
              </a:rPr>
              <a:t>76%</a:t>
            </a:r>
            <a:r>
              <a:rPr lang="zh-TW" altLang="en-US" dirty="0" smtClean="0">
                <a:solidFill>
                  <a:srgbClr val="FF0000"/>
                </a:solidFill>
                <a:latin typeface="Times New Roman" pitchFamily="18" charset="0"/>
                <a:ea typeface="標楷體" pitchFamily="65" charset="-120"/>
                <a:cs typeface="Times New Roman" pitchFamily="18" charset="0"/>
              </a:rPr>
              <a:t>增加至</a:t>
            </a:r>
            <a:r>
              <a:rPr lang="en-US" altLang="zh-TW" dirty="0" smtClean="0">
                <a:solidFill>
                  <a:srgbClr val="FF0000"/>
                </a:solidFill>
                <a:latin typeface="Times New Roman" pitchFamily="18" charset="0"/>
                <a:ea typeface="標楷體" pitchFamily="65" charset="-120"/>
                <a:cs typeface="Times New Roman" pitchFamily="18" charset="0"/>
              </a:rPr>
              <a:t>84%</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a:p>
            <a:pPr marL="174625" indent="-174625" algn="just">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捐助國對教育援助從</a:t>
            </a:r>
            <a:r>
              <a:rPr lang="en-US" altLang="zh-TW" dirty="0" smtClean="0">
                <a:latin typeface="Times New Roman" pitchFamily="18" charset="0"/>
                <a:ea typeface="標楷體" pitchFamily="65" charset="-120"/>
                <a:cs typeface="Times New Roman" pitchFamily="18" charset="0"/>
              </a:rPr>
              <a:t>2002</a:t>
            </a:r>
            <a:r>
              <a:rPr lang="zh-TW" altLang="en-US" dirty="0" smtClean="0">
                <a:latin typeface="Times New Roman" pitchFamily="18" charset="0"/>
                <a:ea typeface="標楷體" pitchFamily="65" charset="-120"/>
                <a:cs typeface="Times New Roman" pitchFamily="18" charset="0"/>
              </a:rPr>
              <a:t>年穩步增長，</a:t>
            </a:r>
            <a:r>
              <a:rPr lang="en-US" altLang="zh-TW" dirty="0" smtClean="0">
                <a:latin typeface="Times New Roman" pitchFamily="18" charset="0"/>
                <a:ea typeface="標楷體" pitchFamily="65" charset="-120"/>
                <a:cs typeface="Times New Roman" pitchFamily="18" charset="0"/>
              </a:rPr>
              <a:t>2010</a:t>
            </a:r>
            <a:r>
              <a:rPr lang="zh-TW" altLang="en-US" dirty="0" smtClean="0">
                <a:latin typeface="Times New Roman" pitchFamily="18" charset="0"/>
                <a:ea typeface="標楷體" pitchFamily="65" charset="-120"/>
                <a:cs typeface="Times New Roman" pitchFamily="18" charset="0"/>
              </a:rPr>
              <a:t>年達最高，低收入國家收到基礎教育援助總額的三分之一。</a:t>
            </a:r>
            <a:endParaRPr lang="en-US" altLang="zh-TW" dirty="0" smtClean="0">
              <a:latin typeface="Times New Roman" pitchFamily="18" charset="0"/>
              <a:ea typeface="標楷體" pitchFamily="65" charset="-120"/>
              <a:cs typeface="Times New Roman" pitchFamily="18" charset="0"/>
            </a:endParaRPr>
          </a:p>
        </p:txBody>
      </p:sp>
      <p:sp>
        <p:nvSpPr>
          <p:cNvPr id="3" name="矩形 2"/>
          <p:cNvSpPr/>
          <p:nvPr/>
        </p:nvSpPr>
        <p:spPr>
          <a:xfrm>
            <a:off x="3410575" y="195486"/>
            <a:ext cx="3262432"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目標二：普及小學教育</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pic>
        <p:nvPicPr>
          <p:cNvPr id="2050" name="Picture 2"/>
          <p:cNvPicPr>
            <a:picLocks noChangeAspect="1" noChangeArrowheads="1"/>
          </p:cNvPicPr>
          <p:nvPr/>
        </p:nvPicPr>
        <p:blipFill>
          <a:blip r:embed="rId3" cstate="print"/>
          <a:srcRect/>
          <a:stretch>
            <a:fillRect/>
          </a:stretch>
        </p:blipFill>
        <p:spPr bwMode="auto">
          <a:xfrm>
            <a:off x="5364088" y="3003798"/>
            <a:ext cx="3600400" cy="200390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7984" y="699542"/>
            <a:ext cx="4608512" cy="4247317"/>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當性別均等指數介於</a:t>
            </a:r>
            <a:r>
              <a:rPr lang="en-US" altLang="zh-TW" dirty="0" smtClean="0">
                <a:solidFill>
                  <a:srgbClr val="FF0000"/>
                </a:solidFill>
                <a:latin typeface="Times New Roman" pitchFamily="18" charset="0"/>
                <a:ea typeface="標楷體" pitchFamily="65" charset="-120"/>
                <a:cs typeface="Times New Roman" pitchFamily="18" charset="0"/>
              </a:rPr>
              <a:t>0.97</a:t>
            </a:r>
            <a:r>
              <a:rPr lang="zh-TW" altLang="en-US" dirty="0" smtClean="0">
                <a:solidFill>
                  <a:srgbClr val="FF0000"/>
                </a:solidFill>
                <a:latin typeface="Times New Roman" pitchFamily="18" charset="0"/>
                <a:ea typeface="標楷體" pitchFamily="65" charset="-120"/>
                <a:cs typeface="Times New Roman" pitchFamily="18" charset="0"/>
              </a:rPr>
              <a:t>和</a:t>
            </a:r>
            <a:r>
              <a:rPr lang="en-US" altLang="zh-TW" dirty="0" smtClean="0">
                <a:solidFill>
                  <a:srgbClr val="FF0000"/>
                </a:solidFill>
                <a:latin typeface="Times New Roman" pitchFamily="18" charset="0"/>
                <a:ea typeface="標楷體" pitchFamily="65" charset="-120"/>
                <a:cs typeface="Times New Roman" pitchFamily="18" charset="0"/>
              </a:rPr>
              <a:t>1.03</a:t>
            </a:r>
            <a:r>
              <a:rPr lang="zh-TW" altLang="en-US" dirty="0" smtClean="0">
                <a:latin typeface="Times New Roman" pitchFamily="18" charset="0"/>
                <a:ea typeface="標楷體" pitchFamily="65" charset="-120"/>
                <a:cs typeface="Times New Roman" pitchFamily="18" charset="0"/>
              </a:rPr>
              <a:t>間時，便實現教育性別均等。</a:t>
            </a:r>
            <a:endParaRPr lang="en-US" altLang="zh-TW"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性別均等指標走勢顯示，所有發展中地區的各級教育－小學、中學和高等教育，都有重大進展，但</a:t>
            </a:r>
            <a:r>
              <a:rPr lang="zh-TW" altLang="en-US" dirty="0" smtClean="0">
                <a:solidFill>
                  <a:srgbClr val="FF0000"/>
                </a:solidFill>
                <a:latin typeface="Times New Roman" pitchFamily="18" charset="0"/>
                <a:ea typeface="標楷體" pitchFamily="65" charset="-120"/>
                <a:cs typeface="Times New Roman" pitchFamily="18" charset="0"/>
              </a:rPr>
              <a:t>教育等級越高，性別差距越普遍，各發展中地區差異較大</a:t>
            </a:r>
            <a:r>
              <a:rPr lang="zh-TW" altLang="en-US" dirty="0" smtClean="0">
                <a:latin typeface="Times New Roman" pitchFamily="18" charset="0"/>
                <a:ea typeface="標楷體" pitchFamily="65" charset="-120"/>
                <a:cs typeface="Times New Roman" pitchFamily="18" charset="0"/>
              </a:rPr>
              <a:t>。</a:t>
            </a:r>
            <a:endParaRPr lang="en-US" altLang="zh-TW"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dirty="0" smtClean="0">
                <a:latin typeface="Times New Roman" pitchFamily="18" charset="0"/>
                <a:ea typeface="標楷體" pitchFamily="65" charset="-120"/>
                <a:cs typeface="Times New Roman" pitchFamily="18" charset="0"/>
              </a:rPr>
              <a:t>統計截至</a:t>
            </a:r>
            <a:r>
              <a:rPr lang="en-US" altLang="zh-TW" dirty="0" smtClean="0">
                <a:latin typeface="Times New Roman" pitchFamily="18" charset="0"/>
                <a:ea typeface="標楷體" pitchFamily="65" charset="-120"/>
                <a:cs typeface="Times New Roman" pitchFamily="18" charset="0"/>
              </a:rPr>
              <a:t>2014</a:t>
            </a:r>
            <a:r>
              <a:rPr lang="zh-TW" altLang="en-US" dirty="0" smtClean="0">
                <a:latin typeface="Times New Roman" pitchFamily="18" charset="0"/>
                <a:ea typeface="標楷體" pitchFamily="65" charset="-120"/>
                <a:cs typeface="Times New Roman" pitchFamily="18" charset="0"/>
              </a:rPr>
              <a:t>年</a:t>
            </a:r>
            <a:r>
              <a:rPr lang="en-US" altLang="zh-TW"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月，女性議員占全球會議的</a:t>
            </a:r>
            <a:r>
              <a:rPr lang="en-US" altLang="zh-TW" dirty="0" smtClean="0">
                <a:latin typeface="Times New Roman" pitchFamily="18" charset="0"/>
                <a:ea typeface="標楷體" pitchFamily="65" charset="-120"/>
                <a:cs typeface="Times New Roman" pitchFamily="18" charset="0"/>
              </a:rPr>
              <a:t>21.8%</a:t>
            </a:r>
            <a:r>
              <a:rPr lang="zh-TW" altLang="en-US" dirty="0" smtClean="0">
                <a:latin typeface="Times New Roman" pitchFamily="18" charset="0"/>
                <a:ea typeface="標楷體" pitchFamily="65" charset="-120"/>
                <a:cs typeface="Times New Roman" pitchFamily="18" charset="0"/>
              </a:rPr>
              <a:t>，比去年的</a:t>
            </a:r>
            <a:r>
              <a:rPr lang="en-US" altLang="zh-TW" dirty="0" smtClean="0">
                <a:latin typeface="Times New Roman" pitchFamily="18" charset="0"/>
                <a:ea typeface="標楷體" pitchFamily="65" charset="-120"/>
                <a:cs typeface="Times New Roman" pitchFamily="18" charset="0"/>
              </a:rPr>
              <a:t>20.3%</a:t>
            </a:r>
            <a:r>
              <a:rPr lang="zh-TW" altLang="en-US" dirty="0" smtClean="0">
                <a:latin typeface="Times New Roman" pitchFamily="18" charset="0"/>
                <a:ea typeface="標楷體" pitchFamily="65" charset="-120"/>
                <a:cs typeface="Times New Roman" pitchFamily="18" charset="0"/>
              </a:rPr>
              <a:t>有所增長。</a:t>
            </a:r>
            <a:endParaRPr lang="en-US" altLang="zh-TW"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dirty="0" smtClean="0">
                <a:latin typeface="Times New Roman" pitchFamily="18" charset="0"/>
                <a:ea typeface="標楷體" pitchFamily="65" charset="-120"/>
                <a:cs typeface="Times New Roman" pitchFamily="18" charset="0"/>
              </a:rPr>
              <a:t>2014</a:t>
            </a:r>
            <a:r>
              <a:rPr lang="zh-TW" altLang="en-US" dirty="0" smtClean="0">
                <a:latin typeface="Times New Roman" pitchFamily="18" charset="0"/>
                <a:ea typeface="標楷體" pitchFamily="65" charset="-120"/>
                <a:cs typeface="Times New Roman" pitchFamily="18" charset="0"/>
              </a:rPr>
              <a:t>年</a:t>
            </a:r>
            <a:r>
              <a:rPr lang="en-US" altLang="zh-TW" dirty="0" smtClean="0">
                <a:latin typeface="Times New Roman" pitchFamily="18" charset="0"/>
                <a:ea typeface="標楷體" pitchFamily="65" charset="-120"/>
                <a:cs typeface="Times New Roman" pitchFamily="18" charset="0"/>
              </a:rPr>
              <a:t>1</a:t>
            </a:r>
            <a:r>
              <a:rPr lang="zh-TW" altLang="en-US" dirty="0" smtClean="0">
                <a:latin typeface="Times New Roman" pitchFamily="18" charset="0"/>
                <a:ea typeface="標楷體" pitchFamily="65" charset="-120"/>
                <a:cs typeface="Times New Roman" pitchFamily="18" charset="0"/>
              </a:rPr>
              <a:t>月在</a:t>
            </a:r>
            <a:r>
              <a:rPr lang="en-US" altLang="zh-TW" dirty="0" smtClean="0">
                <a:latin typeface="Times New Roman" pitchFamily="18" charset="0"/>
                <a:ea typeface="標楷體" pitchFamily="65" charset="-120"/>
                <a:cs typeface="Times New Roman" pitchFamily="18" charset="0"/>
              </a:rPr>
              <a:t>46</a:t>
            </a:r>
            <a:r>
              <a:rPr lang="zh-TW" altLang="en-US" dirty="0" smtClean="0">
                <a:latin typeface="Times New Roman" pitchFamily="18" charset="0"/>
                <a:ea typeface="標楷體" pitchFamily="65" charset="-120"/>
                <a:cs typeface="Times New Roman" pitchFamily="18" charset="0"/>
              </a:rPr>
              <a:t>個國家中，女性在國家議會至少一個議院中有</a:t>
            </a:r>
            <a:r>
              <a:rPr lang="en-US" altLang="zh-TW" dirty="0" smtClean="0">
                <a:latin typeface="Times New Roman" pitchFamily="18" charset="0"/>
                <a:ea typeface="標楷體" pitchFamily="65" charset="-120"/>
                <a:cs typeface="Times New Roman" pitchFamily="18" charset="0"/>
              </a:rPr>
              <a:t>30%</a:t>
            </a:r>
            <a:r>
              <a:rPr lang="zh-TW" altLang="en-US" dirty="0" smtClean="0">
                <a:latin typeface="Times New Roman" pitchFamily="18" charset="0"/>
                <a:ea typeface="標楷體" pitchFamily="65" charset="-120"/>
                <a:cs typeface="Times New Roman" pitchFamily="18" charset="0"/>
              </a:rPr>
              <a:t>以上席位。</a:t>
            </a:r>
            <a:endParaRPr lang="en-US" altLang="zh-TW" dirty="0" smtClean="0">
              <a:latin typeface="Times New Roman" pitchFamily="18" charset="0"/>
              <a:ea typeface="標楷體" pitchFamily="65" charset="-120"/>
              <a:cs typeface="Times New Roman" pitchFamily="18" charset="0"/>
            </a:endParaRPr>
          </a:p>
        </p:txBody>
      </p:sp>
      <p:sp>
        <p:nvSpPr>
          <p:cNvPr id="3" name="矩形 2"/>
          <p:cNvSpPr/>
          <p:nvPr/>
        </p:nvSpPr>
        <p:spPr>
          <a:xfrm>
            <a:off x="2627784" y="195486"/>
            <a:ext cx="541686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目標三：促進性別平等和增強婦女權能</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pic>
        <p:nvPicPr>
          <p:cNvPr id="3074" name="Picture 2"/>
          <p:cNvPicPr>
            <a:picLocks noChangeAspect="1" noChangeArrowheads="1"/>
          </p:cNvPicPr>
          <p:nvPr/>
        </p:nvPicPr>
        <p:blipFill>
          <a:blip r:embed="rId3" cstate="print"/>
          <a:srcRect/>
          <a:stretch>
            <a:fillRect/>
          </a:stretch>
        </p:blipFill>
        <p:spPr bwMode="auto">
          <a:xfrm>
            <a:off x="1835696" y="699542"/>
            <a:ext cx="2624510" cy="422793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627534"/>
            <a:ext cx="6696744" cy="3046988"/>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大多數新生兒死亡是可避免的，降低新生兒死亡最佳方法是在分娩</a:t>
            </a:r>
            <a:r>
              <a:rPr lang="en-US" altLang="zh-TW" sz="1600" dirty="0" smtClean="0">
                <a:latin typeface="Times New Roman" pitchFamily="18" charset="0"/>
                <a:ea typeface="標楷體" pitchFamily="65" charset="-120"/>
                <a:cs typeface="Times New Roman" pitchFamily="18" charset="0"/>
              </a:rPr>
              <a:t>24</a:t>
            </a:r>
            <a:r>
              <a:rPr lang="zh-TW" altLang="en-US" sz="1600" dirty="0" smtClean="0">
                <a:latin typeface="Times New Roman" pitchFamily="18" charset="0"/>
                <a:ea typeface="標楷體" pitchFamily="65" charset="-120"/>
                <a:cs typeface="Times New Roman" pitchFamily="18" charset="0"/>
              </a:rPr>
              <a:t>小時內產婦的保健。</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有些國家甚至超過半數嬰兒沒有出生醫療機構。</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麻疹死亡以降低超過四分之三，麻疹死亡人數占全球麻疹死亡人數的</a:t>
            </a:r>
            <a:r>
              <a:rPr lang="en-US" altLang="zh-TW" sz="1600" dirty="0" smtClean="0">
                <a:latin typeface="Times New Roman" pitchFamily="18" charset="0"/>
                <a:ea typeface="標楷體" pitchFamily="65" charset="-120"/>
                <a:cs typeface="Times New Roman" pitchFamily="18" charset="0"/>
              </a:rPr>
              <a:t>89%</a:t>
            </a:r>
            <a:r>
              <a:rPr lang="zh-TW" altLang="en-US" sz="1600" dirty="0" smtClean="0">
                <a:latin typeface="Times New Roman" pitchFamily="18" charset="0"/>
                <a:ea typeface="標楷體" pitchFamily="65" charset="-120"/>
                <a:cs typeface="Times New Roman" pitchFamily="18" charset="0"/>
              </a:rPr>
              <a:t>。</a:t>
            </a:r>
            <a:r>
              <a:rPr lang="en-US" altLang="zh-TW" sz="1600" dirty="0" smtClean="0">
                <a:latin typeface="Times New Roman" pitchFamily="18" charset="0"/>
                <a:ea typeface="標楷體" pitchFamily="65" charset="-120"/>
                <a:cs typeface="Times New Roman" pitchFamily="18" charset="0"/>
              </a:rPr>
              <a:t>2000</a:t>
            </a:r>
            <a:r>
              <a:rPr lang="zh-TW" altLang="en-US" sz="1600" dirty="0" smtClean="0">
                <a:latin typeface="Times New Roman" pitchFamily="18" charset="0"/>
                <a:ea typeface="標楷體" pitchFamily="65" charset="-120"/>
                <a:cs typeface="Times New Roman" pitchFamily="18" charset="0"/>
              </a:rPr>
              <a:t>年至</a:t>
            </a: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年與完全沒有麻疹免疫像木情況下比較，麻疹免疫挽救</a:t>
            </a:r>
            <a:r>
              <a:rPr lang="en-US" altLang="zh-TW" sz="1600" dirty="0" smtClean="0">
                <a:latin typeface="Times New Roman" pitchFamily="18" charset="0"/>
                <a:ea typeface="標楷體" pitchFamily="65" charset="-120"/>
                <a:cs typeface="Times New Roman" pitchFamily="18" charset="0"/>
              </a:rPr>
              <a:t>1380</a:t>
            </a:r>
            <a:r>
              <a:rPr lang="zh-TW" altLang="en-US" sz="1600" dirty="0" smtClean="0">
                <a:latin typeface="Times New Roman" pitchFamily="18" charset="0"/>
                <a:ea typeface="標楷體" pitchFamily="65" charset="-120"/>
                <a:cs typeface="Times New Roman" pitchFamily="18" charset="0"/>
              </a:rPr>
              <a:t>萬兒童生命。</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zh-TW" altLang="en-US" sz="1600" dirty="0" smtClean="0">
                <a:latin typeface="Times New Roman" pitchFamily="18" charset="0"/>
                <a:ea typeface="標楷體" pitchFamily="65" charset="-120"/>
                <a:cs typeface="Times New Roman" pitchFamily="18" charset="0"/>
              </a:rPr>
              <a:t>要實現</a:t>
            </a:r>
            <a:r>
              <a:rPr lang="en-US" altLang="zh-TW" sz="1600" dirty="0" smtClean="0">
                <a:latin typeface="Times New Roman" pitchFamily="18" charset="0"/>
                <a:ea typeface="標楷體" pitchFamily="65" charset="-120"/>
                <a:cs typeface="Times New Roman" pitchFamily="18" charset="0"/>
              </a:rPr>
              <a:t>2010</a:t>
            </a:r>
            <a:r>
              <a:rPr lang="zh-TW" altLang="en-US" sz="1600" dirty="0" smtClean="0">
                <a:latin typeface="Times New Roman" pitchFamily="18" charset="0"/>
                <a:ea typeface="標楷體" pitchFamily="65" charset="-120"/>
                <a:cs typeface="Times New Roman" pitchFamily="18" charset="0"/>
              </a:rPr>
              <a:t>年世界衛生大會提出麻疹具體目標，</a:t>
            </a:r>
            <a:endParaRPr lang="en-US" altLang="zh-TW" sz="1600" dirty="0" smtClean="0">
              <a:latin typeface="Times New Roman" pitchFamily="18" charset="0"/>
              <a:ea typeface="標楷體" pitchFamily="65" charset="-120"/>
              <a:cs typeface="Times New Roman" pitchFamily="18" charset="0"/>
            </a:endParaRPr>
          </a:p>
          <a:p>
            <a:pPr marL="174625" indent="3175" algn="just">
              <a:lnSpc>
                <a:spcPct val="150000"/>
              </a:lnSpc>
              <a:buClr>
                <a:srgbClr val="0000FF"/>
              </a:buClr>
            </a:pPr>
            <a:r>
              <a:rPr lang="zh-TW" altLang="en-US" sz="1600" dirty="0" smtClean="0">
                <a:latin typeface="Times New Roman" pitchFamily="18" charset="0"/>
                <a:ea typeface="標楷體" pitchFamily="65" charset="-120"/>
                <a:cs typeface="Times New Roman" pitchFamily="18" charset="0"/>
              </a:rPr>
              <a:t>關鍵是要解決麻疹控制方面政治和財務承諾下降問題。</a:t>
            </a:r>
            <a:endParaRPr lang="en-US" altLang="zh-TW" sz="1600" dirty="0" smtClean="0">
              <a:latin typeface="Times New Roman" pitchFamily="18" charset="0"/>
              <a:ea typeface="標楷體" pitchFamily="65" charset="-120"/>
              <a:cs typeface="Times New Roman" pitchFamily="18" charset="0"/>
            </a:endParaRPr>
          </a:p>
        </p:txBody>
      </p:sp>
      <p:sp>
        <p:nvSpPr>
          <p:cNvPr id="3" name="矩形 2"/>
          <p:cNvSpPr/>
          <p:nvPr/>
        </p:nvSpPr>
        <p:spPr>
          <a:xfrm>
            <a:off x="3522072" y="195486"/>
            <a:ext cx="357020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目標四：降低兒童死亡率</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pic>
        <p:nvPicPr>
          <p:cNvPr id="4098" name="Picture 2"/>
          <p:cNvPicPr>
            <a:picLocks noChangeAspect="1" noChangeArrowheads="1"/>
          </p:cNvPicPr>
          <p:nvPr/>
        </p:nvPicPr>
        <p:blipFill>
          <a:blip r:embed="rId3" cstate="print"/>
          <a:srcRect/>
          <a:stretch>
            <a:fillRect/>
          </a:stretch>
        </p:blipFill>
        <p:spPr bwMode="auto">
          <a:xfrm>
            <a:off x="7020272" y="2571750"/>
            <a:ext cx="1849991" cy="23452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1851670"/>
            <a:ext cx="5184576" cy="156966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年，在發展中地區有</a:t>
            </a:r>
            <a:r>
              <a:rPr lang="en-US" altLang="zh-TW" sz="1600" dirty="0" smtClean="0">
                <a:latin typeface="Times New Roman" pitchFamily="18" charset="0"/>
                <a:ea typeface="標楷體" pitchFamily="65" charset="-120"/>
                <a:cs typeface="Times New Roman" pitchFamily="18" charset="0"/>
              </a:rPr>
              <a:t>4000</a:t>
            </a:r>
            <a:r>
              <a:rPr lang="zh-TW" altLang="en-US" sz="1600" dirty="0" smtClean="0">
                <a:latin typeface="Times New Roman" pitchFamily="18" charset="0"/>
                <a:ea typeface="標楷體" pitchFamily="65" charset="-120"/>
                <a:cs typeface="Times New Roman" pitchFamily="18" charset="0"/>
              </a:rPr>
              <a:t>萬嬰兒在沒有專業醫護人員護理下出生，其中超過</a:t>
            </a:r>
            <a:r>
              <a:rPr lang="en-US" altLang="zh-TW" sz="1600" dirty="0" smtClean="0">
                <a:latin typeface="Times New Roman" pitchFamily="18" charset="0"/>
                <a:ea typeface="標楷體" pitchFamily="65" charset="-120"/>
                <a:cs typeface="Times New Roman" pitchFamily="18" charset="0"/>
              </a:rPr>
              <a:t>3200</a:t>
            </a:r>
            <a:r>
              <a:rPr lang="zh-TW" altLang="en-US" sz="1600" dirty="0" smtClean="0">
                <a:latin typeface="Times New Roman" pitchFamily="18" charset="0"/>
                <a:ea typeface="標楷體" pitchFamily="65" charset="-120"/>
                <a:cs typeface="Times New Roman" pitchFamily="18" charset="0"/>
              </a:rPr>
              <a:t>萬出生於農村地區。</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年有</a:t>
            </a:r>
            <a:r>
              <a:rPr lang="en-US" altLang="zh-TW" sz="1600" dirty="0" smtClean="0">
                <a:latin typeface="Times New Roman" pitchFamily="18" charset="0"/>
                <a:ea typeface="標楷體" pitchFamily="65" charset="-120"/>
                <a:cs typeface="Times New Roman" pitchFamily="18" charset="0"/>
              </a:rPr>
              <a:t>52%</a:t>
            </a:r>
            <a:r>
              <a:rPr lang="zh-TW" altLang="en-US" sz="1600" dirty="0" smtClean="0">
                <a:latin typeface="Times New Roman" pitchFamily="18" charset="0"/>
                <a:ea typeface="標楷體" pitchFamily="65" charset="-120"/>
                <a:cs typeface="Times New Roman" pitchFamily="18" charset="0"/>
              </a:rPr>
              <a:t>孕婦在妊娠接受四次產前護理，根據統計</a:t>
            </a:r>
            <a:r>
              <a:rPr lang="en-US" altLang="zh-TW" sz="1600" dirty="0" smtClean="0">
                <a:latin typeface="Times New Roman" pitchFamily="18" charset="0"/>
                <a:ea typeface="標楷體" pitchFamily="65" charset="-120"/>
                <a:cs typeface="Times New Roman" pitchFamily="18" charset="0"/>
              </a:rPr>
              <a:t>199</a:t>
            </a:r>
            <a:r>
              <a:rPr lang="zh-TW" altLang="en-US" sz="1600" dirty="0" smtClean="0">
                <a:latin typeface="Times New Roman" pitchFamily="18" charset="0"/>
                <a:ea typeface="標楷體" pitchFamily="65" charset="-120"/>
                <a:cs typeface="Times New Roman" pitchFamily="18" charset="0"/>
              </a:rPr>
              <a:t>年為</a:t>
            </a:r>
            <a:r>
              <a:rPr lang="en-US" altLang="zh-TW" sz="1600" dirty="0" smtClean="0">
                <a:latin typeface="Times New Roman" pitchFamily="18" charset="0"/>
                <a:ea typeface="標楷體" pitchFamily="65" charset="-120"/>
                <a:cs typeface="Times New Roman" pitchFamily="18" charset="0"/>
              </a:rPr>
              <a:t>37%</a:t>
            </a:r>
            <a:r>
              <a:rPr lang="zh-TW" altLang="en-US" sz="1600" dirty="0" smtClean="0">
                <a:latin typeface="Times New Roman" pitchFamily="18" charset="0"/>
                <a:ea typeface="標楷體" pitchFamily="65" charset="-120"/>
                <a:cs typeface="Times New Roman" pitchFamily="18" charset="0"/>
              </a:rPr>
              <a:t>。</a:t>
            </a:r>
            <a:endParaRPr lang="en-US" altLang="zh-TW" sz="1600" dirty="0" smtClean="0">
              <a:latin typeface="Times New Roman" pitchFamily="18" charset="0"/>
              <a:ea typeface="標楷體" pitchFamily="65" charset="-120"/>
              <a:cs typeface="Times New Roman" pitchFamily="18" charset="0"/>
            </a:endParaRPr>
          </a:p>
        </p:txBody>
      </p:sp>
      <p:sp>
        <p:nvSpPr>
          <p:cNvPr id="3" name="矩形 2"/>
          <p:cNvSpPr/>
          <p:nvPr/>
        </p:nvSpPr>
        <p:spPr>
          <a:xfrm>
            <a:off x="3522072" y="195486"/>
            <a:ext cx="3570208"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目標五：改善孕產婦保健</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pic>
        <p:nvPicPr>
          <p:cNvPr id="5122" name="Picture 2"/>
          <p:cNvPicPr>
            <a:picLocks noChangeAspect="1" noChangeArrowheads="1"/>
          </p:cNvPicPr>
          <p:nvPr/>
        </p:nvPicPr>
        <p:blipFill>
          <a:blip r:embed="rId3" cstate="print"/>
          <a:srcRect/>
          <a:stretch>
            <a:fillRect/>
          </a:stretch>
        </p:blipFill>
        <p:spPr bwMode="auto">
          <a:xfrm>
            <a:off x="7020272" y="1923678"/>
            <a:ext cx="1863737" cy="3168352"/>
          </a:xfrm>
          <a:prstGeom prst="rect">
            <a:avLst/>
          </a:prstGeom>
          <a:ln>
            <a:noFill/>
          </a:ln>
          <a:effectLst>
            <a:softEdge rad="112500"/>
          </a:effectLst>
        </p:spPr>
      </p:pic>
      <p:pic>
        <p:nvPicPr>
          <p:cNvPr id="5123" name="Picture 3"/>
          <p:cNvPicPr>
            <a:picLocks noChangeAspect="1" noChangeArrowheads="1"/>
          </p:cNvPicPr>
          <p:nvPr/>
        </p:nvPicPr>
        <p:blipFill>
          <a:blip r:embed="rId4" cstate="print"/>
          <a:srcRect/>
          <a:stretch>
            <a:fillRect/>
          </a:stretch>
        </p:blipFill>
        <p:spPr bwMode="auto">
          <a:xfrm>
            <a:off x="4644008" y="2981127"/>
            <a:ext cx="2384251" cy="2162373"/>
          </a:xfrm>
          <a:prstGeom prst="rect">
            <a:avLst/>
          </a:prstGeom>
          <a:ln>
            <a:noFill/>
          </a:ln>
          <a:effectLst>
            <a:softEdge rad="112500"/>
          </a:effectLst>
        </p:spPr>
      </p:pic>
      <p:sp>
        <p:nvSpPr>
          <p:cNvPr id="7" name="矩形 6"/>
          <p:cNvSpPr/>
          <p:nvPr/>
        </p:nvSpPr>
        <p:spPr>
          <a:xfrm>
            <a:off x="1907704" y="795357"/>
            <a:ext cx="6696744" cy="1200329"/>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2013</a:t>
            </a:r>
            <a:r>
              <a:rPr lang="zh-TW" altLang="en-US" sz="1600" dirty="0" smtClean="0">
                <a:latin typeface="Times New Roman" pitchFamily="18" charset="0"/>
                <a:ea typeface="標楷體" pitchFamily="65" charset="-120"/>
                <a:cs typeface="Times New Roman" pitchFamily="18" charset="0"/>
              </a:rPr>
              <a:t>年全球有近</a:t>
            </a:r>
            <a:r>
              <a:rPr lang="en-US" altLang="zh-TW" sz="1600" dirty="0" smtClean="0">
                <a:latin typeface="Times New Roman" pitchFamily="18" charset="0"/>
                <a:ea typeface="標楷體" pitchFamily="65" charset="-120"/>
                <a:cs typeface="Times New Roman" pitchFamily="18" charset="0"/>
              </a:rPr>
              <a:t>30</a:t>
            </a:r>
            <a:r>
              <a:rPr lang="zh-TW" altLang="en-US" sz="1600" dirty="0" smtClean="0">
                <a:latin typeface="Times New Roman" pitchFamily="18" charset="0"/>
                <a:ea typeface="標楷體" pitchFamily="65" charset="-120"/>
                <a:cs typeface="Times New Roman" pitchFamily="18" charset="0"/>
              </a:rPr>
              <a:t>萬女性死於懷孕和分娩相關原因。</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1990</a:t>
            </a:r>
            <a:r>
              <a:rPr lang="zh-TW" altLang="en-US" sz="1600" dirty="0" smtClean="0">
                <a:latin typeface="Times New Roman" pitchFamily="18" charset="0"/>
                <a:ea typeface="標楷體" pitchFamily="65" charset="-120"/>
                <a:cs typeface="Times New Roman" pitchFamily="18" charset="0"/>
              </a:rPr>
              <a:t>年至</a:t>
            </a: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年間，在發展中地區由專業醫護人員接生比例從</a:t>
            </a:r>
            <a:r>
              <a:rPr lang="en-US" altLang="zh-TW" sz="1600" dirty="0" smtClean="0">
                <a:latin typeface="Times New Roman" pitchFamily="18" charset="0"/>
                <a:ea typeface="標楷體" pitchFamily="65" charset="-120"/>
                <a:cs typeface="Times New Roman" pitchFamily="18" charset="0"/>
              </a:rPr>
              <a:t>56%</a:t>
            </a:r>
            <a:r>
              <a:rPr lang="zh-TW" altLang="en-US" sz="1600" dirty="0" smtClean="0">
                <a:latin typeface="Times New Roman" pitchFamily="18" charset="0"/>
                <a:ea typeface="標楷體" pitchFamily="65" charset="-120"/>
                <a:cs typeface="Times New Roman" pitchFamily="18" charset="0"/>
              </a:rPr>
              <a:t>提高至</a:t>
            </a:r>
            <a:r>
              <a:rPr lang="en-US" altLang="zh-TW" sz="1600" dirty="0" smtClean="0">
                <a:latin typeface="Times New Roman" pitchFamily="18" charset="0"/>
                <a:ea typeface="標楷體" pitchFamily="65" charset="-120"/>
                <a:cs typeface="Times New Roman" pitchFamily="18" charset="0"/>
              </a:rPr>
              <a:t>68%</a:t>
            </a:r>
            <a:r>
              <a:rPr lang="zh-TW" altLang="en-US" sz="1600" dirty="0" smtClean="0">
                <a:latin typeface="Times New Roman" pitchFamily="18" charset="0"/>
                <a:ea typeface="標楷體" pitchFamily="65" charset="-120"/>
                <a:cs typeface="Times New Roman" pitchFamily="18" charset="0"/>
              </a:rPr>
              <a:t>。</a:t>
            </a:r>
            <a:endParaRPr lang="en-US" altLang="zh-TW" sz="1600" dirty="0" smtClean="0">
              <a:latin typeface="Times New Roman" pitchFamily="18" charset="0"/>
              <a:ea typeface="標楷體" pitchFamily="65" charset="-12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1720" y="195486"/>
            <a:ext cx="6340197" cy="461665"/>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TW" alt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rPr>
              <a:t>目標六：與愛滋病毒、瘧疾和其他疾病作戰爭</a:t>
            </a:r>
            <a:endParaRPr lang="en-US" altLang="zh-TW"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華康粗圓體" pitchFamily="49" charset="-120"/>
              <a:ea typeface="華康粗圓體" pitchFamily="49" charset="-120"/>
            </a:endParaRPr>
          </a:p>
        </p:txBody>
      </p:sp>
      <p:sp>
        <p:nvSpPr>
          <p:cNvPr id="7" name="矩形 6"/>
          <p:cNvSpPr/>
          <p:nvPr/>
        </p:nvSpPr>
        <p:spPr>
          <a:xfrm>
            <a:off x="2267744" y="795357"/>
            <a:ext cx="5688632" cy="1569660"/>
          </a:xfrm>
          <a:prstGeom prst="rect">
            <a:avLst/>
          </a:prstGeom>
        </p:spPr>
        <p:txBody>
          <a:bodyPr wrap="square">
            <a:spAutoFit/>
          </a:bodyPr>
          <a:lstStyle/>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年，每天近有</a:t>
            </a:r>
            <a:r>
              <a:rPr lang="en-US" altLang="zh-TW" sz="1600" dirty="0" smtClean="0">
                <a:latin typeface="Times New Roman" pitchFamily="18" charset="0"/>
                <a:ea typeface="標楷體" pitchFamily="65" charset="-120"/>
                <a:cs typeface="Times New Roman" pitchFamily="18" charset="0"/>
              </a:rPr>
              <a:t>600</a:t>
            </a:r>
            <a:r>
              <a:rPr lang="zh-TW" altLang="en-US" sz="1600" dirty="0" smtClean="0">
                <a:latin typeface="Times New Roman" pitchFamily="18" charset="0"/>
                <a:ea typeface="標楷體" pitchFamily="65" charset="-120"/>
                <a:cs typeface="Times New Roman" pitchFamily="18" charset="0"/>
              </a:rPr>
              <a:t>名兒童死於愛滋病相關原因。</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年給發展中地區的</a:t>
            </a:r>
            <a:r>
              <a:rPr lang="en-US" altLang="zh-TW" sz="1600" dirty="0" smtClean="0">
                <a:latin typeface="Times New Roman" pitchFamily="18" charset="0"/>
                <a:ea typeface="標楷體" pitchFamily="65" charset="-120"/>
                <a:cs typeface="Times New Roman" pitchFamily="18" charset="0"/>
              </a:rPr>
              <a:t>950</a:t>
            </a:r>
            <a:r>
              <a:rPr lang="zh-TW" altLang="en-US" sz="1600" dirty="0" smtClean="0">
                <a:latin typeface="Times New Roman" pitchFamily="18" charset="0"/>
                <a:ea typeface="標楷體" pitchFamily="65" charset="-120"/>
                <a:cs typeface="Times New Roman" pitchFamily="18" charset="0"/>
              </a:rPr>
              <a:t>萬人派發了抗逆轉病毒藥品。</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2000</a:t>
            </a:r>
            <a:r>
              <a:rPr lang="zh-TW" altLang="en-US" sz="1600" dirty="0" smtClean="0">
                <a:latin typeface="Times New Roman" pitchFamily="18" charset="0"/>
                <a:ea typeface="標楷體" pitchFamily="65" charset="-120"/>
                <a:cs typeface="Times New Roman" pitchFamily="18" charset="0"/>
              </a:rPr>
              <a:t>年至</a:t>
            </a: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年間，瘧疾干預措施挽救</a:t>
            </a:r>
            <a:r>
              <a:rPr lang="en-US" altLang="zh-TW" sz="1600" dirty="0" smtClean="0">
                <a:latin typeface="Times New Roman" pitchFamily="18" charset="0"/>
                <a:ea typeface="標楷體" pitchFamily="65" charset="-120"/>
                <a:cs typeface="Times New Roman" pitchFamily="18" charset="0"/>
              </a:rPr>
              <a:t>300</a:t>
            </a:r>
            <a:r>
              <a:rPr lang="zh-TW" altLang="en-US" sz="1600" dirty="0" smtClean="0">
                <a:latin typeface="Times New Roman" pitchFamily="18" charset="0"/>
                <a:ea typeface="標楷體" pitchFamily="65" charset="-120"/>
                <a:cs typeface="Times New Roman" pitchFamily="18" charset="0"/>
              </a:rPr>
              <a:t>萬兒童生命。</a:t>
            </a:r>
            <a:endParaRPr lang="en-US" altLang="zh-TW" sz="1600" dirty="0" smtClean="0">
              <a:latin typeface="Times New Roman" pitchFamily="18" charset="0"/>
              <a:ea typeface="標楷體" pitchFamily="65" charset="-120"/>
              <a:cs typeface="Times New Roman" pitchFamily="18" charset="0"/>
            </a:endParaRPr>
          </a:p>
          <a:p>
            <a:pPr marL="174625" indent="-174625" algn="just">
              <a:lnSpc>
                <a:spcPct val="150000"/>
              </a:lnSpc>
              <a:buClr>
                <a:srgbClr val="0000FF"/>
              </a:buClr>
              <a:buFont typeface="Wingdings" pitchFamily="2" charset="2"/>
              <a:buChar char="Ø"/>
            </a:pPr>
            <a:r>
              <a:rPr lang="en-US" altLang="zh-TW" sz="1600" dirty="0" smtClean="0">
                <a:latin typeface="Times New Roman" pitchFamily="18" charset="0"/>
                <a:ea typeface="標楷體" pitchFamily="65" charset="-120"/>
                <a:cs typeface="Times New Roman" pitchFamily="18" charset="0"/>
              </a:rPr>
              <a:t>1995</a:t>
            </a:r>
            <a:r>
              <a:rPr lang="zh-TW" altLang="en-US" sz="1600" dirty="0" smtClean="0">
                <a:latin typeface="Times New Roman" pitchFamily="18" charset="0"/>
                <a:ea typeface="標楷體" pitchFamily="65" charset="-120"/>
                <a:cs typeface="Times New Roman" pitchFamily="18" charset="0"/>
              </a:rPr>
              <a:t>年至</a:t>
            </a:r>
            <a:r>
              <a:rPr lang="en-US" altLang="zh-TW" sz="1600" dirty="0" smtClean="0">
                <a:latin typeface="Times New Roman" pitchFamily="18" charset="0"/>
                <a:ea typeface="標楷體" pitchFamily="65" charset="-120"/>
                <a:cs typeface="Times New Roman" pitchFamily="18" charset="0"/>
              </a:rPr>
              <a:t>2012</a:t>
            </a:r>
            <a:r>
              <a:rPr lang="zh-TW" altLang="en-US" sz="1600" dirty="0" smtClean="0">
                <a:latin typeface="Times New Roman" pitchFamily="18" charset="0"/>
                <a:ea typeface="標楷體" pitchFamily="65" charset="-120"/>
                <a:cs typeface="Times New Roman" pitchFamily="18" charset="0"/>
              </a:rPr>
              <a:t>年間，肺結核治療挽救了</a:t>
            </a:r>
            <a:r>
              <a:rPr lang="en-US" altLang="zh-TW" sz="1600" dirty="0" smtClean="0">
                <a:latin typeface="Times New Roman" pitchFamily="18" charset="0"/>
                <a:ea typeface="標楷體" pitchFamily="65" charset="-120"/>
                <a:cs typeface="Times New Roman" pitchFamily="18" charset="0"/>
              </a:rPr>
              <a:t>2200</a:t>
            </a:r>
            <a:r>
              <a:rPr lang="zh-TW" altLang="en-US" sz="1600" dirty="0" smtClean="0">
                <a:latin typeface="Times New Roman" pitchFamily="18" charset="0"/>
                <a:ea typeface="標楷體" pitchFamily="65" charset="-120"/>
                <a:cs typeface="Times New Roman" pitchFamily="18" charset="0"/>
              </a:rPr>
              <a:t>萬人生命。</a:t>
            </a:r>
            <a:endParaRPr lang="en-US" altLang="zh-TW" sz="1600" dirty="0" smtClean="0">
              <a:latin typeface="Times New Roman" pitchFamily="18" charset="0"/>
              <a:ea typeface="標楷體" pitchFamily="65" charset="-120"/>
              <a:cs typeface="Times New Roman" pitchFamily="18" charset="0"/>
            </a:endParaRPr>
          </a:p>
        </p:txBody>
      </p:sp>
      <p:grpSp>
        <p:nvGrpSpPr>
          <p:cNvPr id="13" name="群組 12"/>
          <p:cNvGrpSpPr/>
          <p:nvPr/>
        </p:nvGrpSpPr>
        <p:grpSpPr>
          <a:xfrm>
            <a:off x="2195736" y="2448272"/>
            <a:ext cx="2592288" cy="2715766"/>
            <a:chOff x="2195736" y="2427734"/>
            <a:chExt cx="2592288" cy="2715766"/>
          </a:xfrm>
        </p:grpSpPr>
        <p:pic>
          <p:nvPicPr>
            <p:cNvPr id="6146" name="Picture 2"/>
            <p:cNvPicPr>
              <a:picLocks noChangeAspect="1" noChangeArrowheads="1"/>
            </p:cNvPicPr>
            <p:nvPr/>
          </p:nvPicPr>
          <p:blipFill>
            <a:blip r:embed="rId3" cstate="print"/>
            <a:srcRect t="10288" b="13230"/>
            <a:stretch>
              <a:fillRect/>
            </a:stretch>
          </p:blipFill>
          <p:spPr bwMode="auto">
            <a:xfrm>
              <a:off x="2267744" y="2859783"/>
              <a:ext cx="2304256" cy="1584176"/>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l="6936" t="86358" r="82661"/>
            <a:stretch>
              <a:fillRect/>
            </a:stretch>
          </p:blipFill>
          <p:spPr bwMode="auto">
            <a:xfrm>
              <a:off x="2753797" y="4475584"/>
              <a:ext cx="432048" cy="667916"/>
            </a:xfrm>
            <a:prstGeom prst="rect">
              <a:avLst/>
            </a:prstGeom>
            <a:noFill/>
            <a:ln w="9525">
              <a:noFill/>
              <a:miter lim="800000"/>
              <a:headEnd/>
              <a:tailEnd/>
            </a:ln>
          </p:spPr>
        </p:pic>
        <p:sp>
          <p:nvSpPr>
            <p:cNvPr id="10" name="矩形 9"/>
            <p:cNvSpPr/>
            <p:nvPr/>
          </p:nvSpPr>
          <p:spPr>
            <a:xfrm>
              <a:off x="2195736" y="2427734"/>
              <a:ext cx="2592288" cy="461665"/>
            </a:xfrm>
            <a:prstGeom prst="rect">
              <a:avLst/>
            </a:prstGeom>
          </p:spPr>
          <p:txBody>
            <a:bodyPr wrap="square">
              <a:spAutoFit/>
            </a:bodyPr>
            <a:lstStyle/>
            <a:p>
              <a:r>
                <a:rPr lang="en-US" altLang="zh-TW" sz="1200" dirty="0" smtClean="0">
                  <a:latin typeface="Times New Roman" pitchFamily="18" charset="0"/>
                  <a:ea typeface="標楷體" pitchFamily="65" charset="-120"/>
                  <a:cs typeface="Times New Roman" pitchFamily="18" charset="0"/>
                </a:rPr>
                <a:t>1990-2012</a:t>
              </a:r>
              <a:r>
                <a:rPr lang="zh-TW" altLang="en-US" sz="1200" dirty="0" smtClean="0">
                  <a:latin typeface="Times New Roman" pitchFamily="18" charset="0"/>
                  <a:ea typeface="標楷體" pitchFamily="65" charset="-120"/>
                  <a:cs typeface="Times New Roman" pitchFamily="18" charset="0"/>
                </a:rPr>
                <a:t>年，每</a:t>
              </a:r>
              <a:r>
                <a:rPr lang="en-US" altLang="zh-TW" sz="1200" dirty="0" smtClean="0">
                  <a:latin typeface="Times New Roman" pitchFamily="18" charset="0"/>
                  <a:ea typeface="標楷體" pitchFamily="65" charset="-120"/>
                  <a:cs typeface="Times New Roman" pitchFamily="18" charset="0"/>
                </a:rPr>
                <a:t>10</a:t>
              </a:r>
              <a:r>
                <a:rPr lang="zh-TW" altLang="en-US" sz="1200" dirty="0" smtClean="0">
                  <a:latin typeface="Times New Roman" pitchFamily="18" charset="0"/>
                  <a:ea typeface="標楷體" pitchFamily="65" charset="-120"/>
                  <a:cs typeface="Times New Roman" pitchFamily="18" charset="0"/>
                </a:rPr>
                <a:t>萬人中新肺結核病例包括愛滋病毒測試呈陽性人群</a:t>
              </a:r>
              <a:endParaRPr lang="en-US" altLang="zh-TW" sz="1200" dirty="0" smtClean="0">
                <a:latin typeface="Times New Roman" pitchFamily="18" charset="0"/>
                <a:ea typeface="標楷體" pitchFamily="65" charset="-120"/>
                <a:cs typeface="Times New Roman" pitchFamily="18" charset="0"/>
              </a:endParaRPr>
            </a:p>
          </p:txBody>
        </p:sp>
        <p:sp>
          <p:nvSpPr>
            <p:cNvPr id="11" name="矩形 10"/>
            <p:cNvSpPr/>
            <p:nvPr/>
          </p:nvSpPr>
          <p:spPr>
            <a:xfrm>
              <a:off x="3113837" y="4515966"/>
              <a:ext cx="889987"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發生率趨勢</a:t>
              </a:r>
              <a:endParaRPr lang="en-US" altLang="zh-TW" sz="1100" dirty="0" smtClean="0">
                <a:latin typeface="Times New Roman" pitchFamily="18" charset="0"/>
                <a:ea typeface="標楷體" pitchFamily="65" charset="-120"/>
                <a:cs typeface="Times New Roman" pitchFamily="18" charset="0"/>
              </a:endParaRPr>
            </a:p>
          </p:txBody>
        </p:sp>
        <p:sp>
          <p:nvSpPr>
            <p:cNvPr id="12" name="矩形 11"/>
            <p:cNvSpPr/>
            <p:nvPr/>
          </p:nvSpPr>
          <p:spPr>
            <a:xfrm>
              <a:off x="3113837" y="4803998"/>
              <a:ext cx="748923"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估計範圍</a:t>
              </a:r>
            </a:p>
          </p:txBody>
        </p:sp>
      </p:grpSp>
      <p:grpSp>
        <p:nvGrpSpPr>
          <p:cNvPr id="20" name="群組 19"/>
          <p:cNvGrpSpPr/>
          <p:nvPr/>
        </p:nvGrpSpPr>
        <p:grpSpPr>
          <a:xfrm>
            <a:off x="5004048" y="2499742"/>
            <a:ext cx="3698299" cy="2116113"/>
            <a:chOff x="4932040" y="2398117"/>
            <a:chExt cx="3698299" cy="2116113"/>
          </a:xfrm>
        </p:grpSpPr>
        <p:pic>
          <p:nvPicPr>
            <p:cNvPr id="6147" name="Picture 3"/>
            <p:cNvPicPr>
              <a:picLocks noChangeAspect="1" noChangeArrowheads="1"/>
            </p:cNvPicPr>
            <p:nvPr/>
          </p:nvPicPr>
          <p:blipFill>
            <a:blip r:embed="rId4" cstate="print"/>
            <a:srcRect t="12840" r="5726" b="19756"/>
            <a:stretch>
              <a:fillRect/>
            </a:stretch>
          </p:blipFill>
          <p:spPr bwMode="auto">
            <a:xfrm>
              <a:off x="4932040" y="2859782"/>
              <a:ext cx="2520280" cy="1654448"/>
            </a:xfrm>
            <a:prstGeom prst="rect">
              <a:avLst/>
            </a:prstGeom>
            <a:noFill/>
            <a:ln w="9525">
              <a:noFill/>
              <a:miter lim="800000"/>
              <a:headEnd/>
              <a:tailEnd/>
            </a:ln>
          </p:spPr>
        </p:pic>
        <p:sp>
          <p:nvSpPr>
            <p:cNvPr id="15" name="矩形 14"/>
            <p:cNvSpPr/>
            <p:nvPr/>
          </p:nvSpPr>
          <p:spPr>
            <a:xfrm>
              <a:off x="4932040" y="2398117"/>
              <a:ext cx="2736304" cy="461665"/>
            </a:xfrm>
            <a:prstGeom prst="rect">
              <a:avLst/>
            </a:prstGeom>
          </p:spPr>
          <p:txBody>
            <a:bodyPr wrap="square">
              <a:spAutoFit/>
            </a:bodyPr>
            <a:lstStyle/>
            <a:p>
              <a:r>
                <a:rPr lang="en-US" altLang="zh-TW" sz="1200" dirty="0" smtClean="0">
                  <a:latin typeface="Times New Roman" pitchFamily="18" charset="0"/>
                  <a:ea typeface="標楷體" pitchFamily="65" charset="-120"/>
                  <a:cs typeface="Times New Roman" pitchFamily="18" charset="0"/>
                </a:rPr>
                <a:t>1990-2012</a:t>
              </a:r>
              <a:r>
                <a:rPr lang="zh-TW" altLang="en-US" sz="1200" dirty="0" smtClean="0">
                  <a:latin typeface="Times New Roman" pitchFamily="18" charset="0"/>
                  <a:ea typeface="標楷體" pitchFamily="65" charset="-120"/>
                  <a:cs typeface="Times New Roman" pitchFamily="18" charset="0"/>
                </a:rPr>
                <a:t>年，每</a:t>
              </a:r>
              <a:r>
                <a:rPr lang="en-US" altLang="zh-TW" sz="1200" dirty="0" smtClean="0">
                  <a:latin typeface="Times New Roman" pitchFamily="18" charset="0"/>
                  <a:ea typeface="標楷體" pitchFamily="65" charset="-120"/>
                  <a:cs typeface="Times New Roman" pitchFamily="18" charset="0"/>
                </a:rPr>
                <a:t>10</a:t>
              </a:r>
              <a:r>
                <a:rPr lang="zh-TW" altLang="en-US" sz="1200" dirty="0" smtClean="0">
                  <a:latin typeface="Times New Roman" pitchFamily="18" charset="0"/>
                  <a:ea typeface="標楷體" pitchFamily="65" charset="-120"/>
                  <a:cs typeface="Times New Roman" pitchFamily="18" charset="0"/>
                </a:rPr>
                <a:t>萬人中死於肺結核人數不包括愛滋病毒測試呈陽性人群</a:t>
              </a:r>
              <a:endParaRPr lang="en-US" altLang="zh-TW" sz="1200" dirty="0" smtClean="0">
                <a:latin typeface="Times New Roman" pitchFamily="18" charset="0"/>
                <a:ea typeface="標楷體" pitchFamily="65" charset="-120"/>
                <a:cs typeface="Times New Roman" pitchFamily="18" charset="0"/>
              </a:endParaRPr>
            </a:p>
          </p:txBody>
        </p:sp>
        <p:grpSp>
          <p:nvGrpSpPr>
            <p:cNvPr id="19" name="群組 18"/>
            <p:cNvGrpSpPr/>
            <p:nvPr/>
          </p:nvGrpSpPr>
          <p:grpSpPr>
            <a:xfrm>
              <a:off x="7452320" y="3147814"/>
              <a:ext cx="1178019" cy="837674"/>
              <a:chOff x="7524328" y="3174236"/>
              <a:chExt cx="1178019" cy="837674"/>
            </a:xfrm>
          </p:grpSpPr>
          <p:pic>
            <p:nvPicPr>
              <p:cNvPr id="14" name="Picture 3"/>
              <p:cNvPicPr>
                <a:picLocks noChangeAspect="1" noChangeArrowheads="1"/>
              </p:cNvPicPr>
              <p:nvPr/>
            </p:nvPicPr>
            <p:blipFill>
              <a:blip r:embed="rId4" cstate="print"/>
              <a:srcRect l="6796" t="81873" r="84710" b="3588"/>
              <a:stretch>
                <a:fillRect/>
              </a:stretch>
            </p:blipFill>
            <p:spPr bwMode="auto">
              <a:xfrm>
                <a:off x="7524328" y="3219822"/>
                <a:ext cx="360040" cy="792088"/>
              </a:xfrm>
              <a:prstGeom prst="rect">
                <a:avLst/>
              </a:prstGeom>
              <a:noFill/>
              <a:ln w="9525">
                <a:noFill/>
                <a:miter lim="800000"/>
                <a:headEnd/>
                <a:tailEnd/>
              </a:ln>
            </p:spPr>
          </p:pic>
          <p:sp>
            <p:nvSpPr>
              <p:cNvPr id="16" name="矩形 15"/>
              <p:cNvSpPr/>
              <p:nvPr/>
            </p:nvSpPr>
            <p:spPr>
              <a:xfrm>
                <a:off x="7812360" y="3174236"/>
                <a:ext cx="889987"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死亡率趨勢</a:t>
                </a:r>
                <a:endParaRPr lang="en-US" altLang="zh-TW" sz="1100" dirty="0" smtClean="0">
                  <a:latin typeface="Times New Roman" pitchFamily="18" charset="0"/>
                  <a:ea typeface="標楷體" pitchFamily="65" charset="-120"/>
                  <a:cs typeface="Times New Roman" pitchFamily="18" charset="0"/>
                </a:endParaRPr>
              </a:p>
            </p:txBody>
          </p:sp>
          <p:sp>
            <p:nvSpPr>
              <p:cNvPr id="17" name="矩形 16"/>
              <p:cNvSpPr/>
              <p:nvPr/>
            </p:nvSpPr>
            <p:spPr>
              <a:xfrm>
                <a:off x="7812360" y="3462268"/>
                <a:ext cx="748923"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估計範圍</a:t>
                </a:r>
                <a:endParaRPr lang="en-US" altLang="zh-TW" sz="1100" dirty="0" smtClean="0">
                  <a:latin typeface="Times New Roman" pitchFamily="18" charset="0"/>
                  <a:ea typeface="標楷體" pitchFamily="65" charset="-120"/>
                  <a:cs typeface="Times New Roman" pitchFamily="18" charset="0"/>
                </a:endParaRPr>
              </a:p>
            </p:txBody>
          </p:sp>
          <p:sp>
            <p:nvSpPr>
              <p:cNvPr id="18" name="矩形 17"/>
              <p:cNvSpPr/>
              <p:nvPr/>
            </p:nvSpPr>
            <p:spPr>
              <a:xfrm>
                <a:off x="7812360" y="3750300"/>
                <a:ext cx="748923" cy="261610"/>
              </a:xfrm>
              <a:prstGeom prst="rect">
                <a:avLst/>
              </a:prstGeom>
            </p:spPr>
            <p:txBody>
              <a:bodyPr wrap="none">
                <a:spAutoFit/>
              </a:bodyPr>
              <a:lstStyle/>
              <a:p>
                <a:r>
                  <a:rPr lang="zh-TW" altLang="en-US" sz="1100" dirty="0" smtClean="0">
                    <a:latin typeface="Times New Roman" pitchFamily="18" charset="0"/>
                    <a:ea typeface="標楷體" pitchFamily="65" charset="-120"/>
                    <a:cs typeface="Times New Roman" pitchFamily="18" charset="0"/>
                  </a:rPr>
                  <a:t>具體目標</a:t>
                </a:r>
                <a:endParaRPr lang="en-US" altLang="zh-TW" sz="1100" dirty="0" smtClean="0">
                  <a:latin typeface="Times New Roman" pitchFamily="18" charset="0"/>
                  <a:ea typeface="標楷體" pitchFamily="65" charset="-120"/>
                  <a:cs typeface="Times New Roman" pitchFamily="18" charset="0"/>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2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207</Template>
  <TotalTime>515</TotalTime>
  <Words>1322</Words>
  <Application>Microsoft Office PowerPoint</Application>
  <PresentationFormat>如螢幕大小 (16:9)</PresentationFormat>
  <Paragraphs>72</Paragraphs>
  <Slides>12</Slides>
  <Notes>8</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207</vt:lpstr>
      <vt:lpstr>千年發展目標報告 Millennium Development Goals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irene167</dc:creator>
  <cp:lastModifiedBy>林筱嵐</cp:lastModifiedBy>
  <cp:revision>59</cp:revision>
  <dcterms:created xsi:type="dcterms:W3CDTF">2014-09-01T08:19:37Z</dcterms:created>
  <dcterms:modified xsi:type="dcterms:W3CDTF">2014-12-12T04:23:06Z</dcterms:modified>
</cp:coreProperties>
</file>