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4" r:id="rId7"/>
    <p:sldId id="265" r:id="rId8"/>
    <p:sldId id="266" r:id="rId9"/>
    <p:sldId id="267" r:id="rId10"/>
    <p:sldId id="268" r:id="rId1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4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94660"/>
  </p:normalViewPr>
  <p:slideViewPr>
    <p:cSldViewPr>
      <p:cViewPr>
        <p:scale>
          <a:sx n="89" d="100"/>
          <a:sy n="89" d="100"/>
        </p:scale>
        <p:origin x="-1074"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TW" altLang="en-US" smtClean="0"/>
              <a:t>按一下以編輯母片標題樣式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fr-CA"/>
          </a:p>
        </p:txBody>
      </p:sp>
      <p:sp>
        <p:nvSpPr>
          <p:cNvPr id="4" name="Espace réservé de la date 3"/>
          <p:cNvSpPr>
            <a:spLocks noGrp="1"/>
          </p:cNvSpPr>
          <p:nvPr>
            <p:ph type="dt" sz="half" idx="10"/>
          </p:nvPr>
        </p:nvSpPr>
        <p:spPr/>
        <p:txBody>
          <a:bodyPr/>
          <a:lstStyle>
            <a:lvl1pPr>
              <a:defRPr/>
            </a:lvl1pPr>
          </a:lstStyle>
          <a:p>
            <a:fld id="{4A880464-7324-4B99-A882-7BC2FB9B0458}"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2108D815-5104-48A8-9D0E-840B7843F314}" type="slidenum">
              <a:rPr lang="fr-CA"/>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DCB37658-465F-47A7-A6AC-5A92729956C1}"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BABA192C-3CAE-4AD9-86F4-A02940DB630F}" type="slidenum">
              <a:rPr lang="fr-CA"/>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91060EFC-C932-425B-955B-751FC1A0B5FF}"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0D0423DD-86D8-4F85-A2BA-F65055A2805E}" type="slidenum">
              <a:rPr lang="fr-CA"/>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5CA75D18-0742-4989-8469-54A6947B4110}"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91B64440-DD17-45D1-8E57-D464C14C4455}" type="slidenum">
              <a:rPr lang="fr-CA"/>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Espace réservé de la date 3"/>
          <p:cNvSpPr>
            <a:spLocks noGrp="1"/>
          </p:cNvSpPr>
          <p:nvPr>
            <p:ph type="dt" sz="half" idx="10"/>
          </p:nvPr>
        </p:nvSpPr>
        <p:spPr/>
        <p:txBody>
          <a:bodyPr/>
          <a:lstStyle>
            <a:lvl1pPr>
              <a:defRPr/>
            </a:lvl1pPr>
          </a:lstStyle>
          <a:p>
            <a:fld id="{0BC71975-DB78-4127-93D9-C61223910538}" type="datetimeFigureOut">
              <a:rPr lang="fr-FR" altLang="zh-TW"/>
              <a:pPr/>
              <a:t>12/12/2014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DEDED437-AB53-45DA-8E02-3F0AA976B285}" type="slidenum">
              <a:rPr lang="fr-CA"/>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e la date 3"/>
          <p:cNvSpPr>
            <a:spLocks noGrp="1"/>
          </p:cNvSpPr>
          <p:nvPr>
            <p:ph type="dt" sz="half" idx="10"/>
          </p:nvPr>
        </p:nvSpPr>
        <p:spPr/>
        <p:txBody>
          <a:bodyPr/>
          <a:lstStyle>
            <a:lvl1pPr>
              <a:defRPr/>
            </a:lvl1pPr>
          </a:lstStyle>
          <a:p>
            <a:fld id="{4B0E2576-0239-4CDD-A567-9EB2498462D1}" type="datetimeFigureOut">
              <a:rPr lang="fr-FR" altLang="zh-TW"/>
              <a:pPr/>
              <a:t>12/12/2014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C8F19FE4-62C0-4E56-BA40-D0497322AB8E}" type="slidenum">
              <a:rPr lang="fr-CA"/>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7" name="Espace réservé de la date 3"/>
          <p:cNvSpPr>
            <a:spLocks noGrp="1"/>
          </p:cNvSpPr>
          <p:nvPr>
            <p:ph type="dt" sz="half" idx="10"/>
          </p:nvPr>
        </p:nvSpPr>
        <p:spPr/>
        <p:txBody>
          <a:bodyPr/>
          <a:lstStyle>
            <a:lvl1pPr>
              <a:defRPr/>
            </a:lvl1pPr>
          </a:lstStyle>
          <a:p>
            <a:fld id="{33EFA5AF-779B-4A81-8780-E91EE1F4D7D2}" type="datetimeFigureOut">
              <a:rPr lang="fr-FR" altLang="zh-TW"/>
              <a:pPr/>
              <a:t>12/12/2014</a:t>
            </a:fld>
            <a:endParaRPr lang="fr-CA"/>
          </a:p>
        </p:txBody>
      </p:sp>
      <p:sp>
        <p:nvSpPr>
          <p:cNvPr id="8" name="Espace réservé du pied de page 4"/>
          <p:cNvSpPr>
            <a:spLocks noGrp="1"/>
          </p:cNvSpPr>
          <p:nvPr>
            <p:ph type="ftr" sz="quarter" idx="11"/>
          </p:nvPr>
        </p:nvSpPr>
        <p:spPr/>
        <p:txBody>
          <a:bodyPr/>
          <a:lstStyle>
            <a:lvl1pPr>
              <a:defRPr/>
            </a:lvl1pPr>
          </a:lstStyle>
          <a:p>
            <a:endParaRPr lang="fr-CA"/>
          </a:p>
        </p:txBody>
      </p:sp>
      <p:sp>
        <p:nvSpPr>
          <p:cNvPr id="9" name="Espace réservé du numéro de diapositive 5"/>
          <p:cNvSpPr>
            <a:spLocks noGrp="1"/>
          </p:cNvSpPr>
          <p:nvPr>
            <p:ph type="sldNum" sz="quarter" idx="12"/>
          </p:nvPr>
        </p:nvSpPr>
        <p:spPr/>
        <p:txBody>
          <a:bodyPr/>
          <a:lstStyle>
            <a:lvl1pPr>
              <a:defRPr/>
            </a:lvl1pPr>
          </a:lstStyle>
          <a:p>
            <a:fld id="{5200A2CF-7990-4722-8E4A-DE1406BB9397}" type="slidenum">
              <a:rPr lang="fr-CA"/>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e la date 3"/>
          <p:cNvSpPr>
            <a:spLocks noGrp="1"/>
          </p:cNvSpPr>
          <p:nvPr>
            <p:ph type="dt" sz="half" idx="10"/>
          </p:nvPr>
        </p:nvSpPr>
        <p:spPr/>
        <p:txBody>
          <a:bodyPr/>
          <a:lstStyle>
            <a:lvl1pPr>
              <a:defRPr/>
            </a:lvl1pPr>
          </a:lstStyle>
          <a:p>
            <a:fld id="{5D236153-CE95-45C2-BD43-92E55ED5E903}" type="datetimeFigureOut">
              <a:rPr lang="fr-FR" altLang="zh-TW"/>
              <a:pPr/>
              <a:t>12/12/2014</a:t>
            </a:fld>
            <a:endParaRPr lang="fr-CA"/>
          </a:p>
        </p:txBody>
      </p:sp>
      <p:sp>
        <p:nvSpPr>
          <p:cNvPr id="4" name="Espace réservé du pied de page 4"/>
          <p:cNvSpPr>
            <a:spLocks noGrp="1"/>
          </p:cNvSpPr>
          <p:nvPr>
            <p:ph type="ftr" sz="quarter" idx="11"/>
          </p:nvPr>
        </p:nvSpPr>
        <p:spPr/>
        <p:txBody>
          <a:bodyPr/>
          <a:lstStyle>
            <a:lvl1pPr>
              <a:defRPr/>
            </a:lvl1pPr>
          </a:lstStyle>
          <a:p>
            <a:endParaRPr lang="fr-CA"/>
          </a:p>
        </p:txBody>
      </p:sp>
      <p:sp>
        <p:nvSpPr>
          <p:cNvPr id="5" name="Espace réservé du numéro de diapositive 5"/>
          <p:cNvSpPr>
            <a:spLocks noGrp="1"/>
          </p:cNvSpPr>
          <p:nvPr>
            <p:ph type="sldNum" sz="quarter" idx="12"/>
          </p:nvPr>
        </p:nvSpPr>
        <p:spPr/>
        <p:txBody>
          <a:bodyPr/>
          <a:lstStyle>
            <a:lvl1pPr>
              <a:defRPr/>
            </a:lvl1pPr>
          </a:lstStyle>
          <a:p>
            <a:fld id="{0D75B38C-768B-434B-BC2D-5900D6333974}" type="slidenum">
              <a:rPr lang="fr-CA"/>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9B53AB59-0EA7-4B59-A8C7-F1FA29B2429C}" type="datetimeFigureOut">
              <a:rPr lang="fr-FR" altLang="zh-TW"/>
              <a:pPr/>
              <a:t>12/12/2014</a:t>
            </a:fld>
            <a:endParaRPr lang="fr-CA"/>
          </a:p>
        </p:txBody>
      </p:sp>
      <p:sp>
        <p:nvSpPr>
          <p:cNvPr id="3" name="Espace réservé du pied de page 4"/>
          <p:cNvSpPr>
            <a:spLocks noGrp="1"/>
          </p:cNvSpPr>
          <p:nvPr>
            <p:ph type="ftr" sz="quarter" idx="11"/>
          </p:nvPr>
        </p:nvSpPr>
        <p:spPr/>
        <p:txBody>
          <a:bodyPr/>
          <a:lstStyle>
            <a:lvl1pPr>
              <a:defRPr/>
            </a:lvl1pPr>
          </a:lstStyle>
          <a:p>
            <a:endParaRPr lang="fr-CA"/>
          </a:p>
        </p:txBody>
      </p:sp>
      <p:sp>
        <p:nvSpPr>
          <p:cNvPr id="4" name="Espace réservé du numéro de diapositive 5"/>
          <p:cNvSpPr>
            <a:spLocks noGrp="1"/>
          </p:cNvSpPr>
          <p:nvPr>
            <p:ph type="sldNum" sz="quarter" idx="12"/>
          </p:nvPr>
        </p:nvSpPr>
        <p:spPr/>
        <p:txBody>
          <a:bodyPr/>
          <a:lstStyle>
            <a:lvl1pPr>
              <a:defRPr/>
            </a:lvl1pPr>
          </a:lstStyle>
          <a:p>
            <a:fld id="{000D5199-3634-4016-8A46-1F490CC4E12A}" type="slidenum">
              <a:rPr lang="fr-CA"/>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8BE1878B-4D81-4B9D-BD42-D2CCAB45EEAD}" type="datetimeFigureOut">
              <a:rPr lang="fr-FR" altLang="zh-TW"/>
              <a:pPr/>
              <a:t>12/12/2014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8F7BA72A-9B37-47AD-A701-D7C432534805}" type="slidenum">
              <a:rPr lang="fr-CA"/>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E88DF2B6-484C-40DE-9F77-0C3715C02084}" type="datetimeFigureOut">
              <a:rPr lang="fr-FR" altLang="zh-TW"/>
              <a:pPr/>
              <a:t>12/12/2014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BB8CD716-059F-465F-8B7E-FED02009DD71}" type="slidenum">
              <a:rPr lang="fr-CA"/>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TW"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TW" smtClean="0"/>
              <a:t>Cliquez pour modifier les styles du texte du masque</a:t>
            </a:r>
          </a:p>
          <a:p>
            <a:pPr lvl="1"/>
            <a:r>
              <a:rPr lang="fr-FR" altLang="zh-TW" smtClean="0"/>
              <a:t>Deuxième niveau</a:t>
            </a:r>
          </a:p>
          <a:p>
            <a:pPr lvl="2"/>
            <a:r>
              <a:rPr lang="fr-FR" altLang="zh-TW" smtClean="0"/>
              <a:t>Troisième niveau</a:t>
            </a:r>
          </a:p>
          <a:p>
            <a:pPr lvl="3"/>
            <a:r>
              <a:rPr lang="fr-FR" altLang="zh-TW" smtClean="0"/>
              <a:t>Quatrième niveau</a:t>
            </a:r>
          </a:p>
          <a:p>
            <a:pPr lvl="4"/>
            <a:r>
              <a:rPr lang="fr-FR" altLang="zh-TW"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2C5BA51D-89A6-48A2-9F22-4FE41853762A}" type="datetimeFigureOut">
              <a:rPr lang="fr-FR" altLang="zh-TW"/>
              <a:pPr/>
              <a:t>12/12/2014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F7689A22-80B6-48C8-BAF7-C1109FF35732}"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gif"/><Relationship Id="rId7"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467544" y="806450"/>
            <a:ext cx="8280920" cy="1470025"/>
          </a:xfrm>
        </p:spPr>
        <p:txBody>
          <a:bodyPr/>
          <a:lstStyle/>
          <a:p>
            <a:r>
              <a:rPr lang="zh-TW" altLang="en-US" sz="4200" dirty="0" smtClean="0">
                <a:solidFill>
                  <a:srgbClr val="9C4839"/>
                </a:solidFill>
                <a:latin typeface="華康相撲體" pitchFamily="65" charset="-120"/>
                <a:ea typeface="華康相撲體" pitchFamily="65" charset="-120"/>
              </a:rPr>
              <a:t>美、日天然災害防救課題規劃介紹</a:t>
            </a:r>
            <a:endParaRPr lang="fr-CA" sz="4200" dirty="0" smtClean="0">
              <a:solidFill>
                <a:srgbClr val="9C4839"/>
              </a:solidFill>
              <a:latin typeface="華康相撲體" pitchFamily="65" charset="-120"/>
              <a:ea typeface="華康相撲體" pitchFamily="65" charset="-120"/>
            </a:endParaRPr>
          </a:p>
        </p:txBody>
      </p:sp>
      <p:sp>
        <p:nvSpPr>
          <p:cNvPr id="2051" name="Sous-titre 2"/>
          <p:cNvSpPr>
            <a:spLocks noGrp="1"/>
          </p:cNvSpPr>
          <p:nvPr>
            <p:ph type="subTitle" idx="1"/>
          </p:nvPr>
        </p:nvSpPr>
        <p:spPr>
          <a:xfrm>
            <a:off x="1483568" y="6165304"/>
            <a:ext cx="6400800" cy="504056"/>
          </a:xfrm>
        </p:spPr>
        <p:txBody>
          <a:bodyPr/>
          <a:lstStyle/>
          <a:p>
            <a:r>
              <a:rPr lang="zh-TW" altLang="en-US" sz="2800" dirty="0" smtClean="0">
                <a:solidFill>
                  <a:srgbClr val="9C4839"/>
                </a:solidFill>
                <a:effectLst>
                  <a:outerShdw blurRad="38100" dist="38100" dir="2700000" algn="tl">
                    <a:srgbClr val="000000">
                      <a:alpha val="43137"/>
                    </a:srgbClr>
                  </a:outerShdw>
                </a:effectLst>
                <a:latin typeface="標楷體" pitchFamily="65" charset="-120"/>
                <a:ea typeface="標楷體" pitchFamily="65" charset="-120"/>
              </a:rPr>
              <a:t>國家災害防救科技中心體系與社經組</a:t>
            </a:r>
            <a:endParaRPr lang="fr-CA" sz="2800" dirty="0" smtClean="0">
              <a:solidFill>
                <a:srgbClr val="9C4839"/>
              </a:solidFill>
              <a:effectLst>
                <a:outerShdw blurRad="38100" dist="38100" dir="2700000" algn="tl">
                  <a:srgbClr val="000000">
                    <a:alpha val="43137"/>
                  </a:srgbClr>
                </a:outerShdw>
              </a:effectLst>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467544" y="806450"/>
            <a:ext cx="8280920" cy="1470025"/>
          </a:xfrm>
        </p:spPr>
        <p:txBody>
          <a:bodyPr/>
          <a:lstStyle/>
          <a:p>
            <a:r>
              <a:rPr lang="en-US" altLang="zh-TW" sz="7200" dirty="0" smtClean="0">
                <a:solidFill>
                  <a:srgbClr val="9C4839"/>
                </a:solidFill>
                <a:latin typeface="華康勘亭流" pitchFamily="65" charset="-120"/>
                <a:ea typeface="華康勘亭流" pitchFamily="65" charset="-120"/>
              </a:rPr>
              <a:t>THANK</a:t>
            </a:r>
            <a:r>
              <a:rPr lang="zh-TW" altLang="en-US" sz="7200" dirty="0" smtClean="0">
                <a:solidFill>
                  <a:srgbClr val="9C4839"/>
                </a:solidFill>
                <a:latin typeface="華康勘亭流" pitchFamily="65" charset="-120"/>
                <a:ea typeface="華康勘亭流" pitchFamily="65" charset="-120"/>
              </a:rPr>
              <a:t> </a:t>
            </a:r>
            <a:r>
              <a:rPr lang="en-US" altLang="zh-TW" sz="7200" dirty="0" smtClean="0">
                <a:solidFill>
                  <a:srgbClr val="9C4839"/>
                </a:solidFill>
                <a:latin typeface="華康勘亭流" pitchFamily="65" charset="-120"/>
                <a:ea typeface="華康勘亭流" pitchFamily="65" charset="-120"/>
              </a:rPr>
              <a:t>YOU</a:t>
            </a:r>
            <a:endParaRPr lang="fr-CA" sz="7200" dirty="0" smtClean="0">
              <a:solidFill>
                <a:srgbClr val="9C4839"/>
              </a:solidFill>
              <a:latin typeface="華康勘亭流" pitchFamily="65" charset="-120"/>
              <a:ea typeface="華康勘亭流" pitchFamily="65" charset="-120"/>
            </a:endParaRPr>
          </a:p>
        </p:txBody>
      </p:sp>
      <p:sp>
        <p:nvSpPr>
          <p:cNvPr id="2051" name="Sous-titre 2"/>
          <p:cNvSpPr>
            <a:spLocks noGrp="1"/>
          </p:cNvSpPr>
          <p:nvPr>
            <p:ph type="subTitle" idx="1"/>
          </p:nvPr>
        </p:nvSpPr>
        <p:spPr>
          <a:xfrm>
            <a:off x="1483568" y="6165304"/>
            <a:ext cx="6400800" cy="504056"/>
          </a:xfrm>
        </p:spPr>
        <p:txBody>
          <a:bodyPr/>
          <a:lstStyle/>
          <a:p>
            <a:r>
              <a:rPr lang="zh-TW" altLang="en-US" sz="2800" dirty="0" smtClean="0">
                <a:solidFill>
                  <a:srgbClr val="9C4839"/>
                </a:solidFill>
                <a:effectLst>
                  <a:outerShdw blurRad="38100" dist="38100" dir="2700000" algn="tl">
                    <a:srgbClr val="000000">
                      <a:alpha val="43137"/>
                    </a:srgbClr>
                  </a:outerShdw>
                </a:effectLst>
                <a:latin typeface="標楷體" pitchFamily="65" charset="-120"/>
                <a:ea typeface="標楷體" pitchFamily="65" charset="-120"/>
              </a:rPr>
              <a:t>國家災害防救科技中心體系與社經組</a:t>
            </a:r>
            <a:endParaRPr lang="fr-CA" sz="2800" dirty="0" smtClean="0">
              <a:solidFill>
                <a:srgbClr val="9C4839"/>
              </a:solidFill>
              <a:effectLst>
                <a:outerShdw blurRad="38100" dist="38100" dir="2700000" algn="tl">
                  <a:srgbClr val="000000">
                    <a:alpha val="43137"/>
                  </a:srgbClr>
                </a:outerShdw>
              </a:effectLst>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611560" y="980728"/>
            <a:ext cx="8064896" cy="2808205"/>
          </a:xfrm>
          <a:prstGeom prst="rect">
            <a:avLst/>
          </a:prstGeom>
        </p:spPr>
        <p:txBody>
          <a:bodyPr wrap="square">
            <a:spAutoFit/>
          </a:bodyPr>
          <a:lstStyle/>
          <a:p>
            <a:pPr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災害防救課題一直是政府施政的重要目標之一。</a:t>
            </a:r>
            <a:endParaRPr lang="en-US" altLang="zh-TW" sz="2000" dirty="0" smtClean="0">
              <a:latin typeface="標楷體" pitchFamily="65" charset="-120"/>
              <a:ea typeface="標楷體" pitchFamily="65" charset="-120"/>
            </a:endParaRPr>
          </a:p>
          <a:p>
            <a:pPr marL="179388" indent="-179388"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為瞭解國際災害防救基礎科技發展的趨勢，以及現階段災害防救課題重點，作為我國災防課題規劃的參考，針對當前災防的重要課題，進行分析與策略建議。</a:t>
            </a:r>
            <a:endParaRPr lang="en-US" altLang="zh-TW" sz="2000" dirty="0" smtClean="0">
              <a:latin typeface="標楷體" pitchFamily="65" charset="-120"/>
              <a:ea typeface="標楷體" pitchFamily="65" charset="-120"/>
            </a:endParaRPr>
          </a:p>
          <a:p>
            <a:pPr marL="179388" indent="-179388"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藉由美國、日本管理策略的瞭解與反思，能夠協助或促進我國在災防課題的落實與效益的提升。</a:t>
            </a:r>
          </a:p>
        </p:txBody>
      </p:sp>
      <p:pic>
        <p:nvPicPr>
          <p:cNvPr id="7" name="图片 1" descr="1254642636357"/>
          <p:cNvPicPr>
            <a:picLocks noGrp="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3376004"/>
            <a:ext cx="4896544" cy="33653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descr="images.jpg"/>
          <p:cNvPicPr>
            <a:picLocks noChangeAspect="1"/>
          </p:cNvPicPr>
          <p:nvPr/>
        </p:nvPicPr>
        <p:blipFill>
          <a:blip r:embed="rId2" cstate="print">
            <a:clrChange>
              <a:clrFrom>
                <a:srgbClr val="FFFFFF"/>
              </a:clrFrom>
              <a:clrTo>
                <a:srgbClr val="FFFFFF">
                  <a:alpha val="0"/>
                </a:srgbClr>
              </a:clrTo>
            </a:clrChange>
          </a:blip>
          <a:srcRect b="27190"/>
          <a:stretch>
            <a:fillRect/>
          </a:stretch>
        </p:blipFill>
        <p:spPr>
          <a:xfrm>
            <a:off x="5145825" y="3885438"/>
            <a:ext cx="3818663" cy="2972561"/>
          </a:xfrm>
          <a:prstGeom prst="rect">
            <a:avLst/>
          </a:prstGeom>
        </p:spPr>
      </p:pic>
      <p:sp>
        <p:nvSpPr>
          <p:cNvPr id="7" name="矩形 6"/>
          <p:cNvSpPr/>
          <p:nvPr/>
        </p:nvSpPr>
        <p:spPr>
          <a:xfrm>
            <a:off x="395536" y="980728"/>
            <a:ext cx="8064896" cy="1477328"/>
          </a:xfrm>
          <a:prstGeom prst="rect">
            <a:avLst/>
          </a:prstGeom>
        </p:spPr>
        <p:txBody>
          <a:bodyPr wrap="square">
            <a:spAutoFit/>
          </a:bodyPr>
          <a:lstStyle/>
          <a:p>
            <a:pPr marL="179388" indent="-179388" algn="just">
              <a:lnSpc>
                <a:spcPct val="150000"/>
              </a:lnSpc>
              <a:buClr>
                <a:srgbClr val="0000FF"/>
              </a:buClr>
              <a:buFont typeface="Wingdings" pitchFamily="2" charset="2"/>
              <a:buChar char="Ø"/>
            </a:pPr>
            <a:r>
              <a:rPr lang="zh-TW" altLang="en-US" sz="2000" dirty="0" smtClean="0">
                <a:latin typeface="標楷體" pitchFamily="65" charset="-120"/>
                <a:ea typeface="標楷體" pitchFamily="65" charset="-120"/>
              </a:rPr>
              <a:t>近年來，隨著災害頻率與災害規模的超越預期，各項與災害事件發展歷程相對應的</a:t>
            </a:r>
            <a:r>
              <a:rPr lang="zh-TW" altLang="en-US" sz="2000" b="1" dirty="0" smtClean="0">
                <a:solidFill>
                  <a:srgbClr val="FF0000"/>
                </a:solidFill>
                <a:latin typeface="標楷體" pitchFamily="65" charset="-120"/>
                <a:ea typeface="標楷體" pitchFamily="65" charset="-120"/>
              </a:rPr>
              <a:t>減災</a:t>
            </a:r>
            <a:r>
              <a:rPr lang="zh-TW" altLang="en-US" sz="2000" dirty="0" smtClean="0">
                <a:latin typeface="標楷體" pitchFamily="65" charset="-120"/>
                <a:ea typeface="標楷體" pitchFamily="65" charset="-120"/>
              </a:rPr>
              <a:t>、</a:t>
            </a:r>
            <a:r>
              <a:rPr lang="zh-TW" altLang="en-US" sz="2000" b="1" dirty="0" smtClean="0">
                <a:solidFill>
                  <a:srgbClr val="FF0000"/>
                </a:solidFill>
                <a:latin typeface="標楷體" pitchFamily="65" charset="-120"/>
                <a:ea typeface="標楷體" pitchFamily="65" charset="-120"/>
              </a:rPr>
              <a:t>整備</a:t>
            </a:r>
            <a:r>
              <a:rPr lang="zh-TW" altLang="en-US" sz="2000" dirty="0" smtClean="0">
                <a:latin typeface="標楷體" pitchFamily="65" charset="-120"/>
                <a:ea typeface="標楷體" pitchFamily="65" charset="-120"/>
              </a:rPr>
              <a:t>、</a:t>
            </a:r>
            <a:r>
              <a:rPr lang="zh-TW" altLang="en-US" sz="2000" b="1" dirty="0" smtClean="0">
                <a:solidFill>
                  <a:srgbClr val="FF0000"/>
                </a:solidFill>
                <a:latin typeface="標楷體" pitchFamily="65" charset="-120"/>
                <a:ea typeface="標楷體" pitchFamily="65" charset="-120"/>
              </a:rPr>
              <a:t>應變</a:t>
            </a:r>
            <a:r>
              <a:rPr lang="zh-TW" altLang="en-US" sz="2000" dirty="0" smtClean="0">
                <a:latin typeface="標楷體" pitchFamily="65" charset="-120"/>
                <a:ea typeface="標楷體" pitchFamily="65" charset="-120"/>
              </a:rPr>
              <a:t>與</a:t>
            </a:r>
            <a:r>
              <a:rPr lang="zh-TW" altLang="en-US" sz="2000" b="1" dirty="0" smtClean="0">
                <a:solidFill>
                  <a:srgbClr val="FF0000"/>
                </a:solidFill>
                <a:latin typeface="標楷體" pitchFamily="65" charset="-120"/>
                <a:ea typeface="標楷體" pitchFamily="65" charset="-120"/>
              </a:rPr>
              <a:t>復原能力</a:t>
            </a:r>
            <a:r>
              <a:rPr lang="zh-TW" altLang="en-US" sz="2000" dirty="0" smtClean="0">
                <a:latin typeface="標楷體" pitchFamily="65" charset="-120"/>
                <a:ea typeface="標楷體" pitchFamily="65" charset="-120"/>
              </a:rPr>
              <a:t>建構，已被納為我國政府的重要政策之一，這些課題，在內涵性質上可以分為以下兩類：</a:t>
            </a:r>
          </a:p>
        </p:txBody>
      </p:sp>
      <p:sp>
        <p:nvSpPr>
          <p:cNvPr id="8" name="矩形 7"/>
          <p:cNvSpPr/>
          <p:nvPr/>
        </p:nvSpPr>
        <p:spPr>
          <a:xfrm>
            <a:off x="971600" y="2564904"/>
            <a:ext cx="7416824" cy="1938992"/>
          </a:xfrm>
          <a:prstGeom prst="rect">
            <a:avLst/>
          </a:prstGeom>
        </p:spPr>
        <p:txBody>
          <a:bodyPr wrap="square">
            <a:spAutoFit/>
          </a:bodyPr>
          <a:lstStyle/>
          <a:p>
            <a:pPr marL="179388" indent="-179388" algn="just">
              <a:lnSpc>
                <a:spcPct val="150000"/>
              </a:lnSpc>
              <a:buClr>
                <a:srgbClr val="FF0000"/>
              </a:buClr>
              <a:buFont typeface="Wingdings" pitchFamily="2" charset="2"/>
              <a:buChar char="ü"/>
            </a:pPr>
            <a:r>
              <a:rPr lang="zh-TW" altLang="en-US" sz="2000" b="1" dirty="0" smtClean="0">
                <a:latin typeface="標楷體" pitchFamily="65" charset="-120"/>
                <a:ea typeface="標楷體" pitchFamily="65" charset="-120"/>
              </a:rPr>
              <a:t>公共服務取向課題：</a:t>
            </a:r>
            <a:r>
              <a:rPr lang="zh-TW" altLang="en-US" sz="2000" dirty="0" smtClean="0">
                <a:solidFill>
                  <a:schemeClr val="accent3">
                    <a:lumMod val="50000"/>
                  </a:schemeClr>
                </a:solidFill>
                <a:latin typeface="標楷體" pitchFamily="65" charset="-120"/>
                <a:ea typeface="標楷體" pitchFamily="65" charset="-120"/>
              </a:rPr>
              <a:t>執行業務執掌或服務任務</a:t>
            </a:r>
            <a:r>
              <a:rPr lang="zh-TW" altLang="en-US" sz="2000" dirty="0" smtClean="0">
                <a:latin typeface="標楷體" pitchFamily="65" charset="-120"/>
                <a:ea typeface="標楷體" pitchFamily="65" charset="-120"/>
              </a:rPr>
              <a:t>，包括功能性取向的公共政策規劃，課題執行，或規範建立與教育宣導。</a:t>
            </a:r>
          </a:p>
          <a:p>
            <a:pPr marL="179388" indent="-179388" algn="just">
              <a:lnSpc>
                <a:spcPct val="150000"/>
              </a:lnSpc>
              <a:buClr>
                <a:srgbClr val="FF0000"/>
              </a:buClr>
              <a:buFont typeface="Wingdings" pitchFamily="2" charset="2"/>
              <a:buChar char="ü"/>
            </a:pPr>
            <a:r>
              <a:rPr lang="zh-TW" altLang="en-US" sz="2000" b="1" dirty="0" smtClean="0">
                <a:latin typeface="標楷體" pitchFamily="65" charset="-120"/>
                <a:ea typeface="標楷體" pitchFamily="65" charset="-120"/>
              </a:rPr>
              <a:t>科學研究取向課題：</a:t>
            </a:r>
            <a:r>
              <a:rPr lang="zh-TW" altLang="en-US" sz="2000" dirty="0" smtClean="0">
                <a:solidFill>
                  <a:schemeClr val="accent3">
                    <a:lumMod val="50000"/>
                  </a:schemeClr>
                </a:solidFill>
                <a:latin typeface="標楷體" pitchFamily="65" charset="-120"/>
                <a:ea typeface="標楷體" pitchFamily="65" charset="-120"/>
              </a:rPr>
              <a:t>執行科學技術研究的發展任務</a:t>
            </a:r>
            <a:r>
              <a:rPr lang="zh-TW" altLang="en-US" sz="2000" dirty="0" smtClean="0">
                <a:latin typeface="標楷體" pitchFamily="65" charset="-120"/>
                <a:ea typeface="標楷體" pitchFamily="65" charset="-120"/>
              </a:rPr>
              <a:t>，包括研究取向的科技政策規劃，與課題執行。</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888432" y="764704"/>
            <a:ext cx="4932040" cy="954107"/>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美國國土安全部</a:t>
            </a:r>
            <a:endParaRPr lang="en-US" altLang="zh-TW"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策略計畫</a:t>
            </a:r>
            <a:r>
              <a:rPr lang="en-US" altLang="zh-TW"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(2012~2016</a:t>
            </a: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年</a:t>
            </a:r>
            <a:r>
              <a:rPr lang="en-US" altLang="zh-TW"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矩形 6"/>
          <p:cNvSpPr/>
          <p:nvPr/>
        </p:nvSpPr>
        <p:spPr>
          <a:xfrm>
            <a:off x="323528" y="2420888"/>
            <a:ext cx="8550696" cy="4247317"/>
          </a:xfrm>
          <a:prstGeom prst="rect">
            <a:avLst/>
          </a:prstGeom>
        </p:spPr>
        <p:txBody>
          <a:bodyPr wrap="square">
            <a:spAutoFit/>
          </a:bodyPr>
          <a:lstStyle/>
          <a:p>
            <a:pPr marL="179388" indent="-179388"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美國聯邦政府各機關須在新總統就職後次年</a:t>
            </a:r>
            <a:r>
              <a:rPr lang="en-US" altLang="zh-TW" dirty="0" smtClean="0">
                <a:latin typeface="標楷體" pitchFamily="65" charset="-120"/>
                <a:ea typeface="標楷體" pitchFamily="65" charset="-120"/>
              </a:rPr>
              <a:t>2 </a:t>
            </a:r>
            <a:r>
              <a:rPr lang="zh-TW" altLang="en-US" dirty="0" smtClean="0">
                <a:latin typeface="標楷體" pitchFamily="65" charset="-120"/>
                <a:ea typeface="標楷體" pitchFamily="65" charset="-120"/>
              </a:rPr>
              <a:t>月的第</a:t>
            </a:r>
            <a:r>
              <a:rPr lang="en-US" altLang="zh-TW" dirty="0" smtClean="0">
                <a:latin typeface="標楷體" pitchFamily="65" charset="-120"/>
                <a:ea typeface="標楷體" pitchFamily="65" charset="-120"/>
              </a:rPr>
              <a:t>1 </a:t>
            </a:r>
            <a:r>
              <a:rPr lang="zh-TW" altLang="en-US" dirty="0" smtClean="0">
                <a:latin typeface="標楷體" pitchFamily="65" charset="-120"/>
                <a:ea typeface="標楷體" pitchFamily="65" charset="-120"/>
              </a:rPr>
              <a:t>個星期提報策略計畫。</a:t>
            </a:r>
            <a:endParaRPr lang="en-US" altLang="zh-TW" dirty="0" smtClean="0">
              <a:latin typeface="標楷體" pitchFamily="65" charset="-120"/>
              <a:ea typeface="標楷體" pitchFamily="65" charset="-120"/>
            </a:endParaRPr>
          </a:p>
          <a:p>
            <a:pPr marL="179388" indent="-179388"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報告中有五項任務：反恐、邊境管理、移民法的執行、網際空間安全以及確保災害韌性。</a:t>
            </a:r>
            <a:endParaRPr lang="en-US" altLang="zh-TW" dirty="0" smtClean="0">
              <a:latin typeface="標楷體" pitchFamily="65" charset="-120"/>
              <a:ea typeface="標楷體" pitchFamily="65" charset="-120"/>
            </a:endParaRPr>
          </a:p>
          <a:p>
            <a:pPr marL="179388" indent="-179388"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第五項任務</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確保災害韌性，以災害防救為主要課題，主要重點課題如下：</a:t>
            </a: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減災：</a:t>
            </a:r>
            <a:r>
              <a:rPr lang="zh-TW" altLang="en-US" dirty="0" smtClean="0">
                <a:latin typeface="標楷體" pitchFamily="65" charset="-120"/>
                <a:ea typeface="標楷體" pitchFamily="65" charset="-120"/>
              </a:rPr>
              <a:t>降低個人與家庭之脆弱性，以及降低社區災害風險。</a:t>
            </a: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社區參與災害管理：</a:t>
            </a:r>
            <a:r>
              <a:rPr lang="zh-TW" altLang="en-US" dirty="0" smtClean="0">
                <a:latin typeface="標楷體" pitchFamily="65" charset="-120"/>
                <a:ea typeface="標楷體" pitchFamily="65" charset="-120"/>
              </a:rPr>
              <a:t>改善個人、家庭與社區對災害的的整備措施、強化核心能力。</a:t>
            </a:r>
          </a:p>
          <a:p>
            <a:pPr marL="360363" indent="-180975"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確保有效的應變作為：</a:t>
            </a:r>
            <a:r>
              <a:rPr lang="zh-TW" altLang="en-US" dirty="0" smtClean="0">
                <a:latin typeface="標楷體" pitchFamily="65" charset="-120"/>
                <a:ea typeface="標楷體" pitchFamily="65" charset="-120"/>
              </a:rPr>
              <a:t>對公眾提供即時和正確的緊急資訊、形成有效的應變作為操作（有效與一致的操作）、提供即時、適當的災害協助（公私協力）。</a:t>
            </a:r>
          </a:p>
          <a:p>
            <a:pPr marL="360363" indent="-180975"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大規模災害後的快速回復：</a:t>
            </a:r>
            <a:r>
              <a:rPr lang="zh-TW" altLang="en-US" dirty="0" smtClean="0">
                <a:latin typeface="標楷體" pitchFamily="65" charset="-120"/>
                <a:ea typeface="標楷體" pitchFamily="65" charset="-120"/>
              </a:rPr>
              <a:t>強化災害復原的核心能力、確保重要功能與服務的持續營運。</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248472" y="818709"/>
            <a:ext cx="4139952" cy="954107"/>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美國國家科學基金會</a:t>
            </a:r>
            <a:endParaRPr lang="en-US" altLang="zh-TW"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災防課題綱要</a:t>
            </a:r>
          </a:p>
        </p:txBody>
      </p:sp>
      <p:sp>
        <p:nvSpPr>
          <p:cNvPr id="7" name="矩形 6"/>
          <p:cNvSpPr/>
          <p:nvPr/>
        </p:nvSpPr>
        <p:spPr>
          <a:xfrm>
            <a:off x="323528" y="2420888"/>
            <a:ext cx="8550696" cy="4247317"/>
          </a:xfrm>
          <a:prstGeom prst="rect">
            <a:avLst/>
          </a:prstGeom>
        </p:spPr>
        <p:txBody>
          <a:bodyPr wrap="square">
            <a:spAutoFit/>
          </a:bodyPr>
          <a:lstStyle/>
          <a:p>
            <a:pPr marL="179388" indent="-179388"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美國國家科學基金會對於災害相關的科學技術研究，相關計畫以大氣科學、地球科學、工程學門以及社會科學領域為主。</a:t>
            </a:r>
          </a:p>
          <a:p>
            <a:pPr marL="179388" indent="-179388"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檢視美國國家科學基金會在災防課題的研究取向，具有以下特色：</a:t>
            </a: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政策目標導向的災防科學研發及相關的管考機制。</a:t>
            </a: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跨學門領域與公部門的投入。</a:t>
            </a: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涵蓋各災害類別之相關研究：</a:t>
            </a:r>
            <a:r>
              <a:rPr lang="zh-TW" altLang="en-US" dirty="0" smtClean="0">
                <a:latin typeface="標楷體" pitchFamily="65" charset="-120"/>
                <a:ea typeface="標楷體" pitchFamily="65" charset="-120"/>
              </a:rPr>
              <a:t>共涵蓋十七個災害類別的研究。</a:t>
            </a:r>
            <a:endParaRPr lang="en-US" altLang="zh-TW" dirty="0" smtClean="0">
              <a:latin typeface="標楷體" pitchFamily="65" charset="-120"/>
              <a:ea typeface="標楷體" pitchFamily="65" charset="-120"/>
            </a:endParaRPr>
          </a:p>
          <a:p>
            <a:pPr marL="179388" indent="-179388"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國家科學基金會於</a:t>
            </a:r>
            <a:r>
              <a:rPr lang="en-US" altLang="zh-TW" dirty="0" smtClean="0">
                <a:latin typeface="標楷體" pitchFamily="65" charset="-120"/>
                <a:ea typeface="標楷體" pitchFamily="65" charset="-120"/>
              </a:rPr>
              <a:t>2012</a:t>
            </a:r>
            <a:r>
              <a:rPr lang="zh-TW" altLang="en-US" dirty="0" smtClean="0">
                <a:latin typeface="標楷體" pitchFamily="65" charset="-120"/>
                <a:ea typeface="標楷體" pitchFamily="65" charset="-120"/>
              </a:rPr>
              <a:t>黏災防科課題主要有三個方向：</a:t>
            </a:r>
            <a:endParaRPr lang="en-US" altLang="zh-TW" dirty="0" smtClean="0">
              <a:latin typeface="標楷體" pitchFamily="65" charset="-120"/>
              <a:ea typeface="標楷體" pitchFamily="65" charset="-120"/>
            </a:endParaRP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國家地震減災計畫</a:t>
            </a:r>
            <a:endParaRPr lang="en-US" altLang="zh-TW" b="1" dirty="0" smtClean="0">
              <a:latin typeface="標楷體" pitchFamily="65" charset="-120"/>
              <a:ea typeface="標楷體" pitchFamily="65" charset="-120"/>
            </a:endParaRP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國家風災影響減輕計畫</a:t>
            </a:r>
            <a:endParaRPr lang="en-US" altLang="zh-TW" b="1" dirty="0" smtClean="0">
              <a:latin typeface="標楷體" pitchFamily="65" charset="-120"/>
              <a:ea typeface="標楷體" pitchFamily="65" charset="-120"/>
            </a:endParaRPr>
          </a:p>
          <a:p>
            <a:pPr marL="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基礎設施的管理和極端事件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4032448" y="961564"/>
            <a:ext cx="4572000" cy="523220"/>
          </a:xfrm>
          <a:prstGeom prst="rect">
            <a:avLst/>
          </a:prstGeom>
        </p:spPr>
        <p:txBody>
          <a:bodyPr>
            <a:spAutoFit/>
          </a:bodyPr>
          <a:lstStyle/>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日本災防課題規劃</a:t>
            </a:r>
          </a:p>
        </p:txBody>
      </p:sp>
      <p:sp>
        <p:nvSpPr>
          <p:cNvPr id="3" name="矩形 2"/>
          <p:cNvSpPr/>
          <p:nvPr/>
        </p:nvSpPr>
        <p:spPr>
          <a:xfrm>
            <a:off x="395536" y="2492896"/>
            <a:ext cx="8352928" cy="4247317"/>
          </a:xfrm>
          <a:prstGeom prst="rect">
            <a:avLst/>
          </a:prstGeom>
        </p:spPr>
        <p:txBody>
          <a:bodyPr wrap="square">
            <a:spAutoFit/>
          </a:bodyPr>
          <a:lstStyle/>
          <a:p>
            <a:pPr marL="179388" indent="-179388" algn="just">
              <a:lnSpc>
                <a:spcPct val="150000"/>
              </a:lnSpc>
              <a:buClr>
                <a:srgbClr val="0000FF"/>
              </a:buClr>
              <a:buFont typeface="Wingdings" pitchFamily="2" charset="2"/>
              <a:buChar char="Ø"/>
            </a:pPr>
            <a:r>
              <a:rPr lang="zh-TW" altLang="en-US" b="1" dirty="0" smtClean="0">
                <a:latin typeface="標楷體" pitchFamily="65" charset="-120"/>
                <a:ea typeface="標楷體" pitchFamily="65" charset="-120"/>
              </a:rPr>
              <a:t>公共服務取向</a:t>
            </a:r>
            <a:r>
              <a:rPr lang="zh-TW" altLang="en-US" dirty="0" smtClean="0">
                <a:latin typeface="標楷體" pitchFamily="65" charset="-120"/>
                <a:ea typeface="標楷體" pitchFamily="65" charset="-120"/>
              </a:rPr>
              <a:t>課題以內閣府防災白書為主。</a:t>
            </a:r>
            <a:endParaRPr lang="en-US" altLang="zh-TW" dirty="0" smtClean="0">
              <a:latin typeface="標楷體" pitchFamily="65" charset="-120"/>
              <a:ea typeface="標楷體" pitchFamily="65" charset="-120"/>
            </a:endParaRPr>
          </a:p>
          <a:p>
            <a:pPr marL="179388" indent="-179388" algn="just">
              <a:lnSpc>
                <a:spcPct val="150000"/>
              </a:lnSpc>
              <a:buClr>
                <a:srgbClr val="0000FF"/>
              </a:buClr>
              <a:buFont typeface="Wingdings" pitchFamily="2" charset="2"/>
              <a:buChar char="Ø"/>
            </a:pPr>
            <a:r>
              <a:rPr lang="zh-TW" altLang="en-US" b="1" dirty="0" smtClean="0">
                <a:latin typeface="標楷體" pitchFamily="65" charset="-120"/>
                <a:ea typeface="標楷體" pitchFamily="65" charset="-120"/>
              </a:rPr>
              <a:t>科學研究取向</a:t>
            </a:r>
            <a:r>
              <a:rPr lang="zh-TW" altLang="en-US" dirty="0" smtClean="0">
                <a:latin typeface="標楷體" pitchFamily="65" charset="-120"/>
                <a:ea typeface="標楷體" pitchFamily="65" charset="-120"/>
              </a:rPr>
              <a:t>課題則以日本第四期科學技術基本計畫中關於災害課題的規劃內容加以說明。</a:t>
            </a:r>
            <a:endParaRPr lang="en-US" altLang="zh-TW" dirty="0" smtClean="0">
              <a:latin typeface="標楷體" pitchFamily="65" charset="-120"/>
              <a:ea typeface="標楷體" pitchFamily="65" charset="-120"/>
            </a:endParaRPr>
          </a:p>
          <a:p>
            <a:pPr marL="179388" indent="-179388" algn="just">
              <a:lnSpc>
                <a:spcPct val="150000"/>
              </a:lnSpc>
              <a:buClr>
                <a:srgbClr val="0000FF"/>
              </a:buClr>
              <a:buFont typeface="Wingdings" pitchFamily="2" charset="2"/>
              <a:buChar char="Ø"/>
            </a:pPr>
            <a:r>
              <a:rPr lang="zh-TW" altLang="en-US" dirty="0" smtClean="0">
                <a:latin typeface="標楷體" pitchFamily="65" charset="-120"/>
                <a:ea typeface="標楷體" pitchFamily="65" charset="-120"/>
              </a:rPr>
              <a:t>防災白皮書自</a:t>
            </a:r>
            <a:r>
              <a:rPr lang="en-US" altLang="zh-TW" dirty="0" smtClean="0">
                <a:latin typeface="標楷體" pitchFamily="65" charset="-120"/>
                <a:ea typeface="標楷體" pitchFamily="65" charset="-120"/>
              </a:rPr>
              <a:t>2001</a:t>
            </a:r>
            <a:r>
              <a:rPr lang="zh-TW" altLang="en-US" dirty="0" smtClean="0">
                <a:latin typeface="標楷體" pitchFamily="65" charset="-120"/>
                <a:ea typeface="標楷體" pitchFamily="65" charset="-120"/>
              </a:rPr>
              <a:t>年起內閣府每年彙整全國災害事件、特定災害對策、災防計畫與經費，並將相關資訊統整於防災白書中。</a:t>
            </a:r>
            <a:r>
              <a:rPr lang="en-US" altLang="zh-TW" dirty="0" smtClean="0">
                <a:latin typeface="標楷體" pitchFamily="65" charset="-120"/>
                <a:ea typeface="標楷體" pitchFamily="65" charset="-120"/>
              </a:rPr>
              <a:t>2012</a:t>
            </a:r>
            <a:r>
              <a:rPr lang="zh-TW" altLang="en-US" dirty="0" smtClean="0">
                <a:latin typeface="標楷體" pitchFamily="65" charset="-120"/>
                <a:ea typeface="標楷體" pitchFamily="65" charset="-120"/>
              </a:rPr>
              <a:t>年出版的防災白書內容，主要分成四個部分：</a:t>
            </a:r>
            <a:endParaRPr lang="en-US" altLang="zh-TW" dirty="0" smtClean="0">
              <a:latin typeface="標楷體" pitchFamily="65" charset="-120"/>
              <a:ea typeface="標楷體" pitchFamily="65" charset="-120"/>
            </a:endParaRPr>
          </a:p>
          <a:p>
            <a:pPr marL="179388" indent="-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第一部：</a:t>
            </a:r>
            <a:r>
              <a:rPr lang="zh-TW" altLang="en-US" dirty="0" smtClean="0">
                <a:latin typeface="標楷體" pitchFamily="65" charset="-120"/>
                <a:ea typeface="標楷體" pitchFamily="65" charset="-120"/>
              </a:rPr>
              <a:t>東日本大震災之災害對策（包含災害對策與復興對策）。</a:t>
            </a:r>
            <a:endParaRPr lang="en-US" altLang="zh-TW" dirty="0" smtClean="0">
              <a:latin typeface="標楷體" pitchFamily="65" charset="-120"/>
              <a:ea typeface="標楷體" pitchFamily="65" charset="-120"/>
            </a:endParaRPr>
          </a:p>
          <a:p>
            <a:pPr marL="179388" indent="-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第二部：</a:t>
            </a:r>
            <a:r>
              <a:rPr lang="en-US" altLang="zh-TW" dirty="0" smtClean="0">
                <a:latin typeface="標楷體" pitchFamily="65" charset="-120"/>
                <a:ea typeface="標楷體" pitchFamily="65" charset="-120"/>
              </a:rPr>
              <a:t>2011</a:t>
            </a:r>
            <a:r>
              <a:rPr lang="zh-TW" altLang="en-US" dirty="0" smtClean="0">
                <a:latin typeface="標楷體" pitchFamily="65" charset="-120"/>
                <a:ea typeface="標楷體" pitchFamily="65" charset="-120"/>
              </a:rPr>
              <a:t>年主要災害與處置對策。</a:t>
            </a:r>
          </a:p>
          <a:p>
            <a:pPr marL="179388" indent="-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第三部：</a:t>
            </a:r>
            <a:r>
              <a:rPr lang="en-US" altLang="zh-TW" dirty="0" smtClean="0">
                <a:latin typeface="標楷體" pitchFamily="65" charset="-120"/>
                <a:ea typeface="標楷體" pitchFamily="65" charset="-120"/>
              </a:rPr>
              <a:t>2010</a:t>
            </a:r>
            <a:r>
              <a:rPr lang="zh-TW" altLang="en-US" dirty="0" smtClean="0">
                <a:latin typeface="標楷體" pitchFamily="65" charset="-120"/>
                <a:ea typeface="標楷體" pitchFamily="65" charset="-120"/>
              </a:rPr>
              <a:t>年災防相關課題之執行綜整（包含計畫與決算）。</a:t>
            </a:r>
          </a:p>
          <a:p>
            <a:pPr marL="179388" indent="-179388" algn="just">
              <a:lnSpc>
                <a:spcPct val="150000"/>
              </a:lnSpc>
              <a:buClr>
                <a:srgbClr val="FF0000"/>
              </a:buClr>
              <a:buFont typeface="Wingdings" pitchFamily="2" charset="2"/>
              <a:buChar char="ü"/>
            </a:pPr>
            <a:r>
              <a:rPr lang="zh-TW" altLang="en-US" b="1" dirty="0" smtClean="0">
                <a:latin typeface="標楷體" pitchFamily="65" charset="-120"/>
                <a:ea typeface="標楷體" pitchFamily="65" charset="-120"/>
              </a:rPr>
              <a:t>第四部：</a:t>
            </a:r>
            <a:r>
              <a:rPr lang="en-US" altLang="zh-TW" dirty="0" smtClean="0">
                <a:latin typeface="標楷體" pitchFamily="65" charset="-120"/>
                <a:ea typeface="標楷體" pitchFamily="65" charset="-120"/>
              </a:rPr>
              <a:t>2012</a:t>
            </a:r>
            <a:r>
              <a:rPr lang="zh-TW" altLang="en-US" dirty="0" smtClean="0">
                <a:latin typeface="標楷體" pitchFamily="65" charset="-120"/>
                <a:ea typeface="標楷體" pitchFamily="65" charset="-120"/>
              </a:rPr>
              <a:t>年災防相關之措施（包含計畫與預算）。</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395536" y="4365104"/>
            <a:ext cx="8496944" cy="20162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1" name="矩形 10"/>
          <p:cNvSpPr/>
          <p:nvPr/>
        </p:nvSpPr>
        <p:spPr>
          <a:xfrm>
            <a:off x="395536" y="3284984"/>
            <a:ext cx="8496944"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 name="矩形 9"/>
          <p:cNvSpPr/>
          <p:nvPr/>
        </p:nvSpPr>
        <p:spPr>
          <a:xfrm>
            <a:off x="395536" y="1556792"/>
            <a:ext cx="8496944" cy="16561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 name="矩形 3"/>
          <p:cNvSpPr/>
          <p:nvPr/>
        </p:nvSpPr>
        <p:spPr>
          <a:xfrm>
            <a:off x="2339752" y="548680"/>
            <a:ext cx="4572000" cy="523220"/>
          </a:xfrm>
          <a:prstGeom prst="rect">
            <a:avLst/>
          </a:prstGeom>
        </p:spPr>
        <p:txBody>
          <a:bodyPr>
            <a:spAutoFit/>
          </a:bodyPr>
          <a:lstStyle/>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美、日災防規劃特性</a:t>
            </a:r>
          </a:p>
        </p:txBody>
      </p:sp>
      <p:sp>
        <p:nvSpPr>
          <p:cNvPr id="5" name="矩形 4"/>
          <p:cNvSpPr/>
          <p:nvPr/>
        </p:nvSpPr>
        <p:spPr>
          <a:xfrm>
            <a:off x="467544" y="1447031"/>
            <a:ext cx="8352928" cy="5078313"/>
          </a:xfrm>
          <a:prstGeom prst="rect">
            <a:avLst/>
          </a:prstGeom>
        </p:spPr>
        <p:txBody>
          <a:bodyPr wrap="square">
            <a:spAutoFit/>
          </a:bodyPr>
          <a:lstStyle/>
          <a:p>
            <a:pPr marL="179388" indent="-179388" algn="just">
              <a:lnSpc>
                <a:spcPct val="200000"/>
              </a:lnSpc>
              <a:buClr>
                <a:srgbClr val="0000FF"/>
              </a:buClr>
              <a:buFont typeface="Wingdings" pitchFamily="2" charset="2"/>
              <a:buChar char="Ø"/>
            </a:pPr>
            <a:r>
              <a:rPr lang="zh-TW" altLang="en-US" b="1" dirty="0" smtClean="0">
                <a:latin typeface="標楷體" pitchFamily="65" charset="-120"/>
                <a:ea typeface="標楷體" pitchFamily="65" charset="-120"/>
              </a:rPr>
              <a:t>注重災害防救各階段的課題發展：</a:t>
            </a:r>
            <a:r>
              <a:rPr lang="zh-TW" altLang="en-US" dirty="0" smtClean="0">
                <a:latin typeface="標楷體" pitchFamily="65" charset="-120"/>
                <a:ea typeface="標楷體" pitchFamily="65" charset="-120"/>
              </a:rPr>
              <a:t>災害防救公共服務課題重點，早期主要聚焦於災害的整備與應變作業。近來隨災害的規模擴大與複雜性，</a:t>
            </a:r>
            <a:r>
              <a:rPr lang="zh-TW" altLang="en-US" dirty="0" smtClean="0">
                <a:solidFill>
                  <a:srgbClr val="FF0000"/>
                </a:solidFill>
                <a:latin typeface="標楷體" pitchFamily="65" charset="-120"/>
                <a:ea typeface="標楷體" pitchFamily="65" charset="-120"/>
              </a:rPr>
              <a:t>重視減災與復原重建的規劃與策略</a:t>
            </a:r>
            <a:r>
              <a:rPr lang="zh-TW" altLang="en-US"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a:p>
            <a:pPr marL="179388" indent="-179388" algn="just">
              <a:lnSpc>
                <a:spcPct val="200000"/>
              </a:lnSpc>
              <a:buClr>
                <a:srgbClr val="0000FF"/>
              </a:buClr>
              <a:buFont typeface="Wingdings" pitchFamily="2" charset="2"/>
              <a:buChar char="Ø"/>
            </a:pPr>
            <a:r>
              <a:rPr lang="zh-TW" altLang="en-US" b="1" dirty="0" smtClean="0">
                <a:latin typeface="標楷體" pitchFamily="65" charset="-120"/>
                <a:ea typeface="標楷體" pitchFamily="65" charset="-120"/>
              </a:rPr>
              <a:t>擴大參與主體的多元化：</a:t>
            </a:r>
            <a:r>
              <a:rPr lang="zh-TW" altLang="en-US" dirty="0" smtClean="0">
                <a:latin typeface="標楷體" pitchFamily="65" charset="-120"/>
                <a:ea typeface="標楷體" pitchFamily="65" charset="-120"/>
              </a:rPr>
              <a:t>不論是公共服務取向災防課題或是科學研究取向課題，逐漸重視由下而上之災防課題規劃，重視民眾、社區與各類私部門的參與。</a:t>
            </a:r>
          </a:p>
          <a:p>
            <a:pPr marL="179388" indent="-179388" algn="just">
              <a:lnSpc>
                <a:spcPct val="200000"/>
              </a:lnSpc>
              <a:buClr>
                <a:srgbClr val="0000FF"/>
              </a:buClr>
              <a:buFont typeface="Wingdings" pitchFamily="2" charset="2"/>
              <a:buChar char="Ø"/>
            </a:pPr>
            <a:r>
              <a:rPr lang="zh-TW" altLang="en-US" b="1" dirty="0" smtClean="0">
                <a:latin typeface="標楷體" pitchFamily="65" charset="-120"/>
                <a:ea typeface="標楷體" pitchFamily="65" charset="-120"/>
              </a:rPr>
              <a:t>積極進行災害防救課題規劃的成果評估：</a:t>
            </a:r>
            <a:r>
              <a:rPr lang="zh-TW" altLang="en-US" dirty="0" smtClean="0">
                <a:latin typeface="標楷體" pitchFamily="65" charset="-120"/>
                <a:ea typeface="標楷體" pitchFamily="65" charset="-120"/>
              </a:rPr>
              <a:t>公共服務課題部分，能清楚瞭解課題規劃的成果與效益，美國、日本相關災害防救課題規劃與計畫之執行，皆完整納入於國家施政計畫的一環，可清楚瞭解與追蹤國家災防公共政策之規劃課題與具體成果。</a:t>
            </a:r>
          </a:p>
        </p:txBody>
      </p:sp>
      <p:pic>
        <p:nvPicPr>
          <p:cNvPr id="8" name="图片 1" descr="白板35"/>
          <p:cNvPicPr>
            <a:picLocks noGrp="1" noChangeAspect="1"/>
          </p:cNvPicPr>
          <p:nvPr isPhoto="1"/>
        </p:nvPicPr>
        <p:blipFill>
          <a:blip r:embed="rId3" cstate="print">
            <a:clrChange>
              <a:clrFrom>
                <a:srgbClr val="FFFFFF"/>
              </a:clrFrom>
              <a:clrTo>
                <a:srgbClr val="FFFFFF">
                  <a:alpha val="0"/>
                </a:srgbClr>
              </a:clrTo>
            </a:clrChange>
          </a:blip>
          <a:srcRect/>
          <a:stretch>
            <a:fillRect/>
          </a:stretch>
        </p:blipFill>
        <p:spPr bwMode="auto">
          <a:xfrm>
            <a:off x="7236296" y="44624"/>
            <a:ext cx="1656184"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339752" y="548680"/>
            <a:ext cx="4572000" cy="523220"/>
          </a:xfrm>
          <a:prstGeom prst="rect">
            <a:avLst/>
          </a:prstGeom>
        </p:spPr>
        <p:txBody>
          <a:bodyPr>
            <a:spAutoFit/>
          </a:bodyPr>
          <a:lstStyle/>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結論與建議</a:t>
            </a:r>
          </a:p>
        </p:txBody>
      </p:sp>
      <p:sp>
        <p:nvSpPr>
          <p:cNvPr id="9" name="矩形 8"/>
          <p:cNvSpPr/>
          <p:nvPr/>
        </p:nvSpPr>
        <p:spPr>
          <a:xfrm>
            <a:off x="539552" y="1484784"/>
            <a:ext cx="8208912" cy="2243371"/>
          </a:xfrm>
          <a:prstGeom prst="rect">
            <a:avLst/>
          </a:prstGeom>
        </p:spPr>
        <p:txBody>
          <a:bodyPr wrap="square">
            <a:spAutoFit/>
          </a:bodyPr>
          <a:lstStyle/>
          <a:p>
            <a:pPr marL="179388" indent="-179388" algn="just">
              <a:lnSpc>
                <a:spcPct val="150000"/>
              </a:lnSpc>
              <a:buClr>
                <a:srgbClr val="0000FF"/>
              </a:buClr>
              <a:buBlip>
                <a:blip r:embed="rId3"/>
              </a:buBlip>
            </a:pPr>
            <a:r>
              <a:rPr lang="zh-TW" altLang="en-US" sz="2400" dirty="0" smtClean="0">
                <a:latin typeface="標楷體" pitchFamily="65" charset="-120"/>
                <a:ea typeface="標楷體" pitchFamily="65" charset="-120"/>
              </a:rPr>
              <a:t>天然災害對不同國家、社會與經濟體，所造成衝擊的差異，除了端視災害規模所造成的災害損失以外，</a:t>
            </a:r>
            <a:r>
              <a:rPr lang="zh-TW" altLang="en-US" sz="2400" dirty="0" smtClean="0">
                <a:solidFill>
                  <a:srgbClr val="FF0000"/>
                </a:solidFill>
                <a:latin typeface="標楷體" pitchFamily="65" charset="-120"/>
                <a:ea typeface="標楷體" pitchFamily="65" charset="-120"/>
              </a:rPr>
              <a:t>各國對於災防課題規劃的重視與執行，使得同樣災害規模在不同國家間所造成的災害衝擊迥異的關鍵因素</a:t>
            </a:r>
            <a:r>
              <a:rPr lang="zh-TW" altLang="en-US" sz="2400" dirty="0" smtClean="0">
                <a:latin typeface="標楷體" pitchFamily="65" charset="-120"/>
                <a:ea typeface="標楷體" pitchFamily="65" charset="-120"/>
              </a:rPr>
              <a:t>。</a:t>
            </a:r>
            <a:endParaRPr lang="en-US" altLang="zh-TW" sz="2400" dirty="0" smtClean="0">
              <a:latin typeface="標楷體" pitchFamily="65" charset="-120"/>
              <a:ea typeface="標楷體" pitchFamily="65" charset="-120"/>
            </a:endParaRPr>
          </a:p>
        </p:txBody>
      </p:sp>
      <p:grpSp>
        <p:nvGrpSpPr>
          <p:cNvPr id="18" name="群組 17"/>
          <p:cNvGrpSpPr/>
          <p:nvPr/>
        </p:nvGrpSpPr>
        <p:grpSpPr>
          <a:xfrm>
            <a:off x="3190423" y="3284984"/>
            <a:ext cx="5429469" cy="3525319"/>
            <a:chOff x="3190423" y="3284984"/>
            <a:chExt cx="5429469" cy="3525319"/>
          </a:xfrm>
        </p:grpSpPr>
        <p:pic>
          <p:nvPicPr>
            <p:cNvPr id="14" name="圖片 13" descr="下載.jpg"/>
            <p:cNvPicPr>
              <a:picLocks noChangeAspect="1"/>
            </p:cNvPicPr>
            <p:nvPr/>
          </p:nvPicPr>
          <p:blipFill>
            <a:blip r:embed="rId4" cstate="print"/>
            <a:stretch>
              <a:fillRect/>
            </a:stretch>
          </p:blipFill>
          <p:spPr>
            <a:xfrm>
              <a:off x="3190423" y="5157192"/>
              <a:ext cx="2461698" cy="1653111"/>
            </a:xfrm>
            <a:prstGeom prst="rect">
              <a:avLst/>
            </a:prstGeom>
            <a:ln>
              <a:noFill/>
            </a:ln>
            <a:effectLst>
              <a:softEdge rad="112500"/>
            </a:effectLst>
          </p:spPr>
        </p:pic>
        <p:pic>
          <p:nvPicPr>
            <p:cNvPr id="15" name="圖片 14" descr="002(1).jpg"/>
            <p:cNvPicPr>
              <a:picLocks noChangeAspect="1"/>
            </p:cNvPicPr>
            <p:nvPr/>
          </p:nvPicPr>
          <p:blipFill>
            <a:blip r:embed="rId5" cstate="print"/>
            <a:stretch>
              <a:fillRect/>
            </a:stretch>
          </p:blipFill>
          <p:spPr>
            <a:xfrm>
              <a:off x="5580112" y="3284984"/>
              <a:ext cx="3039780" cy="1889730"/>
            </a:xfrm>
            <a:prstGeom prst="rect">
              <a:avLst/>
            </a:prstGeom>
            <a:ln>
              <a:noFill/>
            </a:ln>
            <a:effectLst>
              <a:softEdge rad="112500"/>
            </a:effectLst>
          </p:spPr>
        </p:pic>
        <p:pic>
          <p:nvPicPr>
            <p:cNvPr id="16" name="圖片 15" descr="8f14e45fceea1673.jpg"/>
            <p:cNvPicPr>
              <a:picLocks noChangeAspect="1"/>
            </p:cNvPicPr>
            <p:nvPr/>
          </p:nvPicPr>
          <p:blipFill>
            <a:blip r:embed="rId6" cstate="print"/>
            <a:stretch>
              <a:fillRect/>
            </a:stretch>
          </p:blipFill>
          <p:spPr>
            <a:xfrm>
              <a:off x="3203848" y="3645023"/>
              <a:ext cx="2434769" cy="1558253"/>
            </a:xfrm>
            <a:prstGeom prst="rect">
              <a:avLst/>
            </a:prstGeom>
            <a:ln>
              <a:noFill/>
            </a:ln>
            <a:effectLst>
              <a:softEdge rad="112500"/>
            </a:effectLst>
          </p:spPr>
        </p:pic>
        <p:pic>
          <p:nvPicPr>
            <p:cNvPr id="17" name="圖片 16" descr="image056.jpg"/>
            <p:cNvPicPr>
              <a:picLocks noChangeAspect="1"/>
            </p:cNvPicPr>
            <p:nvPr/>
          </p:nvPicPr>
          <p:blipFill>
            <a:blip r:embed="rId7" cstate="print"/>
            <a:srcRect l="6704" t="5018" r="6145" b="9678"/>
            <a:stretch>
              <a:fillRect/>
            </a:stretch>
          </p:blipFill>
          <p:spPr>
            <a:xfrm>
              <a:off x="5580112" y="5013176"/>
              <a:ext cx="3024336" cy="1772816"/>
            </a:xfrm>
            <a:prstGeom prst="rect">
              <a:avLst/>
            </a:prstGeom>
            <a:ln>
              <a:noFill/>
            </a:ln>
            <a:effectLst>
              <a:softEdge rad="112500"/>
            </a:effectLst>
          </p:spPr>
        </p:pic>
      </p:grpSp>
      <p:pic>
        <p:nvPicPr>
          <p:cNvPr id="19" name="图片 3" descr="计划.jpg"/>
          <p:cNvPicPr>
            <a:picLocks noGrp="1"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0" y="3573016"/>
            <a:ext cx="2723212" cy="1872208"/>
          </a:xfrm>
          <a:prstGeom prst="rect">
            <a:avLst/>
          </a:prstGeom>
          <a:noFill/>
          <a:ln w="9525">
            <a:noFill/>
            <a:miter lim="800000"/>
            <a:headEnd/>
            <a:tailEnd/>
          </a:ln>
        </p:spPr>
      </p:pic>
      <p:pic>
        <p:nvPicPr>
          <p:cNvPr id="20" name="图片 2" descr="路障9.jpg"/>
          <p:cNvPicPr>
            <a:picLocks noGrp="1"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1475656" y="5244108"/>
            <a:ext cx="1613892" cy="1613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323528" y="4365104"/>
            <a:ext cx="8568952" cy="1800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8" name="矩形 17"/>
          <p:cNvSpPr/>
          <p:nvPr/>
        </p:nvSpPr>
        <p:spPr>
          <a:xfrm>
            <a:off x="323528" y="2348880"/>
            <a:ext cx="8568952" cy="18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 name="矩形 3"/>
          <p:cNvSpPr/>
          <p:nvPr/>
        </p:nvSpPr>
        <p:spPr>
          <a:xfrm>
            <a:off x="2339752" y="548680"/>
            <a:ext cx="4572000" cy="523220"/>
          </a:xfrm>
          <a:prstGeom prst="rect">
            <a:avLst/>
          </a:prstGeom>
        </p:spPr>
        <p:txBody>
          <a:bodyPr>
            <a:spAutoFit/>
          </a:bodyPr>
          <a:lstStyle/>
          <a:p>
            <a:pPr algn="ctr"/>
            <a:r>
              <a:rPr lang="zh-TW" alt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結論與建議</a:t>
            </a:r>
          </a:p>
        </p:txBody>
      </p:sp>
      <p:sp>
        <p:nvSpPr>
          <p:cNvPr id="10" name="矩形 9"/>
          <p:cNvSpPr/>
          <p:nvPr/>
        </p:nvSpPr>
        <p:spPr>
          <a:xfrm>
            <a:off x="323528" y="1628800"/>
            <a:ext cx="8604448" cy="459100"/>
          </a:xfrm>
          <a:prstGeom prst="rect">
            <a:avLst/>
          </a:prstGeom>
        </p:spPr>
        <p:txBody>
          <a:bodyPr wrap="square">
            <a:spAutoFit/>
          </a:bodyPr>
          <a:lstStyle/>
          <a:p>
            <a:pPr marL="179388" indent="-179388" algn="just">
              <a:lnSpc>
                <a:spcPct val="150000"/>
              </a:lnSpc>
              <a:buClr>
                <a:srgbClr val="0000FF"/>
              </a:buClr>
              <a:buBlip>
                <a:blip r:embed="rId3"/>
              </a:buBlip>
            </a:pPr>
            <a:r>
              <a:rPr lang="zh-TW" altLang="en-US" dirty="0" smtClean="0">
                <a:latin typeface="標楷體" pitchFamily="65" charset="-120"/>
                <a:ea typeface="標楷體" pitchFamily="65" charset="-120"/>
              </a:rPr>
              <a:t>由美國、日本災防課題特性的反思，以下提出對我國未來災防課題規劃之相關建議。</a:t>
            </a:r>
          </a:p>
        </p:txBody>
      </p:sp>
      <p:sp>
        <p:nvSpPr>
          <p:cNvPr id="11" name="矩形 10"/>
          <p:cNvSpPr/>
          <p:nvPr/>
        </p:nvSpPr>
        <p:spPr>
          <a:xfrm>
            <a:off x="323528" y="2348880"/>
            <a:ext cx="8568952" cy="1800493"/>
          </a:xfrm>
          <a:prstGeom prst="rect">
            <a:avLst/>
          </a:prstGeom>
        </p:spPr>
        <p:txBody>
          <a:bodyPr wrap="square">
            <a:spAutoFit/>
          </a:bodyPr>
          <a:lstStyle/>
          <a:p>
            <a:pPr marL="179388" indent="-179388" algn="just">
              <a:lnSpc>
                <a:spcPct val="150000"/>
              </a:lnSpc>
              <a:buClr>
                <a:srgbClr val="FF0000"/>
              </a:buClr>
              <a:buBlip>
                <a:blip r:embed="rId4"/>
              </a:buBlip>
            </a:pPr>
            <a:r>
              <a:rPr lang="zh-TW" altLang="en-US" sz="2000" b="1" dirty="0" smtClean="0">
                <a:latin typeface="標楷體" pitchFamily="65" charset="-120"/>
                <a:ea typeface="標楷體" pitchFamily="65" charset="-120"/>
              </a:rPr>
              <a:t>公共服務取向課題方向建議：</a:t>
            </a:r>
            <a:r>
              <a:rPr lang="zh-TW" altLang="en-US" dirty="0" smtClean="0">
                <a:latin typeface="標楷體" pitchFamily="65" charset="-120"/>
                <a:ea typeface="標楷體" pitchFamily="65" charset="-120"/>
              </a:rPr>
              <a:t>目前美、日兩國在政策與成果的關連性上，規劃前訂定總體目標與策略，清楚瞭解國家的年度災防課題重點及預期產出。</a:t>
            </a:r>
            <a:endParaRPr lang="en-US" altLang="zh-TW" dirty="0" smtClean="0">
              <a:latin typeface="標楷體" pitchFamily="65" charset="-120"/>
              <a:ea typeface="標楷體" pitchFamily="65" charset="-120"/>
            </a:endParaRPr>
          </a:p>
          <a:p>
            <a:pPr marL="179388" indent="-179388"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建議臺灣未來應在課題管理部分，除應訂定國家目標，應整合各災害業務主管機關之災防目標與策略。</a:t>
            </a:r>
          </a:p>
        </p:txBody>
      </p:sp>
      <p:sp>
        <p:nvSpPr>
          <p:cNvPr id="13" name="矩形 12"/>
          <p:cNvSpPr/>
          <p:nvPr/>
        </p:nvSpPr>
        <p:spPr>
          <a:xfrm>
            <a:off x="323528" y="4410978"/>
            <a:ext cx="8496944" cy="1754326"/>
          </a:xfrm>
          <a:prstGeom prst="rect">
            <a:avLst/>
          </a:prstGeom>
        </p:spPr>
        <p:txBody>
          <a:bodyPr wrap="square">
            <a:spAutoFit/>
          </a:bodyPr>
          <a:lstStyle/>
          <a:p>
            <a:pPr marL="179388" indent="-179388" algn="just">
              <a:lnSpc>
                <a:spcPct val="150000"/>
              </a:lnSpc>
              <a:buClr>
                <a:srgbClr val="FF0000"/>
              </a:buClr>
              <a:buBlip>
                <a:blip r:embed="rId4"/>
              </a:buBlip>
            </a:pPr>
            <a:r>
              <a:rPr lang="zh-TW" altLang="en-US" dirty="0" smtClean="0">
                <a:latin typeface="標楷體" pitchFamily="65" charset="-120"/>
                <a:ea typeface="標楷體" pitchFamily="65" charset="-120"/>
              </a:rPr>
              <a:t>科學研究取向課題方向建議：參考美國與日本災防科技先進國家的災防研究方向。</a:t>
            </a:r>
            <a:endParaRPr lang="en-US" altLang="zh-TW" dirty="0" smtClean="0">
              <a:latin typeface="標楷體" pitchFamily="65" charset="-120"/>
              <a:ea typeface="標楷體" pitchFamily="65" charset="-120"/>
            </a:endParaRPr>
          </a:p>
          <a:p>
            <a:pPr marL="179388" indent="-179388" algn="just">
              <a:lnSpc>
                <a:spcPct val="150000"/>
              </a:lnSpc>
              <a:buClr>
                <a:srgbClr val="FF0000"/>
              </a:buClr>
              <a:buFont typeface="Wingdings" pitchFamily="2" charset="2"/>
              <a:buChar char="ü"/>
            </a:pPr>
            <a:r>
              <a:rPr lang="zh-TW" altLang="en-US" dirty="0" smtClean="0">
                <a:latin typeface="標楷體" pitchFamily="65" charset="-120"/>
                <a:ea typeface="標楷體" pitchFamily="65" charset="-120"/>
              </a:rPr>
              <a:t>建議災防科技課題未來規劃主軸，應加強減災與復原重建相關課題。並加重社會人文科學領域在防災的參與與應用，增加與促進民眾、社區與各類私部門的防災參與機會與可能性。</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4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144</Template>
  <TotalTime>219</TotalTime>
  <Words>1106</Words>
  <Application>Microsoft Office PowerPoint</Application>
  <PresentationFormat>如螢幕大小 (4:3)</PresentationFormat>
  <Paragraphs>50</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144</vt:lpstr>
      <vt:lpstr>美、日天然災害防救課題規劃介紹</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vt:lpstr>
    </vt:vector>
  </TitlesOfParts>
  <Company>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irene167</dc:creator>
  <cp:lastModifiedBy>林筱嵐</cp:lastModifiedBy>
  <cp:revision>24</cp:revision>
  <dcterms:created xsi:type="dcterms:W3CDTF">2014-09-01T09:40:20Z</dcterms:created>
  <dcterms:modified xsi:type="dcterms:W3CDTF">2014-12-12T04:22:52Z</dcterms:modified>
</cp:coreProperties>
</file>