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1" r:id="rId4"/>
    <p:sldId id="270" r:id="rId5"/>
    <p:sldId id="275" r:id="rId6"/>
    <p:sldId id="257" r:id="rId7"/>
    <p:sldId id="258" r:id="rId8"/>
    <p:sldId id="261" r:id="rId9"/>
    <p:sldId id="25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6"/>
    <p:restoredTop sz="94000"/>
  </p:normalViewPr>
  <p:slideViewPr>
    <p:cSldViewPr snapToGrid="0" snapToObjects="1">
      <p:cViewPr varScale="1">
        <p:scale>
          <a:sx n="70" d="100"/>
          <a:sy n="70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57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87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5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3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58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3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65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EAF3-F1CA-A740-850B-1743F05C4FB7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B87F-65E1-3A45-8EB9-3251FEBF1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43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8912" y="1122363"/>
            <a:ext cx="11192256" cy="23876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マーケティングの永遠の課題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Cold </a:t>
            </a:r>
            <a:r>
              <a:rPr lang="en-US" altLang="ja-JP" dirty="0"/>
              <a:t>Start</a:t>
            </a:r>
            <a:r>
              <a:rPr lang="ja-JP" altLang="en-US" dirty="0"/>
              <a:t>問題に挑んでみた！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数少ないプランナー</a:t>
            </a:r>
            <a:r>
              <a:rPr lang="en-US" altLang="ja-JP" dirty="0" smtClean="0"/>
              <a:t>G</a:t>
            </a:r>
            <a:r>
              <a:rPr lang="ja-JP" altLang="en-US" smtClean="0"/>
              <a:t>の参加者</a:t>
            </a:r>
            <a:endParaRPr lang="en-US" altLang="ja-JP" dirty="0" smtClean="0"/>
          </a:p>
          <a:p>
            <a:r>
              <a:rPr lang="ja-JP" altLang="en-US" dirty="0" smtClean="0"/>
              <a:t>内田匠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9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73875"/>
              </p:ext>
            </p:extLst>
          </p:nvPr>
        </p:nvGraphicFramePr>
        <p:xfrm>
          <a:off x="3978476" y="291404"/>
          <a:ext cx="4195179" cy="62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8393"/>
                <a:gridCol w="1398393"/>
                <a:gridCol w="1398393"/>
              </a:tblGrid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Interaction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1"/>
                          </a:solidFill>
                        </a:rPr>
                        <a:t>3.2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1"/>
                          </a:solidFill>
                        </a:rPr>
                        <a:t>4.1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1"/>
                          </a:solidFill>
                        </a:rPr>
                        <a:t>2.2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4.9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2.1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3.7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214775" y="291404"/>
          <a:ext cx="3558573" cy="253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91"/>
                <a:gridCol w="1186191"/>
                <a:gridCol w="1186191"/>
              </a:tblGrid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age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8378783" y="291404"/>
          <a:ext cx="3558573" cy="25328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6191"/>
                <a:gridCol w="1186191"/>
                <a:gridCol w="1186191"/>
              </a:tblGrid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genres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release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Comedy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062715" y="657164"/>
            <a:ext cx="3889094" cy="327822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/>
          <p:cNvSpPr/>
          <p:nvPr/>
        </p:nvSpPr>
        <p:spPr>
          <a:xfrm>
            <a:off x="1340091" y="3267254"/>
            <a:ext cx="1307939" cy="891251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推定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endCxn id="14" idx="1"/>
          </p:cNvCxnSpPr>
          <p:nvPr/>
        </p:nvCxnSpPr>
        <p:spPr>
          <a:xfrm rot="16200000" flipH="1">
            <a:off x="1898495" y="3060281"/>
            <a:ext cx="302537" cy="1114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6" idx="3"/>
            <a:endCxn id="15" idx="5"/>
          </p:cNvCxnSpPr>
          <p:nvPr/>
        </p:nvCxnSpPr>
        <p:spPr>
          <a:xfrm>
            <a:off x="7951809" y="2296278"/>
            <a:ext cx="1663696" cy="13844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5" idx="4"/>
            <a:endCxn id="28" idx="2"/>
          </p:cNvCxnSpPr>
          <p:nvPr/>
        </p:nvCxnSpPr>
        <p:spPr>
          <a:xfrm rot="5400000">
            <a:off x="8117147" y="3086660"/>
            <a:ext cx="1001209" cy="3080636"/>
          </a:xfrm>
          <a:prstGeom prst="bentConnector3">
            <a:avLst>
              <a:gd name="adj1" fmla="val 1228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715321" y="3993267"/>
            <a:ext cx="724224" cy="113431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9504099" y="3235123"/>
            <a:ext cx="1307939" cy="891251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推定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endCxn id="15" idx="0"/>
          </p:cNvCxnSpPr>
          <p:nvPr/>
        </p:nvCxnSpPr>
        <p:spPr>
          <a:xfrm rot="5400000">
            <a:off x="10078294" y="2972081"/>
            <a:ext cx="342817" cy="1832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14668"/>
              </p:ext>
            </p:extLst>
          </p:nvPr>
        </p:nvGraphicFramePr>
        <p:xfrm>
          <a:off x="3978476" y="291404"/>
          <a:ext cx="4195179" cy="62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8393"/>
                <a:gridCol w="1398393"/>
                <a:gridCol w="1398393"/>
              </a:tblGrid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Interaction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1"/>
                          </a:solidFill>
                        </a:rPr>
                        <a:t>3.2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1"/>
                          </a:solidFill>
                        </a:rPr>
                        <a:t>4.1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1"/>
                          </a:solidFill>
                        </a:rPr>
                        <a:t>2.2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4.9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2.1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3.7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5"/>
                          </a:solidFill>
                        </a:rPr>
                        <a:t>1.7</a:t>
                      </a:r>
                      <a:endParaRPr kumimoji="1" lang="ja-JP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5"/>
                          </a:solidFill>
                        </a:rPr>
                        <a:t>2.4</a:t>
                      </a:r>
                      <a:endParaRPr kumimoji="1" lang="ja-JP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5"/>
                          </a:solidFill>
                        </a:rPr>
                        <a:t>4.7</a:t>
                      </a:r>
                      <a:endParaRPr kumimoji="1" lang="ja-JP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214775" y="291404"/>
          <a:ext cx="3558573" cy="253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91"/>
                <a:gridCol w="1186191"/>
                <a:gridCol w="1186191"/>
              </a:tblGrid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age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8378783" y="291404"/>
          <a:ext cx="3558573" cy="25328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6191"/>
                <a:gridCol w="1186191"/>
                <a:gridCol w="1186191"/>
              </a:tblGrid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genres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release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Comedy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062715" y="657163"/>
            <a:ext cx="3889094" cy="434309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/>
              </a:solidFill>
            </a:endParaRPr>
          </a:p>
        </p:txBody>
      </p:sp>
      <p:sp>
        <p:nvSpPr>
          <p:cNvPr id="14" name="平行四辺形 13"/>
          <p:cNvSpPr/>
          <p:nvPr/>
        </p:nvSpPr>
        <p:spPr>
          <a:xfrm>
            <a:off x="1340091" y="3267254"/>
            <a:ext cx="1307939" cy="891251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推定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endCxn id="14" idx="1"/>
          </p:cNvCxnSpPr>
          <p:nvPr/>
        </p:nvCxnSpPr>
        <p:spPr>
          <a:xfrm rot="16200000" flipH="1">
            <a:off x="1898495" y="3060281"/>
            <a:ext cx="302537" cy="1114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6" idx="1"/>
            <a:endCxn id="14" idx="2"/>
          </p:cNvCxnSpPr>
          <p:nvPr/>
        </p:nvCxnSpPr>
        <p:spPr>
          <a:xfrm rot="10800000" flipV="1">
            <a:off x="2536625" y="2828712"/>
            <a:ext cx="1526091" cy="88416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4" idx="4"/>
            <a:endCxn id="28" idx="2"/>
          </p:cNvCxnSpPr>
          <p:nvPr/>
        </p:nvCxnSpPr>
        <p:spPr>
          <a:xfrm rot="16200000" flipH="1">
            <a:off x="3460900" y="2691666"/>
            <a:ext cx="2080247" cy="5013924"/>
          </a:xfrm>
          <a:prstGeom prst="bentConnector3">
            <a:avLst>
              <a:gd name="adj1" fmla="val 1109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645873" y="5081286"/>
            <a:ext cx="724224" cy="115746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9504099" y="3235123"/>
            <a:ext cx="1307939" cy="891251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推定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endCxn id="15" idx="0"/>
          </p:cNvCxnSpPr>
          <p:nvPr/>
        </p:nvCxnSpPr>
        <p:spPr>
          <a:xfrm rot="5400000">
            <a:off x="10078294" y="2972081"/>
            <a:ext cx="342817" cy="1832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論文の実装がなかったので、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自分でコーディングしてみた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5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4" y="104172"/>
            <a:ext cx="11842859" cy="663625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72647" y="198699"/>
            <a:ext cx="4195179" cy="1886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自分でコーディングしていると、見えてくるものがある。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でも、それが言葉にならないんだ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901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4190" y="87332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54" y="0"/>
            <a:ext cx="9431335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91624" y="4224759"/>
            <a:ext cx="4195179" cy="2131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/>
              <a:t>CSEL</a:t>
            </a:r>
            <a:r>
              <a:rPr lang="ja-JP" altLang="en-US" dirty="0" smtClean="0"/>
              <a:t>　：今回の論文のアルゴ</a:t>
            </a:r>
            <a:endParaRPr lang="en-US" altLang="ja-JP" dirty="0" smtClean="0"/>
          </a:p>
          <a:p>
            <a:r>
              <a:rPr lang="en-US" altLang="ja-JP" dirty="0" err="1" smtClean="0"/>
              <a:t>FactCF</a:t>
            </a:r>
            <a:r>
              <a:rPr lang="ja-JP" altLang="en-US" dirty="0" smtClean="0"/>
              <a:t>：</a:t>
            </a:r>
            <a:r>
              <a:rPr lang="en-US" altLang="ja-JP" dirty="0" err="1" smtClean="0"/>
              <a:t>NetFlix</a:t>
            </a:r>
            <a:r>
              <a:rPr lang="en-US" altLang="ja-JP" dirty="0" smtClean="0"/>
              <a:t> Prize</a:t>
            </a:r>
            <a:r>
              <a:rPr lang="ja-JP" altLang="en-US" dirty="0" smtClean="0"/>
              <a:t>の優勝アルゴ</a:t>
            </a:r>
            <a:endParaRPr lang="en-US" altLang="ja-JP" dirty="0" smtClean="0"/>
          </a:p>
          <a:p>
            <a:r>
              <a:rPr lang="en-US" altLang="ja-JP" dirty="0" smtClean="0"/>
              <a:t>CSEL</a:t>
            </a:r>
            <a:r>
              <a:rPr lang="ja-JP" altLang="en-US" dirty="0" smtClean="0"/>
              <a:t>　：今回の論文の半教師なし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mr-IN" altLang="ja-JP" dirty="0" smtClean="0"/>
              <a:t>…</a:t>
            </a:r>
            <a:r>
              <a:rPr lang="en-US" altLang="ja-JP" dirty="0" err="1" smtClean="0"/>
              <a:t>FactCF</a:t>
            </a:r>
            <a:r>
              <a:rPr lang="ja-JP" altLang="en-US" dirty="0" smtClean="0"/>
              <a:t>が動いてませんね；；</a:t>
            </a:r>
            <a:endParaRPr lang="en-US" altLang="ja-JP" dirty="0" smtClean="0"/>
          </a:p>
          <a:p>
            <a:r>
              <a:rPr lang="ja-JP" altLang="en-US" dirty="0" smtClean="0"/>
              <a:t>ログを取って、見直さなきゃ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29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12" y="645159"/>
            <a:ext cx="7623556" cy="57095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4983" y="2391941"/>
            <a:ext cx="107179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u="sng" smtClean="0">
                <a:solidFill>
                  <a:schemeClr val="accent5"/>
                </a:solidFill>
              </a:rPr>
              <a:t>Cold Start!!!!</a:t>
            </a:r>
            <a:endParaRPr kumimoji="1" lang="ja-JP" altLang="en-US" sz="138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Cold-Start</a:t>
            </a:r>
            <a:r>
              <a:rPr kumimoji="1" lang="ja-JP" altLang="en-US" dirty="0" smtClean="0"/>
              <a:t>問題ってなに？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85" y="1225296"/>
            <a:ext cx="8787016" cy="5376671"/>
          </a:xfrm>
        </p:spPr>
      </p:pic>
    </p:spTree>
    <p:extLst>
      <p:ext uri="{BB962C8B-B14F-4D97-AF65-F5344CB8AC3E}">
        <p14:creationId xmlns:p14="http://schemas.microsoft.com/office/powerpoint/2010/main" val="51246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Cold-Start</a:t>
            </a:r>
            <a:r>
              <a:rPr lang="ja-JP" altLang="en-US" dirty="0" smtClean="0"/>
              <a:t>の技術的な課題って、なに？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3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2" y="182880"/>
            <a:ext cx="8248320" cy="654710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941307" y="182880"/>
            <a:ext cx="2646878" cy="6547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8000" dirty="0" smtClean="0">
                <a:solidFill>
                  <a:schemeClr val="accent5"/>
                </a:solidFill>
              </a:rPr>
              <a:t>ログデータは、</a:t>
            </a:r>
            <a:endParaRPr kumimoji="1" lang="en-US" altLang="ja-JP" sz="8000" dirty="0" smtClean="0">
              <a:solidFill>
                <a:schemeClr val="accent5"/>
              </a:solidFill>
            </a:endParaRPr>
          </a:p>
          <a:p>
            <a:r>
              <a:rPr kumimoji="1" lang="ja-JP" altLang="en-US" sz="8000" dirty="0" smtClean="0">
                <a:solidFill>
                  <a:schemeClr val="accent5"/>
                </a:solidFill>
              </a:rPr>
              <a:t>氷山の一角</a:t>
            </a:r>
            <a:endParaRPr kumimoji="1" lang="ja-JP" altLang="en-US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71831"/>
              </p:ext>
            </p:extLst>
          </p:nvPr>
        </p:nvGraphicFramePr>
        <p:xfrm>
          <a:off x="388395" y="233530"/>
          <a:ext cx="4195179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8393"/>
                <a:gridCol w="1398393"/>
                <a:gridCol w="1398393"/>
              </a:tblGrid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Interaction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71514"/>
              </p:ext>
            </p:extLst>
          </p:nvPr>
        </p:nvGraphicFramePr>
        <p:xfrm>
          <a:off x="7369859" y="233530"/>
          <a:ext cx="4195179" cy="62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8393"/>
                <a:gridCol w="1398393"/>
                <a:gridCol w="1398393"/>
              </a:tblGrid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Interaction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中かっこ 5"/>
          <p:cNvSpPr/>
          <p:nvPr/>
        </p:nvSpPr>
        <p:spPr>
          <a:xfrm>
            <a:off x="4745620" y="648182"/>
            <a:ext cx="451413" cy="2048719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97033" y="1349375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観測データ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Labeled data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 rot="10800000">
            <a:off x="6756399" y="2793849"/>
            <a:ext cx="451413" cy="36576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48295" y="4299483"/>
            <a:ext cx="233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未知データ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Un</a:t>
            </a:r>
            <a:r>
              <a:rPr lang="en-US" altLang="ja-JP" dirty="0" err="1" smtClean="0"/>
              <a:t>L</a:t>
            </a:r>
            <a:r>
              <a:rPr kumimoji="1" lang="en-US" altLang="ja-JP" dirty="0" err="1" smtClean="0"/>
              <a:t>abeled</a:t>
            </a:r>
            <a:r>
              <a:rPr kumimoji="1" lang="en-US" altLang="ja-JP" dirty="0" smtClean="0"/>
              <a:t> data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88395" y="3252486"/>
            <a:ext cx="4195179" cy="32872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マーケティングの一般的な問題として、膨大な未知データが存在していることがある。（疎データ問題）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これが、</a:t>
            </a:r>
            <a:r>
              <a:rPr lang="en-US" altLang="ja-JP" dirty="0" smtClean="0"/>
              <a:t>Cold-Start</a:t>
            </a:r>
            <a:r>
              <a:rPr lang="ja-JP" altLang="en-US" dirty="0" smtClean="0"/>
              <a:t>問題を引き起こしている原因でもある。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88395" y="233530"/>
          <a:ext cx="4195179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8393"/>
                <a:gridCol w="1398393"/>
                <a:gridCol w="1398393"/>
              </a:tblGrid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Interaction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7369859" y="233530"/>
          <a:ext cx="4195179" cy="62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8393"/>
                <a:gridCol w="1398393"/>
                <a:gridCol w="1398393"/>
              </a:tblGrid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Interaction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88395" y="2905245"/>
            <a:ext cx="4195179" cy="1886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半教師学習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Semi-Supervised-Learning)</a:t>
            </a:r>
          </a:p>
          <a:p>
            <a:endParaRPr lang="en-US" altLang="ja-JP" dirty="0"/>
          </a:p>
          <a:p>
            <a:r>
              <a:rPr lang="ja-JP" altLang="en-US" dirty="0" smtClean="0"/>
              <a:t>観測データの学習結果を用いて、未知データを補完するアイデア。</a:t>
            </a:r>
            <a:endParaRPr lang="en-US" altLang="ja-JP" dirty="0" smtClean="0"/>
          </a:p>
        </p:txBody>
      </p:sp>
      <p:sp>
        <p:nvSpPr>
          <p:cNvPr id="2" name="平行四辺形 1"/>
          <p:cNvSpPr/>
          <p:nvPr/>
        </p:nvSpPr>
        <p:spPr>
          <a:xfrm>
            <a:off x="5208608" y="1068064"/>
            <a:ext cx="1307939" cy="891251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推定</a:t>
            </a:r>
            <a:endParaRPr kumimoji="1" lang="ja-JP" altLang="en-US" dirty="0"/>
          </a:p>
        </p:txBody>
      </p:sp>
      <p:cxnSp>
        <p:nvCxnSpPr>
          <p:cNvPr id="11" name="カギ線コネクタ 10"/>
          <p:cNvCxnSpPr>
            <a:endCxn id="2" idx="5"/>
          </p:cNvCxnSpPr>
          <p:nvPr/>
        </p:nvCxnSpPr>
        <p:spPr>
          <a:xfrm>
            <a:off x="4734046" y="1388962"/>
            <a:ext cx="585968" cy="12472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2" idx="2"/>
            <a:endCxn id="19" idx="1"/>
          </p:cNvCxnSpPr>
          <p:nvPr/>
        </p:nvCxnSpPr>
        <p:spPr>
          <a:xfrm>
            <a:off x="6405141" y="1513690"/>
            <a:ext cx="3769006" cy="31089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0174147" y="2793850"/>
            <a:ext cx="416688" cy="365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88394" y="4874871"/>
            <a:ext cx="4195179" cy="1886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しかし、</a:t>
            </a:r>
            <a:endParaRPr lang="en-US" altLang="ja-JP" dirty="0" smtClean="0"/>
          </a:p>
          <a:p>
            <a:r>
              <a:rPr lang="ja-JP" altLang="en-US" dirty="0" smtClean="0"/>
              <a:t>学習の自己正当化が臭くなって、性能を落としてしまう。</a:t>
            </a:r>
            <a:endParaRPr lang="en-US" altLang="ja-JP" dirty="0" smtClean="0"/>
          </a:p>
          <a:p>
            <a:r>
              <a:rPr lang="ja-JP" altLang="en-US" dirty="0" smtClean="0"/>
              <a:t>（推定を根拠にしたらダメ！）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443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イイ論文、見つけた！</a:t>
            </a:r>
            <a:endParaRPr kumimoji="1" lang="ja-JP" altLang="en-US" sz="5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Co-Training</a:t>
            </a:r>
            <a:r>
              <a:rPr lang="ja-JP" altLang="en-US" dirty="0" smtClean="0"/>
              <a:t>」と呼ばれる半教師学習の手法を、うまくレコメンドのデータ構造に適応した論文。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46" y="584039"/>
            <a:ext cx="8940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03940"/>
              </p:ext>
            </p:extLst>
          </p:nvPr>
        </p:nvGraphicFramePr>
        <p:xfrm>
          <a:off x="3978476" y="291404"/>
          <a:ext cx="4195179" cy="621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8393"/>
                <a:gridCol w="1398393"/>
                <a:gridCol w="1398393"/>
              </a:tblGrid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Interaction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item245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1"/>
                          </a:solidFill>
                        </a:rPr>
                        <a:t>3.2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1"/>
                          </a:solidFill>
                        </a:rPr>
                        <a:t>4.1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accent1"/>
                          </a:solidFill>
                        </a:rPr>
                        <a:t>2.2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4348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81418"/>
              </p:ext>
            </p:extLst>
          </p:nvPr>
        </p:nvGraphicFramePr>
        <p:xfrm>
          <a:off x="214775" y="291404"/>
          <a:ext cx="3558573" cy="253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91"/>
                <a:gridCol w="1186191"/>
                <a:gridCol w="1186191"/>
              </a:tblGrid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age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user004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97576"/>
              </p:ext>
            </p:extLst>
          </p:nvPr>
        </p:nvGraphicFramePr>
        <p:xfrm>
          <a:off x="8378783" y="291404"/>
          <a:ext cx="3558573" cy="25328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6191"/>
                <a:gridCol w="1186191"/>
                <a:gridCol w="1186191"/>
              </a:tblGrid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genres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release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Comedy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2137"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062715" y="657164"/>
            <a:ext cx="3889094" cy="2074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/>
          <p:cNvSpPr/>
          <p:nvPr/>
        </p:nvSpPr>
        <p:spPr>
          <a:xfrm>
            <a:off x="1340091" y="3267254"/>
            <a:ext cx="1307939" cy="891251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推定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endCxn id="14" idx="1"/>
          </p:cNvCxnSpPr>
          <p:nvPr/>
        </p:nvCxnSpPr>
        <p:spPr>
          <a:xfrm rot="16200000" flipH="1">
            <a:off x="1898495" y="3060281"/>
            <a:ext cx="302537" cy="1114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6" idx="1"/>
            <a:endCxn id="14" idx="2"/>
          </p:cNvCxnSpPr>
          <p:nvPr/>
        </p:nvCxnSpPr>
        <p:spPr>
          <a:xfrm rot="10800000" flipV="1">
            <a:off x="2536625" y="1694394"/>
            <a:ext cx="1526091" cy="2018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4" idx="4"/>
            <a:endCxn id="28" idx="2"/>
          </p:cNvCxnSpPr>
          <p:nvPr/>
        </p:nvCxnSpPr>
        <p:spPr>
          <a:xfrm rot="5400000" flipH="1" flipV="1">
            <a:off x="4440550" y="1512053"/>
            <a:ext cx="199963" cy="5092942"/>
          </a:xfrm>
          <a:prstGeom prst="bentConnector3">
            <a:avLst>
              <a:gd name="adj1" fmla="val -1143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724891" y="2824226"/>
            <a:ext cx="724224" cy="11343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1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550</Words>
  <Application>Microsoft Macintosh PowerPoint</Application>
  <PresentationFormat>ワイド画面</PresentationFormat>
  <Paragraphs>451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Mangal</vt:lpstr>
      <vt:lpstr>Yu Gothic</vt:lpstr>
      <vt:lpstr>Yu Gothic Light</vt:lpstr>
      <vt:lpstr>Arial</vt:lpstr>
      <vt:lpstr>ホワイト</vt:lpstr>
      <vt:lpstr>WEBマーケティングの永遠の課題、 Cold Start問題に挑んでみた！</vt:lpstr>
      <vt:lpstr>PowerPoint プレゼンテーション</vt:lpstr>
      <vt:lpstr>Cold-Start問題ってなに？</vt:lpstr>
      <vt:lpstr>Cold-Startの技術的な課題って、なに？</vt:lpstr>
      <vt:lpstr>PowerPoint プレゼンテーション</vt:lpstr>
      <vt:lpstr>PowerPoint プレゼンテーション</vt:lpstr>
      <vt:lpstr>PowerPoint プレゼンテーション</vt:lpstr>
      <vt:lpstr>イイ論文、見つけた！</vt:lpstr>
      <vt:lpstr>PowerPoint プレゼンテーション</vt:lpstr>
      <vt:lpstr>PowerPoint プレゼンテーション</vt:lpstr>
      <vt:lpstr>PowerPoint プレゼンテーション</vt:lpstr>
      <vt:lpstr>論文の実装がなかったので、 自分でコーディングしてみた</vt:lpstr>
      <vt:lpstr>PowerPoint プレゼンテーション</vt:lpstr>
      <vt:lpstr>結果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15</cp:revision>
  <dcterms:created xsi:type="dcterms:W3CDTF">2018-02-03T00:11:21Z</dcterms:created>
  <dcterms:modified xsi:type="dcterms:W3CDTF">2018-02-03T02:43:06Z</dcterms:modified>
</cp:coreProperties>
</file>