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ko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371050" y="520198"/>
            <a:ext cx="1037400" cy="728699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/>
              <a:t>Client</a:t>
            </a:r>
          </a:p>
        </p:txBody>
      </p:sp>
      <p:grpSp>
        <p:nvGrpSpPr>
          <p:cNvPr id="31" name="Shape 31"/>
          <p:cNvGrpSpPr/>
          <p:nvPr/>
        </p:nvGrpSpPr>
        <p:grpSpPr>
          <a:xfrm>
            <a:off x="5625075" y="166724"/>
            <a:ext cx="1846499" cy="1137250"/>
            <a:chOff x="5167875" y="166724"/>
            <a:chExt cx="1846499" cy="1137250"/>
          </a:xfrm>
        </p:grpSpPr>
        <p:sp>
          <p:nvSpPr>
            <p:cNvPr id="32" name="Shape 32"/>
            <p:cNvSpPr/>
            <p:nvPr/>
          </p:nvSpPr>
          <p:spPr>
            <a:xfrm>
              <a:off x="5167875" y="206875"/>
              <a:ext cx="1846499" cy="1097100"/>
            </a:xfrm>
            <a:prstGeom prst="roundRect">
              <a:avLst>
                <a:gd fmla="val 8139" name="adj"/>
              </a:avLst>
            </a:prstGeom>
            <a:solidFill>
              <a:srgbClr val="999999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229625" y="538225"/>
              <a:ext cx="1729199" cy="688499"/>
            </a:xfrm>
            <a:prstGeom prst="roundRect">
              <a:avLst>
                <a:gd fmla="val 8139" name="adj"/>
              </a:avLst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371675" y="663850"/>
              <a:ext cx="1445100" cy="23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 sz="1000"/>
                <a:t>Scheduler</a:t>
              </a:r>
            </a:p>
          </p:txBody>
        </p:sp>
        <p:sp>
          <p:nvSpPr>
            <p:cNvPr id="35" name="Shape 35"/>
            <p:cNvSpPr/>
            <p:nvPr/>
          </p:nvSpPr>
          <p:spPr>
            <a:xfrm>
              <a:off x="5371675" y="882975"/>
              <a:ext cx="1445100" cy="23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 sz="1000"/>
                <a:t>ApplicationManager</a:t>
              </a:r>
            </a:p>
          </p:txBody>
        </p:sp>
        <p:sp>
          <p:nvSpPr>
            <p:cNvPr id="36" name="Shape 36"/>
            <p:cNvSpPr txBox="1"/>
            <p:nvPr/>
          </p:nvSpPr>
          <p:spPr>
            <a:xfrm>
              <a:off x="5266875" y="166724"/>
              <a:ext cx="1648499" cy="4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ko"/>
                <a:t>ResourceManager</a:t>
              </a:r>
            </a:p>
          </p:txBody>
        </p:sp>
      </p:grpSp>
      <p:grpSp>
        <p:nvGrpSpPr>
          <p:cNvPr id="37" name="Shape 37"/>
          <p:cNvGrpSpPr/>
          <p:nvPr/>
        </p:nvGrpSpPr>
        <p:grpSpPr>
          <a:xfrm>
            <a:off x="5628175" y="2210949"/>
            <a:ext cx="1846499" cy="1137250"/>
            <a:chOff x="5170975" y="1982349"/>
            <a:chExt cx="1846499" cy="1137250"/>
          </a:xfrm>
        </p:grpSpPr>
        <p:sp>
          <p:nvSpPr>
            <p:cNvPr id="38" name="Shape 38"/>
            <p:cNvSpPr/>
            <p:nvPr/>
          </p:nvSpPr>
          <p:spPr>
            <a:xfrm>
              <a:off x="5170975" y="2022500"/>
              <a:ext cx="1846499" cy="1097100"/>
            </a:xfrm>
            <a:prstGeom prst="roundRect">
              <a:avLst>
                <a:gd fmla="val 8139" name="adj"/>
              </a:avLst>
            </a:prstGeom>
            <a:solidFill>
              <a:srgbClr val="999999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5232725" y="2353850"/>
              <a:ext cx="1729199" cy="688499"/>
            </a:xfrm>
            <a:prstGeom prst="roundRect">
              <a:avLst>
                <a:gd fmla="val 8139" name="adj"/>
              </a:avLst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5319200" y="2421948"/>
              <a:ext cx="1553100" cy="542100"/>
            </a:xfrm>
            <a:prstGeom prst="roundRect">
              <a:avLst>
                <a:gd fmla="val 0" name="adj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41" name="Shape 41"/>
            <p:cNvSpPr/>
            <p:nvPr/>
          </p:nvSpPr>
          <p:spPr>
            <a:xfrm>
              <a:off x="5411775" y="2694400"/>
              <a:ext cx="1358699" cy="200699"/>
            </a:xfrm>
            <a:prstGeom prst="roundRect">
              <a:avLst>
                <a:gd fmla="val 0" name="adj"/>
              </a:avLst>
            </a:prstGeom>
            <a:solidFill>
              <a:srgbClr val="EA999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 sz="900"/>
                <a:t>BSPAppMaster</a:t>
              </a:r>
            </a:p>
          </p:txBody>
        </p:sp>
        <p:sp>
          <p:nvSpPr>
            <p:cNvPr id="42" name="Shape 42"/>
            <p:cNvSpPr txBox="1"/>
            <p:nvPr/>
          </p:nvSpPr>
          <p:spPr>
            <a:xfrm>
              <a:off x="5269975" y="1982349"/>
              <a:ext cx="1648499" cy="4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/>
                <a:t>NodeManager</a:t>
              </a:r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5479875" y="2408910"/>
              <a:ext cx="1222499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ko" sz="1000"/>
                <a:t>ApplicationMaster</a:t>
              </a:r>
            </a:p>
          </p:txBody>
        </p:sp>
      </p:grpSp>
      <p:grpSp>
        <p:nvGrpSpPr>
          <p:cNvPr id="44" name="Shape 44"/>
          <p:cNvGrpSpPr/>
          <p:nvPr/>
        </p:nvGrpSpPr>
        <p:grpSpPr>
          <a:xfrm>
            <a:off x="5631275" y="3875091"/>
            <a:ext cx="1846499" cy="1137250"/>
            <a:chOff x="5174075" y="3753174"/>
            <a:chExt cx="1846499" cy="1137250"/>
          </a:xfrm>
        </p:grpSpPr>
        <p:sp>
          <p:nvSpPr>
            <p:cNvPr id="45" name="Shape 45"/>
            <p:cNvSpPr/>
            <p:nvPr/>
          </p:nvSpPr>
          <p:spPr>
            <a:xfrm>
              <a:off x="5174075" y="3793325"/>
              <a:ext cx="1846499" cy="1097100"/>
            </a:xfrm>
            <a:prstGeom prst="roundRect">
              <a:avLst>
                <a:gd fmla="val 8139" name="adj"/>
              </a:avLst>
            </a:prstGeom>
            <a:solidFill>
              <a:srgbClr val="999999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235825" y="4124676"/>
              <a:ext cx="1729199" cy="688499"/>
            </a:xfrm>
            <a:prstGeom prst="roundRect">
              <a:avLst>
                <a:gd fmla="val 8139" name="adj"/>
              </a:avLst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322300" y="4192773"/>
              <a:ext cx="1553100" cy="542100"/>
            </a:xfrm>
            <a:prstGeom prst="roundRect">
              <a:avLst>
                <a:gd fmla="val 0" name="adj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48" name="Shape 48"/>
            <p:cNvSpPr/>
            <p:nvPr/>
          </p:nvSpPr>
          <p:spPr>
            <a:xfrm>
              <a:off x="5414875" y="4465225"/>
              <a:ext cx="1358699" cy="200699"/>
            </a:xfrm>
            <a:prstGeom prst="roundRect">
              <a:avLst>
                <a:gd fmla="val 0" name="adj"/>
              </a:avLst>
            </a:prstGeom>
            <a:solidFill>
              <a:srgbClr val="F9CB9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 sz="900"/>
                <a:t>BSPRunner</a:t>
              </a:r>
            </a:p>
          </p:txBody>
        </p:sp>
        <p:sp>
          <p:nvSpPr>
            <p:cNvPr id="49" name="Shape 49"/>
            <p:cNvSpPr txBox="1"/>
            <p:nvPr/>
          </p:nvSpPr>
          <p:spPr>
            <a:xfrm>
              <a:off x="5273075" y="3753174"/>
              <a:ext cx="1648499" cy="4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/>
                <a:t>NodeManager</a:t>
              </a:r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x="5482975" y="4179735"/>
              <a:ext cx="1222499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 sz="1000"/>
                <a:t>Container</a:t>
              </a:r>
            </a:p>
          </p:txBody>
        </p:sp>
      </p:grpSp>
      <p:grpSp>
        <p:nvGrpSpPr>
          <p:cNvPr id="51" name="Shape 51"/>
          <p:cNvGrpSpPr/>
          <p:nvPr/>
        </p:nvGrpSpPr>
        <p:grpSpPr>
          <a:xfrm>
            <a:off x="3177962" y="3875091"/>
            <a:ext cx="1846499" cy="1137250"/>
            <a:chOff x="2492325" y="3773249"/>
            <a:chExt cx="1846499" cy="1137250"/>
          </a:xfrm>
        </p:grpSpPr>
        <p:sp>
          <p:nvSpPr>
            <p:cNvPr id="52" name="Shape 52"/>
            <p:cNvSpPr/>
            <p:nvPr/>
          </p:nvSpPr>
          <p:spPr>
            <a:xfrm>
              <a:off x="2492325" y="3813400"/>
              <a:ext cx="1846499" cy="1097100"/>
            </a:xfrm>
            <a:prstGeom prst="roundRect">
              <a:avLst>
                <a:gd fmla="val 8139" name="adj"/>
              </a:avLst>
            </a:prstGeom>
            <a:solidFill>
              <a:srgbClr val="999999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554075" y="4144751"/>
              <a:ext cx="1729199" cy="688499"/>
            </a:xfrm>
            <a:prstGeom prst="roundRect">
              <a:avLst>
                <a:gd fmla="val 8139" name="adj"/>
              </a:avLst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640550" y="4212848"/>
              <a:ext cx="1553100" cy="542100"/>
            </a:xfrm>
            <a:prstGeom prst="roundRect">
              <a:avLst>
                <a:gd fmla="val 0" name="adj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55" name="Shape 55"/>
            <p:cNvSpPr/>
            <p:nvPr/>
          </p:nvSpPr>
          <p:spPr>
            <a:xfrm>
              <a:off x="2733125" y="4485300"/>
              <a:ext cx="1358699" cy="200699"/>
            </a:xfrm>
            <a:prstGeom prst="roundRect">
              <a:avLst>
                <a:gd fmla="val 0" name="adj"/>
              </a:avLst>
            </a:prstGeom>
            <a:solidFill>
              <a:srgbClr val="F9CB9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 sz="900"/>
                <a:t>BSPRunner</a:t>
              </a:r>
            </a:p>
          </p:txBody>
        </p:sp>
        <p:sp>
          <p:nvSpPr>
            <p:cNvPr id="56" name="Shape 56"/>
            <p:cNvSpPr txBox="1"/>
            <p:nvPr/>
          </p:nvSpPr>
          <p:spPr>
            <a:xfrm>
              <a:off x="2591325" y="3773249"/>
              <a:ext cx="1648499" cy="4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/>
                <a:t>NodeManager</a:t>
              </a:r>
            </a:p>
          </p:txBody>
        </p:sp>
        <p:sp>
          <p:nvSpPr>
            <p:cNvPr id="57" name="Shape 57"/>
            <p:cNvSpPr txBox="1"/>
            <p:nvPr/>
          </p:nvSpPr>
          <p:spPr>
            <a:xfrm>
              <a:off x="2801225" y="4199810"/>
              <a:ext cx="1222499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 sz="1000"/>
                <a:t>Container</a:t>
              </a:r>
            </a:p>
          </p:txBody>
        </p:sp>
      </p:grpSp>
      <p:grpSp>
        <p:nvGrpSpPr>
          <p:cNvPr id="58" name="Shape 58"/>
          <p:cNvGrpSpPr/>
          <p:nvPr/>
        </p:nvGrpSpPr>
        <p:grpSpPr>
          <a:xfrm>
            <a:off x="724650" y="3875091"/>
            <a:ext cx="1846499" cy="1137250"/>
            <a:chOff x="267450" y="3726899"/>
            <a:chExt cx="1846499" cy="1137250"/>
          </a:xfrm>
        </p:grpSpPr>
        <p:sp>
          <p:nvSpPr>
            <p:cNvPr id="59" name="Shape 59"/>
            <p:cNvSpPr/>
            <p:nvPr/>
          </p:nvSpPr>
          <p:spPr>
            <a:xfrm>
              <a:off x="267450" y="3767050"/>
              <a:ext cx="1846499" cy="1097100"/>
            </a:xfrm>
            <a:prstGeom prst="roundRect">
              <a:avLst>
                <a:gd fmla="val 8139" name="adj"/>
              </a:avLst>
            </a:prstGeom>
            <a:solidFill>
              <a:srgbClr val="999999"/>
            </a:solidFill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329200" y="4098401"/>
              <a:ext cx="1729199" cy="688499"/>
            </a:xfrm>
            <a:prstGeom prst="roundRect">
              <a:avLst>
                <a:gd fmla="val 8139" name="adj"/>
              </a:avLst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415675" y="4166498"/>
              <a:ext cx="1553100" cy="542100"/>
            </a:xfrm>
            <a:prstGeom prst="roundRect">
              <a:avLst>
                <a:gd fmla="val 0" name="adj"/>
              </a:avLst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000"/>
            </a:p>
          </p:txBody>
        </p:sp>
        <p:sp>
          <p:nvSpPr>
            <p:cNvPr id="62" name="Shape 62"/>
            <p:cNvSpPr/>
            <p:nvPr/>
          </p:nvSpPr>
          <p:spPr>
            <a:xfrm>
              <a:off x="508250" y="4438950"/>
              <a:ext cx="1358699" cy="200699"/>
            </a:xfrm>
            <a:prstGeom prst="roundRect">
              <a:avLst>
                <a:gd fmla="val 0" name="adj"/>
              </a:avLst>
            </a:prstGeom>
            <a:solidFill>
              <a:srgbClr val="F9CB9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 sz="900"/>
                <a:t>BSPRunner</a:t>
              </a:r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366450" y="3726899"/>
              <a:ext cx="1648499" cy="41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/>
                <a:t>NodeManager</a:t>
              </a: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576350" y="4153460"/>
              <a:ext cx="1222499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ko" sz="1000"/>
                <a:t>Container</a:t>
              </a:r>
            </a:p>
          </p:txBody>
        </p:sp>
      </p:grpSp>
      <p:cxnSp>
        <p:nvCxnSpPr>
          <p:cNvPr id="65" name="Shape 65"/>
          <p:cNvCxnSpPr/>
          <p:nvPr/>
        </p:nvCxnSpPr>
        <p:spPr>
          <a:xfrm>
            <a:off x="2414575" y="605125"/>
            <a:ext cx="32108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" name="Shape 66"/>
          <p:cNvSpPr txBox="1"/>
          <p:nvPr/>
        </p:nvSpPr>
        <p:spPr>
          <a:xfrm>
            <a:off x="2488650" y="412975"/>
            <a:ext cx="1504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ko" sz="800"/>
              <a:t>1: Client Application Request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2414575" y="886075"/>
            <a:ext cx="32108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68" name="Shape 68"/>
          <p:cNvCxnSpPr/>
          <p:nvPr/>
        </p:nvCxnSpPr>
        <p:spPr>
          <a:xfrm>
            <a:off x="2414575" y="1167025"/>
            <a:ext cx="32108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" name="Shape 69"/>
          <p:cNvSpPr txBox="1"/>
          <p:nvPr/>
        </p:nvSpPr>
        <p:spPr>
          <a:xfrm>
            <a:off x="2488650" y="693925"/>
            <a:ext cx="1611599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2: Response with ApplicationID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501000" y="974025"/>
            <a:ext cx="2242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800"/>
              <a:t>3: Application Submission Context</a:t>
            </a:r>
          </a:p>
        </p:txBody>
      </p:sp>
      <p:cxnSp>
        <p:nvCxnSpPr>
          <p:cNvPr id="71" name="Shape 71"/>
          <p:cNvCxnSpPr/>
          <p:nvPr/>
        </p:nvCxnSpPr>
        <p:spPr>
          <a:xfrm rot="10800000">
            <a:off x="7280075" y="1303950"/>
            <a:ext cx="0" cy="949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/>
          <p:nvPr/>
        </p:nvCxnSpPr>
        <p:spPr>
          <a:xfrm rot="10800000">
            <a:off x="6821075" y="1304125"/>
            <a:ext cx="0" cy="955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73" name="Shape 73"/>
          <p:cNvCxnSpPr/>
          <p:nvPr/>
        </p:nvCxnSpPr>
        <p:spPr>
          <a:xfrm rot="10800000">
            <a:off x="6362100" y="1303950"/>
            <a:ext cx="0" cy="949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/>
          <p:nvPr/>
        </p:nvCxnSpPr>
        <p:spPr>
          <a:xfrm rot="10800000">
            <a:off x="5903100" y="1303950"/>
            <a:ext cx="0" cy="949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75" name="Shape 75"/>
          <p:cNvSpPr txBox="1"/>
          <p:nvPr/>
        </p:nvSpPr>
        <p:spPr>
          <a:xfrm>
            <a:off x="7280050" y="1436312"/>
            <a:ext cx="1241100" cy="41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sz="800"/>
              <a:t>4: Start ApplicationMaster </a:t>
            </a:r>
          </a:p>
          <a:p>
            <a:pPr rtl="0">
              <a:spcBef>
                <a:spcPts val="0"/>
              </a:spcBef>
              <a:buNone/>
            </a:pPr>
            <a:r>
              <a:rPr lang="ko" sz="800"/>
              <a:t>and Send 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800"/>
              <a:t>Registration Request</a:t>
            </a:r>
          </a:p>
        </p:txBody>
      </p:sp>
      <p:sp>
        <p:nvSpPr>
          <p:cNvPr id="76" name="Shape 76"/>
          <p:cNvSpPr/>
          <p:nvPr/>
        </p:nvSpPr>
        <p:spPr>
          <a:xfrm>
            <a:off x="6453737" y="1378649"/>
            <a:ext cx="734700" cy="290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800"/>
              <a:t>5. Resource Capabilities</a:t>
            </a:r>
          </a:p>
        </p:txBody>
      </p:sp>
      <p:sp>
        <p:nvSpPr>
          <p:cNvPr id="77" name="Shape 77"/>
          <p:cNvSpPr/>
          <p:nvPr/>
        </p:nvSpPr>
        <p:spPr>
          <a:xfrm>
            <a:off x="6046226" y="1688778"/>
            <a:ext cx="719999" cy="290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sz="800"/>
              <a:t>6: Request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800"/>
              <a:t>Containers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230146" y="1769648"/>
            <a:ext cx="734700" cy="41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sz="800"/>
              <a:t>7: Assinged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800"/>
              <a:t>Containers</a:t>
            </a:r>
          </a:p>
        </p:txBody>
      </p:sp>
      <p:cxnSp>
        <p:nvCxnSpPr>
          <p:cNvPr id="79" name="Shape 79"/>
          <p:cNvCxnSpPr>
            <a:stCxn id="49" idx="0"/>
            <a:endCxn id="56" idx="0"/>
          </p:cNvCxnSpPr>
          <p:nvPr/>
        </p:nvCxnSpPr>
        <p:spPr>
          <a:xfrm rot="5400000">
            <a:off x="5327524" y="2648691"/>
            <a:ext cx="600" cy="2453400"/>
          </a:xfrm>
          <a:prstGeom prst="bentConnector3">
            <a:avLst>
              <a:gd fmla="val -438194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>
            <a:stCxn id="56" idx="0"/>
            <a:endCxn id="63" idx="0"/>
          </p:cNvCxnSpPr>
          <p:nvPr/>
        </p:nvCxnSpPr>
        <p:spPr>
          <a:xfrm rot="5400000">
            <a:off x="2874212" y="2648691"/>
            <a:ext cx="600" cy="2453400"/>
          </a:xfrm>
          <a:prstGeom prst="bentConnector3">
            <a:avLst>
              <a:gd fmla="val -438194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81" name="Shape 81"/>
          <p:cNvCxnSpPr>
            <a:endCxn id="38" idx="2"/>
          </p:cNvCxnSpPr>
          <p:nvPr/>
        </p:nvCxnSpPr>
        <p:spPr>
          <a:xfrm rot="10800000">
            <a:off x="6551424" y="3348200"/>
            <a:ext cx="3000" cy="52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82" name="Shape 82"/>
          <p:cNvSpPr txBox="1"/>
          <p:nvPr/>
        </p:nvSpPr>
        <p:spPr>
          <a:xfrm>
            <a:off x="6518551" y="3404800"/>
            <a:ext cx="901500" cy="41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800"/>
              <a:t>8: Start workers on container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626325" y="3198475"/>
            <a:ext cx="949799" cy="41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800"/>
              <a:t>ContainerStatus monitoring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