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7" autoAdjust="0"/>
    <p:restoredTop sz="94660"/>
  </p:normalViewPr>
  <p:slideViewPr>
    <p:cSldViewPr snapToGrid="0">
      <p:cViewPr varScale="1">
        <p:scale>
          <a:sx n="121" d="100"/>
          <a:sy n="121" d="100"/>
        </p:scale>
        <p:origin x="1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53B9-06CD-4B19-AE93-92A38C9D7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5AA616-DAE6-44D8-B040-1CC16B7F2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B27583-3ACC-4ECE-B80C-1CD96CAAE72A}"/>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5" name="Footer Placeholder 4">
            <a:extLst>
              <a:ext uri="{FF2B5EF4-FFF2-40B4-BE49-F238E27FC236}">
                <a16:creationId xmlns:a16="http://schemas.microsoft.com/office/drawing/2014/main" id="{D80E7F0A-8672-4C2D-A77F-AC4C94B8A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4B761-071A-4508-B006-A928E8779B78}"/>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292350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5E9D-152A-425B-AB8B-47E63DE07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787BD8-B3DB-420E-95D0-FB47FB7578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0F6FD-ECEA-44E2-8AF5-2861A56FFB79}"/>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5" name="Footer Placeholder 4">
            <a:extLst>
              <a:ext uri="{FF2B5EF4-FFF2-40B4-BE49-F238E27FC236}">
                <a16:creationId xmlns:a16="http://schemas.microsoft.com/office/drawing/2014/main" id="{48D3C434-2210-478A-8537-1AA1C418B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B0FB0-048D-4A9C-837B-7A3E79992CC6}"/>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22396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16B86-9492-4FFB-AC14-A803D1B0F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B12EED-E0FD-4A9E-AA69-B296A356EE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3C50C-627E-4F6A-88AA-A98B10FAD96E}"/>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5" name="Footer Placeholder 4">
            <a:extLst>
              <a:ext uri="{FF2B5EF4-FFF2-40B4-BE49-F238E27FC236}">
                <a16:creationId xmlns:a16="http://schemas.microsoft.com/office/drawing/2014/main" id="{FC041189-F704-4CEA-909D-3B977C4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3B684-708A-4810-876C-F22BCFB33ACD}"/>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69152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B5EC-5E04-44BB-B841-58EBF01FF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CE402A-30AD-4CEA-A8AF-77B8900657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F6892-D69D-4D08-828A-A2B4AB7029E6}"/>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5" name="Footer Placeholder 4">
            <a:extLst>
              <a:ext uri="{FF2B5EF4-FFF2-40B4-BE49-F238E27FC236}">
                <a16:creationId xmlns:a16="http://schemas.microsoft.com/office/drawing/2014/main" id="{3EBFDEF0-7C39-4997-8C5A-21BF2BC11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FBB0F-F848-486A-9031-DD7699272E9D}"/>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43408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4821-09BC-4F37-8690-AD6BCDF9A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D6FE87-B0E7-4A5A-8809-E74E7F51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EA2E01-D9DB-4AFD-8614-562B7E7BC6A2}"/>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5" name="Footer Placeholder 4">
            <a:extLst>
              <a:ext uri="{FF2B5EF4-FFF2-40B4-BE49-F238E27FC236}">
                <a16:creationId xmlns:a16="http://schemas.microsoft.com/office/drawing/2014/main" id="{6BEEA59B-F3C0-4A25-AC6A-24A1FC54E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AE80F-A878-4318-8327-E4B4E9826440}"/>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211427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6F61-F6DE-4E5E-86D1-8F8E1FD357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5B7B5-5F59-42B5-8045-FD694B0CCD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50DD17-900F-45FA-A5E6-4171BA6319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DDAF57-3A0B-42F9-91A6-5E7C103C6FEF}"/>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6" name="Footer Placeholder 5">
            <a:extLst>
              <a:ext uri="{FF2B5EF4-FFF2-40B4-BE49-F238E27FC236}">
                <a16:creationId xmlns:a16="http://schemas.microsoft.com/office/drawing/2014/main" id="{32A666E1-583D-4F0F-A6F6-576F7105C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8C102-176D-42DE-8EBD-0713DEB9E8CF}"/>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189112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C851-3D3C-4F45-8A7E-243E58BE7C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AD2E73-B0E4-4A15-96E7-996D272D5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DE59CA-B644-4273-81D4-FA6DF2558F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5919F7-4028-413E-908B-361F77F67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43AAC7-4209-430C-B839-9627FB2B66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467E40-5AC9-40EA-9771-AEDFB63F9249}"/>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8" name="Footer Placeholder 7">
            <a:extLst>
              <a:ext uri="{FF2B5EF4-FFF2-40B4-BE49-F238E27FC236}">
                <a16:creationId xmlns:a16="http://schemas.microsoft.com/office/drawing/2014/main" id="{5D66DC06-F604-4141-A64E-38CCF4C628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7EFAE6-684A-45F6-AE3A-571BE7F1EE65}"/>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135696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DC-77EC-4C8B-B86F-ACA797A34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312608-9AC0-4F3E-9D34-108178D4A15A}"/>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4" name="Footer Placeholder 3">
            <a:extLst>
              <a:ext uri="{FF2B5EF4-FFF2-40B4-BE49-F238E27FC236}">
                <a16:creationId xmlns:a16="http://schemas.microsoft.com/office/drawing/2014/main" id="{A98D1A87-7C8A-4C9C-8906-B31BF560BA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F3606A-4DDC-40E3-9D28-3274C773FDCF}"/>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404997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26B937-2571-482E-A7E9-5C687F34CF98}"/>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3" name="Footer Placeholder 2">
            <a:extLst>
              <a:ext uri="{FF2B5EF4-FFF2-40B4-BE49-F238E27FC236}">
                <a16:creationId xmlns:a16="http://schemas.microsoft.com/office/drawing/2014/main" id="{FD36DFB3-945C-47E4-9AA2-2AACFC2656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2CB626-144A-44C5-BE13-202019036D11}"/>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152228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ACEF-3E5F-4798-AE3D-90AB29DD4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52B2A8-8C45-460B-9958-AD6E506C7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828BA0-03A0-4418-BD85-AE39E95D8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8762E2-9E0A-4076-8758-DA24782E473A}"/>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6" name="Footer Placeholder 5">
            <a:extLst>
              <a:ext uri="{FF2B5EF4-FFF2-40B4-BE49-F238E27FC236}">
                <a16:creationId xmlns:a16="http://schemas.microsoft.com/office/drawing/2014/main" id="{FD28E9F9-AD02-4218-A69B-FD5C588E2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E1C7A-59EA-4370-80B0-37D904BC6CAB}"/>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142245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03AD-2C5C-4516-9D5F-89FB81F3E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A8FC23-D4E1-4E81-9951-1C170EC39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B4ADFB-D465-479B-94BC-CB2268A20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79D48F-39BC-4141-AE5A-A05B150E127A}"/>
              </a:ext>
            </a:extLst>
          </p:cNvPr>
          <p:cNvSpPr>
            <a:spLocks noGrp="1"/>
          </p:cNvSpPr>
          <p:nvPr>
            <p:ph type="dt" sz="half" idx="10"/>
          </p:nvPr>
        </p:nvSpPr>
        <p:spPr/>
        <p:txBody>
          <a:bodyPr/>
          <a:lstStyle/>
          <a:p>
            <a:fld id="{20A8AB7D-008F-411A-BD87-707EE7D7E4A4}" type="datetimeFigureOut">
              <a:rPr lang="en-US" smtClean="0"/>
              <a:t>4/24/2024</a:t>
            </a:fld>
            <a:endParaRPr lang="en-US"/>
          </a:p>
        </p:txBody>
      </p:sp>
      <p:sp>
        <p:nvSpPr>
          <p:cNvPr id="6" name="Footer Placeholder 5">
            <a:extLst>
              <a:ext uri="{FF2B5EF4-FFF2-40B4-BE49-F238E27FC236}">
                <a16:creationId xmlns:a16="http://schemas.microsoft.com/office/drawing/2014/main" id="{AE81FD5C-50F6-4E97-9830-5B952275F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A50FC-3799-4FA7-9DE6-BE3ACD65CE0E}"/>
              </a:ext>
            </a:extLst>
          </p:cNvPr>
          <p:cNvSpPr>
            <a:spLocks noGrp="1"/>
          </p:cNvSpPr>
          <p:nvPr>
            <p:ph type="sldNum" sz="quarter" idx="12"/>
          </p:nvPr>
        </p:nvSpPr>
        <p:spPr/>
        <p:txBody>
          <a:bodyPr/>
          <a:lstStyle/>
          <a:p>
            <a:fld id="{23829B92-CCCF-4BAE-A2A9-543965C8F216}" type="slidenum">
              <a:rPr lang="en-US" smtClean="0"/>
              <a:t>‹#›</a:t>
            </a:fld>
            <a:endParaRPr lang="en-US"/>
          </a:p>
        </p:txBody>
      </p:sp>
    </p:spTree>
    <p:extLst>
      <p:ext uri="{BB962C8B-B14F-4D97-AF65-F5344CB8AC3E}">
        <p14:creationId xmlns:p14="http://schemas.microsoft.com/office/powerpoint/2010/main" val="1406902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4328B-9369-4304-80A2-BC9455C7E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55021C-341A-4774-B2F0-6195ECE72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36288-DA84-4197-8052-AA81BA846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8AB7D-008F-411A-BD87-707EE7D7E4A4}" type="datetimeFigureOut">
              <a:rPr lang="en-US" smtClean="0"/>
              <a:t>4/24/2024</a:t>
            </a:fld>
            <a:endParaRPr lang="en-US"/>
          </a:p>
        </p:txBody>
      </p:sp>
      <p:sp>
        <p:nvSpPr>
          <p:cNvPr id="5" name="Footer Placeholder 4">
            <a:extLst>
              <a:ext uri="{FF2B5EF4-FFF2-40B4-BE49-F238E27FC236}">
                <a16:creationId xmlns:a16="http://schemas.microsoft.com/office/drawing/2014/main" id="{BAE2D1D3-BBBD-4A51-8025-3E5602347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6E9BD7-2005-4119-841D-73F08E17E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29B92-CCCF-4BAE-A2A9-543965C8F216}" type="slidenum">
              <a:rPr lang="en-US" smtClean="0"/>
              <a:t>‹#›</a:t>
            </a:fld>
            <a:endParaRPr lang="en-US"/>
          </a:p>
        </p:txBody>
      </p:sp>
    </p:spTree>
    <p:extLst>
      <p:ext uri="{BB962C8B-B14F-4D97-AF65-F5344CB8AC3E}">
        <p14:creationId xmlns:p14="http://schemas.microsoft.com/office/powerpoint/2010/main" val="3747175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9B12-55E3-4A7D-BF3B-741C00B95BD3}"/>
              </a:ext>
            </a:extLst>
          </p:cNvPr>
          <p:cNvSpPr>
            <a:spLocks noGrp="1"/>
          </p:cNvSpPr>
          <p:nvPr>
            <p:ph type="ctrTitle"/>
          </p:nvPr>
        </p:nvSpPr>
        <p:spPr>
          <a:xfrm>
            <a:off x="1263869" y="-1037513"/>
            <a:ext cx="9144000" cy="2387600"/>
          </a:xfrm>
        </p:spPr>
        <p:txBody>
          <a:bodyPr/>
          <a:lstStyle/>
          <a:p>
            <a:r>
              <a:rPr lang="en-US" dirty="0"/>
              <a:t>Multithreading Programming</a:t>
            </a:r>
          </a:p>
        </p:txBody>
      </p:sp>
      <p:sp>
        <p:nvSpPr>
          <p:cNvPr id="3" name="Subtitle 2">
            <a:extLst>
              <a:ext uri="{FF2B5EF4-FFF2-40B4-BE49-F238E27FC236}">
                <a16:creationId xmlns:a16="http://schemas.microsoft.com/office/drawing/2014/main" id="{69A563BA-DE4B-456E-B708-D700BC1E2429}"/>
              </a:ext>
            </a:extLst>
          </p:cNvPr>
          <p:cNvSpPr>
            <a:spLocks noGrp="1"/>
          </p:cNvSpPr>
          <p:nvPr>
            <p:ph type="subTitle" idx="1"/>
          </p:nvPr>
        </p:nvSpPr>
        <p:spPr>
          <a:xfrm>
            <a:off x="1524000" y="1350087"/>
            <a:ext cx="9144000" cy="3907713"/>
          </a:xfrm>
        </p:spPr>
        <p:txBody>
          <a:bodyPr>
            <a:normAutofit/>
          </a:bodyPr>
          <a:lstStyle/>
          <a:p>
            <a:pPr algn="l"/>
            <a:endParaRPr lang="en-US" dirty="0"/>
          </a:p>
          <a:p>
            <a:pPr algn="l"/>
            <a:r>
              <a:rPr lang="en-US" sz="2800" dirty="0"/>
              <a:t>In Java, a thread is a lightweight process that allows a program to operate more efficiently by performing multiple tasks simultaneously. Each thread in Java is an independent path of execution within a program, and all threads within the same process share the same memory space and resources. This shared memory allows threads to communicate with each other more efficiently than separate processes would.</a:t>
            </a:r>
          </a:p>
        </p:txBody>
      </p:sp>
    </p:spTree>
    <p:extLst>
      <p:ext uri="{BB962C8B-B14F-4D97-AF65-F5344CB8AC3E}">
        <p14:creationId xmlns:p14="http://schemas.microsoft.com/office/powerpoint/2010/main" val="5408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B7A9-B184-4B46-89A7-021134945894}"/>
              </a:ext>
            </a:extLst>
          </p:cNvPr>
          <p:cNvSpPr>
            <a:spLocks noGrp="1"/>
          </p:cNvSpPr>
          <p:nvPr>
            <p:ph type="title"/>
          </p:nvPr>
        </p:nvSpPr>
        <p:spPr/>
        <p:txBody>
          <a:bodyPr/>
          <a:lstStyle/>
          <a:p>
            <a:r>
              <a:rPr lang="en-US" dirty="0"/>
              <a:t>Considerations I</a:t>
            </a:r>
          </a:p>
        </p:txBody>
      </p:sp>
      <p:sp>
        <p:nvSpPr>
          <p:cNvPr id="3" name="Content Placeholder 2">
            <a:extLst>
              <a:ext uri="{FF2B5EF4-FFF2-40B4-BE49-F238E27FC236}">
                <a16:creationId xmlns:a16="http://schemas.microsoft.com/office/drawing/2014/main" id="{FB7D81CF-6019-45CB-8357-931B7CDDFCD0}"/>
              </a:ext>
            </a:extLst>
          </p:cNvPr>
          <p:cNvSpPr>
            <a:spLocks noGrp="1"/>
          </p:cNvSpPr>
          <p:nvPr>
            <p:ph idx="1"/>
          </p:nvPr>
        </p:nvSpPr>
        <p:spPr/>
        <p:txBody>
          <a:bodyPr/>
          <a:lstStyle/>
          <a:p>
            <a:r>
              <a:rPr lang="en-US" dirty="0"/>
              <a:t>Platform Dependency: The impact of thread priorities can be highly platform-dependent. Some operating systems may not provide as much control over thread scheduling as others.</a:t>
            </a:r>
          </a:p>
          <a:p>
            <a:r>
              <a:rPr lang="en-US" dirty="0"/>
              <a:t>Fairness and Efficiency: Relying too much on thread priorities can lead to less fair scheduling where lower priority threads might starve (never get CPU time), especially if higher priority threads run indefinitely.</a:t>
            </a:r>
          </a:p>
          <a:p>
            <a:r>
              <a:rPr lang="en-US" dirty="0"/>
              <a:t>Use with Caution: It’s generally best to use thread priorities sparingly and only when you have a clear understanding of how threads are scheduled on your specific JVM and operating system.</a:t>
            </a:r>
          </a:p>
        </p:txBody>
      </p:sp>
    </p:spTree>
    <p:extLst>
      <p:ext uri="{BB962C8B-B14F-4D97-AF65-F5344CB8AC3E}">
        <p14:creationId xmlns:p14="http://schemas.microsoft.com/office/powerpoint/2010/main" val="356948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B7A9-B184-4B46-89A7-021134945894}"/>
              </a:ext>
            </a:extLst>
          </p:cNvPr>
          <p:cNvSpPr>
            <a:spLocks noGrp="1"/>
          </p:cNvSpPr>
          <p:nvPr>
            <p:ph type="title"/>
          </p:nvPr>
        </p:nvSpPr>
        <p:spPr/>
        <p:txBody>
          <a:bodyPr/>
          <a:lstStyle/>
          <a:p>
            <a:r>
              <a:rPr lang="en-US" dirty="0"/>
              <a:t>Considerations II</a:t>
            </a:r>
          </a:p>
        </p:txBody>
      </p:sp>
      <p:sp>
        <p:nvSpPr>
          <p:cNvPr id="3" name="Content Placeholder 2">
            <a:extLst>
              <a:ext uri="{FF2B5EF4-FFF2-40B4-BE49-F238E27FC236}">
                <a16:creationId xmlns:a16="http://schemas.microsoft.com/office/drawing/2014/main" id="{FB7D81CF-6019-45CB-8357-931B7CDDFCD0}"/>
              </a:ext>
            </a:extLst>
          </p:cNvPr>
          <p:cNvSpPr>
            <a:spLocks noGrp="1"/>
          </p:cNvSpPr>
          <p:nvPr>
            <p:ph idx="1"/>
          </p:nvPr>
        </p:nvSpPr>
        <p:spPr/>
        <p:txBody>
          <a:bodyPr/>
          <a:lstStyle/>
          <a:p>
            <a:r>
              <a:rPr lang="en-US" dirty="0"/>
              <a:t>In practice, most Java applications run effectively without needing to adjust thread priorities, relying instead on the JVM and the OS to manage thread scheduling efficiently. However, understanding how to manipulate and utilize thread priorities can be beneficial in performance-critical applications where precise control over thread execution order is necessary.</a:t>
            </a:r>
          </a:p>
        </p:txBody>
      </p:sp>
    </p:spTree>
    <p:extLst>
      <p:ext uri="{BB962C8B-B14F-4D97-AF65-F5344CB8AC3E}">
        <p14:creationId xmlns:p14="http://schemas.microsoft.com/office/powerpoint/2010/main" val="414257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1209-3B7B-452F-BBF1-9A164BFD019B}"/>
              </a:ext>
            </a:extLst>
          </p:cNvPr>
          <p:cNvSpPr>
            <a:spLocks noGrp="1"/>
          </p:cNvSpPr>
          <p:nvPr>
            <p:ph type="title"/>
          </p:nvPr>
        </p:nvSpPr>
        <p:spPr/>
        <p:txBody>
          <a:bodyPr/>
          <a:lstStyle/>
          <a:p>
            <a:r>
              <a:rPr lang="en-US" dirty="0"/>
              <a:t>Creating Threads in Java</a:t>
            </a:r>
          </a:p>
        </p:txBody>
      </p:sp>
      <p:sp>
        <p:nvSpPr>
          <p:cNvPr id="3" name="Content Placeholder 2">
            <a:extLst>
              <a:ext uri="{FF2B5EF4-FFF2-40B4-BE49-F238E27FC236}">
                <a16:creationId xmlns:a16="http://schemas.microsoft.com/office/drawing/2014/main" id="{7BE3021E-7E89-4353-A247-0EC1F1D605BB}"/>
              </a:ext>
            </a:extLst>
          </p:cNvPr>
          <p:cNvSpPr>
            <a:spLocks noGrp="1"/>
          </p:cNvSpPr>
          <p:nvPr>
            <p:ph idx="1"/>
          </p:nvPr>
        </p:nvSpPr>
        <p:spPr/>
        <p:txBody>
          <a:bodyPr/>
          <a:lstStyle/>
          <a:p>
            <a:r>
              <a:rPr lang="en-US" dirty="0"/>
              <a:t>Extending the Thread Class</a:t>
            </a:r>
          </a:p>
          <a:p>
            <a:r>
              <a:rPr lang="en-US" dirty="0"/>
              <a:t>Implementing the Runnable Interface</a:t>
            </a:r>
          </a:p>
          <a:p>
            <a:r>
              <a:rPr lang="en-US" dirty="0"/>
              <a:t>Implementing the Callable Interface</a:t>
            </a:r>
          </a:p>
        </p:txBody>
      </p:sp>
    </p:spTree>
    <p:extLst>
      <p:ext uri="{BB962C8B-B14F-4D97-AF65-F5344CB8AC3E}">
        <p14:creationId xmlns:p14="http://schemas.microsoft.com/office/powerpoint/2010/main" val="415089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1209-3B7B-452F-BBF1-9A164BFD019B}"/>
              </a:ext>
            </a:extLst>
          </p:cNvPr>
          <p:cNvSpPr>
            <a:spLocks noGrp="1"/>
          </p:cNvSpPr>
          <p:nvPr>
            <p:ph type="title"/>
          </p:nvPr>
        </p:nvSpPr>
        <p:spPr/>
        <p:txBody>
          <a:bodyPr/>
          <a:lstStyle/>
          <a:p>
            <a:r>
              <a:rPr lang="en-US" dirty="0"/>
              <a:t>Creating Threads in Java: </a:t>
            </a:r>
            <a:br>
              <a:rPr lang="en-US" dirty="0"/>
            </a:br>
            <a:r>
              <a:rPr lang="en-US" dirty="0"/>
              <a:t>Extending the thread Class</a:t>
            </a:r>
          </a:p>
        </p:txBody>
      </p:sp>
      <p:sp>
        <p:nvSpPr>
          <p:cNvPr id="3" name="Content Placeholder 2">
            <a:extLst>
              <a:ext uri="{FF2B5EF4-FFF2-40B4-BE49-F238E27FC236}">
                <a16:creationId xmlns:a16="http://schemas.microsoft.com/office/drawing/2014/main" id="{7BE3021E-7E89-4353-A247-0EC1F1D605BB}"/>
              </a:ext>
            </a:extLst>
          </p:cNvPr>
          <p:cNvSpPr>
            <a:spLocks noGrp="1"/>
          </p:cNvSpPr>
          <p:nvPr>
            <p:ph idx="1"/>
          </p:nvPr>
        </p:nvSpPr>
        <p:spPr/>
        <p:txBody>
          <a:bodyPr>
            <a:normAutofit fontScale="77500" lnSpcReduction="20000"/>
          </a:bodyPr>
          <a:lstStyle/>
          <a:p>
            <a:pPr marL="0" indent="0">
              <a:buNone/>
            </a:pPr>
            <a:r>
              <a:rPr lang="en-US" dirty="0"/>
              <a:t>class </a:t>
            </a:r>
            <a:r>
              <a:rPr lang="en-US" dirty="0" err="1"/>
              <a:t>MyThread</a:t>
            </a:r>
            <a:r>
              <a:rPr lang="en-US" dirty="0"/>
              <a:t> extends Thread {</a:t>
            </a:r>
          </a:p>
          <a:p>
            <a:pPr marL="0" indent="0">
              <a:buNone/>
            </a:pPr>
            <a:r>
              <a:rPr lang="en-US" dirty="0"/>
              <a:t>    public void run() {</a:t>
            </a:r>
          </a:p>
          <a:p>
            <a:pPr marL="0" indent="0">
              <a:buNone/>
            </a:pPr>
            <a:r>
              <a:rPr lang="en-US" dirty="0"/>
              <a:t>        </a:t>
            </a:r>
            <a:r>
              <a:rPr lang="en-US" dirty="0" err="1"/>
              <a:t>System.out.println</a:t>
            </a:r>
            <a:r>
              <a:rPr lang="en-US" dirty="0"/>
              <a:t>("My thread is running.");</a:t>
            </a:r>
          </a:p>
          <a:p>
            <a:pPr marL="0" indent="0">
              <a:buNone/>
            </a:pPr>
            <a:r>
              <a:rPr lang="en-US" dirty="0"/>
              <a:t>    }</a:t>
            </a:r>
          </a:p>
          <a:p>
            <a:pPr marL="0" indent="0">
              <a:buNone/>
            </a:pPr>
            <a:r>
              <a:rPr lang="en-US" dirty="0"/>
              <a:t>}</a:t>
            </a:r>
          </a:p>
          <a:p>
            <a:pPr marL="0" indent="0">
              <a:buNone/>
            </a:pPr>
            <a:endParaRPr lang="en-US" dirty="0"/>
          </a:p>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MyThread</a:t>
            </a:r>
            <a:r>
              <a:rPr lang="en-US" dirty="0"/>
              <a:t> t = new </a:t>
            </a:r>
            <a:r>
              <a:rPr lang="en-US" dirty="0" err="1"/>
              <a:t>MyThread</a:t>
            </a:r>
            <a:r>
              <a:rPr lang="en-US" dirty="0"/>
              <a:t>();</a:t>
            </a:r>
          </a:p>
          <a:p>
            <a:pPr marL="0" indent="0">
              <a:buNone/>
            </a:pPr>
            <a:r>
              <a:rPr lang="en-US" dirty="0"/>
              <a:t>        </a:t>
            </a:r>
            <a:r>
              <a:rPr lang="en-US" dirty="0" err="1"/>
              <a:t>t.start</a:t>
            </a:r>
            <a:r>
              <a:rPr lang="en-US" dirty="0"/>
              <a:t>(); // Start the thread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49094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1209-3B7B-452F-BBF1-9A164BFD019B}"/>
              </a:ext>
            </a:extLst>
          </p:cNvPr>
          <p:cNvSpPr>
            <a:spLocks noGrp="1"/>
          </p:cNvSpPr>
          <p:nvPr>
            <p:ph type="title"/>
          </p:nvPr>
        </p:nvSpPr>
        <p:spPr/>
        <p:txBody>
          <a:bodyPr/>
          <a:lstStyle/>
          <a:p>
            <a:r>
              <a:rPr lang="en-US" dirty="0"/>
              <a:t>Creating Threads in Java: </a:t>
            </a:r>
            <a:br>
              <a:rPr lang="en-US" dirty="0"/>
            </a:br>
            <a:r>
              <a:rPr lang="en-US" dirty="0"/>
              <a:t>Implementing the Runnable Interface</a:t>
            </a:r>
          </a:p>
        </p:txBody>
      </p:sp>
      <p:sp>
        <p:nvSpPr>
          <p:cNvPr id="3" name="Content Placeholder 2">
            <a:extLst>
              <a:ext uri="{FF2B5EF4-FFF2-40B4-BE49-F238E27FC236}">
                <a16:creationId xmlns:a16="http://schemas.microsoft.com/office/drawing/2014/main" id="{7BE3021E-7E89-4353-A247-0EC1F1D605BB}"/>
              </a:ext>
            </a:extLst>
          </p:cNvPr>
          <p:cNvSpPr>
            <a:spLocks noGrp="1"/>
          </p:cNvSpPr>
          <p:nvPr>
            <p:ph idx="1"/>
          </p:nvPr>
        </p:nvSpPr>
        <p:spPr>
          <a:xfrm>
            <a:off x="838200" y="1825624"/>
            <a:ext cx="10515600" cy="4945665"/>
          </a:xfrm>
        </p:spPr>
        <p:txBody>
          <a:bodyPr>
            <a:normAutofit fontScale="85000" lnSpcReduction="20000"/>
          </a:bodyPr>
          <a:lstStyle/>
          <a:p>
            <a:pPr marL="0" indent="0">
              <a:buNone/>
            </a:pPr>
            <a:r>
              <a:rPr lang="en-US" dirty="0"/>
              <a:t>class </a:t>
            </a:r>
            <a:r>
              <a:rPr lang="en-US" dirty="0" err="1"/>
              <a:t>MyRunnable</a:t>
            </a:r>
            <a:r>
              <a:rPr lang="en-US" dirty="0"/>
              <a:t> implements Runnable {</a:t>
            </a:r>
          </a:p>
          <a:p>
            <a:pPr marL="0" indent="0">
              <a:buNone/>
            </a:pPr>
            <a:r>
              <a:rPr lang="en-US" dirty="0"/>
              <a:t>    public void run() {</a:t>
            </a:r>
          </a:p>
          <a:p>
            <a:pPr marL="0" indent="0">
              <a:buNone/>
            </a:pPr>
            <a:r>
              <a:rPr lang="en-US" dirty="0"/>
              <a:t>        </a:t>
            </a:r>
            <a:r>
              <a:rPr lang="en-US" dirty="0" err="1"/>
              <a:t>System.out.println</a:t>
            </a:r>
            <a:r>
              <a:rPr lang="en-US" dirty="0"/>
              <a:t>("Runnable is running.");</a:t>
            </a:r>
          </a:p>
          <a:p>
            <a:pPr marL="0" indent="0">
              <a:buNone/>
            </a:pPr>
            <a:r>
              <a:rPr lang="en-US" dirty="0"/>
              <a:t>    }</a:t>
            </a:r>
          </a:p>
          <a:p>
            <a:pPr marL="0" indent="0">
              <a:buNone/>
            </a:pPr>
            <a:r>
              <a:rPr lang="en-US" dirty="0"/>
              <a:t>}</a:t>
            </a:r>
          </a:p>
          <a:p>
            <a:pPr marL="0" indent="0">
              <a:buNone/>
            </a:pPr>
            <a:endParaRPr lang="en-US" dirty="0"/>
          </a:p>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Thread t = new Thread(new </a:t>
            </a:r>
            <a:r>
              <a:rPr lang="en-US" dirty="0" err="1"/>
              <a:t>MyRunnable</a:t>
            </a:r>
            <a:r>
              <a:rPr lang="en-US" dirty="0"/>
              <a:t>());</a:t>
            </a:r>
          </a:p>
          <a:p>
            <a:pPr marL="0" indent="0">
              <a:buNone/>
            </a:pPr>
            <a:r>
              <a:rPr lang="en-US" dirty="0"/>
              <a:t>        </a:t>
            </a:r>
            <a:r>
              <a:rPr lang="en-US" dirty="0" err="1"/>
              <a:t>t.start</a:t>
            </a:r>
            <a:r>
              <a:rPr lang="en-US" dirty="0"/>
              <a: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9668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1209-3B7B-452F-BBF1-9A164BFD019B}"/>
              </a:ext>
            </a:extLst>
          </p:cNvPr>
          <p:cNvSpPr>
            <a:spLocks noGrp="1"/>
          </p:cNvSpPr>
          <p:nvPr>
            <p:ph type="title"/>
          </p:nvPr>
        </p:nvSpPr>
        <p:spPr>
          <a:xfrm>
            <a:off x="838200" y="220717"/>
            <a:ext cx="10515600" cy="740981"/>
          </a:xfrm>
        </p:spPr>
        <p:txBody>
          <a:bodyPr>
            <a:noAutofit/>
          </a:bodyPr>
          <a:lstStyle/>
          <a:p>
            <a:r>
              <a:rPr lang="en-US" sz="3200" dirty="0"/>
              <a:t>Creating Threads in Java: </a:t>
            </a:r>
            <a:br>
              <a:rPr lang="en-US" sz="3200" dirty="0"/>
            </a:br>
            <a:r>
              <a:rPr lang="en-US" sz="3200" dirty="0"/>
              <a:t>Implementing the Callable Interface</a:t>
            </a:r>
          </a:p>
        </p:txBody>
      </p:sp>
      <p:sp>
        <p:nvSpPr>
          <p:cNvPr id="3" name="Content Placeholder 2">
            <a:extLst>
              <a:ext uri="{FF2B5EF4-FFF2-40B4-BE49-F238E27FC236}">
                <a16:creationId xmlns:a16="http://schemas.microsoft.com/office/drawing/2014/main" id="{7BE3021E-7E89-4353-A247-0EC1F1D605BB}"/>
              </a:ext>
            </a:extLst>
          </p:cNvPr>
          <p:cNvSpPr>
            <a:spLocks noGrp="1"/>
          </p:cNvSpPr>
          <p:nvPr>
            <p:ph idx="1"/>
          </p:nvPr>
        </p:nvSpPr>
        <p:spPr>
          <a:xfrm>
            <a:off x="838200" y="1095704"/>
            <a:ext cx="10515600" cy="5762296"/>
          </a:xfrm>
        </p:spPr>
        <p:txBody>
          <a:bodyPr>
            <a:normAutofit fontScale="55000" lnSpcReduction="20000"/>
          </a:bodyPr>
          <a:lstStyle/>
          <a:p>
            <a:pPr marL="0" indent="0">
              <a:buNone/>
            </a:pPr>
            <a:r>
              <a:rPr lang="en-US" dirty="0"/>
              <a:t>class </a:t>
            </a:r>
            <a:r>
              <a:rPr lang="en-US" dirty="0" err="1"/>
              <a:t>MyCallable</a:t>
            </a:r>
            <a:r>
              <a:rPr lang="en-US" dirty="0"/>
              <a:t> implements Callable &lt;String&gt;{</a:t>
            </a:r>
          </a:p>
          <a:p>
            <a:pPr marL="0" indent="0">
              <a:buNone/>
            </a:pPr>
            <a:r>
              <a:rPr lang="en-US" dirty="0"/>
              <a:t>    public String call() {</a:t>
            </a:r>
          </a:p>
          <a:p>
            <a:pPr marL="0" indent="0">
              <a:buNone/>
            </a:pPr>
            <a:r>
              <a:rPr lang="en-US" dirty="0"/>
              <a:t>        </a:t>
            </a:r>
            <a:r>
              <a:rPr lang="en-US" dirty="0" err="1"/>
              <a:t>System.out.println</a:t>
            </a:r>
            <a:r>
              <a:rPr lang="en-US" dirty="0"/>
              <a:t>(“Callable is running.");</a:t>
            </a:r>
          </a:p>
          <a:p>
            <a:pPr marL="0" indent="0">
              <a:buNone/>
            </a:pPr>
            <a:r>
              <a:rPr lang="en-US" dirty="0"/>
              <a:t>        return “Hello”;</a:t>
            </a:r>
          </a:p>
          <a:p>
            <a:pPr marL="0" indent="0">
              <a:buNone/>
            </a:pPr>
            <a:r>
              <a:rPr lang="en-US" dirty="0"/>
              <a:t>    }</a:t>
            </a:r>
          </a:p>
          <a:p>
            <a:pPr marL="0" indent="0">
              <a:buNone/>
            </a:pPr>
            <a:r>
              <a:rPr lang="en-US" dirty="0"/>
              <a:t>}</a:t>
            </a:r>
          </a:p>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ExecutorService</a:t>
            </a:r>
            <a:r>
              <a:rPr lang="en-US" dirty="0"/>
              <a:t> executor = </a:t>
            </a:r>
            <a:r>
              <a:rPr lang="en-US" dirty="0" err="1"/>
              <a:t>Executors.</a:t>
            </a:r>
            <a:r>
              <a:rPr lang="en-US" i="1" dirty="0" err="1"/>
              <a:t>newFixedThreadPool</a:t>
            </a:r>
            <a:r>
              <a:rPr lang="en-US" dirty="0"/>
              <a:t>(1);</a:t>
            </a:r>
          </a:p>
          <a:p>
            <a:pPr marL="0" indent="0">
              <a:buNone/>
            </a:pPr>
            <a:r>
              <a:rPr lang="en-US" dirty="0"/>
              <a:t>        Future&lt;String&gt; future = </a:t>
            </a:r>
            <a:r>
              <a:rPr lang="en-US" dirty="0" err="1"/>
              <a:t>executor.submit</a:t>
            </a:r>
            <a:r>
              <a:rPr lang="en-US" dirty="0"/>
              <a:t>(</a:t>
            </a:r>
            <a:r>
              <a:rPr lang="en-US" b="1" dirty="0"/>
              <a:t>new</a:t>
            </a:r>
            <a:r>
              <a:rPr lang="en-US" dirty="0"/>
              <a:t> </a:t>
            </a:r>
            <a:r>
              <a:rPr lang="en-US" dirty="0" err="1"/>
              <a:t>MyCallable</a:t>
            </a:r>
            <a:r>
              <a:rPr lang="en-US" dirty="0"/>
              <a:t>());</a:t>
            </a:r>
          </a:p>
          <a:p>
            <a:pPr marL="0" indent="0">
              <a:buNone/>
            </a:pPr>
            <a:r>
              <a:rPr lang="en-US" b="1" dirty="0"/>
              <a:t>        try</a:t>
            </a:r>
            <a:r>
              <a:rPr lang="en-US" dirty="0"/>
              <a:t> {</a:t>
            </a:r>
          </a:p>
          <a:p>
            <a:pPr marL="0" indent="0">
              <a:buNone/>
            </a:pPr>
            <a:r>
              <a:rPr lang="en-US" dirty="0"/>
              <a:t>                String result = </a:t>
            </a:r>
            <a:r>
              <a:rPr lang="en-US" dirty="0" err="1"/>
              <a:t>future.get</a:t>
            </a:r>
            <a:r>
              <a:rPr lang="en-US" dirty="0"/>
              <a:t>();</a:t>
            </a:r>
          </a:p>
          <a:p>
            <a:pPr marL="0" indent="0">
              <a:buNone/>
            </a:pPr>
            <a:r>
              <a:rPr lang="en-US" dirty="0"/>
              <a:t>                </a:t>
            </a:r>
            <a:r>
              <a:rPr lang="en-US" dirty="0" err="1"/>
              <a:t>System.</a:t>
            </a:r>
            <a:r>
              <a:rPr lang="en-US" b="1" i="1" dirty="0" err="1"/>
              <a:t>out</a:t>
            </a:r>
            <a:r>
              <a:rPr lang="en-US" dirty="0" err="1"/>
              <a:t>.println</a:t>
            </a:r>
            <a:r>
              <a:rPr lang="en-US" dirty="0"/>
              <a:t>("The result is: " + result);</a:t>
            </a:r>
          </a:p>
          <a:p>
            <a:pPr marL="0" indent="0">
              <a:buNone/>
            </a:pPr>
            <a:r>
              <a:rPr lang="en-US" dirty="0"/>
              <a:t>        } </a:t>
            </a:r>
            <a:r>
              <a:rPr lang="en-US" b="1" dirty="0"/>
              <a:t>catch</a:t>
            </a:r>
            <a:r>
              <a:rPr lang="en-US" dirty="0"/>
              <a:t> (</a:t>
            </a:r>
            <a:r>
              <a:rPr lang="en-US" dirty="0" err="1"/>
              <a:t>InterruptedException</a:t>
            </a:r>
            <a:r>
              <a:rPr lang="en-US" dirty="0"/>
              <a:t> | </a:t>
            </a:r>
            <a:r>
              <a:rPr lang="en-US" dirty="0" err="1"/>
              <a:t>ExecutionException</a:t>
            </a:r>
            <a:r>
              <a:rPr lang="en-US" dirty="0"/>
              <a:t> e) {</a:t>
            </a:r>
          </a:p>
          <a:p>
            <a:pPr marL="0" indent="0">
              <a:buNone/>
            </a:pPr>
            <a:r>
              <a:rPr lang="en-US" dirty="0"/>
              <a:t>                </a:t>
            </a:r>
            <a:r>
              <a:rPr lang="en-US" dirty="0" err="1"/>
              <a:t>e.printStackTrace</a:t>
            </a:r>
            <a:r>
              <a:rPr lang="en-US" dirty="0"/>
              <a:t>();</a:t>
            </a:r>
          </a:p>
          <a:p>
            <a:pPr marL="0" indent="0">
              <a:buNone/>
            </a:pPr>
            <a:r>
              <a:rPr lang="en-US" dirty="0"/>
              <a:t>       } </a:t>
            </a:r>
            <a:r>
              <a:rPr lang="en-US" b="1" dirty="0"/>
              <a:t>finally</a:t>
            </a:r>
            <a:r>
              <a:rPr lang="en-US" dirty="0"/>
              <a:t> {</a:t>
            </a:r>
          </a:p>
          <a:p>
            <a:pPr marL="0" indent="0">
              <a:buNone/>
            </a:pPr>
            <a:r>
              <a:rPr lang="en-US" dirty="0"/>
              <a:t>                </a:t>
            </a:r>
            <a:r>
              <a:rPr lang="en-US" dirty="0" err="1"/>
              <a:t>executor.shutdown</a:t>
            </a:r>
            <a:r>
              <a:rPr lang="en-US" dirty="0"/>
              <a:t>();</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86696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1209-3B7B-452F-BBF1-9A164BFD019B}"/>
              </a:ext>
            </a:extLst>
          </p:cNvPr>
          <p:cNvSpPr>
            <a:spLocks noGrp="1"/>
          </p:cNvSpPr>
          <p:nvPr>
            <p:ph type="title"/>
          </p:nvPr>
        </p:nvSpPr>
        <p:spPr>
          <a:xfrm>
            <a:off x="838200" y="220717"/>
            <a:ext cx="10515600" cy="740981"/>
          </a:xfrm>
        </p:spPr>
        <p:txBody>
          <a:bodyPr>
            <a:noAutofit/>
          </a:bodyPr>
          <a:lstStyle/>
          <a:p>
            <a:r>
              <a:rPr lang="en-US" sz="3200" dirty="0"/>
              <a:t>Creating Threads in Java: </a:t>
            </a:r>
            <a:br>
              <a:rPr lang="en-US" sz="3200" dirty="0"/>
            </a:br>
            <a:r>
              <a:rPr lang="en-US" sz="3200" dirty="0"/>
              <a:t>Implementing the Callable Interface</a:t>
            </a:r>
          </a:p>
        </p:txBody>
      </p:sp>
      <p:sp>
        <p:nvSpPr>
          <p:cNvPr id="3" name="Content Placeholder 2">
            <a:extLst>
              <a:ext uri="{FF2B5EF4-FFF2-40B4-BE49-F238E27FC236}">
                <a16:creationId xmlns:a16="http://schemas.microsoft.com/office/drawing/2014/main" id="{7BE3021E-7E89-4353-A247-0EC1F1D605BB}"/>
              </a:ext>
            </a:extLst>
          </p:cNvPr>
          <p:cNvSpPr>
            <a:spLocks noGrp="1"/>
          </p:cNvSpPr>
          <p:nvPr>
            <p:ph idx="1"/>
          </p:nvPr>
        </p:nvSpPr>
        <p:spPr>
          <a:xfrm>
            <a:off x="838200" y="1095704"/>
            <a:ext cx="10515600" cy="5762296"/>
          </a:xfrm>
        </p:spPr>
        <p:txBody>
          <a:bodyPr>
            <a:normAutofit fontScale="62500" lnSpcReduction="20000"/>
          </a:bodyPr>
          <a:lstStyle/>
          <a:p>
            <a:pPr marL="0" indent="0">
              <a:buNone/>
            </a:pPr>
            <a:r>
              <a:rPr lang="en-US" dirty="0"/>
              <a:t>public class </a:t>
            </a:r>
            <a:r>
              <a:rPr lang="en-US" dirty="0" err="1"/>
              <a:t>CallableWithThread</a:t>
            </a:r>
            <a:r>
              <a:rPr lang="en-US" dirty="0"/>
              <a:t> {</a:t>
            </a:r>
          </a:p>
          <a:p>
            <a:pPr marL="0" indent="0">
              <a:buNone/>
            </a:pPr>
            <a:r>
              <a:rPr lang="en-US" dirty="0"/>
              <a:t>    public static void main(String[] </a:t>
            </a:r>
            <a:r>
              <a:rPr lang="en-US" dirty="0" err="1"/>
              <a:t>args</a:t>
            </a:r>
            <a:r>
              <a:rPr lang="en-US" dirty="0"/>
              <a:t>) {</a:t>
            </a:r>
          </a:p>
          <a:p>
            <a:pPr marL="0" indent="0">
              <a:buNone/>
            </a:pPr>
            <a:r>
              <a:rPr lang="en-US" dirty="0"/>
              <a:t>        Callable&lt;String&gt; callable = () -&gt; {</a:t>
            </a:r>
          </a:p>
          <a:p>
            <a:pPr marL="0" indent="0">
              <a:buNone/>
            </a:pPr>
            <a:r>
              <a:rPr lang="en-US" dirty="0"/>
              <a:t>            // Some processing logic that returns a result</a:t>
            </a:r>
          </a:p>
          <a:p>
            <a:pPr marL="0" indent="0">
              <a:buNone/>
            </a:pPr>
            <a:r>
              <a:rPr lang="en-US" dirty="0"/>
              <a:t>            return "Hello from Callable";</a:t>
            </a:r>
          </a:p>
          <a:p>
            <a:pPr marL="0" indent="0">
              <a:buNone/>
            </a:pPr>
            <a:r>
              <a:rPr lang="en-US" dirty="0"/>
              <a:t>        };</a:t>
            </a:r>
          </a:p>
          <a:p>
            <a:pPr marL="0" indent="0">
              <a:buNone/>
            </a:pPr>
            <a:r>
              <a:rPr lang="en-US" dirty="0"/>
              <a:t>        </a:t>
            </a:r>
            <a:r>
              <a:rPr lang="en-US" dirty="0" err="1"/>
              <a:t>FutureTask</a:t>
            </a:r>
            <a:r>
              <a:rPr lang="en-US" dirty="0"/>
              <a:t>&lt;String&gt; </a:t>
            </a:r>
            <a:r>
              <a:rPr lang="en-US" dirty="0" err="1"/>
              <a:t>futureTask</a:t>
            </a:r>
            <a:r>
              <a:rPr lang="en-US" dirty="0"/>
              <a:t> = new </a:t>
            </a:r>
            <a:r>
              <a:rPr lang="en-US" dirty="0" err="1"/>
              <a:t>FutureTask</a:t>
            </a:r>
            <a:r>
              <a:rPr lang="en-US" dirty="0"/>
              <a:t>&lt;&gt;(callable);</a:t>
            </a:r>
          </a:p>
          <a:p>
            <a:pPr marL="0" indent="0">
              <a:buNone/>
            </a:pPr>
            <a:r>
              <a:rPr lang="en-US" dirty="0"/>
              <a:t>        Thread </a:t>
            </a:r>
            <a:r>
              <a:rPr lang="en-US" dirty="0" err="1"/>
              <a:t>thread</a:t>
            </a:r>
            <a:r>
              <a:rPr lang="en-US" dirty="0"/>
              <a:t> = new Thread(</a:t>
            </a:r>
            <a:r>
              <a:rPr lang="en-US" dirty="0" err="1"/>
              <a:t>futureTask</a:t>
            </a:r>
            <a:r>
              <a:rPr lang="en-US" dirty="0"/>
              <a:t>);</a:t>
            </a:r>
          </a:p>
          <a:p>
            <a:pPr marL="0" indent="0">
              <a:buNone/>
            </a:pPr>
            <a:r>
              <a:rPr lang="en-US" dirty="0"/>
              <a:t>        </a:t>
            </a:r>
            <a:r>
              <a:rPr lang="en-US" dirty="0" err="1"/>
              <a:t>thread.start</a:t>
            </a:r>
            <a:r>
              <a:rPr lang="en-US" dirty="0"/>
              <a:t>(); // Start the thread</a:t>
            </a:r>
          </a:p>
          <a:p>
            <a:pPr marL="0" indent="0">
              <a:buNone/>
            </a:pPr>
            <a:r>
              <a:rPr lang="en-US" dirty="0"/>
              <a:t>        try {</a:t>
            </a:r>
          </a:p>
          <a:p>
            <a:pPr marL="0" indent="0">
              <a:buNone/>
            </a:pPr>
            <a:r>
              <a:rPr lang="en-US" dirty="0"/>
              <a:t>            // Since </a:t>
            </a:r>
            <a:r>
              <a:rPr lang="en-US" dirty="0" err="1"/>
              <a:t>FutureTask</a:t>
            </a:r>
            <a:r>
              <a:rPr lang="en-US" dirty="0"/>
              <a:t> implements Runnable and Future, we can get the result here</a:t>
            </a:r>
          </a:p>
          <a:p>
            <a:pPr marL="0" indent="0">
              <a:buNone/>
            </a:pPr>
            <a:r>
              <a:rPr lang="en-US" dirty="0"/>
              <a:t>            String result = </a:t>
            </a:r>
            <a:r>
              <a:rPr lang="en-US" dirty="0" err="1"/>
              <a:t>futureTask.get</a:t>
            </a:r>
            <a:r>
              <a:rPr lang="en-US" dirty="0"/>
              <a:t>();  // This call is blocking until the callable completes</a:t>
            </a:r>
          </a:p>
          <a:p>
            <a:pPr marL="0" indent="0">
              <a:buNone/>
            </a:pPr>
            <a:r>
              <a:rPr lang="en-US" dirty="0"/>
              <a:t>            </a:t>
            </a:r>
            <a:r>
              <a:rPr lang="en-US" dirty="0" err="1"/>
              <a:t>System.out.println</a:t>
            </a:r>
            <a:r>
              <a:rPr lang="en-US" dirty="0"/>
              <a:t>("Result from the callable: " + result);</a:t>
            </a:r>
          </a:p>
          <a:p>
            <a:pPr marL="0" indent="0">
              <a:buNone/>
            </a:pPr>
            <a:r>
              <a:rPr lang="en-US" dirty="0"/>
              <a:t>        } catch (</a:t>
            </a:r>
            <a:r>
              <a:rPr lang="en-US" dirty="0" err="1"/>
              <a:t>InterruptedException</a:t>
            </a:r>
            <a:r>
              <a:rPr lang="en-US" dirty="0"/>
              <a:t> | </a:t>
            </a:r>
            <a:r>
              <a:rPr lang="en-US" dirty="0" err="1"/>
              <a:t>ExecutionException</a:t>
            </a:r>
            <a:r>
              <a:rPr lang="en-US" dirty="0"/>
              <a:t> e) {</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5058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B63F-FA67-4594-BA72-A8BF25426089}"/>
              </a:ext>
            </a:extLst>
          </p:cNvPr>
          <p:cNvSpPr>
            <a:spLocks noGrp="1"/>
          </p:cNvSpPr>
          <p:nvPr>
            <p:ph type="title"/>
          </p:nvPr>
        </p:nvSpPr>
        <p:spPr/>
        <p:txBody>
          <a:bodyPr/>
          <a:lstStyle/>
          <a:p>
            <a:r>
              <a:rPr lang="en-US" dirty="0"/>
              <a:t>Differences between Runnable and Callable</a:t>
            </a:r>
          </a:p>
        </p:txBody>
      </p:sp>
      <p:sp>
        <p:nvSpPr>
          <p:cNvPr id="3" name="Content Placeholder 2">
            <a:extLst>
              <a:ext uri="{FF2B5EF4-FFF2-40B4-BE49-F238E27FC236}">
                <a16:creationId xmlns:a16="http://schemas.microsoft.com/office/drawing/2014/main" id="{E6187BD1-5205-4C6C-B3B9-917E6BE887FD}"/>
              </a:ext>
            </a:extLst>
          </p:cNvPr>
          <p:cNvSpPr>
            <a:spLocks noGrp="1"/>
          </p:cNvSpPr>
          <p:nvPr>
            <p:ph idx="1"/>
          </p:nvPr>
        </p:nvSpPr>
        <p:spPr/>
        <p:txBody>
          <a:bodyPr/>
          <a:lstStyle/>
          <a:p>
            <a:r>
              <a:rPr lang="en-US" dirty="0"/>
              <a:t>Runnable interface has a run() method that does not return a result and cannot throw checked exceptions.</a:t>
            </a:r>
          </a:p>
          <a:p>
            <a:pPr marL="0" indent="0">
              <a:buNone/>
            </a:pPr>
            <a:endParaRPr lang="en-US" dirty="0"/>
          </a:p>
          <a:p>
            <a:r>
              <a:rPr lang="en-US" dirty="0"/>
              <a:t>Callable interface has a call() method that can </a:t>
            </a:r>
            <a:r>
              <a:rPr lang="en-US" b="1" dirty="0"/>
              <a:t>return a result </a:t>
            </a:r>
            <a:r>
              <a:rPr lang="en-US" dirty="0"/>
              <a:t>and can throw checked exceptions.</a:t>
            </a:r>
          </a:p>
        </p:txBody>
      </p:sp>
    </p:spTree>
    <p:extLst>
      <p:ext uri="{BB962C8B-B14F-4D97-AF65-F5344CB8AC3E}">
        <p14:creationId xmlns:p14="http://schemas.microsoft.com/office/powerpoint/2010/main" val="223490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1475-7E3D-4039-ABC1-36EACB86DE45}"/>
              </a:ext>
            </a:extLst>
          </p:cNvPr>
          <p:cNvSpPr>
            <a:spLocks noGrp="1"/>
          </p:cNvSpPr>
          <p:nvPr>
            <p:ph type="title"/>
          </p:nvPr>
        </p:nvSpPr>
        <p:spPr/>
        <p:txBody>
          <a:bodyPr/>
          <a:lstStyle/>
          <a:p>
            <a:r>
              <a:rPr lang="en-US" dirty="0"/>
              <a:t>Synchronization</a:t>
            </a:r>
          </a:p>
        </p:txBody>
      </p:sp>
      <p:sp>
        <p:nvSpPr>
          <p:cNvPr id="3" name="Content Placeholder 2">
            <a:extLst>
              <a:ext uri="{FF2B5EF4-FFF2-40B4-BE49-F238E27FC236}">
                <a16:creationId xmlns:a16="http://schemas.microsoft.com/office/drawing/2014/main" id="{7302DAA5-2E41-4656-B6BA-99EE6D5AA508}"/>
              </a:ext>
            </a:extLst>
          </p:cNvPr>
          <p:cNvSpPr>
            <a:spLocks noGrp="1"/>
          </p:cNvSpPr>
          <p:nvPr>
            <p:ph idx="1"/>
          </p:nvPr>
        </p:nvSpPr>
        <p:spPr/>
        <p:txBody>
          <a:bodyPr/>
          <a:lstStyle/>
          <a:p>
            <a:r>
              <a:rPr lang="en-US" dirty="0"/>
              <a:t>In multithreaded environments, synchronization is crucial to protect shared resources and prevent data inconsistency.</a:t>
            </a:r>
          </a:p>
        </p:txBody>
      </p:sp>
    </p:spTree>
    <p:extLst>
      <p:ext uri="{BB962C8B-B14F-4D97-AF65-F5344CB8AC3E}">
        <p14:creationId xmlns:p14="http://schemas.microsoft.com/office/powerpoint/2010/main" val="401359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D287-E3D0-4C10-8EBF-13A3A02763C0}"/>
              </a:ext>
            </a:extLst>
          </p:cNvPr>
          <p:cNvSpPr>
            <a:spLocks noGrp="1"/>
          </p:cNvSpPr>
          <p:nvPr>
            <p:ph type="title"/>
          </p:nvPr>
        </p:nvSpPr>
        <p:spPr/>
        <p:txBody>
          <a:bodyPr/>
          <a:lstStyle/>
          <a:p>
            <a:r>
              <a:rPr lang="en-US" b="1" dirty="0"/>
              <a:t>Synchronized Method:</a:t>
            </a:r>
            <a:endParaRPr lang="en-US" dirty="0"/>
          </a:p>
        </p:txBody>
      </p:sp>
      <p:sp>
        <p:nvSpPr>
          <p:cNvPr id="3" name="Content Placeholder 2">
            <a:extLst>
              <a:ext uri="{FF2B5EF4-FFF2-40B4-BE49-F238E27FC236}">
                <a16:creationId xmlns:a16="http://schemas.microsoft.com/office/drawing/2014/main" id="{1CE9C56E-F918-467D-BB19-F8FFB780A842}"/>
              </a:ext>
            </a:extLst>
          </p:cNvPr>
          <p:cNvSpPr>
            <a:spLocks noGrp="1"/>
          </p:cNvSpPr>
          <p:nvPr>
            <p:ph idx="1"/>
          </p:nvPr>
        </p:nvSpPr>
        <p:spPr/>
        <p:txBody>
          <a:bodyPr>
            <a:normAutofit fontScale="85000" lnSpcReduction="20000"/>
          </a:bodyPr>
          <a:lstStyle/>
          <a:p>
            <a:r>
              <a:rPr lang="en-US" dirty="0"/>
              <a:t>class Counter {</a:t>
            </a:r>
          </a:p>
          <a:p>
            <a:r>
              <a:rPr lang="en-US" dirty="0"/>
              <a:t>    private int count = 0;</a:t>
            </a:r>
          </a:p>
          <a:p>
            <a:r>
              <a:rPr lang="en-US" dirty="0"/>
              <a:t>    </a:t>
            </a:r>
          </a:p>
          <a:p>
            <a:r>
              <a:rPr lang="en-US" dirty="0"/>
              <a:t>    public </a:t>
            </a:r>
            <a:r>
              <a:rPr lang="en-US" b="1" dirty="0"/>
              <a:t>synchronized</a:t>
            </a:r>
            <a:r>
              <a:rPr lang="en-US" dirty="0"/>
              <a:t> void increment() {</a:t>
            </a:r>
          </a:p>
          <a:p>
            <a:r>
              <a:rPr lang="en-US" dirty="0"/>
              <a:t>        count++;</a:t>
            </a:r>
          </a:p>
          <a:p>
            <a:r>
              <a:rPr lang="en-US" dirty="0"/>
              <a:t>    }</a:t>
            </a:r>
          </a:p>
          <a:p>
            <a:r>
              <a:rPr lang="en-US" dirty="0"/>
              <a:t>    </a:t>
            </a:r>
          </a:p>
          <a:p>
            <a:r>
              <a:rPr lang="en-US" dirty="0"/>
              <a:t>    public int </a:t>
            </a:r>
            <a:r>
              <a:rPr lang="en-US" dirty="0" err="1"/>
              <a:t>getCount</a:t>
            </a:r>
            <a:r>
              <a:rPr lang="en-US" dirty="0"/>
              <a:t>() {</a:t>
            </a:r>
          </a:p>
          <a:p>
            <a:r>
              <a:rPr lang="en-US" dirty="0"/>
              <a:t>        return count;</a:t>
            </a:r>
          </a:p>
          <a:p>
            <a:r>
              <a:rPr lang="en-US" dirty="0"/>
              <a:t>    }</a:t>
            </a:r>
          </a:p>
          <a:p>
            <a:r>
              <a:rPr lang="en-US" dirty="0"/>
              <a:t>}</a:t>
            </a:r>
          </a:p>
          <a:p>
            <a:endParaRPr lang="en-US" dirty="0"/>
          </a:p>
        </p:txBody>
      </p:sp>
    </p:spTree>
    <p:extLst>
      <p:ext uri="{BB962C8B-B14F-4D97-AF65-F5344CB8AC3E}">
        <p14:creationId xmlns:p14="http://schemas.microsoft.com/office/powerpoint/2010/main" val="237465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BF26-1427-42EF-8397-A07D4C5BC284}"/>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3AB2446F-AE04-4C8A-962E-50F36C961AE5}"/>
              </a:ext>
            </a:extLst>
          </p:cNvPr>
          <p:cNvSpPr>
            <a:spLocks noGrp="1"/>
          </p:cNvSpPr>
          <p:nvPr>
            <p:ph idx="1"/>
          </p:nvPr>
        </p:nvSpPr>
        <p:spPr/>
        <p:txBody>
          <a:bodyPr>
            <a:normAutofit/>
          </a:bodyPr>
          <a:lstStyle/>
          <a:p>
            <a:r>
              <a:rPr lang="en-US" dirty="0"/>
              <a:t>Thread: </a:t>
            </a:r>
          </a:p>
          <a:p>
            <a:pPr marL="457200" lvl="1" indent="0">
              <a:buNone/>
            </a:pPr>
            <a:r>
              <a:rPr lang="en-US" sz="2800" dirty="0"/>
              <a:t>A thread of execution in a program. Java uses </a:t>
            </a:r>
            <a:r>
              <a:rPr lang="en-US" sz="2800" b="1" dirty="0" err="1"/>
              <a:t>java.lang.Thread</a:t>
            </a:r>
            <a:r>
              <a:rPr lang="en-US" sz="2800" b="1" dirty="0"/>
              <a:t> </a:t>
            </a:r>
            <a:r>
              <a:rPr lang="en-US" sz="2800" dirty="0"/>
              <a:t>class to work with threads.</a:t>
            </a:r>
          </a:p>
          <a:p>
            <a:endParaRPr lang="en-US" dirty="0"/>
          </a:p>
          <a:p>
            <a:r>
              <a:rPr lang="en-US" dirty="0"/>
              <a:t>Process: </a:t>
            </a:r>
          </a:p>
          <a:p>
            <a:pPr marL="457200" lvl="1" indent="0">
              <a:buNone/>
            </a:pPr>
            <a:r>
              <a:rPr lang="en-US" sz="2800" dirty="0"/>
              <a:t>A program in execution. Each process can have multiple threads.</a:t>
            </a:r>
          </a:p>
        </p:txBody>
      </p:sp>
    </p:spTree>
    <p:extLst>
      <p:ext uri="{BB962C8B-B14F-4D97-AF65-F5344CB8AC3E}">
        <p14:creationId xmlns:p14="http://schemas.microsoft.com/office/powerpoint/2010/main" val="2494286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7BA9-E8AC-4C99-95C3-78C91EC95296}"/>
              </a:ext>
            </a:extLst>
          </p:cNvPr>
          <p:cNvSpPr>
            <a:spLocks noGrp="1"/>
          </p:cNvSpPr>
          <p:nvPr>
            <p:ph type="title"/>
          </p:nvPr>
        </p:nvSpPr>
        <p:spPr/>
        <p:txBody>
          <a:bodyPr/>
          <a:lstStyle/>
          <a:p>
            <a:r>
              <a:rPr lang="en-US" dirty="0"/>
              <a:t>Synchronized Block</a:t>
            </a:r>
          </a:p>
        </p:txBody>
      </p:sp>
      <p:sp>
        <p:nvSpPr>
          <p:cNvPr id="3" name="Content Placeholder 2">
            <a:extLst>
              <a:ext uri="{FF2B5EF4-FFF2-40B4-BE49-F238E27FC236}">
                <a16:creationId xmlns:a16="http://schemas.microsoft.com/office/drawing/2014/main" id="{197826B9-11A2-4561-8887-5CC9D543288C}"/>
              </a:ext>
            </a:extLst>
          </p:cNvPr>
          <p:cNvSpPr>
            <a:spLocks noGrp="1"/>
          </p:cNvSpPr>
          <p:nvPr>
            <p:ph idx="1"/>
          </p:nvPr>
        </p:nvSpPr>
        <p:spPr/>
        <p:txBody>
          <a:bodyPr/>
          <a:lstStyle/>
          <a:p>
            <a:pPr marL="0" indent="0">
              <a:buNone/>
            </a:pPr>
            <a:r>
              <a:rPr lang="en-US" dirty="0"/>
              <a:t>public void </a:t>
            </a:r>
            <a:r>
              <a:rPr lang="en-US" dirty="0" err="1"/>
              <a:t>addName</a:t>
            </a:r>
            <a:r>
              <a:rPr lang="en-US" dirty="0"/>
              <a:t>(String name) {</a:t>
            </a:r>
          </a:p>
          <a:p>
            <a:pPr marL="0" indent="0">
              <a:buNone/>
            </a:pPr>
            <a:r>
              <a:rPr lang="en-US" dirty="0"/>
              <a:t>    synchronized(this) {</a:t>
            </a:r>
          </a:p>
          <a:p>
            <a:pPr marL="0" indent="0">
              <a:buNone/>
            </a:pPr>
            <a:r>
              <a:rPr lang="en-US" dirty="0"/>
              <a:t>        // only this block is synchronized</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4957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6854-AC23-4BC9-9357-260FAF988D72}"/>
              </a:ext>
            </a:extLst>
          </p:cNvPr>
          <p:cNvSpPr>
            <a:spLocks noGrp="1"/>
          </p:cNvSpPr>
          <p:nvPr>
            <p:ph type="title"/>
          </p:nvPr>
        </p:nvSpPr>
        <p:spPr/>
        <p:txBody>
          <a:bodyPr/>
          <a:lstStyle/>
          <a:p>
            <a:r>
              <a:rPr lang="en-US" dirty="0"/>
              <a:t>Common Problems in Multithreading</a:t>
            </a:r>
          </a:p>
        </p:txBody>
      </p:sp>
      <p:sp>
        <p:nvSpPr>
          <p:cNvPr id="3" name="Content Placeholder 2">
            <a:extLst>
              <a:ext uri="{FF2B5EF4-FFF2-40B4-BE49-F238E27FC236}">
                <a16:creationId xmlns:a16="http://schemas.microsoft.com/office/drawing/2014/main" id="{55F9D938-FF35-46EB-B025-8E05CD262D51}"/>
              </a:ext>
            </a:extLst>
          </p:cNvPr>
          <p:cNvSpPr>
            <a:spLocks noGrp="1"/>
          </p:cNvSpPr>
          <p:nvPr>
            <p:ph idx="1"/>
          </p:nvPr>
        </p:nvSpPr>
        <p:spPr/>
        <p:txBody>
          <a:bodyPr/>
          <a:lstStyle/>
          <a:p>
            <a:r>
              <a:rPr lang="en-US" b="1" dirty="0"/>
              <a:t>Deadlock</a:t>
            </a:r>
            <a:r>
              <a:rPr lang="en-US" dirty="0"/>
              <a:t>: Occurs when two or more threads are blocked forever, each waiting for the other.</a:t>
            </a:r>
          </a:p>
          <a:p>
            <a:r>
              <a:rPr lang="en-US" b="1" dirty="0"/>
              <a:t>Starvation</a:t>
            </a:r>
            <a:r>
              <a:rPr lang="en-US" dirty="0"/>
              <a:t>: Occurs when a greedy thread doesn't allow other threads to get the CPU time they need.</a:t>
            </a:r>
          </a:p>
          <a:p>
            <a:r>
              <a:rPr lang="en-US" b="1" dirty="0"/>
              <a:t>Race Conditions</a:t>
            </a:r>
            <a:r>
              <a:rPr lang="en-US" dirty="0"/>
              <a:t>: Occurs when two or more threads can access shared data and they try to change it at the same time.</a:t>
            </a:r>
          </a:p>
          <a:p>
            <a:endParaRPr lang="en-US" dirty="0"/>
          </a:p>
        </p:txBody>
      </p:sp>
    </p:spTree>
    <p:extLst>
      <p:ext uri="{BB962C8B-B14F-4D97-AF65-F5344CB8AC3E}">
        <p14:creationId xmlns:p14="http://schemas.microsoft.com/office/powerpoint/2010/main" val="272189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08DA-5EBC-4120-BF1A-936B2E0EF574}"/>
              </a:ext>
            </a:extLst>
          </p:cNvPr>
          <p:cNvSpPr>
            <a:spLocks noGrp="1"/>
          </p:cNvSpPr>
          <p:nvPr>
            <p:ph type="title"/>
          </p:nvPr>
        </p:nvSpPr>
        <p:spPr/>
        <p:txBody>
          <a:bodyPr/>
          <a:lstStyle/>
          <a:p>
            <a:r>
              <a:rPr lang="en-US" b="1" dirty="0"/>
              <a:t>Thread Communication</a:t>
            </a:r>
          </a:p>
        </p:txBody>
      </p:sp>
      <p:sp>
        <p:nvSpPr>
          <p:cNvPr id="3" name="Content Placeholder 2">
            <a:extLst>
              <a:ext uri="{FF2B5EF4-FFF2-40B4-BE49-F238E27FC236}">
                <a16:creationId xmlns:a16="http://schemas.microsoft.com/office/drawing/2014/main" id="{716B185C-DC08-472E-9387-148607EC65C4}"/>
              </a:ext>
            </a:extLst>
          </p:cNvPr>
          <p:cNvSpPr>
            <a:spLocks noGrp="1"/>
          </p:cNvSpPr>
          <p:nvPr>
            <p:ph idx="1"/>
          </p:nvPr>
        </p:nvSpPr>
        <p:spPr/>
        <p:txBody>
          <a:bodyPr/>
          <a:lstStyle/>
          <a:p>
            <a:r>
              <a:rPr lang="en-US" dirty="0"/>
              <a:t>Threads often need to communicate with each other, especially in producer-consumer scenarios. Java provides methods like wait(), notify(), and </a:t>
            </a:r>
            <a:r>
              <a:rPr lang="en-US" dirty="0" err="1"/>
              <a:t>notifyAll</a:t>
            </a:r>
            <a:r>
              <a:rPr lang="en-US" dirty="0"/>
              <a:t>() that belong to the Object class for this purpose.</a:t>
            </a:r>
          </a:p>
        </p:txBody>
      </p:sp>
    </p:spTree>
    <p:extLst>
      <p:ext uri="{BB962C8B-B14F-4D97-AF65-F5344CB8AC3E}">
        <p14:creationId xmlns:p14="http://schemas.microsoft.com/office/powerpoint/2010/main" val="111949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127C-A586-4012-8B9F-D3312728DE2F}"/>
              </a:ext>
            </a:extLst>
          </p:cNvPr>
          <p:cNvSpPr>
            <a:spLocks noGrp="1"/>
          </p:cNvSpPr>
          <p:nvPr>
            <p:ph type="title"/>
          </p:nvPr>
        </p:nvSpPr>
        <p:spPr>
          <a:xfrm>
            <a:off x="838200" y="365126"/>
            <a:ext cx="10515600" cy="494096"/>
          </a:xfrm>
        </p:spPr>
        <p:txBody>
          <a:bodyPr>
            <a:normAutofit fontScale="90000"/>
          </a:bodyPr>
          <a:lstStyle/>
          <a:p>
            <a:r>
              <a:rPr lang="en-US" dirty="0"/>
              <a:t>Example Using wait() and notify()</a:t>
            </a:r>
          </a:p>
        </p:txBody>
      </p:sp>
      <p:sp>
        <p:nvSpPr>
          <p:cNvPr id="3" name="Content Placeholder 2">
            <a:extLst>
              <a:ext uri="{FF2B5EF4-FFF2-40B4-BE49-F238E27FC236}">
                <a16:creationId xmlns:a16="http://schemas.microsoft.com/office/drawing/2014/main" id="{8E36E82E-4299-4BC2-BDB2-89CB57E472D1}"/>
              </a:ext>
            </a:extLst>
          </p:cNvPr>
          <p:cNvSpPr>
            <a:spLocks noGrp="1"/>
          </p:cNvSpPr>
          <p:nvPr>
            <p:ph idx="1"/>
          </p:nvPr>
        </p:nvSpPr>
        <p:spPr>
          <a:xfrm>
            <a:off x="838200" y="859222"/>
            <a:ext cx="10515600" cy="5998777"/>
          </a:xfrm>
        </p:spPr>
        <p:txBody>
          <a:bodyPr>
            <a:normAutofit fontScale="62500" lnSpcReduction="20000"/>
          </a:bodyPr>
          <a:lstStyle/>
          <a:p>
            <a:pPr marL="0" indent="0">
              <a:spcBef>
                <a:spcPts val="0"/>
              </a:spcBef>
              <a:buNone/>
            </a:pPr>
            <a:r>
              <a:rPr lang="en-US" dirty="0"/>
              <a:t>class Message {</a:t>
            </a:r>
          </a:p>
          <a:p>
            <a:pPr marL="0" indent="0">
              <a:spcBef>
                <a:spcPts val="0"/>
              </a:spcBef>
              <a:buNone/>
            </a:pPr>
            <a:r>
              <a:rPr lang="en-US" dirty="0"/>
              <a:t>    private String msg;</a:t>
            </a:r>
          </a:p>
          <a:p>
            <a:pPr marL="0" indent="0">
              <a:spcBef>
                <a:spcPts val="0"/>
              </a:spcBef>
              <a:buNone/>
            </a:pPr>
            <a:r>
              <a:rPr lang="en-US" dirty="0"/>
              <a:t>    </a:t>
            </a:r>
          </a:p>
          <a:p>
            <a:pPr marL="0" indent="0">
              <a:spcBef>
                <a:spcPts val="0"/>
              </a:spcBef>
              <a:buNone/>
            </a:pPr>
            <a:r>
              <a:rPr lang="en-US" dirty="0"/>
              <a:t>public synchronized String take() {</a:t>
            </a:r>
          </a:p>
          <a:p>
            <a:pPr marL="0" indent="0">
              <a:spcBef>
                <a:spcPts val="0"/>
              </a:spcBef>
              <a:buNone/>
            </a:pPr>
            <a:r>
              <a:rPr lang="en-US" dirty="0"/>
              <a:t>        while (msg == null) {</a:t>
            </a:r>
          </a:p>
          <a:p>
            <a:pPr marL="0" indent="0">
              <a:spcBef>
                <a:spcPts val="0"/>
              </a:spcBef>
              <a:buNone/>
            </a:pPr>
            <a:r>
              <a:rPr lang="en-US" dirty="0"/>
              <a:t>            try {</a:t>
            </a:r>
          </a:p>
          <a:p>
            <a:pPr marL="0" indent="0">
              <a:spcBef>
                <a:spcPts val="0"/>
              </a:spcBef>
              <a:buNone/>
            </a:pPr>
            <a:r>
              <a:rPr lang="en-US" dirty="0"/>
              <a:t>                wait();</a:t>
            </a:r>
          </a:p>
          <a:p>
            <a:pPr marL="0" indent="0">
              <a:spcBef>
                <a:spcPts val="0"/>
              </a:spcBef>
              <a:buNone/>
            </a:pPr>
            <a:r>
              <a:rPr lang="en-US" dirty="0"/>
              <a:t>            } catch (</a:t>
            </a:r>
            <a:r>
              <a:rPr lang="en-US" dirty="0" err="1"/>
              <a:t>InterruptedException</a:t>
            </a:r>
            <a:r>
              <a:rPr lang="en-US" dirty="0"/>
              <a:t> e) {</a:t>
            </a:r>
          </a:p>
          <a:p>
            <a:pPr marL="0" indent="0">
              <a:spcBef>
                <a:spcPts val="0"/>
              </a:spcBef>
              <a:buNone/>
            </a:pPr>
            <a:r>
              <a:rPr lang="en-US" dirty="0"/>
              <a:t>                </a:t>
            </a:r>
            <a:r>
              <a:rPr lang="en-US" dirty="0" err="1"/>
              <a:t>Thread.currentThread</a:t>
            </a:r>
            <a:r>
              <a:rPr lang="en-US" dirty="0"/>
              <a:t>().interrupt();</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        String temp = msg;</a:t>
            </a:r>
          </a:p>
          <a:p>
            <a:pPr marL="0" indent="0">
              <a:spcBef>
                <a:spcPts val="0"/>
              </a:spcBef>
              <a:buNone/>
            </a:pPr>
            <a:r>
              <a:rPr lang="en-US" dirty="0"/>
              <a:t>        msg = null;</a:t>
            </a:r>
          </a:p>
          <a:p>
            <a:pPr marL="0" indent="0">
              <a:spcBef>
                <a:spcPts val="0"/>
              </a:spcBef>
              <a:buNone/>
            </a:pPr>
            <a:r>
              <a:rPr lang="en-US" dirty="0"/>
              <a:t>        notify();</a:t>
            </a:r>
          </a:p>
          <a:p>
            <a:pPr marL="0" indent="0">
              <a:spcBef>
                <a:spcPts val="0"/>
              </a:spcBef>
              <a:buNone/>
            </a:pPr>
            <a:r>
              <a:rPr lang="en-US" dirty="0"/>
              <a:t>        return temp;</a:t>
            </a:r>
          </a:p>
          <a:p>
            <a:pPr marL="0" indent="0">
              <a:spcBef>
                <a:spcPts val="0"/>
              </a:spcBef>
              <a:buNone/>
            </a:pPr>
            <a:r>
              <a:rPr lang="en-US" dirty="0"/>
              <a:t>    }</a:t>
            </a:r>
          </a:p>
          <a:p>
            <a:pPr marL="0" indent="0">
              <a:spcBef>
                <a:spcPts val="0"/>
              </a:spcBef>
              <a:buNone/>
            </a:pPr>
            <a:endParaRPr lang="en-US" dirty="0"/>
          </a:p>
          <a:p>
            <a:pPr marL="0" indent="0">
              <a:spcBef>
                <a:spcPts val="0"/>
              </a:spcBef>
              <a:buNone/>
            </a:pPr>
            <a:r>
              <a:rPr lang="en-US" dirty="0"/>
              <a:t>    public synchronized void put(String msg) {</a:t>
            </a:r>
          </a:p>
          <a:p>
            <a:pPr marL="0" indent="0">
              <a:spcBef>
                <a:spcPts val="0"/>
              </a:spcBef>
              <a:buNone/>
            </a:pPr>
            <a:r>
              <a:rPr lang="en-US" dirty="0"/>
              <a:t>        while (this.msg != null) {</a:t>
            </a:r>
          </a:p>
          <a:p>
            <a:pPr marL="0" indent="0">
              <a:spcBef>
                <a:spcPts val="0"/>
              </a:spcBef>
              <a:buNone/>
            </a:pPr>
            <a:r>
              <a:rPr lang="en-US" dirty="0"/>
              <a:t>            try {</a:t>
            </a:r>
          </a:p>
          <a:p>
            <a:pPr marL="0" indent="0">
              <a:spcBef>
                <a:spcPts val="0"/>
              </a:spcBef>
              <a:buNone/>
            </a:pPr>
            <a:r>
              <a:rPr lang="en-US" dirty="0"/>
              <a:t>                wait();</a:t>
            </a:r>
          </a:p>
          <a:p>
            <a:pPr marL="0" indent="0">
              <a:spcBef>
                <a:spcPts val="0"/>
              </a:spcBef>
              <a:buNone/>
            </a:pPr>
            <a:r>
              <a:rPr lang="en-US" dirty="0"/>
              <a:t>            } catch (</a:t>
            </a:r>
            <a:r>
              <a:rPr lang="en-US" dirty="0" err="1"/>
              <a:t>InterruptedException</a:t>
            </a:r>
            <a:r>
              <a:rPr lang="en-US" dirty="0"/>
              <a:t> e) {</a:t>
            </a:r>
          </a:p>
          <a:p>
            <a:pPr marL="0" indent="0">
              <a:spcBef>
                <a:spcPts val="0"/>
              </a:spcBef>
              <a:buNone/>
            </a:pPr>
            <a:r>
              <a:rPr lang="en-US" dirty="0"/>
              <a:t>                </a:t>
            </a:r>
            <a:r>
              <a:rPr lang="en-US" dirty="0" err="1"/>
              <a:t>Thread.currentThread</a:t>
            </a:r>
            <a:r>
              <a:rPr lang="en-US" dirty="0"/>
              <a:t>().interrupt();</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        this.msg = msg;</a:t>
            </a:r>
          </a:p>
          <a:p>
            <a:pPr marL="0" indent="0">
              <a:spcBef>
                <a:spcPts val="0"/>
              </a:spcBef>
              <a:buNone/>
            </a:pPr>
            <a:r>
              <a:rPr lang="en-US" dirty="0"/>
              <a:t>        notify();</a:t>
            </a:r>
          </a:p>
          <a:p>
            <a:pPr marL="0" indent="0">
              <a:spcBef>
                <a:spcPts val="0"/>
              </a:spcBef>
              <a:buNone/>
            </a:pPr>
            <a:r>
              <a:rPr lang="en-US" dirty="0"/>
              <a:t>    }</a:t>
            </a:r>
          </a:p>
          <a:p>
            <a:pPr marL="0" indent="0">
              <a:spcBef>
                <a:spcPts val="0"/>
              </a:spcBef>
              <a:buNone/>
            </a:pPr>
            <a:r>
              <a:rPr lang="en-US" dirty="0"/>
              <a:t>}</a:t>
            </a:r>
          </a:p>
          <a:p>
            <a:endParaRPr lang="en-US" dirty="0"/>
          </a:p>
        </p:txBody>
      </p:sp>
    </p:spTree>
    <p:extLst>
      <p:ext uri="{BB962C8B-B14F-4D97-AF65-F5344CB8AC3E}">
        <p14:creationId xmlns:p14="http://schemas.microsoft.com/office/powerpoint/2010/main" val="259413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AD4B-3898-4A06-AA46-0399CF63CCE0}"/>
              </a:ext>
            </a:extLst>
          </p:cNvPr>
          <p:cNvSpPr>
            <a:spLocks noGrp="1"/>
          </p:cNvSpPr>
          <p:nvPr>
            <p:ph type="title"/>
          </p:nvPr>
        </p:nvSpPr>
        <p:spPr/>
        <p:txBody>
          <a:bodyPr/>
          <a:lstStyle/>
          <a:p>
            <a:r>
              <a:rPr lang="en-US" dirty="0"/>
              <a:t>Thread Safe Java APIs</a:t>
            </a:r>
          </a:p>
        </p:txBody>
      </p:sp>
      <p:sp>
        <p:nvSpPr>
          <p:cNvPr id="3" name="Content Placeholder 2">
            <a:extLst>
              <a:ext uri="{FF2B5EF4-FFF2-40B4-BE49-F238E27FC236}">
                <a16:creationId xmlns:a16="http://schemas.microsoft.com/office/drawing/2014/main" id="{2267E62D-5E1E-4802-B22A-C7219DF6AD71}"/>
              </a:ext>
            </a:extLst>
          </p:cNvPr>
          <p:cNvSpPr>
            <a:spLocks noGrp="1"/>
          </p:cNvSpPr>
          <p:nvPr>
            <p:ph idx="1"/>
          </p:nvPr>
        </p:nvSpPr>
        <p:spPr/>
        <p:txBody>
          <a:bodyPr/>
          <a:lstStyle/>
          <a:p>
            <a:r>
              <a:rPr lang="en-US" dirty="0"/>
              <a:t>In Java, not all data structures are thread-safe by default. Many of the standard collections provided in the Java Collections Framework (JCF) are not thread-safe, meaning they don't ensure the integrity of their instances when accessed by multiple threads concurrently. However, Java provides several thread-safe alternatives and utilities to make collections thread-safe. </a:t>
            </a:r>
          </a:p>
        </p:txBody>
      </p:sp>
    </p:spTree>
    <p:extLst>
      <p:ext uri="{BB962C8B-B14F-4D97-AF65-F5344CB8AC3E}">
        <p14:creationId xmlns:p14="http://schemas.microsoft.com/office/powerpoint/2010/main" val="293639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CA64-C5A9-458C-9789-0B74FA60B533}"/>
              </a:ext>
            </a:extLst>
          </p:cNvPr>
          <p:cNvSpPr>
            <a:spLocks noGrp="1"/>
          </p:cNvSpPr>
          <p:nvPr>
            <p:ph type="title"/>
          </p:nvPr>
        </p:nvSpPr>
        <p:spPr/>
        <p:txBody>
          <a:bodyPr/>
          <a:lstStyle/>
          <a:p>
            <a:r>
              <a:rPr lang="en-US" dirty="0"/>
              <a:t>Vector and Stack</a:t>
            </a:r>
          </a:p>
        </p:txBody>
      </p:sp>
      <p:sp>
        <p:nvSpPr>
          <p:cNvPr id="3" name="Content Placeholder 2">
            <a:extLst>
              <a:ext uri="{FF2B5EF4-FFF2-40B4-BE49-F238E27FC236}">
                <a16:creationId xmlns:a16="http://schemas.microsoft.com/office/drawing/2014/main" id="{8F76494F-DCA4-4D66-8A2B-01BBC88E1F30}"/>
              </a:ext>
            </a:extLst>
          </p:cNvPr>
          <p:cNvSpPr>
            <a:spLocks noGrp="1"/>
          </p:cNvSpPr>
          <p:nvPr>
            <p:ph idx="1"/>
          </p:nvPr>
        </p:nvSpPr>
        <p:spPr/>
        <p:txBody>
          <a:bodyPr/>
          <a:lstStyle/>
          <a:p>
            <a:r>
              <a:rPr lang="en-US" dirty="0"/>
              <a:t>Vector: This is a thread-safe alternative to </a:t>
            </a:r>
            <a:r>
              <a:rPr lang="en-US" dirty="0" err="1"/>
              <a:t>ArrayList</a:t>
            </a:r>
            <a:r>
              <a:rPr lang="en-US" dirty="0"/>
              <a:t>. All of the methods that modify the vector are synchronized.</a:t>
            </a:r>
          </a:p>
          <a:p>
            <a:r>
              <a:rPr lang="en-US" dirty="0"/>
              <a:t>Stack: A subclass of Vector that implements a last-in, first-out (LIFO) stack. It inherits the thread safety of Vector.</a:t>
            </a:r>
          </a:p>
        </p:txBody>
      </p:sp>
    </p:spTree>
    <p:extLst>
      <p:ext uri="{BB962C8B-B14F-4D97-AF65-F5344CB8AC3E}">
        <p14:creationId xmlns:p14="http://schemas.microsoft.com/office/powerpoint/2010/main" val="4014967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295-6D48-40F6-BA01-5B601CF5BFED}"/>
              </a:ext>
            </a:extLst>
          </p:cNvPr>
          <p:cNvSpPr>
            <a:spLocks noGrp="1"/>
          </p:cNvSpPr>
          <p:nvPr>
            <p:ph type="title"/>
          </p:nvPr>
        </p:nvSpPr>
        <p:spPr/>
        <p:txBody>
          <a:bodyPr/>
          <a:lstStyle/>
          <a:p>
            <a:r>
              <a:rPr lang="en-US" dirty="0" err="1"/>
              <a:t>Hashtable</a:t>
            </a:r>
            <a:endParaRPr lang="en-US" dirty="0"/>
          </a:p>
        </p:txBody>
      </p:sp>
      <p:sp>
        <p:nvSpPr>
          <p:cNvPr id="3" name="Content Placeholder 2">
            <a:extLst>
              <a:ext uri="{FF2B5EF4-FFF2-40B4-BE49-F238E27FC236}">
                <a16:creationId xmlns:a16="http://schemas.microsoft.com/office/drawing/2014/main" id="{9C0EBC3B-EF11-4CAD-9129-0AD6A1F66BC3}"/>
              </a:ext>
            </a:extLst>
          </p:cNvPr>
          <p:cNvSpPr>
            <a:spLocks noGrp="1"/>
          </p:cNvSpPr>
          <p:nvPr>
            <p:ph idx="1"/>
          </p:nvPr>
        </p:nvSpPr>
        <p:spPr/>
        <p:txBody>
          <a:bodyPr/>
          <a:lstStyle/>
          <a:p>
            <a:r>
              <a:rPr lang="en-US" dirty="0"/>
              <a:t>This is a thread-safe counterpart to HashMap. It synchronizes each method that can modify the hash table.</a:t>
            </a:r>
          </a:p>
        </p:txBody>
      </p:sp>
    </p:spTree>
    <p:extLst>
      <p:ext uri="{BB962C8B-B14F-4D97-AF65-F5344CB8AC3E}">
        <p14:creationId xmlns:p14="http://schemas.microsoft.com/office/powerpoint/2010/main" val="1543138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572C-97BF-40A9-9941-95EEB8775891}"/>
              </a:ext>
            </a:extLst>
          </p:cNvPr>
          <p:cNvSpPr>
            <a:spLocks noGrp="1"/>
          </p:cNvSpPr>
          <p:nvPr>
            <p:ph type="title"/>
          </p:nvPr>
        </p:nvSpPr>
        <p:spPr/>
        <p:txBody>
          <a:bodyPr/>
          <a:lstStyle/>
          <a:p>
            <a:r>
              <a:rPr lang="fr-FR" dirty="0"/>
              <a:t>Concurrent Collections </a:t>
            </a:r>
            <a:r>
              <a:rPr lang="fr-FR" dirty="0" err="1"/>
              <a:t>from</a:t>
            </a:r>
            <a:r>
              <a:rPr lang="fr-FR" dirty="0"/>
              <a:t> </a:t>
            </a:r>
            <a:r>
              <a:rPr lang="fr-FR" dirty="0" err="1"/>
              <a:t>java.util.concurrent</a:t>
            </a:r>
            <a:r>
              <a:rPr lang="fr-FR" dirty="0"/>
              <a:t> Package</a:t>
            </a:r>
            <a:endParaRPr lang="en-US" dirty="0"/>
          </a:p>
        </p:txBody>
      </p:sp>
      <p:sp>
        <p:nvSpPr>
          <p:cNvPr id="3" name="Content Placeholder 2">
            <a:extLst>
              <a:ext uri="{FF2B5EF4-FFF2-40B4-BE49-F238E27FC236}">
                <a16:creationId xmlns:a16="http://schemas.microsoft.com/office/drawing/2014/main" id="{AAA1E09F-38B7-4849-AD28-72DD56EFA17B}"/>
              </a:ext>
            </a:extLst>
          </p:cNvPr>
          <p:cNvSpPr>
            <a:spLocks noGrp="1"/>
          </p:cNvSpPr>
          <p:nvPr>
            <p:ph idx="1"/>
          </p:nvPr>
        </p:nvSpPr>
        <p:spPr/>
        <p:txBody>
          <a:bodyPr/>
          <a:lstStyle/>
          <a:p>
            <a:r>
              <a:rPr lang="en-US" dirty="0"/>
              <a:t>Java provides the </a:t>
            </a:r>
            <a:r>
              <a:rPr lang="en-US" dirty="0" err="1"/>
              <a:t>java.util.concurrent</a:t>
            </a:r>
            <a:r>
              <a:rPr lang="en-US" dirty="0"/>
              <a:t> package, which includes several thread-safe collections designed for use in concurrent applications. These collections improve performance over synchronized wrappers by only locking sections of the data structure during modification.</a:t>
            </a:r>
          </a:p>
        </p:txBody>
      </p:sp>
    </p:spTree>
    <p:extLst>
      <p:ext uri="{BB962C8B-B14F-4D97-AF65-F5344CB8AC3E}">
        <p14:creationId xmlns:p14="http://schemas.microsoft.com/office/powerpoint/2010/main" val="43745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25C3-FE9D-4222-81F5-94C202880F57}"/>
              </a:ext>
            </a:extLst>
          </p:cNvPr>
          <p:cNvSpPr>
            <a:spLocks noGrp="1"/>
          </p:cNvSpPr>
          <p:nvPr>
            <p:ph type="title"/>
          </p:nvPr>
        </p:nvSpPr>
        <p:spPr/>
        <p:txBody>
          <a:bodyPr/>
          <a:lstStyle/>
          <a:p>
            <a:r>
              <a:rPr lang="en-US" dirty="0"/>
              <a:t>Common Thread Safe Data Structures</a:t>
            </a:r>
          </a:p>
        </p:txBody>
      </p:sp>
      <p:sp>
        <p:nvSpPr>
          <p:cNvPr id="3" name="Content Placeholder 2">
            <a:extLst>
              <a:ext uri="{FF2B5EF4-FFF2-40B4-BE49-F238E27FC236}">
                <a16:creationId xmlns:a16="http://schemas.microsoft.com/office/drawing/2014/main" id="{0A422E2D-59B7-425B-B6FB-32C3A90E30E6}"/>
              </a:ext>
            </a:extLst>
          </p:cNvPr>
          <p:cNvSpPr>
            <a:spLocks noGrp="1"/>
          </p:cNvSpPr>
          <p:nvPr>
            <p:ph idx="1"/>
          </p:nvPr>
        </p:nvSpPr>
        <p:spPr/>
        <p:txBody>
          <a:bodyPr>
            <a:normAutofit fontScale="85000" lnSpcReduction="20000"/>
          </a:bodyPr>
          <a:lstStyle/>
          <a:p>
            <a:r>
              <a:rPr lang="en-US" b="1" dirty="0" err="1"/>
              <a:t>ConcurrentHashMap</a:t>
            </a:r>
            <a:r>
              <a:rPr lang="en-US" dirty="0"/>
              <a:t>: Unlike </a:t>
            </a:r>
            <a:r>
              <a:rPr lang="en-US" dirty="0" err="1"/>
              <a:t>Hashtable</a:t>
            </a:r>
            <a:r>
              <a:rPr lang="en-US" dirty="0"/>
              <a:t>, it allows concurrent read access and segments the map to reduce contention, thus providing better performance.</a:t>
            </a:r>
          </a:p>
          <a:p>
            <a:r>
              <a:rPr lang="en-US" b="1" dirty="0" err="1"/>
              <a:t>CopyOnWriteArrayList</a:t>
            </a:r>
            <a:r>
              <a:rPr lang="en-US" dirty="0"/>
              <a:t>: An implementation of List that makes a fresh copy of the underlying array with every mutative operation (such as add and set). It is very efficient if you have a list where iteration is the dominant operation.</a:t>
            </a:r>
          </a:p>
          <a:p>
            <a:r>
              <a:rPr lang="en-US" b="1" dirty="0" err="1"/>
              <a:t>CopyOnWriteArraySet</a:t>
            </a:r>
            <a:r>
              <a:rPr lang="en-US" dirty="0"/>
              <a:t>: A Set implementation backed by a </a:t>
            </a:r>
            <a:r>
              <a:rPr lang="en-US" dirty="0" err="1"/>
              <a:t>CopyOnWriteArrayList</a:t>
            </a:r>
            <a:r>
              <a:rPr lang="en-US" dirty="0"/>
              <a:t>. It is similarly useful for situations with frequent iterations and infrequent modifications.</a:t>
            </a:r>
          </a:p>
          <a:p>
            <a:r>
              <a:rPr lang="en-US" b="1" dirty="0" err="1"/>
              <a:t>ConcurrentLinkedQueue</a:t>
            </a:r>
            <a:r>
              <a:rPr lang="en-US" dirty="0"/>
              <a:t>: A thread-safe queue based on linked nodes. Since it does not block on inserts, it can handle concurrent modifications smoothly.</a:t>
            </a:r>
          </a:p>
          <a:p>
            <a:r>
              <a:rPr lang="en-US" b="1" dirty="0" err="1"/>
              <a:t>BlockingQueue</a:t>
            </a:r>
            <a:r>
              <a:rPr lang="en-US" b="1" dirty="0"/>
              <a:t> implementations</a:t>
            </a:r>
            <a:r>
              <a:rPr lang="en-US" dirty="0"/>
              <a:t>: Such as </a:t>
            </a:r>
            <a:r>
              <a:rPr lang="en-US" dirty="0" err="1"/>
              <a:t>ArrayBlockingQueue</a:t>
            </a:r>
            <a:r>
              <a:rPr lang="en-US" dirty="0"/>
              <a:t>, </a:t>
            </a:r>
            <a:r>
              <a:rPr lang="en-US" dirty="0" err="1"/>
              <a:t>LinkedBlockingQueue</a:t>
            </a:r>
            <a:r>
              <a:rPr lang="en-US" dirty="0"/>
              <a:t>, </a:t>
            </a:r>
            <a:r>
              <a:rPr lang="en-US" dirty="0" err="1"/>
              <a:t>PriorityBlockingQueue</a:t>
            </a:r>
            <a:r>
              <a:rPr lang="en-US" dirty="0"/>
              <a:t>, </a:t>
            </a:r>
            <a:r>
              <a:rPr lang="en-US" dirty="0" err="1"/>
              <a:t>SynchronousQueue</a:t>
            </a:r>
            <a:r>
              <a:rPr lang="en-US" dirty="0"/>
              <a:t>, etc. These are designed to handle typical producer-consumer scenarios.</a:t>
            </a:r>
          </a:p>
        </p:txBody>
      </p:sp>
    </p:spTree>
    <p:extLst>
      <p:ext uri="{BB962C8B-B14F-4D97-AF65-F5344CB8AC3E}">
        <p14:creationId xmlns:p14="http://schemas.microsoft.com/office/powerpoint/2010/main" val="3528806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DEE5-CBE6-41DD-9489-018CD966C315}"/>
              </a:ext>
            </a:extLst>
          </p:cNvPr>
          <p:cNvSpPr>
            <a:spLocks noGrp="1"/>
          </p:cNvSpPr>
          <p:nvPr>
            <p:ph type="title"/>
          </p:nvPr>
        </p:nvSpPr>
        <p:spPr/>
        <p:txBody>
          <a:bodyPr/>
          <a:lstStyle/>
          <a:p>
            <a:r>
              <a:rPr lang="en-US" dirty="0"/>
              <a:t>Synchronized Wrappers</a:t>
            </a:r>
          </a:p>
        </p:txBody>
      </p:sp>
      <p:sp>
        <p:nvSpPr>
          <p:cNvPr id="3" name="Content Placeholder 2">
            <a:extLst>
              <a:ext uri="{FF2B5EF4-FFF2-40B4-BE49-F238E27FC236}">
                <a16:creationId xmlns:a16="http://schemas.microsoft.com/office/drawing/2014/main" id="{D5DE567C-326F-4BEC-B5EE-95E5C4CA172C}"/>
              </a:ext>
            </a:extLst>
          </p:cNvPr>
          <p:cNvSpPr>
            <a:spLocks noGrp="1"/>
          </p:cNvSpPr>
          <p:nvPr>
            <p:ph idx="1"/>
          </p:nvPr>
        </p:nvSpPr>
        <p:spPr/>
        <p:txBody>
          <a:bodyPr/>
          <a:lstStyle/>
          <a:p>
            <a:r>
              <a:rPr lang="en-US" dirty="0"/>
              <a:t>For collections that do not have built-in thread safety, the Collections class provides static synchronization wrappers that add synchronization to any collection. This approach can be used to make almost any collection thread-safe.</a:t>
            </a:r>
          </a:p>
          <a:p>
            <a:endParaRPr lang="en-US" dirty="0"/>
          </a:p>
        </p:txBody>
      </p:sp>
    </p:spTree>
    <p:extLst>
      <p:ext uri="{BB962C8B-B14F-4D97-AF65-F5344CB8AC3E}">
        <p14:creationId xmlns:p14="http://schemas.microsoft.com/office/powerpoint/2010/main" val="309083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37E9-661C-493C-AE42-71F13DC73F3D}"/>
              </a:ext>
            </a:extLst>
          </p:cNvPr>
          <p:cNvSpPr>
            <a:spLocks noGrp="1"/>
          </p:cNvSpPr>
          <p:nvPr>
            <p:ph type="title"/>
          </p:nvPr>
        </p:nvSpPr>
        <p:spPr/>
        <p:txBody>
          <a:bodyPr/>
          <a:lstStyle/>
          <a:p>
            <a:r>
              <a:rPr lang="en-US" dirty="0"/>
              <a:t>Thread </a:t>
            </a:r>
            <a:r>
              <a:rPr lang="en-US" dirty="0" err="1"/>
              <a:t>LifeCycle</a:t>
            </a:r>
            <a:endParaRPr lang="en-US" dirty="0"/>
          </a:p>
        </p:txBody>
      </p:sp>
      <p:sp>
        <p:nvSpPr>
          <p:cNvPr id="3" name="Content Placeholder 2">
            <a:extLst>
              <a:ext uri="{FF2B5EF4-FFF2-40B4-BE49-F238E27FC236}">
                <a16:creationId xmlns:a16="http://schemas.microsoft.com/office/drawing/2014/main" id="{61747408-E211-418C-A1BE-867BE554C89B}"/>
              </a:ext>
            </a:extLst>
          </p:cNvPr>
          <p:cNvSpPr>
            <a:spLocks noGrp="1"/>
          </p:cNvSpPr>
          <p:nvPr>
            <p:ph idx="1"/>
          </p:nvPr>
        </p:nvSpPr>
        <p:spPr>
          <a:xfrm>
            <a:off x="625366" y="1463018"/>
            <a:ext cx="10515600" cy="5142734"/>
          </a:xfrm>
        </p:spPr>
        <p:txBody>
          <a:bodyPr>
            <a:normAutofit fontScale="85000" lnSpcReduction="20000"/>
          </a:bodyPr>
          <a:lstStyle/>
          <a:p>
            <a:r>
              <a:rPr lang="en-US" b="1" dirty="0"/>
              <a:t>New</a:t>
            </a:r>
            <a:r>
              <a:rPr lang="en-US" dirty="0"/>
              <a:t>: A new thread begins its life cycle in the new state. It remains in this state until the program starts the thread.</a:t>
            </a:r>
          </a:p>
          <a:p>
            <a:pPr marL="0" indent="0">
              <a:buNone/>
            </a:pPr>
            <a:endParaRPr lang="en-US" dirty="0"/>
          </a:p>
          <a:p>
            <a:r>
              <a:rPr lang="en-US" b="1" dirty="0"/>
              <a:t>Runnable</a:t>
            </a:r>
            <a:r>
              <a:rPr lang="en-US" dirty="0"/>
              <a:t>: After a newly born thread is started, the thread becomes runnable. A thread in this state is considered to be executing its task.</a:t>
            </a:r>
          </a:p>
          <a:p>
            <a:pPr marL="0" indent="0">
              <a:buNone/>
            </a:pPr>
            <a:endParaRPr lang="en-US" dirty="0"/>
          </a:p>
          <a:p>
            <a:r>
              <a:rPr lang="en-US" b="1" dirty="0"/>
              <a:t>Blocked/Waiting</a:t>
            </a:r>
            <a:r>
              <a:rPr lang="en-US" dirty="0"/>
              <a:t>: Sometimes, a thread transitions to the waiting state while the thread waits for another thread to perform a task.</a:t>
            </a:r>
          </a:p>
          <a:p>
            <a:pPr marL="0" indent="0">
              <a:buNone/>
            </a:pPr>
            <a:endParaRPr lang="en-US" dirty="0"/>
          </a:p>
          <a:p>
            <a:r>
              <a:rPr lang="en-US" b="1" dirty="0"/>
              <a:t>Timed Waiting:</a:t>
            </a:r>
            <a:r>
              <a:rPr lang="en-US" dirty="0"/>
              <a:t> A runnable thread can enter the timed waiting state for a specified interval of time.</a:t>
            </a:r>
          </a:p>
          <a:p>
            <a:pPr marL="0" indent="0">
              <a:buNone/>
            </a:pPr>
            <a:endParaRPr lang="en-US" dirty="0"/>
          </a:p>
          <a:p>
            <a:r>
              <a:rPr lang="en-US" b="1" dirty="0"/>
              <a:t>Terminated:</a:t>
            </a:r>
            <a:r>
              <a:rPr lang="en-US" dirty="0"/>
              <a:t> A thread terminates because of either natural completion of its task or due to some unforeseen error.</a:t>
            </a:r>
          </a:p>
        </p:txBody>
      </p:sp>
    </p:spTree>
    <p:extLst>
      <p:ext uri="{BB962C8B-B14F-4D97-AF65-F5344CB8AC3E}">
        <p14:creationId xmlns:p14="http://schemas.microsoft.com/office/powerpoint/2010/main" val="113925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3FE3-0A76-4EB4-9964-789491D281EE}"/>
              </a:ext>
            </a:extLst>
          </p:cNvPr>
          <p:cNvSpPr>
            <a:spLocks noGrp="1"/>
          </p:cNvSpPr>
          <p:nvPr>
            <p:ph type="title"/>
          </p:nvPr>
        </p:nvSpPr>
        <p:spPr/>
        <p:txBody>
          <a:bodyPr/>
          <a:lstStyle/>
          <a:p>
            <a:r>
              <a:rPr lang="en-US" dirty="0"/>
              <a:t>Wrapper examples:</a:t>
            </a:r>
          </a:p>
        </p:txBody>
      </p:sp>
      <p:sp>
        <p:nvSpPr>
          <p:cNvPr id="3" name="Content Placeholder 2">
            <a:extLst>
              <a:ext uri="{FF2B5EF4-FFF2-40B4-BE49-F238E27FC236}">
                <a16:creationId xmlns:a16="http://schemas.microsoft.com/office/drawing/2014/main" id="{C6756719-3601-4ED6-929F-C239D4F40C6D}"/>
              </a:ext>
            </a:extLst>
          </p:cNvPr>
          <p:cNvSpPr>
            <a:spLocks noGrp="1"/>
          </p:cNvSpPr>
          <p:nvPr>
            <p:ph idx="1"/>
          </p:nvPr>
        </p:nvSpPr>
        <p:spPr>
          <a:xfrm>
            <a:off x="838200" y="1229710"/>
            <a:ext cx="10515600" cy="5446987"/>
          </a:xfrm>
        </p:spPr>
        <p:txBody>
          <a:bodyPr>
            <a:normAutofit fontScale="92500" lnSpcReduction="10000"/>
          </a:bodyPr>
          <a:lstStyle/>
          <a:p>
            <a:r>
              <a:rPr lang="en-US" dirty="0"/>
              <a:t>List&lt;String&gt; </a:t>
            </a:r>
            <a:r>
              <a:rPr lang="en-US" dirty="0" err="1"/>
              <a:t>syncList</a:t>
            </a:r>
            <a:r>
              <a:rPr lang="en-US" dirty="0"/>
              <a:t> = </a:t>
            </a:r>
            <a:r>
              <a:rPr lang="en-US" dirty="0" err="1"/>
              <a:t>Collections.synchronizedList</a:t>
            </a:r>
            <a:r>
              <a:rPr lang="en-US" dirty="0"/>
              <a:t>(new </a:t>
            </a:r>
            <a:r>
              <a:rPr lang="en-US" dirty="0" err="1"/>
              <a:t>ArrayList</a:t>
            </a:r>
            <a:r>
              <a:rPr lang="en-US" dirty="0"/>
              <a:t>&lt;&gt;());</a:t>
            </a:r>
          </a:p>
          <a:p>
            <a:r>
              <a:rPr lang="en-US" dirty="0"/>
              <a:t>Map&lt;String, String&gt; </a:t>
            </a:r>
            <a:r>
              <a:rPr lang="en-US" dirty="0" err="1"/>
              <a:t>syncMap</a:t>
            </a:r>
            <a:r>
              <a:rPr lang="en-US" dirty="0"/>
              <a:t> = </a:t>
            </a:r>
            <a:r>
              <a:rPr lang="en-US" dirty="0" err="1"/>
              <a:t>Collections.synchronizedMap</a:t>
            </a:r>
            <a:r>
              <a:rPr lang="en-US" dirty="0"/>
              <a:t>(new HashMap&lt;&gt;());</a:t>
            </a:r>
          </a:p>
          <a:p>
            <a:r>
              <a:rPr lang="en-US" dirty="0"/>
              <a:t>Set&lt;String&gt; </a:t>
            </a:r>
            <a:r>
              <a:rPr lang="en-US" dirty="0" err="1"/>
              <a:t>syncSet</a:t>
            </a:r>
            <a:r>
              <a:rPr lang="en-US" dirty="0"/>
              <a:t> = </a:t>
            </a:r>
            <a:r>
              <a:rPr lang="en-US" dirty="0" err="1"/>
              <a:t>Collections.synchronizedSet</a:t>
            </a:r>
            <a:r>
              <a:rPr lang="en-US" dirty="0"/>
              <a:t>(new HashSet&lt;&gt;());</a:t>
            </a:r>
          </a:p>
          <a:p>
            <a:pPr marL="0" indent="0">
              <a:buNone/>
            </a:pPr>
            <a:r>
              <a:rPr lang="en-US" dirty="0"/>
              <a:t>These wrappers add a simple mutex around each method call, making them thread-safe. However, client-side locking is needed to iterate safely over these collections:</a:t>
            </a:r>
          </a:p>
          <a:p>
            <a:pPr marL="0" indent="0">
              <a:buNone/>
            </a:pPr>
            <a:r>
              <a:rPr lang="en-US" dirty="0"/>
              <a:t>List&lt;String&gt; list = </a:t>
            </a:r>
            <a:r>
              <a:rPr lang="en-US" dirty="0" err="1"/>
              <a:t>Collections.synchronizedList</a:t>
            </a:r>
            <a:r>
              <a:rPr lang="en-US" dirty="0"/>
              <a:t>(new </a:t>
            </a:r>
            <a:r>
              <a:rPr lang="en-US" dirty="0" err="1"/>
              <a:t>ArrayList</a:t>
            </a:r>
            <a:r>
              <a:rPr lang="en-US" dirty="0"/>
              <a:t>&lt;&gt;());</a:t>
            </a:r>
          </a:p>
          <a:p>
            <a:pPr marL="0" indent="0">
              <a:buNone/>
            </a:pPr>
            <a:r>
              <a:rPr lang="en-US" dirty="0"/>
              <a:t>synchronized (list) {</a:t>
            </a:r>
          </a:p>
          <a:p>
            <a:pPr marL="0" indent="0">
              <a:buNone/>
            </a:pPr>
            <a:r>
              <a:rPr lang="en-US" dirty="0"/>
              <a:t>    for (String item : list) {</a:t>
            </a:r>
          </a:p>
          <a:p>
            <a:pPr marL="0" indent="0">
              <a:buNone/>
            </a:pPr>
            <a:r>
              <a:rPr lang="en-US" dirty="0"/>
              <a:t>        // process item</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4083847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7F8C-9FF4-423E-8D1D-AF1D7E6B729E}"/>
              </a:ext>
            </a:extLst>
          </p:cNvPr>
          <p:cNvSpPr>
            <a:spLocks noGrp="1"/>
          </p:cNvSpPr>
          <p:nvPr>
            <p:ph type="title"/>
          </p:nvPr>
        </p:nvSpPr>
        <p:spPr/>
        <p:txBody>
          <a:bodyPr/>
          <a:lstStyle/>
          <a:p>
            <a:r>
              <a:rPr lang="en-US" dirty="0"/>
              <a:t>Thread-Safe Classes in Other Libraries</a:t>
            </a:r>
          </a:p>
        </p:txBody>
      </p:sp>
      <p:sp>
        <p:nvSpPr>
          <p:cNvPr id="3" name="Content Placeholder 2">
            <a:extLst>
              <a:ext uri="{FF2B5EF4-FFF2-40B4-BE49-F238E27FC236}">
                <a16:creationId xmlns:a16="http://schemas.microsoft.com/office/drawing/2014/main" id="{A8532979-1E9B-4159-9307-EA80A68C2E8F}"/>
              </a:ext>
            </a:extLst>
          </p:cNvPr>
          <p:cNvSpPr>
            <a:spLocks noGrp="1"/>
          </p:cNvSpPr>
          <p:nvPr>
            <p:ph idx="1"/>
          </p:nvPr>
        </p:nvSpPr>
        <p:spPr/>
        <p:txBody>
          <a:bodyPr/>
          <a:lstStyle/>
          <a:p>
            <a:r>
              <a:rPr lang="en-US" dirty="0" err="1"/>
              <a:t>java.util.concurrent.atomic</a:t>
            </a:r>
            <a:r>
              <a:rPr lang="en-US" dirty="0"/>
              <a:t>: This package contains classes that support lock-free, thread-safe programming on single variables. Commonly used classes include </a:t>
            </a:r>
            <a:r>
              <a:rPr lang="en-US" b="1" dirty="0" err="1"/>
              <a:t>AtomicInteger</a:t>
            </a:r>
            <a:r>
              <a:rPr lang="en-US" b="1" dirty="0"/>
              <a:t>, </a:t>
            </a:r>
            <a:r>
              <a:rPr lang="en-US" b="1" dirty="0" err="1"/>
              <a:t>AtomicLong</a:t>
            </a:r>
            <a:r>
              <a:rPr lang="en-US" b="1" dirty="0"/>
              <a:t>, </a:t>
            </a:r>
            <a:r>
              <a:rPr lang="en-US" b="1" dirty="0" err="1"/>
              <a:t>AtomicBoolean</a:t>
            </a:r>
            <a:r>
              <a:rPr lang="en-US" b="1" dirty="0"/>
              <a:t>, and </a:t>
            </a:r>
            <a:r>
              <a:rPr lang="en-US" b="1" dirty="0" err="1"/>
              <a:t>AtomicReference</a:t>
            </a:r>
            <a:r>
              <a:rPr lang="en-US" b="1" dirty="0"/>
              <a:t>.</a:t>
            </a:r>
          </a:p>
        </p:txBody>
      </p:sp>
    </p:spTree>
    <p:extLst>
      <p:ext uri="{BB962C8B-B14F-4D97-AF65-F5344CB8AC3E}">
        <p14:creationId xmlns:p14="http://schemas.microsoft.com/office/powerpoint/2010/main" val="246495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016B-DA36-4627-B22A-2A261C8A3CEB}"/>
              </a:ext>
            </a:extLst>
          </p:cNvPr>
          <p:cNvSpPr>
            <a:spLocks noGrp="1"/>
          </p:cNvSpPr>
          <p:nvPr>
            <p:ph type="title"/>
          </p:nvPr>
        </p:nvSpPr>
        <p:spPr/>
        <p:txBody>
          <a:bodyPr/>
          <a:lstStyle/>
          <a:p>
            <a:r>
              <a:rPr lang="en-US" dirty="0" err="1"/>
              <a:t>AtomicInteger</a:t>
            </a:r>
            <a:r>
              <a:rPr lang="en-US" dirty="0"/>
              <a:t> Example</a:t>
            </a:r>
          </a:p>
        </p:txBody>
      </p:sp>
      <p:sp>
        <p:nvSpPr>
          <p:cNvPr id="3" name="Content Placeholder 2">
            <a:extLst>
              <a:ext uri="{FF2B5EF4-FFF2-40B4-BE49-F238E27FC236}">
                <a16:creationId xmlns:a16="http://schemas.microsoft.com/office/drawing/2014/main" id="{D3E76779-6B70-47BB-B4FE-1190666582C3}"/>
              </a:ext>
            </a:extLst>
          </p:cNvPr>
          <p:cNvSpPr>
            <a:spLocks noGrp="1"/>
          </p:cNvSpPr>
          <p:nvPr>
            <p:ph idx="1"/>
          </p:nvPr>
        </p:nvSpPr>
        <p:spPr>
          <a:xfrm>
            <a:off x="838200" y="1284890"/>
            <a:ext cx="10515600" cy="5368158"/>
          </a:xfrm>
        </p:spPr>
        <p:txBody>
          <a:bodyPr>
            <a:normAutofit fontScale="70000" lnSpcReduction="20000"/>
          </a:bodyPr>
          <a:lstStyle/>
          <a:p>
            <a:pPr marL="0" indent="0">
              <a:spcBef>
                <a:spcPts val="0"/>
              </a:spcBef>
              <a:buNone/>
            </a:pPr>
            <a:r>
              <a:rPr lang="en-US" dirty="0"/>
              <a:t>public class </a:t>
            </a:r>
            <a:r>
              <a:rPr lang="en-US" dirty="0" err="1"/>
              <a:t>AtomicIntegerExample</a:t>
            </a:r>
            <a:r>
              <a:rPr lang="en-US" dirty="0"/>
              <a:t> {</a:t>
            </a:r>
          </a:p>
          <a:p>
            <a:pPr marL="0" indent="0">
              <a:spcBef>
                <a:spcPts val="0"/>
              </a:spcBef>
              <a:buNone/>
            </a:pPr>
            <a:r>
              <a:rPr lang="en-US" dirty="0"/>
              <a:t>    private static final int NUM_INCREMENTS = 1000;</a:t>
            </a:r>
          </a:p>
          <a:p>
            <a:pPr marL="0" indent="0">
              <a:spcBef>
                <a:spcPts val="0"/>
              </a:spcBef>
              <a:buNone/>
            </a:pPr>
            <a:endParaRPr lang="en-US" dirty="0"/>
          </a:p>
          <a:p>
            <a:pPr marL="0" indent="0">
              <a:spcBef>
                <a:spcPts val="0"/>
              </a:spcBef>
              <a:buNone/>
            </a:pPr>
            <a:r>
              <a:rPr lang="en-US" dirty="0"/>
              <a:t>    public static void main(String[] </a:t>
            </a:r>
            <a:r>
              <a:rPr lang="en-US" dirty="0" err="1"/>
              <a:t>args</a:t>
            </a:r>
            <a:r>
              <a:rPr lang="en-US" dirty="0"/>
              <a:t>) {</a:t>
            </a:r>
          </a:p>
          <a:p>
            <a:pPr marL="0" indent="0">
              <a:spcBef>
                <a:spcPts val="0"/>
              </a:spcBef>
              <a:buNone/>
            </a:pPr>
            <a:r>
              <a:rPr lang="en-US" dirty="0"/>
              <a:t>        </a:t>
            </a:r>
            <a:r>
              <a:rPr lang="en-US" dirty="0" err="1"/>
              <a:t>ExecutorService</a:t>
            </a:r>
            <a:r>
              <a:rPr lang="en-US" dirty="0"/>
              <a:t> executor = </a:t>
            </a:r>
            <a:r>
              <a:rPr lang="en-US" dirty="0" err="1"/>
              <a:t>Executors.newFixedThreadPool</a:t>
            </a:r>
            <a:r>
              <a:rPr lang="en-US" dirty="0"/>
              <a:t>(2);</a:t>
            </a:r>
          </a:p>
          <a:p>
            <a:pPr marL="0" indent="0">
              <a:spcBef>
                <a:spcPts val="0"/>
              </a:spcBef>
              <a:buNone/>
            </a:pPr>
            <a:r>
              <a:rPr lang="en-US" dirty="0"/>
              <a:t>        </a:t>
            </a:r>
            <a:r>
              <a:rPr lang="en-US" dirty="0" err="1"/>
              <a:t>AtomicInteger</a:t>
            </a:r>
            <a:r>
              <a:rPr lang="en-US" dirty="0"/>
              <a:t> </a:t>
            </a:r>
            <a:r>
              <a:rPr lang="en-US" dirty="0" err="1"/>
              <a:t>atomicInt</a:t>
            </a:r>
            <a:r>
              <a:rPr lang="en-US" dirty="0"/>
              <a:t> = new </a:t>
            </a:r>
            <a:r>
              <a:rPr lang="en-US" dirty="0" err="1"/>
              <a:t>AtomicInteger</a:t>
            </a:r>
            <a:r>
              <a:rPr lang="en-US" dirty="0"/>
              <a:t>(0);</a:t>
            </a:r>
          </a:p>
          <a:p>
            <a:pPr marL="0" indent="0">
              <a:spcBef>
                <a:spcPts val="0"/>
              </a:spcBef>
              <a:buNone/>
            </a:pPr>
            <a:endParaRPr lang="en-US" dirty="0"/>
          </a:p>
          <a:p>
            <a:pPr marL="0" indent="0">
              <a:spcBef>
                <a:spcPts val="0"/>
              </a:spcBef>
              <a:buNone/>
            </a:pPr>
            <a:r>
              <a:rPr lang="en-US" dirty="0"/>
              <a:t>        Runnable </a:t>
            </a:r>
            <a:r>
              <a:rPr lang="en-US" dirty="0" err="1"/>
              <a:t>incrementTask</a:t>
            </a:r>
            <a:r>
              <a:rPr lang="en-US" dirty="0"/>
              <a:t> = () -&gt; {</a:t>
            </a:r>
          </a:p>
          <a:p>
            <a:pPr marL="0" indent="0">
              <a:spcBef>
                <a:spcPts val="0"/>
              </a:spcBef>
              <a:buNone/>
            </a:pPr>
            <a:r>
              <a:rPr lang="en-US" dirty="0"/>
              <a:t>            for (int </a:t>
            </a:r>
            <a:r>
              <a:rPr lang="en-US" dirty="0" err="1"/>
              <a:t>i</a:t>
            </a:r>
            <a:r>
              <a:rPr lang="en-US" dirty="0"/>
              <a:t> = 0; </a:t>
            </a:r>
            <a:r>
              <a:rPr lang="en-US" dirty="0" err="1"/>
              <a:t>i</a:t>
            </a:r>
            <a:r>
              <a:rPr lang="en-US" dirty="0"/>
              <a:t> &lt; NUM_INCREMENTS; </a:t>
            </a:r>
            <a:r>
              <a:rPr lang="en-US" dirty="0" err="1"/>
              <a:t>i</a:t>
            </a:r>
            <a:r>
              <a:rPr lang="en-US" dirty="0"/>
              <a:t>++) {</a:t>
            </a:r>
          </a:p>
          <a:p>
            <a:pPr marL="0" indent="0">
              <a:spcBef>
                <a:spcPts val="0"/>
              </a:spcBef>
              <a:buNone/>
            </a:pPr>
            <a:r>
              <a:rPr lang="en-US" dirty="0"/>
              <a:t>                int </a:t>
            </a:r>
            <a:r>
              <a:rPr lang="en-US" dirty="0" err="1"/>
              <a:t>oldValue</a:t>
            </a:r>
            <a:r>
              <a:rPr lang="en-US" dirty="0"/>
              <a:t> = </a:t>
            </a:r>
            <a:r>
              <a:rPr lang="en-US" dirty="0" err="1"/>
              <a:t>atomicInt.getAndIncrement</a:t>
            </a:r>
            <a:r>
              <a:rPr lang="en-US" dirty="0"/>
              <a:t>();</a:t>
            </a:r>
          </a:p>
          <a:p>
            <a:pPr marL="0" indent="0">
              <a:spcBef>
                <a:spcPts val="0"/>
              </a:spcBef>
              <a:buNone/>
            </a:pPr>
            <a:r>
              <a:rPr lang="en-US" dirty="0"/>
              <a:t>                </a:t>
            </a:r>
            <a:r>
              <a:rPr lang="en-US" dirty="0" err="1"/>
              <a:t>System.out.println</a:t>
            </a:r>
            <a:r>
              <a:rPr lang="en-US" dirty="0"/>
              <a:t>("Thread " + </a:t>
            </a:r>
            <a:r>
              <a:rPr lang="en-US" dirty="0" err="1"/>
              <a:t>Thread.currentThread</a:t>
            </a:r>
            <a:r>
              <a:rPr lang="en-US" dirty="0"/>
              <a:t>().</a:t>
            </a:r>
            <a:r>
              <a:rPr lang="en-US" dirty="0" err="1"/>
              <a:t>threadId</a:t>
            </a:r>
            <a:r>
              <a:rPr lang="en-US" dirty="0"/>
              <a:t>() + " - increment from " + </a:t>
            </a:r>
            <a:r>
              <a:rPr lang="en-US" dirty="0" err="1"/>
              <a:t>oldValue</a:t>
            </a:r>
            <a:r>
              <a:rPr lang="en-US" dirty="0"/>
              <a:t>);</a:t>
            </a:r>
          </a:p>
          <a:p>
            <a:pPr marL="0" indent="0">
              <a:spcBef>
                <a:spcPts val="0"/>
              </a:spcBef>
              <a:buNone/>
            </a:pPr>
            <a:r>
              <a:rPr lang="en-US" dirty="0"/>
              <a:t>            }</a:t>
            </a:r>
          </a:p>
          <a:p>
            <a:pPr marL="0" indent="0">
              <a:spcBef>
                <a:spcPts val="0"/>
              </a:spcBef>
              <a:buNone/>
            </a:pPr>
            <a:r>
              <a:rPr lang="en-US" dirty="0"/>
              <a:t>        };</a:t>
            </a:r>
          </a:p>
          <a:p>
            <a:pPr marL="0" indent="0">
              <a:spcBef>
                <a:spcPts val="0"/>
              </a:spcBef>
              <a:buNone/>
            </a:pPr>
            <a:endParaRPr lang="en-US" dirty="0"/>
          </a:p>
          <a:p>
            <a:pPr marL="0" indent="0">
              <a:spcBef>
                <a:spcPts val="0"/>
              </a:spcBef>
              <a:buNone/>
            </a:pPr>
            <a:r>
              <a:rPr lang="en-US" dirty="0"/>
              <a:t>        // Start tasks</a:t>
            </a:r>
          </a:p>
          <a:p>
            <a:pPr marL="0" indent="0">
              <a:spcBef>
                <a:spcPts val="0"/>
              </a:spcBef>
              <a:buNone/>
            </a:pPr>
            <a:r>
              <a:rPr lang="en-US" dirty="0"/>
              <a:t>        </a:t>
            </a:r>
            <a:r>
              <a:rPr lang="en-US" dirty="0" err="1"/>
              <a:t>executor.submit</a:t>
            </a:r>
            <a:r>
              <a:rPr lang="en-US" dirty="0"/>
              <a:t>(</a:t>
            </a:r>
            <a:r>
              <a:rPr lang="en-US" dirty="0" err="1"/>
              <a:t>incrementTask</a:t>
            </a:r>
            <a:r>
              <a:rPr lang="en-US" dirty="0"/>
              <a:t>);</a:t>
            </a:r>
          </a:p>
          <a:p>
            <a:pPr marL="0" indent="0">
              <a:spcBef>
                <a:spcPts val="0"/>
              </a:spcBef>
              <a:buNone/>
            </a:pPr>
            <a:r>
              <a:rPr lang="en-US" dirty="0"/>
              <a:t>        </a:t>
            </a:r>
            <a:r>
              <a:rPr lang="en-US" dirty="0" err="1"/>
              <a:t>executor.submit</a:t>
            </a:r>
            <a:r>
              <a:rPr lang="en-US" dirty="0"/>
              <a:t>(</a:t>
            </a:r>
            <a:r>
              <a:rPr lang="en-US" dirty="0" err="1"/>
              <a:t>incrementTask</a:t>
            </a:r>
            <a:r>
              <a:rPr lang="en-US" dirty="0"/>
              <a:t>);</a:t>
            </a:r>
          </a:p>
          <a:p>
            <a:pPr marL="0" indent="0">
              <a:spcBef>
                <a:spcPts val="0"/>
              </a:spcBef>
              <a:buNone/>
            </a:pPr>
            <a:endParaRPr lang="en-US" dirty="0"/>
          </a:p>
          <a:p>
            <a:pPr marL="0" indent="0">
              <a:spcBef>
                <a:spcPts val="0"/>
              </a:spcBef>
              <a:buNone/>
            </a:pPr>
            <a:r>
              <a:rPr lang="en-US" dirty="0"/>
              <a:t>        // Shutdown executor to exit application cleanly</a:t>
            </a:r>
          </a:p>
          <a:p>
            <a:pPr marL="0" indent="0">
              <a:spcBef>
                <a:spcPts val="0"/>
              </a:spcBef>
              <a:buNone/>
            </a:pPr>
            <a:r>
              <a:rPr lang="en-US" dirty="0"/>
              <a:t>        </a:t>
            </a:r>
            <a:r>
              <a:rPr lang="en-US" dirty="0" err="1"/>
              <a:t>executor.shutdown</a:t>
            </a:r>
            <a:r>
              <a:rPr lang="en-US" dirty="0"/>
              <a:t>();</a:t>
            </a:r>
          </a:p>
          <a:p>
            <a:pPr marL="0" indent="0">
              <a:spcBef>
                <a:spcPts val="0"/>
              </a:spcBef>
              <a:buNone/>
            </a:pPr>
            <a:r>
              <a:rPr lang="en-US" dirty="0"/>
              <a:t>    }</a:t>
            </a:r>
          </a:p>
          <a:p>
            <a:pPr marL="0" indent="0">
              <a:spcBef>
                <a:spcPts val="0"/>
              </a:spcBef>
              <a:buNone/>
            </a:pPr>
            <a:r>
              <a:rPr lang="en-US" dirty="0"/>
              <a:t>}</a:t>
            </a:r>
          </a:p>
          <a:p>
            <a:endParaRPr lang="en-US" dirty="0"/>
          </a:p>
        </p:txBody>
      </p:sp>
    </p:spTree>
    <p:extLst>
      <p:ext uri="{BB962C8B-B14F-4D97-AF65-F5344CB8AC3E}">
        <p14:creationId xmlns:p14="http://schemas.microsoft.com/office/powerpoint/2010/main" val="3153672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E478-A8CD-4D5A-AE00-46F7FD47629F}"/>
              </a:ext>
            </a:extLst>
          </p:cNvPr>
          <p:cNvSpPr>
            <a:spLocks noGrp="1"/>
          </p:cNvSpPr>
          <p:nvPr>
            <p:ph type="title"/>
          </p:nvPr>
        </p:nvSpPr>
        <p:spPr>
          <a:xfrm>
            <a:off x="838200" y="365125"/>
            <a:ext cx="10515600" cy="462565"/>
          </a:xfrm>
        </p:spPr>
        <p:txBody>
          <a:bodyPr>
            <a:normAutofit fontScale="90000"/>
          </a:bodyPr>
          <a:lstStyle/>
          <a:p>
            <a:r>
              <a:rPr lang="en-US" dirty="0" err="1"/>
              <a:t>AtomicReference</a:t>
            </a:r>
            <a:r>
              <a:rPr lang="en-US" dirty="0"/>
              <a:t> Example:</a:t>
            </a:r>
          </a:p>
        </p:txBody>
      </p:sp>
      <p:sp>
        <p:nvSpPr>
          <p:cNvPr id="3" name="Content Placeholder 2">
            <a:extLst>
              <a:ext uri="{FF2B5EF4-FFF2-40B4-BE49-F238E27FC236}">
                <a16:creationId xmlns:a16="http://schemas.microsoft.com/office/drawing/2014/main" id="{EE2757F0-69AB-413F-8178-A69E1DF71007}"/>
              </a:ext>
            </a:extLst>
          </p:cNvPr>
          <p:cNvSpPr>
            <a:spLocks noGrp="1"/>
          </p:cNvSpPr>
          <p:nvPr>
            <p:ph idx="1"/>
          </p:nvPr>
        </p:nvSpPr>
        <p:spPr>
          <a:xfrm>
            <a:off x="838200" y="827690"/>
            <a:ext cx="10515600" cy="5951482"/>
          </a:xfrm>
        </p:spPr>
        <p:txBody>
          <a:bodyPr>
            <a:normAutofit fontScale="92500" lnSpcReduction="20000"/>
          </a:bodyPr>
          <a:lstStyle/>
          <a:p>
            <a:pPr marL="0" indent="0">
              <a:spcBef>
                <a:spcPts val="0"/>
              </a:spcBef>
              <a:buNone/>
            </a:pPr>
            <a:r>
              <a:rPr lang="en-US" dirty="0"/>
              <a:t>public class </a:t>
            </a:r>
            <a:r>
              <a:rPr lang="en-US" dirty="0" err="1"/>
              <a:t>AtomicReferenceExample</a:t>
            </a:r>
            <a:r>
              <a:rPr lang="en-US" dirty="0"/>
              <a:t> {</a:t>
            </a:r>
          </a:p>
          <a:p>
            <a:pPr marL="0" indent="0">
              <a:spcBef>
                <a:spcPts val="0"/>
              </a:spcBef>
              <a:buNone/>
            </a:pPr>
            <a:endParaRPr lang="en-US" dirty="0"/>
          </a:p>
          <a:p>
            <a:pPr marL="0" indent="0">
              <a:spcBef>
                <a:spcPts val="0"/>
              </a:spcBef>
              <a:buNone/>
            </a:pPr>
            <a:r>
              <a:rPr lang="en-US" dirty="0"/>
              <a:t>    public static void main(String[] </a:t>
            </a:r>
            <a:r>
              <a:rPr lang="en-US" dirty="0" err="1"/>
              <a:t>args</a:t>
            </a:r>
            <a:r>
              <a:rPr lang="en-US" dirty="0"/>
              <a:t>) {</a:t>
            </a:r>
          </a:p>
          <a:p>
            <a:pPr marL="0" indent="0">
              <a:spcBef>
                <a:spcPts val="0"/>
              </a:spcBef>
              <a:buNone/>
            </a:pPr>
            <a:r>
              <a:rPr lang="en-US" dirty="0"/>
              <a:t>        // Example using </a:t>
            </a:r>
            <a:r>
              <a:rPr lang="en-US" dirty="0" err="1"/>
              <a:t>AtomicReference</a:t>
            </a:r>
            <a:r>
              <a:rPr lang="en-US" dirty="0"/>
              <a:t> with a simple User class</a:t>
            </a:r>
          </a:p>
          <a:p>
            <a:pPr marL="0" indent="0">
              <a:spcBef>
                <a:spcPts val="0"/>
              </a:spcBef>
              <a:buNone/>
            </a:pPr>
            <a:r>
              <a:rPr lang="en-US" dirty="0"/>
              <a:t>        </a:t>
            </a:r>
            <a:r>
              <a:rPr lang="en-US" dirty="0" err="1"/>
              <a:t>AtomicReference</a:t>
            </a:r>
            <a:r>
              <a:rPr lang="en-US" dirty="0"/>
              <a:t>&lt;User&gt; </a:t>
            </a:r>
            <a:r>
              <a:rPr lang="en-US" dirty="0" err="1"/>
              <a:t>atomicUserRef</a:t>
            </a:r>
            <a:r>
              <a:rPr lang="en-US" dirty="0"/>
              <a:t> = new </a:t>
            </a:r>
            <a:r>
              <a:rPr lang="en-US" dirty="0" err="1"/>
              <a:t>AtomicReference</a:t>
            </a:r>
            <a:r>
              <a:rPr lang="en-US" dirty="0"/>
              <a:t>&lt;&gt;(new User("John"));</a:t>
            </a:r>
          </a:p>
          <a:p>
            <a:pPr marL="0" indent="0">
              <a:spcBef>
                <a:spcPts val="0"/>
              </a:spcBef>
              <a:buNone/>
            </a:pPr>
            <a:endParaRPr lang="en-US" dirty="0"/>
          </a:p>
          <a:p>
            <a:pPr marL="0" indent="0">
              <a:spcBef>
                <a:spcPts val="0"/>
              </a:spcBef>
              <a:buNone/>
            </a:pPr>
            <a:r>
              <a:rPr lang="en-US" dirty="0"/>
              <a:t>        User </a:t>
            </a:r>
            <a:r>
              <a:rPr lang="en-US" dirty="0" err="1"/>
              <a:t>updatedUser</a:t>
            </a:r>
            <a:r>
              <a:rPr lang="en-US" dirty="0"/>
              <a:t> = new User("Jane");</a:t>
            </a:r>
          </a:p>
          <a:p>
            <a:pPr marL="0" indent="0">
              <a:spcBef>
                <a:spcPts val="0"/>
              </a:spcBef>
              <a:buNone/>
            </a:pPr>
            <a:endParaRPr lang="en-US" dirty="0"/>
          </a:p>
          <a:p>
            <a:pPr marL="0" indent="0">
              <a:spcBef>
                <a:spcPts val="0"/>
              </a:spcBef>
              <a:buNone/>
            </a:pPr>
            <a:r>
              <a:rPr lang="en-US" dirty="0"/>
              <a:t>        </a:t>
            </a:r>
            <a:r>
              <a:rPr lang="en-US" dirty="0" err="1"/>
              <a:t>boolean</a:t>
            </a:r>
            <a:r>
              <a:rPr lang="en-US" dirty="0"/>
              <a:t> successful = </a:t>
            </a:r>
            <a:r>
              <a:rPr lang="en-US" dirty="0" err="1"/>
              <a:t>atomicUserRef.compareAndSet</a:t>
            </a:r>
            <a:r>
              <a:rPr lang="en-US" dirty="0"/>
              <a:t>(</a:t>
            </a:r>
            <a:r>
              <a:rPr lang="en-US" dirty="0" err="1"/>
              <a:t>atomicUserRef.get</a:t>
            </a:r>
            <a:r>
              <a:rPr lang="en-US" dirty="0"/>
              <a:t>(), </a:t>
            </a:r>
            <a:r>
              <a:rPr lang="en-US" dirty="0" err="1"/>
              <a:t>updatedUser</a:t>
            </a:r>
            <a:r>
              <a:rPr lang="en-US" dirty="0"/>
              <a:t>);</a:t>
            </a:r>
          </a:p>
          <a:p>
            <a:pPr marL="0" indent="0">
              <a:spcBef>
                <a:spcPts val="0"/>
              </a:spcBef>
              <a:buNone/>
            </a:pPr>
            <a:r>
              <a:rPr lang="en-US" dirty="0"/>
              <a:t>        if (successful) {</a:t>
            </a:r>
          </a:p>
          <a:p>
            <a:pPr marL="0" indent="0">
              <a:spcBef>
                <a:spcPts val="0"/>
              </a:spcBef>
              <a:buNone/>
            </a:pPr>
            <a:r>
              <a:rPr lang="en-US" dirty="0"/>
              <a:t>            </a:t>
            </a:r>
            <a:r>
              <a:rPr lang="en-US" dirty="0" err="1"/>
              <a:t>System.out.println</a:t>
            </a:r>
            <a:r>
              <a:rPr lang="en-US" dirty="0"/>
              <a:t>("User updated: " + </a:t>
            </a:r>
            <a:r>
              <a:rPr lang="en-US" dirty="0" err="1"/>
              <a:t>atomicUserRef.get</a:t>
            </a:r>
            <a:r>
              <a:rPr lang="en-US" dirty="0"/>
              <a:t>().</a:t>
            </a:r>
            <a:r>
              <a:rPr lang="en-US" dirty="0" err="1"/>
              <a:t>getName</a:t>
            </a:r>
            <a:r>
              <a:rPr lang="en-US" dirty="0"/>
              <a:t>());</a:t>
            </a:r>
          </a:p>
          <a:p>
            <a:pPr marL="0" indent="0">
              <a:spcBef>
                <a:spcPts val="0"/>
              </a:spcBef>
              <a:buNone/>
            </a:pPr>
            <a:r>
              <a:rPr lang="en-US" dirty="0"/>
              <a:t>        } else {</a:t>
            </a:r>
          </a:p>
          <a:p>
            <a:pPr marL="0" indent="0">
              <a:spcBef>
                <a:spcPts val="0"/>
              </a:spcBef>
              <a:buNone/>
            </a:pPr>
            <a:r>
              <a:rPr lang="en-US" dirty="0"/>
              <a:t>            </a:t>
            </a:r>
            <a:r>
              <a:rPr lang="en-US" dirty="0" err="1"/>
              <a:t>System.out.println</a:t>
            </a:r>
            <a:r>
              <a:rPr lang="en-US" dirty="0"/>
              <a:t>("Failed to update user.");</a:t>
            </a:r>
          </a:p>
          <a:p>
            <a:pPr marL="0" indent="0">
              <a:spcBef>
                <a:spcPts val="0"/>
              </a:spcBef>
              <a:buNone/>
            </a:pPr>
            <a:r>
              <a:rPr lang="en-US" dirty="0"/>
              <a:t>        }</a:t>
            </a:r>
          </a:p>
          <a:p>
            <a:pPr marL="0" indent="0">
              <a:spcBef>
                <a:spcPts val="0"/>
              </a:spcBef>
              <a:buNone/>
            </a:pPr>
            <a:r>
              <a:rPr lang="en-US" dirty="0"/>
              <a:t>    }</a:t>
            </a:r>
          </a:p>
          <a:p>
            <a:pPr marL="0" indent="0">
              <a:spcBef>
                <a:spcPts val="0"/>
              </a:spcBef>
              <a:buNone/>
            </a:pPr>
            <a:endParaRPr lang="en-US" dirty="0"/>
          </a:p>
          <a:p>
            <a:pPr marL="0" indent="0">
              <a:spcBef>
                <a:spcPts val="0"/>
              </a:spcBef>
              <a:buNone/>
            </a:pPr>
            <a:r>
              <a:rPr lang="en-US" dirty="0"/>
              <a:t>}</a:t>
            </a:r>
          </a:p>
          <a:p>
            <a:endParaRPr lang="en-US" dirty="0"/>
          </a:p>
        </p:txBody>
      </p:sp>
    </p:spTree>
    <p:extLst>
      <p:ext uri="{BB962C8B-B14F-4D97-AF65-F5344CB8AC3E}">
        <p14:creationId xmlns:p14="http://schemas.microsoft.com/office/powerpoint/2010/main" val="296008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4C5C-A404-48D4-AB9B-B358F24331F8}"/>
              </a:ext>
            </a:extLst>
          </p:cNvPr>
          <p:cNvSpPr>
            <a:spLocks noGrp="1"/>
          </p:cNvSpPr>
          <p:nvPr>
            <p:ph type="title"/>
          </p:nvPr>
        </p:nvSpPr>
        <p:spPr/>
        <p:txBody>
          <a:bodyPr/>
          <a:lstStyle/>
          <a:p>
            <a:r>
              <a:rPr lang="en-US" dirty="0"/>
              <a:t>Gathering Information about the Lifecycle</a:t>
            </a:r>
          </a:p>
        </p:txBody>
      </p:sp>
      <p:sp>
        <p:nvSpPr>
          <p:cNvPr id="3" name="Content Placeholder 2">
            <a:extLst>
              <a:ext uri="{FF2B5EF4-FFF2-40B4-BE49-F238E27FC236}">
                <a16:creationId xmlns:a16="http://schemas.microsoft.com/office/drawing/2014/main" id="{1FA62D16-9F92-401A-A94A-0AE5BC1C478A}"/>
              </a:ext>
            </a:extLst>
          </p:cNvPr>
          <p:cNvSpPr>
            <a:spLocks noGrp="1"/>
          </p:cNvSpPr>
          <p:nvPr>
            <p:ph idx="1"/>
          </p:nvPr>
        </p:nvSpPr>
        <p:spPr>
          <a:xfrm>
            <a:off x="838200" y="2025869"/>
            <a:ext cx="10515600" cy="4151094"/>
          </a:xfrm>
        </p:spPr>
        <p:txBody>
          <a:bodyPr>
            <a:normAutofit/>
          </a:bodyPr>
          <a:lstStyle/>
          <a:p>
            <a:r>
              <a:rPr lang="en-US" b="1" dirty="0"/>
              <a:t>Using Thread </a:t>
            </a:r>
            <a:r>
              <a:rPr lang="en-US" dirty="0"/>
              <a:t>State: </a:t>
            </a:r>
            <a:r>
              <a:rPr lang="en-US" dirty="0" err="1"/>
              <a:t>thread.getState</a:t>
            </a:r>
            <a:r>
              <a:rPr lang="en-US" dirty="0"/>
              <a:t>()</a:t>
            </a:r>
          </a:p>
          <a:p>
            <a:pPr lvl="1"/>
            <a:endParaRPr lang="en-US" dirty="0"/>
          </a:p>
        </p:txBody>
      </p:sp>
    </p:spTree>
    <p:extLst>
      <p:ext uri="{BB962C8B-B14F-4D97-AF65-F5344CB8AC3E}">
        <p14:creationId xmlns:p14="http://schemas.microsoft.com/office/powerpoint/2010/main" val="217060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6389-8CA6-4EC2-AA58-657BF6974462}"/>
              </a:ext>
            </a:extLst>
          </p:cNvPr>
          <p:cNvSpPr>
            <a:spLocks noGrp="1"/>
          </p:cNvSpPr>
          <p:nvPr>
            <p:ph type="title"/>
          </p:nvPr>
        </p:nvSpPr>
        <p:spPr>
          <a:xfrm>
            <a:off x="838200" y="365125"/>
            <a:ext cx="10515600" cy="486213"/>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D9776609-6338-4F18-BBED-780F4D3482F4}"/>
              </a:ext>
            </a:extLst>
          </p:cNvPr>
          <p:cNvSpPr>
            <a:spLocks noGrp="1"/>
          </p:cNvSpPr>
          <p:nvPr>
            <p:ph idx="1"/>
          </p:nvPr>
        </p:nvSpPr>
        <p:spPr>
          <a:xfrm>
            <a:off x="838200" y="930166"/>
            <a:ext cx="10515600" cy="5927834"/>
          </a:xfrm>
        </p:spPr>
        <p:txBody>
          <a:bodyPr>
            <a:normAutofit fontScale="47500" lnSpcReduction="20000"/>
          </a:bodyPr>
          <a:lstStyle/>
          <a:p>
            <a:pPr marL="0" indent="0">
              <a:buNone/>
            </a:pPr>
            <a:r>
              <a:rPr lang="en-US" sz="3300" dirty="0"/>
              <a:t>public class </a:t>
            </a:r>
            <a:r>
              <a:rPr lang="en-US" sz="3300" b="1" dirty="0" err="1"/>
              <a:t>ThreadStateDemo</a:t>
            </a:r>
            <a:r>
              <a:rPr lang="en-US" sz="3300" dirty="0"/>
              <a:t> {</a:t>
            </a:r>
          </a:p>
          <a:p>
            <a:pPr marL="0" indent="0">
              <a:buNone/>
            </a:pPr>
            <a:r>
              <a:rPr lang="en-US" sz="3300" dirty="0"/>
              <a:t>    public static void main(String[] </a:t>
            </a:r>
            <a:r>
              <a:rPr lang="en-US" sz="3300" dirty="0" err="1"/>
              <a:t>args</a:t>
            </a:r>
            <a:r>
              <a:rPr lang="en-US" sz="3300" dirty="0"/>
              <a:t>) throws </a:t>
            </a:r>
            <a:r>
              <a:rPr lang="en-US" sz="3300" dirty="0" err="1"/>
              <a:t>InterruptedException</a:t>
            </a:r>
            <a:r>
              <a:rPr lang="en-US" sz="3300" dirty="0"/>
              <a:t> {</a:t>
            </a:r>
          </a:p>
          <a:p>
            <a:pPr marL="0" indent="0">
              <a:buNone/>
            </a:pPr>
            <a:r>
              <a:rPr lang="en-US" sz="3300" dirty="0"/>
              <a:t>        Thread </a:t>
            </a:r>
            <a:r>
              <a:rPr lang="en-US" sz="3300" dirty="0" err="1"/>
              <a:t>thread</a:t>
            </a:r>
            <a:r>
              <a:rPr lang="en-US" sz="3300" dirty="0"/>
              <a:t> = new Thread(() -&gt; {</a:t>
            </a:r>
          </a:p>
          <a:p>
            <a:pPr marL="0" indent="0">
              <a:buNone/>
            </a:pPr>
            <a:r>
              <a:rPr lang="en-US" sz="3300" dirty="0"/>
              <a:t>            try {</a:t>
            </a:r>
          </a:p>
          <a:p>
            <a:pPr marL="0" indent="0">
              <a:buNone/>
            </a:pPr>
            <a:r>
              <a:rPr lang="en-US" sz="3300" dirty="0"/>
              <a:t>                </a:t>
            </a:r>
            <a:r>
              <a:rPr lang="en-US" sz="3300" dirty="0" err="1"/>
              <a:t>Thread.sleep</a:t>
            </a:r>
            <a:r>
              <a:rPr lang="en-US" sz="3300" dirty="0"/>
              <a:t>(2000);  // Simulate some operations</a:t>
            </a:r>
          </a:p>
          <a:p>
            <a:pPr marL="0" indent="0">
              <a:buNone/>
            </a:pPr>
            <a:r>
              <a:rPr lang="en-US" sz="3300" dirty="0"/>
              <a:t>            } catch (</a:t>
            </a:r>
            <a:r>
              <a:rPr lang="en-US" sz="3300" dirty="0" err="1"/>
              <a:t>InterruptedException</a:t>
            </a:r>
            <a:r>
              <a:rPr lang="en-US" sz="3300" dirty="0"/>
              <a:t> e) {</a:t>
            </a:r>
          </a:p>
          <a:p>
            <a:pPr marL="0" indent="0">
              <a:buNone/>
            </a:pPr>
            <a:r>
              <a:rPr lang="en-US" sz="3300" dirty="0"/>
              <a:t>                </a:t>
            </a:r>
            <a:r>
              <a:rPr lang="en-US" sz="3300" dirty="0" err="1"/>
              <a:t>Thread.currentThread</a:t>
            </a:r>
            <a:r>
              <a:rPr lang="en-US" sz="3300" dirty="0"/>
              <a:t>().interrupt();</a:t>
            </a:r>
          </a:p>
          <a:p>
            <a:pPr marL="0" indent="0">
              <a:buNone/>
            </a:pPr>
            <a:r>
              <a:rPr lang="en-US" sz="3300" dirty="0"/>
              <a:t>            }</a:t>
            </a:r>
          </a:p>
          <a:p>
            <a:pPr marL="0" indent="0">
              <a:buNone/>
            </a:pPr>
            <a:r>
              <a:rPr lang="en-US" sz="3300" dirty="0"/>
              <a:t>            </a:t>
            </a:r>
            <a:r>
              <a:rPr lang="en-US" sz="3300" dirty="0" err="1"/>
              <a:t>System.out.println</a:t>
            </a:r>
            <a:r>
              <a:rPr lang="en-US" sz="3300" dirty="0"/>
              <a:t>("Thread finished.");</a:t>
            </a:r>
          </a:p>
          <a:p>
            <a:pPr marL="0" indent="0">
              <a:buNone/>
            </a:pPr>
            <a:r>
              <a:rPr lang="en-US" sz="3300" dirty="0"/>
              <a:t>        });</a:t>
            </a:r>
          </a:p>
          <a:p>
            <a:pPr marL="0" indent="0">
              <a:buNone/>
            </a:pPr>
            <a:r>
              <a:rPr lang="en-US" sz="3300" dirty="0"/>
              <a:t>        </a:t>
            </a:r>
            <a:r>
              <a:rPr lang="en-US" sz="3300" dirty="0" err="1"/>
              <a:t>System.out.println</a:t>
            </a:r>
            <a:r>
              <a:rPr lang="en-US" sz="3300" dirty="0"/>
              <a:t>("Thread state after creation: " + </a:t>
            </a:r>
            <a:r>
              <a:rPr lang="en-US" sz="3300" dirty="0" err="1"/>
              <a:t>thread.getState</a:t>
            </a:r>
            <a:r>
              <a:rPr lang="en-US" sz="3300" dirty="0"/>
              <a:t>());  // Should show NEW</a:t>
            </a:r>
          </a:p>
          <a:p>
            <a:pPr marL="0" indent="0">
              <a:buNone/>
            </a:pPr>
            <a:r>
              <a:rPr lang="en-US" sz="3300" dirty="0"/>
              <a:t>        </a:t>
            </a:r>
            <a:r>
              <a:rPr lang="en-US" sz="3300" dirty="0" err="1"/>
              <a:t>thread.start</a:t>
            </a:r>
            <a:r>
              <a:rPr lang="en-US" sz="3300" dirty="0"/>
              <a:t>();</a:t>
            </a:r>
          </a:p>
          <a:p>
            <a:pPr marL="0" indent="0">
              <a:buNone/>
            </a:pPr>
            <a:r>
              <a:rPr lang="en-US" sz="3300" dirty="0"/>
              <a:t>        </a:t>
            </a:r>
            <a:r>
              <a:rPr lang="en-US" sz="3300" dirty="0" err="1"/>
              <a:t>System.out.println</a:t>
            </a:r>
            <a:r>
              <a:rPr lang="en-US" sz="3300" dirty="0"/>
              <a:t>("Thread state after start: " + </a:t>
            </a:r>
            <a:r>
              <a:rPr lang="en-US" sz="3300" dirty="0" err="1"/>
              <a:t>thread.getState</a:t>
            </a:r>
            <a:r>
              <a:rPr lang="en-US" sz="3300" dirty="0"/>
              <a:t>());  // Should show RUNNABLE</a:t>
            </a:r>
          </a:p>
          <a:p>
            <a:pPr marL="0" indent="0">
              <a:buNone/>
            </a:pPr>
            <a:r>
              <a:rPr lang="en-US" sz="3300" dirty="0"/>
              <a:t>        </a:t>
            </a:r>
            <a:r>
              <a:rPr lang="en-US" sz="3300" dirty="0" err="1"/>
              <a:t>Thread.sleep</a:t>
            </a:r>
            <a:r>
              <a:rPr lang="en-US" sz="3300" dirty="0"/>
              <a:t>(100);  // Main thread sleeps a bit to let the new thread reach sleep state</a:t>
            </a:r>
          </a:p>
          <a:p>
            <a:pPr marL="0" indent="0">
              <a:buNone/>
            </a:pPr>
            <a:r>
              <a:rPr lang="en-US" sz="3300" dirty="0"/>
              <a:t>        </a:t>
            </a:r>
            <a:r>
              <a:rPr lang="en-US" sz="3300" dirty="0" err="1"/>
              <a:t>System.out.println</a:t>
            </a:r>
            <a:r>
              <a:rPr lang="en-US" sz="3300" dirty="0"/>
              <a:t>("Thread state in sleep: " + </a:t>
            </a:r>
            <a:r>
              <a:rPr lang="en-US" sz="3300" dirty="0" err="1"/>
              <a:t>thread.getState</a:t>
            </a:r>
            <a:r>
              <a:rPr lang="en-US" sz="3300" dirty="0"/>
              <a:t>());  // Should show TIMED_WAITING</a:t>
            </a:r>
          </a:p>
          <a:p>
            <a:pPr marL="0" indent="0">
              <a:buNone/>
            </a:pPr>
            <a:r>
              <a:rPr lang="en-US" sz="3300" dirty="0"/>
              <a:t>        </a:t>
            </a:r>
            <a:r>
              <a:rPr lang="en-US" sz="3300" dirty="0" err="1"/>
              <a:t>thread.join</a:t>
            </a:r>
            <a:r>
              <a:rPr lang="en-US" sz="3300" dirty="0"/>
              <a:t>();  // Wait for the thread to die</a:t>
            </a:r>
          </a:p>
          <a:p>
            <a:pPr marL="0" indent="0">
              <a:buNone/>
            </a:pPr>
            <a:r>
              <a:rPr lang="en-US" sz="3300" dirty="0"/>
              <a:t>        </a:t>
            </a:r>
            <a:r>
              <a:rPr lang="en-US" sz="3300" dirty="0" err="1"/>
              <a:t>System.out.println</a:t>
            </a:r>
            <a:r>
              <a:rPr lang="en-US" sz="3300" dirty="0"/>
              <a:t>("Thread state after end: " + </a:t>
            </a:r>
            <a:r>
              <a:rPr lang="en-US" sz="3300" dirty="0" err="1"/>
              <a:t>thread.getState</a:t>
            </a:r>
            <a:r>
              <a:rPr lang="en-US" sz="3300" dirty="0"/>
              <a:t>());  // Should show TERMINATED</a:t>
            </a:r>
          </a:p>
          <a:p>
            <a:pPr marL="0" indent="0">
              <a:buNone/>
            </a:pPr>
            <a:r>
              <a:rPr lang="en-US" sz="3300" dirty="0"/>
              <a:t>    }</a:t>
            </a:r>
          </a:p>
          <a:p>
            <a:pPr marL="0" indent="0">
              <a:buNone/>
            </a:pPr>
            <a:r>
              <a:rPr lang="en-US" sz="3300" dirty="0"/>
              <a:t>}</a:t>
            </a:r>
          </a:p>
          <a:p>
            <a:pPr marL="0" indent="0">
              <a:buNone/>
            </a:pPr>
            <a:endParaRPr lang="en-US" dirty="0"/>
          </a:p>
          <a:p>
            <a:endParaRPr lang="en-US" dirty="0"/>
          </a:p>
        </p:txBody>
      </p:sp>
    </p:spTree>
    <p:extLst>
      <p:ext uri="{BB962C8B-B14F-4D97-AF65-F5344CB8AC3E}">
        <p14:creationId xmlns:p14="http://schemas.microsoft.com/office/powerpoint/2010/main" val="102819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6776-819D-4057-9616-40752D9A2C09}"/>
              </a:ext>
            </a:extLst>
          </p:cNvPr>
          <p:cNvSpPr>
            <a:spLocks noGrp="1"/>
          </p:cNvSpPr>
          <p:nvPr>
            <p:ph type="title"/>
          </p:nvPr>
        </p:nvSpPr>
        <p:spPr/>
        <p:txBody>
          <a:bodyPr/>
          <a:lstStyle/>
          <a:p>
            <a:r>
              <a:rPr lang="en-US" dirty="0"/>
              <a:t>Thread Priorities:</a:t>
            </a:r>
          </a:p>
        </p:txBody>
      </p:sp>
      <p:sp>
        <p:nvSpPr>
          <p:cNvPr id="3" name="Content Placeholder 2">
            <a:extLst>
              <a:ext uri="{FF2B5EF4-FFF2-40B4-BE49-F238E27FC236}">
                <a16:creationId xmlns:a16="http://schemas.microsoft.com/office/drawing/2014/main" id="{9ADDE1A8-2D74-488F-87A3-F1C07D2B4745}"/>
              </a:ext>
            </a:extLst>
          </p:cNvPr>
          <p:cNvSpPr>
            <a:spLocks noGrp="1"/>
          </p:cNvSpPr>
          <p:nvPr>
            <p:ph idx="1"/>
          </p:nvPr>
        </p:nvSpPr>
        <p:spPr/>
        <p:txBody>
          <a:bodyPr/>
          <a:lstStyle/>
          <a:p>
            <a:r>
              <a:rPr lang="en-US" dirty="0"/>
              <a:t>Threads can have priorities and the JVM provides relative prioritization of threads based on these.</a:t>
            </a:r>
          </a:p>
          <a:p>
            <a:endParaRPr lang="en-US" dirty="0"/>
          </a:p>
          <a:p>
            <a:r>
              <a:rPr lang="en-US" dirty="0"/>
              <a:t>In Java, every thread has a priority, typically represented as an integer value that affects the order in which threads are scheduled for execution. Java provides a predefined range and set constants for these priorities, which help in fine-tuning the behavior of multithreaded programs.</a:t>
            </a:r>
          </a:p>
        </p:txBody>
      </p:sp>
    </p:spTree>
    <p:extLst>
      <p:ext uri="{BB962C8B-B14F-4D97-AF65-F5344CB8AC3E}">
        <p14:creationId xmlns:p14="http://schemas.microsoft.com/office/powerpoint/2010/main" val="44156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B1E5-1248-4FCE-8E56-80A8A53251D9}"/>
              </a:ext>
            </a:extLst>
          </p:cNvPr>
          <p:cNvSpPr>
            <a:spLocks noGrp="1"/>
          </p:cNvSpPr>
          <p:nvPr>
            <p:ph type="title"/>
          </p:nvPr>
        </p:nvSpPr>
        <p:spPr/>
        <p:txBody>
          <a:bodyPr/>
          <a:lstStyle/>
          <a:p>
            <a:r>
              <a:rPr lang="en-US" dirty="0"/>
              <a:t>Range of Thread Priorities</a:t>
            </a:r>
          </a:p>
        </p:txBody>
      </p:sp>
      <p:sp>
        <p:nvSpPr>
          <p:cNvPr id="3" name="Content Placeholder 2">
            <a:extLst>
              <a:ext uri="{FF2B5EF4-FFF2-40B4-BE49-F238E27FC236}">
                <a16:creationId xmlns:a16="http://schemas.microsoft.com/office/drawing/2014/main" id="{15FDBE40-A5D5-4E47-B186-1E70A53B115B}"/>
              </a:ext>
            </a:extLst>
          </p:cNvPr>
          <p:cNvSpPr>
            <a:spLocks noGrp="1"/>
          </p:cNvSpPr>
          <p:nvPr>
            <p:ph idx="1"/>
          </p:nvPr>
        </p:nvSpPr>
        <p:spPr/>
        <p:txBody>
          <a:bodyPr/>
          <a:lstStyle/>
          <a:p>
            <a:r>
              <a:rPr lang="en-US" dirty="0"/>
              <a:t>Minimum Priority: </a:t>
            </a:r>
            <a:r>
              <a:rPr lang="en-US" b="1" dirty="0" err="1"/>
              <a:t>Thread.MIN_PRIORITY</a:t>
            </a:r>
            <a:r>
              <a:rPr lang="en-US" b="1" dirty="0"/>
              <a:t> </a:t>
            </a:r>
            <a:r>
              <a:rPr lang="en-US" dirty="0"/>
              <a:t>- This constant has a value of 1.</a:t>
            </a:r>
          </a:p>
          <a:p>
            <a:r>
              <a:rPr lang="en-US" dirty="0"/>
              <a:t>Normal Priority: </a:t>
            </a:r>
            <a:r>
              <a:rPr lang="en-US" b="1" dirty="0" err="1"/>
              <a:t>Thread.NORM_PRIORITY</a:t>
            </a:r>
            <a:r>
              <a:rPr lang="en-US" b="1" dirty="0"/>
              <a:t> </a:t>
            </a:r>
            <a:r>
              <a:rPr lang="en-US" dirty="0"/>
              <a:t>- This constant has a value of 5. This is the default priority that a thread receives unless explicitly set otherwise.</a:t>
            </a:r>
          </a:p>
          <a:p>
            <a:r>
              <a:rPr lang="en-US" dirty="0"/>
              <a:t>Maximum Priority: </a:t>
            </a:r>
            <a:r>
              <a:rPr lang="en-US" b="1" dirty="0" err="1"/>
              <a:t>Thread.MAX_PRIORITY</a:t>
            </a:r>
            <a:r>
              <a:rPr lang="en-US" b="1" dirty="0"/>
              <a:t> </a:t>
            </a:r>
            <a:r>
              <a:rPr lang="en-US" dirty="0"/>
              <a:t>- This constant has a value of 10.</a:t>
            </a:r>
          </a:p>
        </p:txBody>
      </p:sp>
    </p:spTree>
    <p:extLst>
      <p:ext uri="{BB962C8B-B14F-4D97-AF65-F5344CB8AC3E}">
        <p14:creationId xmlns:p14="http://schemas.microsoft.com/office/powerpoint/2010/main" val="177271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BAB9-506E-490D-8428-62E068EDD33C}"/>
              </a:ext>
            </a:extLst>
          </p:cNvPr>
          <p:cNvSpPr>
            <a:spLocks noGrp="1"/>
          </p:cNvSpPr>
          <p:nvPr>
            <p:ph type="title"/>
          </p:nvPr>
        </p:nvSpPr>
        <p:spPr/>
        <p:txBody>
          <a:bodyPr/>
          <a:lstStyle/>
          <a:p>
            <a:r>
              <a:rPr lang="en-US" dirty="0"/>
              <a:t>Impact of Setting Priorities</a:t>
            </a:r>
          </a:p>
        </p:txBody>
      </p:sp>
      <p:sp>
        <p:nvSpPr>
          <p:cNvPr id="3" name="Content Placeholder 2">
            <a:extLst>
              <a:ext uri="{FF2B5EF4-FFF2-40B4-BE49-F238E27FC236}">
                <a16:creationId xmlns:a16="http://schemas.microsoft.com/office/drawing/2014/main" id="{56391E57-B036-4691-91C4-52B774CCAB92}"/>
              </a:ext>
            </a:extLst>
          </p:cNvPr>
          <p:cNvSpPr>
            <a:spLocks noGrp="1"/>
          </p:cNvSpPr>
          <p:nvPr>
            <p:ph idx="1"/>
          </p:nvPr>
        </p:nvSpPr>
        <p:spPr/>
        <p:txBody>
          <a:bodyPr/>
          <a:lstStyle/>
          <a:p>
            <a:r>
              <a:rPr lang="en-US" dirty="0"/>
              <a:t>Priorities are used by the thread scheduler to decide when each thread should run, with higher priority threads generally receiving more CPU time than lower priority ones. However, the exact behavior is dependent on the Java Virtual Machine's (JVM) implementation and the underlying operating system. Because the effect of setting different priorities can vary, and in some systems, it might not have as much impact as expected.</a:t>
            </a:r>
          </a:p>
        </p:txBody>
      </p:sp>
    </p:spTree>
    <p:extLst>
      <p:ext uri="{BB962C8B-B14F-4D97-AF65-F5344CB8AC3E}">
        <p14:creationId xmlns:p14="http://schemas.microsoft.com/office/powerpoint/2010/main" val="193360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B3DB-CEDC-49CC-A4A9-03C56034BE23}"/>
              </a:ext>
            </a:extLst>
          </p:cNvPr>
          <p:cNvSpPr>
            <a:spLocks noGrp="1"/>
          </p:cNvSpPr>
          <p:nvPr>
            <p:ph type="title"/>
          </p:nvPr>
        </p:nvSpPr>
        <p:spPr>
          <a:xfrm>
            <a:off x="838200" y="118242"/>
            <a:ext cx="10515600" cy="685800"/>
          </a:xfrm>
        </p:spPr>
        <p:txBody>
          <a:bodyPr>
            <a:normAutofit fontScale="90000"/>
          </a:bodyPr>
          <a:lstStyle/>
          <a:p>
            <a:r>
              <a:rPr lang="en-US" dirty="0"/>
              <a:t>How to Set and Get Thread Priority</a:t>
            </a:r>
          </a:p>
        </p:txBody>
      </p:sp>
      <p:sp>
        <p:nvSpPr>
          <p:cNvPr id="3" name="Content Placeholder 2">
            <a:extLst>
              <a:ext uri="{FF2B5EF4-FFF2-40B4-BE49-F238E27FC236}">
                <a16:creationId xmlns:a16="http://schemas.microsoft.com/office/drawing/2014/main" id="{452E1992-211D-4C4B-9F6C-2D1456620DDC}"/>
              </a:ext>
            </a:extLst>
          </p:cNvPr>
          <p:cNvSpPr>
            <a:spLocks noGrp="1"/>
          </p:cNvSpPr>
          <p:nvPr>
            <p:ph idx="1"/>
          </p:nvPr>
        </p:nvSpPr>
        <p:spPr>
          <a:xfrm>
            <a:off x="838200" y="874986"/>
            <a:ext cx="10515600" cy="5864773"/>
          </a:xfrm>
        </p:spPr>
        <p:txBody>
          <a:bodyPr>
            <a:normAutofit fontScale="55000" lnSpcReduction="20000"/>
          </a:bodyPr>
          <a:lstStyle/>
          <a:p>
            <a:pPr marL="0" indent="0">
              <a:buNone/>
            </a:pPr>
            <a:r>
              <a:rPr lang="en-US" sz="4400" dirty="0"/>
              <a:t>public class </a:t>
            </a:r>
            <a:r>
              <a:rPr lang="en-US" sz="4400" dirty="0" err="1"/>
              <a:t>ThreadPriorityExample</a:t>
            </a:r>
            <a:r>
              <a:rPr lang="en-US" sz="4400" dirty="0"/>
              <a:t> {</a:t>
            </a:r>
          </a:p>
          <a:p>
            <a:pPr marL="0" indent="0">
              <a:buNone/>
            </a:pPr>
            <a:r>
              <a:rPr lang="en-US" sz="4400" dirty="0"/>
              <a:t>    public static void main(String[] </a:t>
            </a:r>
            <a:r>
              <a:rPr lang="en-US" sz="4400" dirty="0" err="1"/>
              <a:t>args</a:t>
            </a:r>
            <a:r>
              <a:rPr lang="en-US" sz="4400" dirty="0"/>
              <a:t>) {</a:t>
            </a:r>
          </a:p>
          <a:p>
            <a:pPr marL="0" indent="0">
              <a:buNone/>
            </a:pPr>
            <a:r>
              <a:rPr lang="en-US" sz="4400" dirty="0"/>
              <a:t>        Thread </a:t>
            </a:r>
            <a:r>
              <a:rPr lang="en-US" sz="4400" dirty="0" err="1"/>
              <a:t>thread</a:t>
            </a:r>
            <a:r>
              <a:rPr lang="en-US" sz="4400" dirty="0"/>
              <a:t> = new Thread(() -&gt; {</a:t>
            </a:r>
          </a:p>
          <a:p>
            <a:pPr marL="0" indent="0">
              <a:buNone/>
            </a:pPr>
            <a:r>
              <a:rPr lang="en-US" sz="4400" dirty="0"/>
              <a:t>            </a:t>
            </a:r>
            <a:r>
              <a:rPr lang="en-US" sz="4400" dirty="0" err="1"/>
              <a:t>System.out.println</a:t>
            </a:r>
            <a:r>
              <a:rPr lang="en-US" sz="4400" dirty="0"/>
              <a:t>("Running some task.");</a:t>
            </a:r>
          </a:p>
          <a:p>
            <a:pPr marL="0" indent="0">
              <a:buNone/>
            </a:pPr>
            <a:r>
              <a:rPr lang="en-US" sz="4400" dirty="0"/>
              <a:t>        });</a:t>
            </a:r>
          </a:p>
          <a:p>
            <a:pPr marL="0" indent="0">
              <a:buNone/>
            </a:pPr>
            <a:endParaRPr lang="en-US" sz="4400" dirty="0"/>
          </a:p>
          <a:p>
            <a:pPr marL="0" indent="0">
              <a:buNone/>
            </a:pPr>
            <a:r>
              <a:rPr lang="en-US" sz="4400" dirty="0"/>
              <a:t>        // Setting the thread priority</a:t>
            </a:r>
          </a:p>
          <a:p>
            <a:pPr marL="0" indent="0">
              <a:buNone/>
            </a:pPr>
            <a:r>
              <a:rPr lang="en-US" sz="4400" dirty="0"/>
              <a:t>        </a:t>
            </a:r>
            <a:r>
              <a:rPr lang="en-US" sz="4400" dirty="0" err="1"/>
              <a:t>thread.setPriority</a:t>
            </a:r>
            <a:r>
              <a:rPr lang="en-US" sz="4400" dirty="0"/>
              <a:t>(</a:t>
            </a:r>
            <a:r>
              <a:rPr lang="en-US" sz="4400" dirty="0" err="1"/>
              <a:t>Thread.MAX_PRIORITY</a:t>
            </a:r>
            <a:r>
              <a:rPr lang="en-US" sz="4400" dirty="0"/>
              <a:t>);</a:t>
            </a:r>
          </a:p>
          <a:p>
            <a:pPr marL="0" indent="0">
              <a:buNone/>
            </a:pPr>
            <a:endParaRPr lang="en-US" sz="4400" dirty="0"/>
          </a:p>
          <a:p>
            <a:pPr marL="0" indent="0">
              <a:buNone/>
            </a:pPr>
            <a:r>
              <a:rPr lang="en-US" sz="4400" dirty="0"/>
              <a:t>        // Getting and printing the thread priority</a:t>
            </a:r>
          </a:p>
          <a:p>
            <a:pPr marL="0" indent="0">
              <a:buNone/>
            </a:pPr>
            <a:r>
              <a:rPr lang="en-US" sz="4400" dirty="0"/>
              <a:t>        </a:t>
            </a:r>
            <a:r>
              <a:rPr lang="en-US" sz="4400" dirty="0" err="1"/>
              <a:t>System.out.println</a:t>
            </a:r>
            <a:r>
              <a:rPr lang="en-US" sz="4400" dirty="0"/>
              <a:t>("Thread priority is: " + </a:t>
            </a:r>
            <a:r>
              <a:rPr lang="en-US" sz="4400" dirty="0" err="1"/>
              <a:t>thread.getPriority</a:t>
            </a:r>
            <a:r>
              <a:rPr lang="en-US" sz="4400" dirty="0"/>
              <a:t>());</a:t>
            </a:r>
          </a:p>
          <a:p>
            <a:pPr marL="0" indent="0">
              <a:buNone/>
            </a:pPr>
            <a:endParaRPr lang="en-US" sz="4400" dirty="0"/>
          </a:p>
          <a:p>
            <a:pPr marL="0" indent="0">
              <a:buNone/>
            </a:pPr>
            <a:r>
              <a:rPr lang="en-US" sz="4400" dirty="0"/>
              <a:t>        </a:t>
            </a:r>
            <a:r>
              <a:rPr lang="en-US" sz="4400" dirty="0" err="1"/>
              <a:t>thread.start</a:t>
            </a:r>
            <a:r>
              <a:rPr lang="en-US" sz="4400" dirty="0"/>
              <a:t>();</a:t>
            </a:r>
          </a:p>
          <a:p>
            <a:pPr marL="0" indent="0">
              <a:buNone/>
            </a:pPr>
            <a:r>
              <a:rPr lang="en-US" sz="4400" dirty="0"/>
              <a:t>    }</a:t>
            </a:r>
          </a:p>
          <a:p>
            <a:pPr marL="0" indent="0">
              <a:buNone/>
            </a:pPr>
            <a:r>
              <a:rPr lang="en-US" sz="4400" dirty="0"/>
              <a:t>}</a:t>
            </a:r>
          </a:p>
          <a:p>
            <a:endParaRPr lang="en-US" dirty="0"/>
          </a:p>
        </p:txBody>
      </p:sp>
    </p:spTree>
    <p:extLst>
      <p:ext uri="{BB962C8B-B14F-4D97-AF65-F5344CB8AC3E}">
        <p14:creationId xmlns:p14="http://schemas.microsoft.com/office/powerpoint/2010/main" val="142185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2477</Words>
  <Application>Microsoft Office PowerPoint</Application>
  <PresentationFormat>Widescreen</PresentationFormat>
  <Paragraphs>274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Multithreading Programming</vt:lpstr>
      <vt:lpstr>Key Concepts</vt:lpstr>
      <vt:lpstr>Thread LifeCycle</vt:lpstr>
      <vt:lpstr>Gathering Information about the Lifecycle</vt:lpstr>
      <vt:lpstr>Example:</vt:lpstr>
      <vt:lpstr>Thread Priorities:</vt:lpstr>
      <vt:lpstr>Range of Thread Priorities</vt:lpstr>
      <vt:lpstr>Impact of Setting Priorities</vt:lpstr>
      <vt:lpstr>How to Set and Get Thread Priority</vt:lpstr>
      <vt:lpstr>Considerations I</vt:lpstr>
      <vt:lpstr>Considerations II</vt:lpstr>
      <vt:lpstr>Creating Threads in Java</vt:lpstr>
      <vt:lpstr>Creating Threads in Java:  Extending the thread Class</vt:lpstr>
      <vt:lpstr>Creating Threads in Java:  Implementing the Runnable Interface</vt:lpstr>
      <vt:lpstr>Creating Threads in Java:  Implementing the Callable Interface</vt:lpstr>
      <vt:lpstr>Creating Threads in Java:  Implementing the Callable Interface</vt:lpstr>
      <vt:lpstr>Differences between Runnable and Callable</vt:lpstr>
      <vt:lpstr>Synchronization</vt:lpstr>
      <vt:lpstr>Synchronized Method:</vt:lpstr>
      <vt:lpstr>Synchronized Block</vt:lpstr>
      <vt:lpstr>Common Problems in Multithreading</vt:lpstr>
      <vt:lpstr>Thread Communication</vt:lpstr>
      <vt:lpstr>Example Using wait() and notify()</vt:lpstr>
      <vt:lpstr>Thread Safe Java APIs</vt:lpstr>
      <vt:lpstr>Vector and Stack</vt:lpstr>
      <vt:lpstr>Hashtable</vt:lpstr>
      <vt:lpstr>Concurrent Collections from java.util.concurrent Package</vt:lpstr>
      <vt:lpstr>Common Thread Safe Data Structures</vt:lpstr>
      <vt:lpstr>Synchronized Wrappers</vt:lpstr>
      <vt:lpstr>Wrapper examples:</vt:lpstr>
      <vt:lpstr>Thread-Safe Classes in Other Libraries</vt:lpstr>
      <vt:lpstr>AtomicInteger Example</vt:lpstr>
      <vt:lpstr>AtomicReference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Programming</dc:title>
  <dc:creator>Ben Chen</dc:creator>
  <cp:lastModifiedBy>Ben Chen</cp:lastModifiedBy>
  <cp:revision>19</cp:revision>
  <dcterms:created xsi:type="dcterms:W3CDTF">2024-04-24T13:40:35Z</dcterms:created>
  <dcterms:modified xsi:type="dcterms:W3CDTF">2024-04-24T17:44:42Z</dcterms:modified>
</cp:coreProperties>
</file>