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21FF06"/>
    <a:srgbClr val="CCFF66"/>
    <a:srgbClr val="66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1">
                  <c:v>0.0078675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025528"/>
        <c:axId val="-2121402584"/>
      </c:lineChart>
      <c:catAx>
        <c:axId val="-2117025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1402584"/>
        <c:crossesAt val="-0.01"/>
        <c:auto val="1"/>
        <c:lblAlgn val="ctr"/>
        <c:lblOffset val="100"/>
        <c:noMultiLvlLbl val="0"/>
      </c:catAx>
      <c:valAx>
        <c:axId val="-2121402584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117025528"/>
        <c:crosses val="autoZero"/>
        <c:crossBetween val="between"/>
        <c:majorUnit val="0.01"/>
        <c:minorUnit val="0.00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  <c:pt idx="0">
                  <c:v>0.0354327</c:v>
                </c:pt>
                <c:pt idx="1">
                  <c:v>0.0214176</c:v>
                </c:pt>
                <c:pt idx="2">
                  <c:v>0.0074025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0">
                  <c:v>0.0045319</c:v>
                </c:pt>
                <c:pt idx="1">
                  <c:v>0.0026383</c:v>
                </c:pt>
                <c:pt idx="2">
                  <c:v>0.000744700000000001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  <c:pt idx="0">
                  <c:v>0.0023239</c:v>
                </c:pt>
                <c:pt idx="1">
                  <c:v>0.0144907</c:v>
                </c:pt>
                <c:pt idx="2">
                  <c:v>0.0266575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0">
                  <c:v>-0.0051869</c:v>
                </c:pt>
                <c:pt idx="1">
                  <c:v>0.0078675</c:v>
                </c:pt>
                <c:pt idx="2">
                  <c:v>0.0209219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5665192"/>
        <c:axId val="-2120188040"/>
      </c:lineChart>
      <c:catAx>
        <c:axId val="-2095665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0188040"/>
        <c:crossesAt val="-0.01"/>
        <c:auto val="1"/>
        <c:lblAlgn val="ctr"/>
        <c:lblOffset val="100"/>
        <c:noMultiLvlLbl val="0"/>
      </c:catAx>
      <c:valAx>
        <c:axId val="-2120188040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095665192"/>
        <c:crosses val="autoZero"/>
        <c:crossBetween val="between"/>
        <c:majorUnit val="0.01"/>
        <c:minorUnit val="0.002"/>
      </c:valAx>
      <c:spPr>
        <a:solidFill>
          <a:schemeClr val="bg1">
            <a:alpha val="57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  <c:pt idx="1">
                  <c:v>0.0144907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1">
                  <c:v>0.0078675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831208"/>
        <c:axId val="-2121317048"/>
      </c:lineChart>
      <c:catAx>
        <c:axId val="-2114831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1317048"/>
        <c:crossesAt val="-0.01"/>
        <c:auto val="1"/>
        <c:lblAlgn val="ctr"/>
        <c:lblOffset val="100"/>
        <c:noMultiLvlLbl val="0"/>
      </c:catAx>
      <c:valAx>
        <c:axId val="-2121317048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114831208"/>
        <c:crosses val="autoZero"/>
        <c:crossBetween val="between"/>
        <c:majorUnit val="0.01"/>
        <c:minorUnit val="0.00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1">
                  <c:v>0.0026383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  <c:pt idx="1">
                  <c:v>0.0144907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1">
                  <c:v>0.0078675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5521816"/>
        <c:axId val="-2125792824"/>
      </c:lineChart>
      <c:catAx>
        <c:axId val="-2125521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5792824"/>
        <c:crossesAt val="-0.01"/>
        <c:auto val="1"/>
        <c:lblAlgn val="ctr"/>
        <c:lblOffset val="100"/>
        <c:noMultiLvlLbl val="0"/>
      </c:catAx>
      <c:valAx>
        <c:axId val="-2125792824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125521816"/>
        <c:crosses val="autoZero"/>
        <c:crossBetween val="between"/>
        <c:majorUnit val="0.01"/>
        <c:minorUnit val="0.00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  <c:pt idx="1">
                  <c:v>0.0214176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1">
                  <c:v>0.0026383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  <c:pt idx="1">
                  <c:v>0.0144907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1">
                  <c:v>0.0078675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230152"/>
        <c:axId val="-2115245896"/>
      </c:lineChart>
      <c:catAx>
        <c:axId val="-2119230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5245896"/>
        <c:crossesAt val="-0.01"/>
        <c:auto val="1"/>
        <c:lblAlgn val="ctr"/>
        <c:lblOffset val="100"/>
        <c:noMultiLvlLbl val="0"/>
      </c:catAx>
      <c:valAx>
        <c:axId val="-2115245896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119230152"/>
        <c:crosses val="autoZero"/>
        <c:crossBetween val="between"/>
        <c:majorUnit val="0.01"/>
        <c:minorUnit val="0.00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  <c:pt idx="1">
                  <c:v>0.0214176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1">
                  <c:v>0.0026383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  <c:pt idx="1">
                  <c:v>0.0144907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1">
                  <c:v>0.0078675</c:v>
                </c:pt>
                <c:pt idx="2">
                  <c:v>0.0209219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774040"/>
        <c:axId val="-2123268968"/>
      </c:lineChart>
      <c:catAx>
        <c:axId val="-2120774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3268968"/>
        <c:crossesAt val="-0.01"/>
        <c:auto val="1"/>
        <c:lblAlgn val="ctr"/>
        <c:lblOffset val="100"/>
        <c:noMultiLvlLbl val="0"/>
      </c:catAx>
      <c:valAx>
        <c:axId val="-2123268968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120774040"/>
        <c:crosses val="autoZero"/>
        <c:crossBetween val="between"/>
        <c:majorUnit val="0.01"/>
        <c:minorUnit val="0.00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  <c:pt idx="1">
                  <c:v>0.0214176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1">
                  <c:v>0.0026383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  <c:pt idx="1">
                  <c:v>0.0144907</c:v>
                </c:pt>
                <c:pt idx="2">
                  <c:v>0.0266575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1">
                  <c:v>0.0078675</c:v>
                </c:pt>
                <c:pt idx="2">
                  <c:v>0.0209219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4599288"/>
        <c:axId val="-2114124952"/>
      </c:lineChart>
      <c:catAx>
        <c:axId val="-2094599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4124952"/>
        <c:crossesAt val="-0.01"/>
        <c:auto val="1"/>
        <c:lblAlgn val="ctr"/>
        <c:lblOffset val="100"/>
        <c:noMultiLvlLbl val="0"/>
      </c:catAx>
      <c:valAx>
        <c:axId val="-2114124952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094599288"/>
        <c:crosses val="autoZero"/>
        <c:crossBetween val="between"/>
        <c:majorUnit val="0.01"/>
        <c:minorUnit val="0.00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  <c:pt idx="1">
                  <c:v>0.0214176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1">
                  <c:v>0.0026383</c:v>
                </c:pt>
                <c:pt idx="2">
                  <c:v>0.000744700000000001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  <c:pt idx="1">
                  <c:v>0.0144907</c:v>
                </c:pt>
                <c:pt idx="2">
                  <c:v>0.0266575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1">
                  <c:v>0.0078675</c:v>
                </c:pt>
                <c:pt idx="2">
                  <c:v>0.0209219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401176"/>
        <c:axId val="-2117684184"/>
      </c:lineChart>
      <c:catAx>
        <c:axId val="-2119401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7684184"/>
        <c:crossesAt val="-0.01"/>
        <c:auto val="1"/>
        <c:lblAlgn val="ctr"/>
        <c:lblOffset val="100"/>
        <c:noMultiLvlLbl val="0"/>
      </c:catAx>
      <c:valAx>
        <c:axId val="-2117684184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119401176"/>
        <c:crosses val="autoZero"/>
        <c:crossBetween val="between"/>
        <c:majorUnit val="0.01"/>
        <c:minorUnit val="0.00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  <c:pt idx="1">
                  <c:v>0.0214176</c:v>
                </c:pt>
                <c:pt idx="2">
                  <c:v>0.0074025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1">
                  <c:v>0.0026383</c:v>
                </c:pt>
                <c:pt idx="2">
                  <c:v>0.000744700000000001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  <c:pt idx="1">
                  <c:v>0.0144907</c:v>
                </c:pt>
                <c:pt idx="2">
                  <c:v>0.0266575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1">
                  <c:v>0.0078675</c:v>
                </c:pt>
                <c:pt idx="2">
                  <c:v>0.0209219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435176"/>
        <c:axId val="-2117629048"/>
      </c:lineChart>
      <c:catAx>
        <c:axId val="-2119435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7629048"/>
        <c:crossesAt val="-0.01"/>
        <c:auto val="1"/>
        <c:lblAlgn val="ctr"/>
        <c:lblOffset val="100"/>
        <c:noMultiLvlLbl val="0"/>
      </c:catAx>
      <c:valAx>
        <c:axId val="-2117629048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119435176"/>
        <c:crosses val="autoZero"/>
        <c:crossBetween val="between"/>
        <c:majorUnit val="0.01"/>
        <c:minorUnit val="0.00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723589238845"/>
          <c:y val="0.049375"/>
          <c:w val="0.509053149606299"/>
          <c:h val="0.7275"/>
        </c:manualLayout>
      </c:layou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しか＋いる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square"/>
            <c:size val="1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Sheet1!$E$2:$E$4</c:f>
              <c:numCache>
                <c:formatCode>0.00_ </c:formatCode>
                <c:ptCount val="3"/>
                <c:pt idx="0">
                  <c:v>0.0354327</c:v>
                </c:pt>
                <c:pt idx="1">
                  <c:v>0.0214176</c:v>
                </c:pt>
                <c:pt idx="2">
                  <c:v>0.0074025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だけ＋いる</c:v>
                </c:pt>
              </c:strCache>
            </c:strRef>
          </c:tx>
          <c:spPr>
            <a:ln>
              <a:solidFill>
                <a:srgbClr val="21FF06"/>
              </a:solidFill>
            </a:ln>
          </c:spPr>
          <c:marker>
            <c:symbol val="square"/>
            <c:size val="10"/>
            <c:spPr>
              <a:solidFill>
                <a:srgbClr val="21FF06"/>
              </a:solidFill>
              <a:ln>
                <a:solidFill>
                  <a:srgbClr val="21FF06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Sheet1!$D$2:$D$4</c:f>
              <c:numCache>
                <c:formatCode>0.00_ </c:formatCode>
                <c:ptCount val="3"/>
                <c:pt idx="0">
                  <c:v>0.0045319</c:v>
                </c:pt>
                <c:pt idx="1">
                  <c:v>0.0026383</c:v>
                </c:pt>
                <c:pt idx="2">
                  <c:v>0.000744700000000001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しか＋ない</c:v>
                </c:pt>
              </c:strCache>
            </c:strRef>
          </c:tx>
          <c:spPr>
            <a:ln>
              <a:solidFill>
                <a:srgbClr val="66CCCC"/>
              </a:solidFill>
            </a:ln>
          </c:spPr>
          <c:marker>
            <c:symbol val="square"/>
            <c:size val="10"/>
            <c:spPr>
              <a:solidFill>
                <a:srgbClr val="66CCCC"/>
              </a:solidFill>
              <a:ln>
                <a:solidFill>
                  <a:srgbClr val="66CCCC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Sheet1!$C$2:$C$4</c:f>
              <c:numCache>
                <c:formatCode>0.00_ </c:formatCode>
                <c:ptCount val="3"/>
                <c:pt idx="0">
                  <c:v>0.0023239</c:v>
                </c:pt>
                <c:pt idx="1">
                  <c:v>0.0144907</c:v>
                </c:pt>
                <c:pt idx="2">
                  <c:v>0.0266575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だけ＋ない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10"/>
            <c:spPr>
              <a:solidFill>
                <a:srgbClr val="8000FF"/>
              </a:solidFill>
              <a:ln>
                <a:solidFill>
                  <a:srgbClr val="8000FF"/>
                </a:solidFill>
              </a:ln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-1.0</c:v>
                </c:pt>
                <c:pt idx="1">
                  <c:v>0.0</c:v>
                </c:pt>
                <c:pt idx="2">
                  <c:v>1.0</c:v>
                </c:pt>
              </c:numCache>
            </c:numRef>
          </c:cat>
          <c:val>
            <c:numRef>
              <c:f>Sheet1!$B$2:$B$4</c:f>
              <c:numCache>
                <c:formatCode>0.00_ </c:formatCode>
                <c:ptCount val="3"/>
                <c:pt idx="0">
                  <c:v>-0.0051869</c:v>
                </c:pt>
                <c:pt idx="1">
                  <c:v>0.0078675</c:v>
                </c:pt>
                <c:pt idx="2">
                  <c:v>0.0209219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148600"/>
        <c:axId val="-2117414536"/>
      </c:lineChart>
      <c:catAx>
        <c:axId val="-2117148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 sz="1600" b="0" dirty="0" smtClean="0"/>
                  <a:t>Time</a:t>
                </a:r>
                <a:br>
                  <a:rPr lang="en-US" altLang="ja-JP" sz="1600" b="0" dirty="0" smtClean="0"/>
                </a:br>
                <a:r>
                  <a:rPr lang="en-US" altLang="ja-JP" sz="1600" b="0" dirty="0" smtClean="0"/>
                  <a:t>(centered, so 0 is approximately middle of region)</a:t>
                </a:r>
              </a:p>
            </c:rich>
          </c:tx>
          <c:layout>
            <c:manualLayout>
              <c:xMode val="edge"/>
              <c:yMode val="edge"/>
              <c:x val="0.109973589238845"/>
              <c:y val="0.8706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7414536"/>
        <c:crossesAt val="-0.01"/>
        <c:auto val="1"/>
        <c:lblAlgn val="ctr"/>
        <c:lblOffset val="100"/>
        <c:noMultiLvlLbl val="0"/>
      </c:catAx>
      <c:valAx>
        <c:axId val="-2117414536"/>
        <c:scaling>
          <c:orientation val="minMax"/>
          <c:max val="0.04"/>
          <c:min val="-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altLang="ja-JP" b="0" dirty="0" smtClean="0"/>
                  <a:t>Pupil dilation</a:t>
                </a:r>
              </a:p>
            </c:rich>
          </c:tx>
          <c:layout/>
          <c:overlay val="0"/>
        </c:title>
        <c:numFmt formatCode="0.00_ " sourceLinked="1"/>
        <c:majorTickMark val="out"/>
        <c:minorTickMark val="none"/>
        <c:tickLblPos val="nextTo"/>
        <c:crossAx val="-2117148600"/>
        <c:crosses val="autoZero"/>
        <c:crossBetween val="between"/>
        <c:majorUnit val="0.01"/>
        <c:minorUnit val="0.00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9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7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2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CEC3-5961-8C45-9754-1FDEF667A4F7}" type="datetimeFigureOut">
              <a:rPr lang="ja-JP" altLang="en-US" smtClean="0"/>
              <a:t>18/01/20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ACFB-29B1-B843-B6A5-B3DD9E23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2829397"/>
              </p:ext>
            </p:extLst>
          </p:nvPr>
        </p:nvGraphicFramePr>
        <p:xfrm>
          <a:off x="0" y="0"/>
          <a:ext cx="9048393" cy="238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65"/>
                <a:gridCol w="812747"/>
                <a:gridCol w="789119"/>
                <a:gridCol w="959582"/>
                <a:gridCol w="828817"/>
                <a:gridCol w="940972"/>
                <a:gridCol w="3485591"/>
              </a:tblGrid>
              <a:tr h="264555"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Estimate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Std. Error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 value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Pr(&gt;|t|)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100" u="none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(Intercept)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0.0078675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0.158261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37.56974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0.049712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0.9606152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0.0066232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/>
                          <a:cs typeface="Calibri"/>
                        </a:rPr>
                        <a:t>0.0284243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/>
                          <a:cs typeface="Calibri"/>
                        </a:rPr>
                        <a:t>31.84618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0.2330105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0.8172444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しか＋ない　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</a:t>
                      </a:r>
                      <a:r>
                        <a:rPr lang="ja-JP" altLang="en-US" sz="1100" u="none" strike="noStrike" dirty="0" smtClean="0">
                          <a:effectLst/>
                          <a:latin typeface="Calibri"/>
                          <a:cs typeface="Calibri"/>
                        </a:rPr>
                        <a:t>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-0.0052292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/>
                          <a:cs typeface="Calibri"/>
                        </a:rPr>
                        <a:t>0.0284968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34.27315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effectLst/>
                          <a:latin typeface="Calibri"/>
                          <a:cs typeface="Calibri"/>
                        </a:rPr>
                        <a:t>-0.1834997</a:t>
                      </a:r>
                      <a:endParaRPr lang="mr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0.8554873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Calibri"/>
                          <a:cs typeface="Calibri"/>
                        </a:rPr>
                        <a:t>だけ＋いる　</a:t>
                      </a:r>
                      <a:r>
                        <a:rPr lang="en-US" altLang="ja-JP" sz="1100" u="none" strike="noStrike"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0.0130544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0.0051335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6241.30084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/>
                          <a:cs typeface="Calibri"/>
                        </a:rPr>
                        <a:t>2.5429625</a:t>
                      </a:r>
                      <a:endParaRPr lang="hr-HR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0.0110156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 の時間スロープ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/>
                          <a:cs typeface="Calibri"/>
                        </a:rPr>
                        <a:t>0.0121561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/>
                          <a:cs typeface="Calibri"/>
                        </a:rPr>
                        <a:t>0.0303297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43.91263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0.4007983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0.6905122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prediction form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-0.0008876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0.0051338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6239.46763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-0.1728928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0.8627413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(c)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しかない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/>
                          <a:cs typeface="Calibri"/>
                        </a:rPr>
                        <a:t>-0.014948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0.0051287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6240.55613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-2.9145712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0.0035744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-0.0112339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6240.01834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-2.1904365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0.0285295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slope difference vs. prediction form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0887" y="3347830"/>
            <a:ext cx="2727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ja-JP" altLang="en-US" dirty="0" smtClean="0"/>
              <a:t>だけ＋ない</a:t>
            </a:r>
            <a:r>
              <a:rPr lang="en-US" altLang="ja-JP" dirty="0" smtClean="0"/>
              <a:t> at time 0 = 0.0078675</a:t>
            </a:r>
          </a:p>
          <a:p>
            <a:endParaRPr lang="en-US" dirty="0"/>
          </a:p>
          <a:p>
            <a:r>
              <a:rPr lang="en-US" i="1" dirty="0" smtClean="0"/>
              <a:t>p</a:t>
            </a:r>
            <a:r>
              <a:rPr lang="en-US" dirty="0" smtClean="0"/>
              <a:t> value indicates whether this is significantly different from 0 (this is not of theoretical interest, in this case)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51963198"/>
              </p:ext>
            </p:extLst>
          </p:nvPr>
        </p:nvGraphicFramePr>
        <p:xfrm>
          <a:off x="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08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791" t="28216" r="44321" b="34586"/>
          <a:stretch/>
        </p:blipFill>
        <p:spPr>
          <a:xfrm>
            <a:off x="2480235" y="567771"/>
            <a:ext cx="3455695" cy="4355930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56106342"/>
              </p:ext>
            </p:extLst>
          </p:nvPr>
        </p:nvGraphicFramePr>
        <p:xfrm>
          <a:off x="0" y="627529"/>
          <a:ext cx="9144000" cy="6230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8731" y="0"/>
            <a:ext cx="2895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Hmm. This suggests that somehow the model and the data don’t quite match. This could be a mistake in making the slides or I cropped to the wrong area of the original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5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8349470"/>
              </p:ext>
            </p:extLst>
          </p:nvPr>
        </p:nvGraphicFramePr>
        <p:xfrm>
          <a:off x="0" y="0"/>
          <a:ext cx="9048393" cy="238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65"/>
                <a:gridCol w="812747"/>
                <a:gridCol w="789119"/>
                <a:gridCol w="959582"/>
                <a:gridCol w="828817"/>
                <a:gridCol w="940972"/>
                <a:gridCol w="3485591"/>
              </a:tblGrid>
              <a:tr h="264555"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Estimate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Std. Error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 value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Pr(&gt;|t|)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100" u="none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(Intercept)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0.0078675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0.158261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37.56974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0.049712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0.9606152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npi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0.0066232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/>
                          <a:cs typeface="Calibri"/>
                        </a:rPr>
                        <a:t>0.0284243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/>
                          <a:cs typeface="Calibri"/>
                        </a:rPr>
                        <a:t>31.84618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0.2330105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0.8172444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しか＋ない　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</a:t>
                      </a:r>
                      <a:r>
                        <a:rPr lang="ja-JP" altLang="en-US" sz="1100" u="none" strike="noStrike" dirty="0" smtClean="0">
                          <a:effectLst/>
                          <a:latin typeface="Calibri"/>
                          <a:cs typeface="Calibri"/>
                        </a:rPr>
                        <a:t>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-0.0052292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/>
                          <a:cs typeface="Calibri"/>
                        </a:rPr>
                        <a:t>0.0284968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34.27315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effectLst/>
                          <a:latin typeface="Calibri"/>
                          <a:cs typeface="Calibri"/>
                        </a:rPr>
                        <a:t>-0.1834997</a:t>
                      </a:r>
                      <a:endParaRPr lang="mr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0.8554873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>
                          <a:effectLst/>
                          <a:latin typeface="Calibri"/>
                          <a:cs typeface="Calibri"/>
                        </a:rPr>
                        <a:t>だけ＋いる　</a:t>
                      </a:r>
                      <a:r>
                        <a:rPr lang="en-US" altLang="ja-JP" sz="1100" u="none" strike="noStrike"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0.0130544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0.0051335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6241.30084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/>
                          <a:cs typeface="Calibri"/>
                        </a:rPr>
                        <a:t>2.5429625</a:t>
                      </a:r>
                      <a:endParaRPr lang="hr-HR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0.0110156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 の時間スロープ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/>
                          <a:cs typeface="Calibri"/>
                        </a:rPr>
                        <a:t>0.0121561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/>
                          <a:cs typeface="Calibri"/>
                        </a:rPr>
                        <a:t>0.0303297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43.91263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0.4007983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0.6905122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prediction form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-0.0008876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0.0051338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6239.46763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-0.1728928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0.8627413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(c)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しかない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/>
                          <a:cs typeface="Calibri"/>
                        </a:rPr>
                        <a:t>-0.014948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0.0051287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6240.55613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-2.9145712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0.0035744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-0.0112339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6240.01834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-2.1904365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0.0285295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slope difference vs. prediction form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0887" y="3347830"/>
            <a:ext cx="27275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ja-JP" altLang="en-US" dirty="0" smtClean="0"/>
              <a:t> しか＋ない</a:t>
            </a:r>
            <a:r>
              <a:rPr lang="en-US" altLang="ja-JP" dirty="0" smtClean="0"/>
              <a:t> at time 0 = 0.0078675 + 0.0066232</a:t>
            </a:r>
          </a:p>
          <a:p>
            <a:endParaRPr lang="en-US" dirty="0"/>
          </a:p>
          <a:p>
            <a:r>
              <a:rPr lang="en-US" i="1" dirty="0" smtClean="0"/>
              <a:t>p</a:t>
            </a:r>
            <a:r>
              <a:rPr lang="en-US" dirty="0" smtClean="0"/>
              <a:t> value indicates whether this is significantly different from </a:t>
            </a:r>
            <a:r>
              <a:rPr lang="ja-JP" altLang="en-US" dirty="0" smtClean="0"/>
              <a:t>だけ＋ない</a:t>
            </a:r>
            <a:r>
              <a:rPr lang="en-US" dirty="0" smtClean="0"/>
              <a:t> (this is not of theoretical interest, since we don’t know if the pupils were of the same size at the start of the region)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529367572"/>
              </p:ext>
            </p:extLst>
          </p:nvPr>
        </p:nvGraphicFramePr>
        <p:xfrm>
          <a:off x="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070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61022402"/>
              </p:ext>
            </p:extLst>
          </p:nvPr>
        </p:nvGraphicFramePr>
        <p:xfrm>
          <a:off x="0" y="0"/>
          <a:ext cx="9048393" cy="238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65"/>
                <a:gridCol w="812747"/>
                <a:gridCol w="789119"/>
                <a:gridCol w="959582"/>
                <a:gridCol w="828817"/>
                <a:gridCol w="940972"/>
                <a:gridCol w="3485591"/>
              </a:tblGrid>
              <a:tr h="264555"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Estimate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Std. Error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 value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Pr(&gt;|t|)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100" u="none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(Intercept)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0.0078675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0.158261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37.56974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0.049712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0.9606152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npi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0.0066232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0.0284243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31.84618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0.2330105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0.8172444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しか＋ない　</a:t>
                      </a:r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だけ＋</a:t>
                      </a:r>
                      <a:r>
                        <a:rPr lang="ja-JP" altLang="en-U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aff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-0.0052292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0.0284968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34.27315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effectLst/>
                          <a:latin typeface="Calibri"/>
                          <a:cs typeface="Calibri"/>
                        </a:rPr>
                        <a:t>-0.1834997</a:t>
                      </a:r>
                      <a:endParaRPr lang="mr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  <a:latin typeface="Calibri"/>
                          <a:cs typeface="Calibri"/>
                        </a:rPr>
                        <a:t>0.8554873</a:t>
                      </a:r>
                      <a:endParaRPr lang="fi-FI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0.0130544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0.0051335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6241.30084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/>
                          <a:cs typeface="Calibri"/>
                        </a:rPr>
                        <a:t>2.5429625</a:t>
                      </a:r>
                      <a:endParaRPr lang="hr-HR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0.0110156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 の時間スロープ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/>
                          <a:cs typeface="Calibri"/>
                        </a:rPr>
                        <a:t>0.0121561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/>
                          <a:cs typeface="Calibri"/>
                        </a:rPr>
                        <a:t>0.0303297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43.91263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0.4007983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0.6905122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prediction form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-0.0008876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0.0051338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6239.46763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-0.1728928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0.8627413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(c)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しかない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/>
                          <a:cs typeface="Calibri"/>
                        </a:rPr>
                        <a:t>-0.014948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0.0051287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6240.55613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-2.9145712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0.0035744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-0.0112339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6240.01834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-2.1904365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0.0285295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slope difference vs. prediction form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0887" y="3347830"/>
            <a:ext cx="27275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ja-JP" altLang="en-US" dirty="0" smtClean="0"/>
              <a:t> だけ＋いる</a:t>
            </a:r>
            <a:r>
              <a:rPr lang="en-US" altLang="ja-JP" dirty="0" smtClean="0"/>
              <a:t> at time 0 = 0.0078675 </a:t>
            </a:r>
            <a:r>
              <a:rPr lang="is-IS" altLang="ja-JP" dirty="0">
                <a:cs typeface="Calibri"/>
              </a:rPr>
              <a:t>-</a:t>
            </a:r>
            <a:r>
              <a:rPr lang="is-IS" altLang="ja-JP" dirty="0" smtClean="0">
                <a:cs typeface="Calibri"/>
              </a:rPr>
              <a:t>0.0052292</a:t>
            </a:r>
            <a:endParaRPr lang="en-US" altLang="ja-JP" dirty="0" smtClean="0"/>
          </a:p>
          <a:p>
            <a:endParaRPr lang="en-US" dirty="0"/>
          </a:p>
          <a:p>
            <a:r>
              <a:rPr lang="en-US" i="1" dirty="0" smtClean="0"/>
              <a:t>p</a:t>
            </a:r>
            <a:r>
              <a:rPr lang="en-US" dirty="0" smtClean="0"/>
              <a:t> value indicates whether this is significantly different from </a:t>
            </a:r>
            <a:r>
              <a:rPr lang="ja-JP" altLang="en-US" dirty="0" smtClean="0"/>
              <a:t>だけ＋ない</a:t>
            </a:r>
            <a:r>
              <a:rPr lang="en-US" dirty="0" smtClean="0"/>
              <a:t> (this is not of theoretical interest, since we don’t know if the pupils were of the same size at the start of the region)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202360972"/>
              </p:ext>
            </p:extLst>
          </p:nvPr>
        </p:nvGraphicFramePr>
        <p:xfrm>
          <a:off x="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405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9261075"/>
              </p:ext>
            </p:extLst>
          </p:nvPr>
        </p:nvGraphicFramePr>
        <p:xfrm>
          <a:off x="0" y="0"/>
          <a:ext cx="9048393" cy="238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65"/>
                <a:gridCol w="812747"/>
                <a:gridCol w="789119"/>
                <a:gridCol w="959582"/>
                <a:gridCol w="828817"/>
                <a:gridCol w="940972"/>
                <a:gridCol w="3485591"/>
              </a:tblGrid>
              <a:tr h="264555"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Estimate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Std. Error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 value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Pr(&gt;|t|)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100" u="none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(Intercept)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0.0078675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0.158261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37.56974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0.049712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0.9606152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npi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0.0066232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0.0284243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31.84618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0.2330105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0.8172444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しか＋ない　</a:t>
                      </a:r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だけ＋</a:t>
                      </a:r>
                      <a:r>
                        <a:rPr lang="ja-JP" altLang="en-U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aff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-0.0052292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0.0284968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34.27315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effectLst/>
                          <a:latin typeface="Calibri"/>
                          <a:cs typeface="Calibri"/>
                        </a:rPr>
                        <a:t>-0.1834997</a:t>
                      </a:r>
                      <a:endParaRPr lang="mr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  <a:latin typeface="Calibri"/>
                          <a:cs typeface="Calibri"/>
                        </a:rPr>
                        <a:t>0.8554873</a:t>
                      </a:r>
                      <a:endParaRPr lang="fi-FI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Timestamp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0.0130544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0.0051335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6241.30084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/>
                          <a:cs typeface="Calibri"/>
                        </a:rPr>
                        <a:t>2.5429625</a:t>
                      </a:r>
                      <a:endParaRPr lang="hr-HR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0.0110156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 の時間スロープ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0.0121561</a:t>
                      </a:r>
                      <a:endParaRPr lang="cs-C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0.0303297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43.91263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0.4007983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0.6905122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en-US" altLang="ja-JP" sz="1100" u="none" strike="noStrike" dirty="0" smtClean="0">
                          <a:effectLst/>
                          <a:latin typeface="Calibri"/>
                          <a:cs typeface="Calibri"/>
                        </a:rPr>
                        <a:t>predicted 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form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-0.0008876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0.0051338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6239.46763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-0.1728928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0.8627413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(c)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しかない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/>
                          <a:cs typeface="Calibri"/>
                        </a:rPr>
                        <a:t>-0.014948</a:t>
                      </a:r>
                      <a:endParaRPr lang="cs-CZ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0.0051287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6240.55613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-2.9145712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0.0035744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-0.0112339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6240.01834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-2.1904365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0.0285295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slope difference vs. prediction form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0887" y="2610683"/>
            <a:ext cx="27275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ja-JP" altLang="en-US" dirty="0" smtClean="0"/>
              <a:t> しか＋いる</a:t>
            </a:r>
            <a:r>
              <a:rPr lang="en-US" altLang="ja-JP" dirty="0" smtClean="0"/>
              <a:t> at time 0 = 0.0078675</a:t>
            </a:r>
            <a:r>
              <a:rPr lang="ja-JP" altLang="en-US" dirty="0" smtClean="0"/>
              <a:t> </a:t>
            </a:r>
            <a:r>
              <a:rPr lang="en-US" altLang="ja-JP" dirty="0" smtClean="0"/>
              <a:t>+ </a:t>
            </a:r>
            <a:r>
              <a:rPr lang="is-IS" altLang="ja-JP" dirty="0" smtClean="0">
                <a:cs typeface="Calibri"/>
              </a:rPr>
              <a:t>0.0066232 - 0.0052292 + </a:t>
            </a:r>
            <a:r>
              <a:rPr lang="cs-CZ" altLang="ja-JP" dirty="0">
                <a:cs typeface="Calibri"/>
              </a:rPr>
              <a:t>0.0121561</a:t>
            </a:r>
          </a:p>
          <a:p>
            <a:endParaRPr lang="en-US" dirty="0"/>
          </a:p>
          <a:p>
            <a:r>
              <a:rPr lang="en-US" i="1" dirty="0" smtClean="0"/>
              <a:t>p</a:t>
            </a:r>
            <a:r>
              <a:rPr lang="en-US" dirty="0" smtClean="0"/>
              <a:t> value indicates whether this is significantly different from </a:t>
            </a:r>
            <a:r>
              <a:rPr lang="en-US" altLang="ja-JP" dirty="0" smtClean="0"/>
              <a:t>what you would predict based on knowing the other 3 conditions</a:t>
            </a:r>
            <a:r>
              <a:rPr lang="en-US" dirty="0" smtClean="0"/>
              <a:t> (this is not of theoretical interest, since we don’t know if the pupils were of the same size at the start of the region)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33639232"/>
              </p:ext>
            </p:extLst>
          </p:nvPr>
        </p:nvGraphicFramePr>
        <p:xfrm>
          <a:off x="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302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98687929"/>
              </p:ext>
            </p:extLst>
          </p:nvPr>
        </p:nvGraphicFramePr>
        <p:xfrm>
          <a:off x="0" y="0"/>
          <a:ext cx="9048393" cy="238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65"/>
                <a:gridCol w="812747"/>
                <a:gridCol w="789119"/>
                <a:gridCol w="959582"/>
                <a:gridCol w="828817"/>
                <a:gridCol w="940972"/>
                <a:gridCol w="3485591"/>
              </a:tblGrid>
              <a:tr h="264555"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Estimate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Std. Error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 value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Pr(&gt;|t|)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100" u="none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(Intercept)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0.0078675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0.158261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37.56974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0.049712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0.9606152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npi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0.0066232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0.0284243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31.84618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0.2330105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0.8172444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しか＋ない　</a:t>
                      </a:r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だけ＋</a:t>
                      </a:r>
                      <a:r>
                        <a:rPr lang="ja-JP" altLang="en-U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aff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-0.0052292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0.0284968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34.27315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effectLst/>
                          <a:latin typeface="Calibri"/>
                          <a:cs typeface="Calibri"/>
                        </a:rPr>
                        <a:t>-0.1834997</a:t>
                      </a:r>
                      <a:endParaRPr lang="mr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  <a:latin typeface="Calibri"/>
                          <a:cs typeface="Calibri"/>
                        </a:rPr>
                        <a:t>0.8554873</a:t>
                      </a:r>
                      <a:endParaRPr lang="fi-FI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Timestamp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0.0130544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0.0051335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6241.30084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/>
                          <a:cs typeface="Calibri"/>
                        </a:rPr>
                        <a:t>2.5429625</a:t>
                      </a:r>
                      <a:endParaRPr lang="hr-HR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0.0110156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 の時間スロープ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0.0121561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0.0303297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43.91263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0.4007983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0.6905122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en-US" altLang="ja-JP" sz="1100" u="none" strike="noStrike" dirty="0" smtClean="0">
                          <a:effectLst/>
                          <a:latin typeface="Calibri"/>
                          <a:cs typeface="Calibri"/>
                        </a:rPr>
                        <a:t>predicted 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form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-0.0008876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0.0051338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6239.46763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-0.1728928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0.8627413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(c)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しかない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-0.014948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0.0051287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6240.55613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-2.9145712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0.0035744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-0.0112339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6240.01834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-2.1904365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0.0285295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slope difference vs. prediction form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0887" y="2610683"/>
            <a:ext cx="2727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ja-JP" altLang="en-US" dirty="0" smtClean="0"/>
              <a:t>だけ＋ない</a:t>
            </a:r>
            <a:r>
              <a:rPr lang="en-US" altLang="ja-JP" dirty="0" smtClean="0"/>
              <a:t> at time</a:t>
            </a:r>
            <a:r>
              <a:rPr lang="en-US" altLang="ja-JP" b="1" dirty="0" smtClean="0">
                <a:solidFill>
                  <a:srgbClr val="FF0000"/>
                </a:solidFill>
              </a:rPr>
              <a:t> 1</a:t>
            </a:r>
            <a:r>
              <a:rPr lang="en-US" altLang="ja-JP" dirty="0" smtClean="0"/>
              <a:t> = 0.0078675</a:t>
            </a:r>
            <a:r>
              <a:rPr lang="ja-JP" altLang="en-US" dirty="0" smtClean="0"/>
              <a:t> </a:t>
            </a:r>
            <a:r>
              <a:rPr lang="en-US" altLang="ja-JP" dirty="0" smtClean="0"/>
              <a:t>+ </a:t>
            </a:r>
            <a:r>
              <a:rPr lang="is-IS" altLang="ja-JP" dirty="0">
                <a:cs typeface="Calibri"/>
              </a:rPr>
              <a:t>0.0130544</a:t>
            </a:r>
          </a:p>
          <a:p>
            <a:endParaRPr lang="cs-CZ" altLang="ja-JP" dirty="0">
              <a:cs typeface="Calibri"/>
            </a:endParaRPr>
          </a:p>
          <a:p>
            <a:endParaRPr lang="en-US" dirty="0"/>
          </a:p>
          <a:p>
            <a:r>
              <a:rPr lang="en-US" i="1" dirty="0" smtClean="0"/>
              <a:t>p</a:t>
            </a:r>
            <a:r>
              <a:rPr lang="en-US" dirty="0" smtClean="0"/>
              <a:t> value indicates whether this is significantly different value for </a:t>
            </a:r>
            <a:r>
              <a:rPr lang="ja-JP" altLang="en-US" dirty="0" smtClean="0"/>
              <a:t>だけ＋な</a:t>
            </a:r>
            <a:r>
              <a:rPr lang="en-US" altLang="ja-JP" dirty="0" smtClean="0"/>
              <a:t> at time = 0. </a:t>
            </a:r>
            <a:r>
              <a:rPr lang="en-US" dirty="0" smtClean="0"/>
              <a:t>(this is not of theoretical interest by itself, since we care about how this slope is different from the slopes in the other conditions.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50914078"/>
              </p:ext>
            </p:extLst>
          </p:nvPr>
        </p:nvGraphicFramePr>
        <p:xfrm>
          <a:off x="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5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17533106"/>
              </p:ext>
            </p:extLst>
          </p:nvPr>
        </p:nvGraphicFramePr>
        <p:xfrm>
          <a:off x="0" y="0"/>
          <a:ext cx="9048393" cy="238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65"/>
                <a:gridCol w="812747"/>
                <a:gridCol w="789119"/>
                <a:gridCol w="959582"/>
                <a:gridCol w="828817"/>
                <a:gridCol w="940972"/>
                <a:gridCol w="3485591"/>
              </a:tblGrid>
              <a:tr h="264555"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Estimate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Std. Error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 value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Pr(&gt;|t|)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100" u="none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(Intercept)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0.0078675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0.158261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37.56974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0.049712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0.9606152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npi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0.0066232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0.0284243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31.84618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0.2330105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0.8172444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しか＋ない　</a:t>
                      </a:r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だけ＋</a:t>
                      </a:r>
                      <a:r>
                        <a:rPr lang="ja-JP" altLang="en-U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aff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-0.0052292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0.0284968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34.27315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effectLst/>
                          <a:latin typeface="Calibri"/>
                          <a:cs typeface="Calibri"/>
                        </a:rPr>
                        <a:t>-0.1834997</a:t>
                      </a:r>
                      <a:endParaRPr lang="mr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  <a:latin typeface="Calibri"/>
                          <a:cs typeface="Calibri"/>
                        </a:rPr>
                        <a:t>0.8554873</a:t>
                      </a:r>
                      <a:endParaRPr lang="fi-FI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Timestamp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0.0130544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0.0051335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6241.30084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/>
                          <a:cs typeface="Calibri"/>
                        </a:rPr>
                        <a:t>2.5429625</a:t>
                      </a:r>
                      <a:endParaRPr lang="hr-HR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0.0110156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 の時間スロープ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0.0121561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0.0303297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43.91263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0.4007983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0.6905122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en-US" altLang="ja-JP" sz="1100" u="none" strike="noStrike" dirty="0" smtClean="0">
                          <a:effectLst/>
                          <a:latin typeface="Calibri"/>
                          <a:cs typeface="Calibri"/>
                        </a:rPr>
                        <a:t>predicted 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form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-0.0008876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0.0051338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6239.46763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-0.1728928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0.8627413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(c)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しかない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-0.014948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0.0051287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6240.55613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-2.9145712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0.0035744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-0.0112339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6240.01834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-2.1904365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0.0285295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slope difference vs. prediction form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0887" y="2610683"/>
            <a:ext cx="272750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ja-JP" altLang="en-US" dirty="0" smtClean="0"/>
              <a:t>しか＋ない</a:t>
            </a:r>
            <a:r>
              <a:rPr lang="en-US" altLang="ja-JP" dirty="0" smtClean="0"/>
              <a:t> at time</a:t>
            </a:r>
            <a:r>
              <a:rPr lang="en-US" altLang="ja-JP" b="1" dirty="0" smtClean="0">
                <a:solidFill>
                  <a:srgbClr val="FF0000"/>
                </a:solidFill>
              </a:rPr>
              <a:t> 1</a:t>
            </a:r>
            <a:r>
              <a:rPr lang="en-US" altLang="ja-JP" dirty="0" smtClean="0"/>
              <a:t> = 0.0078675</a:t>
            </a:r>
            <a:r>
              <a:rPr lang="ja-JP" altLang="en-US" dirty="0" smtClean="0"/>
              <a:t> </a:t>
            </a:r>
            <a:r>
              <a:rPr lang="en-US" altLang="ja-JP" dirty="0" smtClean="0"/>
              <a:t>+ </a:t>
            </a:r>
            <a:r>
              <a:rPr lang="is-IS" altLang="ja-JP" dirty="0" smtClean="0">
                <a:cs typeface="Calibri"/>
              </a:rPr>
              <a:t>0.0066232 +</a:t>
            </a:r>
            <a:r>
              <a:rPr lang="en-US" altLang="ja-JP" dirty="0" smtClean="0"/>
              <a:t> </a:t>
            </a:r>
            <a:r>
              <a:rPr lang="is-IS" altLang="ja-JP" dirty="0" smtClean="0">
                <a:cs typeface="Calibri"/>
              </a:rPr>
              <a:t>0.0130544</a:t>
            </a:r>
            <a:r>
              <a:rPr lang="ja-JP" altLang="en-US" dirty="0" smtClean="0">
                <a:cs typeface="Calibri"/>
              </a:rPr>
              <a:t> </a:t>
            </a:r>
            <a:r>
              <a:rPr lang="is-IS" altLang="ja-JP" dirty="0" smtClean="0">
                <a:cs typeface="Calibri"/>
              </a:rPr>
              <a:t>-</a:t>
            </a:r>
            <a:r>
              <a:rPr lang="ja-JP" altLang="en-US" dirty="0" smtClean="0">
                <a:cs typeface="Calibri"/>
              </a:rPr>
              <a:t> </a:t>
            </a:r>
            <a:r>
              <a:rPr lang="is-IS" altLang="ja-JP" dirty="0" smtClean="0">
                <a:cs typeface="Calibri"/>
              </a:rPr>
              <a:t>0.0008876</a:t>
            </a:r>
            <a:endParaRPr lang="is-IS" altLang="ja-JP" dirty="0">
              <a:cs typeface="Calibri"/>
            </a:endParaRPr>
          </a:p>
          <a:p>
            <a:endParaRPr lang="is-IS" altLang="ja-JP" dirty="0">
              <a:cs typeface="Calibri"/>
            </a:endParaRPr>
          </a:p>
          <a:p>
            <a:r>
              <a:rPr lang="en-US" i="1" dirty="0" smtClean="0"/>
              <a:t>p</a:t>
            </a:r>
            <a:r>
              <a:rPr lang="en-US" dirty="0" smtClean="0"/>
              <a:t> value indicates whether the slope of </a:t>
            </a:r>
            <a:r>
              <a:rPr lang="ja-JP" altLang="en-US" dirty="0" smtClean="0"/>
              <a:t>しか＋ない</a:t>
            </a:r>
            <a:r>
              <a:rPr lang="en-US" altLang="ja-JP" dirty="0" smtClean="0"/>
              <a:t> is different from the slope of </a:t>
            </a:r>
            <a:r>
              <a:rPr lang="ja-JP" altLang="en-US" dirty="0" smtClean="0"/>
              <a:t>だけ＋ない</a:t>
            </a:r>
            <a:r>
              <a:rPr lang="en-US" altLang="ja-JP" dirty="0" smtClean="0"/>
              <a:t>. </a:t>
            </a:r>
            <a:r>
              <a:rPr lang="en-US" altLang="ja-JP" dirty="0" smtClean="0">
                <a:solidFill>
                  <a:srgbClr val="FF0000"/>
                </a:solidFill>
              </a:rPr>
              <a:t>This is of theoretical interest!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23089100"/>
              </p:ext>
            </p:extLst>
          </p:nvPr>
        </p:nvGraphicFramePr>
        <p:xfrm>
          <a:off x="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397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79464380"/>
              </p:ext>
            </p:extLst>
          </p:nvPr>
        </p:nvGraphicFramePr>
        <p:xfrm>
          <a:off x="0" y="0"/>
          <a:ext cx="9048393" cy="238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65"/>
                <a:gridCol w="812747"/>
                <a:gridCol w="789119"/>
                <a:gridCol w="959582"/>
                <a:gridCol w="828817"/>
                <a:gridCol w="940972"/>
                <a:gridCol w="3485591"/>
              </a:tblGrid>
              <a:tr h="264555"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Estimate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Std. Error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 value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Pr(&gt;|t|)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100" u="none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(Intercept)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0.0078675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0.158261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37.56974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0.049712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0.9606152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npi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0.0066232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0.0284243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31.84618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0.2330105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0.8172444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しか＋ない　</a:t>
                      </a:r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だけ＋</a:t>
                      </a:r>
                      <a:r>
                        <a:rPr lang="ja-JP" altLang="en-U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aff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-0.0052292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0.0284968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34.27315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effectLst/>
                          <a:latin typeface="Calibri"/>
                          <a:cs typeface="Calibri"/>
                        </a:rPr>
                        <a:t>-0.1834997</a:t>
                      </a:r>
                      <a:endParaRPr lang="mr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  <a:latin typeface="Calibri"/>
                          <a:cs typeface="Calibri"/>
                        </a:rPr>
                        <a:t>0.8554873</a:t>
                      </a:r>
                      <a:endParaRPr lang="fi-FI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Timestamp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0.0130544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0.0051335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6241.30084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/>
                          <a:cs typeface="Calibri"/>
                        </a:rPr>
                        <a:t>2.5429625</a:t>
                      </a:r>
                      <a:endParaRPr lang="hr-HR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0.0110156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 の時間スロープ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0.0121561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0.0303297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43.91263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0.4007983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0.6905122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en-US" altLang="ja-JP" sz="1100" u="none" strike="noStrike" dirty="0" smtClean="0">
                          <a:effectLst/>
                          <a:latin typeface="Calibri"/>
                          <a:cs typeface="Calibri"/>
                        </a:rPr>
                        <a:t>predicted 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form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-0.0008876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0.0051338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6239.46763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-0.1728928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0.8627413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(c)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しかない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-0.014948</a:t>
                      </a:r>
                      <a:endParaRPr lang="cs-C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0.0051287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6240.55613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-2.9145712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0.0035744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-0.0112339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6240.01834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-2.1904365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0.0285295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slope difference vs. prediction form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0887" y="2610683"/>
            <a:ext cx="272750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ja-JP" altLang="en-US" dirty="0" smtClean="0"/>
              <a:t>だけ</a:t>
            </a:r>
            <a:r>
              <a:rPr lang="ja-JP" altLang="en-US" dirty="0" smtClean="0"/>
              <a:t>＋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 </a:t>
            </a:r>
            <a:r>
              <a:rPr lang="en-US" altLang="ja-JP" dirty="0" smtClean="0"/>
              <a:t>at time</a:t>
            </a:r>
            <a:r>
              <a:rPr lang="en-US" altLang="ja-JP" b="1" dirty="0" smtClean="0">
                <a:solidFill>
                  <a:srgbClr val="FF0000"/>
                </a:solidFill>
              </a:rPr>
              <a:t> 1</a:t>
            </a:r>
            <a:r>
              <a:rPr lang="en-US" altLang="ja-JP" dirty="0" smtClean="0"/>
              <a:t> = 0.0078675</a:t>
            </a:r>
            <a:r>
              <a:rPr lang="ja-JP" altLang="en-US" dirty="0" smtClean="0"/>
              <a:t> </a:t>
            </a:r>
            <a:r>
              <a:rPr lang="is-IS" altLang="ja-JP" dirty="0">
                <a:cs typeface="Calibri"/>
              </a:rPr>
              <a:t>-</a:t>
            </a:r>
            <a:r>
              <a:rPr lang="is-IS" altLang="ja-JP" dirty="0" smtClean="0">
                <a:cs typeface="Calibri"/>
              </a:rPr>
              <a:t>0.0052292 </a:t>
            </a:r>
            <a:r>
              <a:rPr lang="en-US" altLang="ja-JP" dirty="0" smtClean="0"/>
              <a:t>+ </a:t>
            </a:r>
            <a:r>
              <a:rPr lang="is-IS" altLang="ja-JP" dirty="0" smtClean="0">
                <a:cs typeface="Calibri"/>
              </a:rPr>
              <a:t>0.0130544</a:t>
            </a:r>
            <a:r>
              <a:rPr lang="ja-JP" altLang="en-US" dirty="0" smtClean="0">
                <a:cs typeface="Calibri"/>
              </a:rPr>
              <a:t> </a:t>
            </a:r>
            <a:r>
              <a:rPr lang="cs-CZ" altLang="ja-JP" dirty="0" smtClean="0">
                <a:cs typeface="Calibri"/>
              </a:rPr>
              <a:t>-</a:t>
            </a:r>
            <a:r>
              <a:rPr lang="ja-JP" altLang="en-US" dirty="0" smtClean="0">
                <a:cs typeface="Calibri"/>
              </a:rPr>
              <a:t> </a:t>
            </a:r>
            <a:r>
              <a:rPr lang="cs-CZ" altLang="ja-JP" dirty="0" smtClean="0">
                <a:cs typeface="Calibri"/>
              </a:rPr>
              <a:t>0.014948</a:t>
            </a:r>
            <a:endParaRPr lang="cs-CZ" altLang="ja-JP" dirty="0">
              <a:cs typeface="Calibri"/>
            </a:endParaRPr>
          </a:p>
          <a:p>
            <a:endParaRPr lang="is-IS" altLang="ja-JP" dirty="0">
              <a:cs typeface="Calibri"/>
            </a:endParaRPr>
          </a:p>
          <a:p>
            <a:r>
              <a:rPr lang="en-US" i="1" dirty="0" smtClean="0"/>
              <a:t>p</a:t>
            </a:r>
            <a:r>
              <a:rPr lang="en-US" dirty="0" smtClean="0"/>
              <a:t> value indicates whether the slope of </a:t>
            </a:r>
            <a:r>
              <a:rPr lang="ja-JP" altLang="en-US" dirty="0"/>
              <a:t>だけ＋いる</a:t>
            </a:r>
            <a:r>
              <a:rPr lang="en-US" altLang="ja-JP" dirty="0" smtClean="0"/>
              <a:t> </a:t>
            </a:r>
            <a:r>
              <a:rPr lang="en-US" altLang="ja-JP" dirty="0" smtClean="0"/>
              <a:t>is different from the slope of </a:t>
            </a:r>
            <a:r>
              <a:rPr lang="ja-JP" altLang="en-US" dirty="0" smtClean="0"/>
              <a:t>だけ＋ない</a:t>
            </a:r>
            <a:r>
              <a:rPr lang="en-US" altLang="ja-JP" dirty="0" smtClean="0"/>
              <a:t>. </a:t>
            </a:r>
            <a:r>
              <a:rPr lang="en-US" altLang="ja-JP" dirty="0" smtClean="0">
                <a:solidFill>
                  <a:srgbClr val="FF0000"/>
                </a:solidFill>
              </a:rPr>
              <a:t>This is of theoretical interest!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86126359"/>
              </p:ext>
            </p:extLst>
          </p:nvPr>
        </p:nvGraphicFramePr>
        <p:xfrm>
          <a:off x="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469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01746333"/>
              </p:ext>
            </p:extLst>
          </p:nvPr>
        </p:nvGraphicFramePr>
        <p:xfrm>
          <a:off x="0" y="0"/>
          <a:ext cx="9048393" cy="238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65"/>
                <a:gridCol w="812747"/>
                <a:gridCol w="789119"/>
                <a:gridCol w="959582"/>
                <a:gridCol w="828817"/>
                <a:gridCol w="940972"/>
                <a:gridCol w="3485591"/>
              </a:tblGrid>
              <a:tr h="264555"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Estimate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Std. Error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 value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Pr(&gt;|t|)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100" u="none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(Intercept)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0.0078675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0.158261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37.56974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0.049712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0.9606152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npi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0.0066232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0.0284243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31.84618</a:t>
                      </a:r>
                      <a:endParaRPr lang="nb-NO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0.2330105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0.8172444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しか＋ない　</a:t>
                      </a:r>
                      <a:r>
                        <a:rPr lang="en-US" altLang="ja-JP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だけ＋</a:t>
                      </a:r>
                      <a:r>
                        <a:rPr lang="ja-JP" altLang="en-US" sz="110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aff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-0.0052292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0.0284968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34.27315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effectLst/>
                          <a:latin typeface="Calibri"/>
                          <a:cs typeface="Calibri"/>
                        </a:rPr>
                        <a:t>-0.1834997</a:t>
                      </a:r>
                      <a:endParaRPr lang="mr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  <a:latin typeface="Calibri"/>
                          <a:cs typeface="Calibri"/>
                        </a:rPr>
                        <a:t>0.8554873</a:t>
                      </a:r>
                      <a:endParaRPr lang="fi-FI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Timestamp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0.0130544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0.0051335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6241.30084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/>
                          <a:cs typeface="Calibri"/>
                        </a:rPr>
                        <a:t>2.5429625</a:t>
                      </a:r>
                      <a:endParaRPr lang="hr-HR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/>
                          <a:cs typeface="Calibri"/>
                        </a:rPr>
                        <a:t>0.0110156</a:t>
                      </a:r>
                      <a:endParaRPr lang="fi-FI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だけ＋ない の時間スロープ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0.0121561</a:t>
                      </a:r>
                      <a:endParaRPr lang="cs-C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0.0303297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43.91263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0.4007983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0.6905122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en-US" altLang="ja-JP" sz="1100" u="none" strike="noStrike" dirty="0" smtClean="0">
                          <a:effectLst/>
                          <a:latin typeface="Calibri"/>
                          <a:cs typeface="Calibri"/>
                        </a:rPr>
                        <a:t>predicted 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form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-0.0008876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0.0051338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6239.46763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-0.1728928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0.8627413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(c)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しかない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(d)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-0.014948</a:t>
                      </a:r>
                      <a:endParaRPr lang="cs-C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0.0051287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6240.55613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-2.9145712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/>
                          <a:cs typeface="Calibri"/>
                        </a:rPr>
                        <a:t>0.0035744</a:t>
                      </a:r>
                      <a:endParaRPr lang="nb-NO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slope different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だけいる　</a:t>
                      </a:r>
                      <a:r>
                        <a:rPr lang="en-US" altLang="ja-JP" sz="1100" u="none" strike="noStrike" dirty="0" err="1"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npi:aff:Timestamp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-0.0112339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0.0051286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/>
                          <a:cs typeface="Calibri"/>
                        </a:rPr>
                        <a:t>6240.01834</a:t>
                      </a:r>
                      <a:endParaRPr lang="is-I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-2.1904365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/>
                          <a:cs typeface="Calibri"/>
                        </a:rPr>
                        <a:t>0.0285295</a:t>
                      </a:r>
                      <a:endParaRPr lang="is-I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slope difference vs. prediction form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20887" y="2610683"/>
            <a:ext cx="2727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ja-JP" altLang="en-US" dirty="0"/>
              <a:t>しか＋いる</a:t>
            </a:r>
            <a:r>
              <a:rPr lang="en-US" altLang="ja-JP" dirty="0" smtClean="0"/>
              <a:t> </a:t>
            </a:r>
            <a:r>
              <a:rPr lang="en-US" altLang="ja-JP" dirty="0" smtClean="0"/>
              <a:t>at time</a:t>
            </a:r>
            <a:r>
              <a:rPr lang="en-US" altLang="ja-JP" b="1" dirty="0" smtClean="0">
                <a:solidFill>
                  <a:srgbClr val="FF0000"/>
                </a:solidFill>
              </a:rPr>
              <a:t> 1</a:t>
            </a:r>
            <a:r>
              <a:rPr lang="en-US" altLang="ja-JP" dirty="0" smtClean="0"/>
              <a:t> = </a:t>
            </a:r>
            <a:r>
              <a:rPr lang="en-US" altLang="ja-JP" dirty="0" smtClean="0"/>
              <a:t>sum of all values!</a:t>
            </a:r>
            <a:endParaRPr lang="cs-CZ" altLang="ja-JP" dirty="0">
              <a:solidFill>
                <a:srgbClr val="000000"/>
              </a:solidFill>
              <a:cs typeface="Calibri"/>
            </a:endParaRPr>
          </a:p>
          <a:p>
            <a:endParaRPr lang="is-IS" altLang="ja-JP" dirty="0">
              <a:cs typeface="Calibri"/>
            </a:endParaRPr>
          </a:p>
          <a:p>
            <a:r>
              <a:rPr lang="en-US" i="1" dirty="0" smtClean="0"/>
              <a:t>p</a:t>
            </a:r>
            <a:r>
              <a:rPr lang="en-US" dirty="0" smtClean="0"/>
              <a:t> value indicates whether the slope of </a:t>
            </a:r>
            <a:r>
              <a:rPr lang="ja-JP" altLang="en-US" dirty="0" smtClean="0"/>
              <a:t>しか</a:t>
            </a:r>
            <a:r>
              <a:rPr lang="ja-JP" altLang="en-US" dirty="0" smtClean="0"/>
              <a:t>＋</a:t>
            </a:r>
            <a:r>
              <a:rPr lang="ja-JP" altLang="en-US" dirty="0" smtClean="0"/>
              <a:t>ない</a:t>
            </a:r>
            <a:r>
              <a:rPr lang="en-US" altLang="ja-JP" dirty="0" smtClean="0"/>
              <a:t> </a:t>
            </a:r>
            <a:r>
              <a:rPr lang="en-US" altLang="ja-JP" dirty="0" smtClean="0"/>
              <a:t>is different from </a:t>
            </a:r>
            <a:r>
              <a:rPr lang="en-US" altLang="ja-JP" dirty="0" smtClean="0"/>
              <a:t>what you would predict based on the other conditions. </a:t>
            </a:r>
            <a:r>
              <a:rPr lang="en-US" altLang="ja-JP" dirty="0" smtClean="0">
                <a:solidFill>
                  <a:srgbClr val="FF0000"/>
                </a:solidFill>
              </a:rPr>
              <a:t>This is of theoretical interest!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97043083"/>
              </p:ext>
            </p:extLst>
          </p:nvPr>
        </p:nvGraphicFramePr>
        <p:xfrm>
          <a:off x="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124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48199665"/>
              </p:ext>
            </p:extLst>
          </p:nvPr>
        </p:nvGraphicFramePr>
        <p:xfrm>
          <a:off x="0" y="0"/>
          <a:ext cx="9048393" cy="238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65"/>
                <a:gridCol w="812747"/>
                <a:gridCol w="789119"/>
                <a:gridCol w="959582"/>
                <a:gridCol w="828817"/>
                <a:gridCol w="940972"/>
                <a:gridCol w="3485591"/>
              </a:tblGrid>
              <a:tr h="264555">
                <a:tc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Estimate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/>
                          <a:cs typeface="Calibri"/>
                        </a:rPr>
                        <a:t>Std. Error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/>
                          <a:cs typeface="Calibri"/>
                        </a:rPr>
                        <a:t>df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/>
                          <a:cs typeface="Calibri"/>
                        </a:rPr>
                        <a:t>t value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100" u="none" strike="noStrike">
                          <a:effectLst/>
                          <a:latin typeface="Calibri"/>
                          <a:cs typeface="Calibri"/>
                        </a:rPr>
                        <a:t>Pr(&gt;|t|)</a:t>
                      </a:r>
                      <a:endParaRPr lang="mr-IN" sz="11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u="none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(Intercept)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0.0078675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0.158261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37.56974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0.049712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0.9606152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0.0066232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0.0284243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31.84618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0.2330105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0.8172444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しか＋ない　</a:t>
                      </a:r>
                      <a:r>
                        <a:rPr lang="en-US" altLang="ja-JP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v.s. </a:t>
                      </a:r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だけ＋</a:t>
                      </a:r>
                      <a:r>
                        <a:rPr lang="ja-JP" altLang="en-US" sz="110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ない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-0.0052292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0.0284968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34.27315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-0.1834997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0.8554873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だけ＋いる　</a:t>
                      </a:r>
                      <a:r>
                        <a:rPr lang="en-US" altLang="ja-JP" sz="110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だけ＋ない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0.0130544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0.0051335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6241.30084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2.5429625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0.0110156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(d)</a:t>
                      </a:r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だけ＋ない の時間スロープ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npi:aff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0.0121561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0.0303297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43.91263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0.4007983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0.6905122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しかいる　</a:t>
                      </a:r>
                      <a:r>
                        <a:rPr lang="en-US" altLang="ja-JP" sz="110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en-US" altLang="ja-JP" sz="110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predicted </a:t>
                      </a:r>
                      <a:r>
                        <a:rPr lang="en-US" altLang="ja-JP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form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npi:Timestamp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-0.0008876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0.0051338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6239.46763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-0.1728928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0.8627413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slope different (c)</a:t>
                      </a:r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しかない　</a:t>
                      </a:r>
                      <a:r>
                        <a:rPr lang="en-US" altLang="ja-JP" sz="110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. (d)</a:t>
                      </a:r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aff:Timestamp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-0.014948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0.0051287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6240.55613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-2.9145712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0.0035744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slope different </a:t>
                      </a:r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だけいる　</a:t>
                      </a:r>
                      <a:r>
                        <a:rPr lang="en-US" altLang="ja-JP" sz="110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v.s</a:t>
                      </a:r>
                      <a:r>
                        <a:rPr lang="en-US" altLang="ja-JP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. </a:t>
                      </a:r>
                      <a:r>
                        <a:rPr lang="ja-JP" alt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だけない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  <a:tr h="264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npi:aff:Timestamp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-0.0112339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0.0051286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6240.01834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-2.1904365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0.0285295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slope difference vs. prediction form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537370"/>
              </p:ext>
            </p:extLst>
          </p:nvPr>
        </p:nvGraphicFramePr>
        <p:xfrm>
          <a:off x="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90156" y="2495241"/>
            <a:ext cx="435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filling in the lines for the negative half so we can compare</a:t>
            </a:r>
            <a:r>
              <a:rPr lang="mr-IN" dirty="0" smtClean="0"/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3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1522</Words>
  <Application>Microsoft Macintosh PowerPoint</Application>
  <PresentationFormat>On-screen Show (4:3)</PresentationFormat>
  <Paragraphs>596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Roland</dc:creator>
  <cp:lastModifiedBy>Doug Roland</cp:lastModifiedBy>
  <cp:revision>32</cp:revision>
  <dcterms:created xsi:type="dcterms:W3CDTF">2018-01-20T05:36:06Z</dcterms:created>
  <dcterms:modified xsi:type="dcterms:W3CDTF">2018-01-20T09:01:12Z</dcterms:modified>
</cp:coreProperties>
</file>