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60221"/>
  </p:normalViewPr>
  <p:slideViewPr>
    <p:cSldViewPr snapToGrid="0" snapToObjects="1">
      <p:cViewPr varScale="1">
        <p:scale>
          <a:sx n="73" d="100"/>
          <a:sy n="73" d="100"/>
        </p:scale>
        <p:origin x="207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C94462-98E8-0C4A-B413-C999F5B5F0F1}" type="datetimeFigureOut">
              <a:rPr lang="en-US" smtClean="0"/>
              <a:t>2/27/17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624D25-D5B0-7E49-9E92-B7B6D74E62B1}" type="slidenum">
              <a:rPr lang="en-US" smtClean="0"/>
              <a:t>‹#›</a:t>
            </a:fld>
            <a:endParaRPr lang="en-US"/>
          </a:p>
        </p:txBody>
      </p:sp>
    </p:spTree>
    <p:extLst>
      <p:ext uri="{BB962C8B-B14F-4D97-AF65-F5344CB8AC3E}">
        <p14:creationId xmlns:p14="http://schemas.microsoft.com/office/powerpoint/2010/main" val="619881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sz="1200" kern="1200" noProof="0" dirty="0" smtClean="0">
                <a:solidFill>
                  <a:schemeClr val="tx1"/>
                </a:solidFill>
                <a:effectLst/>
                <a:latin typeface="+mn-lt"/>
                <a:ea typeface="+mn-ea"/>
                <a:cs typeface="+mn-cs"/>
              </a:rPr>
              <a:t>In the first line, we are creating an RDD consisting of points (</a:t>
            </a:r>
            <a:r>
              <a:rPr lang="en-US" sz="1200" kern="1200" noProof="0" dirty="0" err="1" smtClean="0">
                <a:solidFill>
                  <a:schemeClr val="tx1"/>
                </a:solidFill>
                <a:effectLst/>
                <a:latin typeface="+mn-lt"/>
                <a:ea typeface="+mn-ea"/>
                <a:cs typeface="+mn-cs"/>
              </a:rPr>
              <a:t>p.x</a:t>
            </a:r>
            <a:r>
              <a:rPr lang="en-US" sz="1200" kern="1200" noProof="0" dirty="0" smtClean="0">
                <a:solidFill>
                  <a:schemeClr val="tx1"/>
                </a:solidFill>
                <a:effectLst/>
                <a:latin typeface="+mn-lt"/>
                <a:ea typeface="+mn-ea"/>
                <a:cs typeface="+mn-cs"/>
              </a:rPr>
              <a:t>, </a:t>
            </a:r>
            <a:r>
              <a:rPr lang="en-US" sz="1200" kern="1200" noProof="0" dirty="0" err="1" smtClean="0">
                <a:solidFill>
                  <a:schemeClr val="tx1"/>
                </a:solidFill>
                <a:effectLst/>
                <a:latin typeface="+mn-lt"/>
                <a:ea typeface="+mn-ea"/>
                <a:cs typeface="+mn-cs"/>
              </a:rPr>
              <a:t>p.y</a:t>
            </a:r>
            <a:r>
              <a:rPr lang="en-US" sz="1200" kern="1200" noProof="0" dirty="0" smtClean="0">
                <a:solidFill>
                  <a:schemeClr val="tx1"/>
                </a:solidFill>
                <a:effectLst/>
                <a:latin typeface="+mn-lt"/>
                <a:ea typeface="+mn-ea"/>
                <a:cs typeface="+mn-cs"/>
              </a:rPr>
              <a:t>) where </a:t>
            </a:r>
            <a:r>
              <a:rPr lang="en-US" sz="1200" kern="1200" noProof="0" dirty="0" err="1" smtClean="0">
                <a:solidFill>
                  <a:schemeClr val="tx1"/>
                </a:solidFill>
                <a:effectLst/>
                <a:latin typeface="+mn-lt"/>
                <a:ea typeface="+mn-ea"/>
                <a:cs typeface="+mn-cs"/>
              </a:rPr>
              <a:t>p.x</a:t>
            </a:r>
            <a:r>
              <a:rPr lang="en-US" sz="1200" kern="1200" noProof="0" dirty="0" smtClean="0">
                <a:solidFill>
                  <a:schemeClr val="tx1"/>
                </a:solidFill>
                <a:effectLst/>
                <a:latin typeface="+mn-lt"/>
                <a:ea typeface="+mn-ea"/>
                <a:cs typeface="+mn-cs"/>
              </a:rPr>
              <a:t> is a vector of features and </a:t>
            </a:r>
            <a:r>
              <a:rPr lang="en-US" sz="1200" kern="1200" noProof="0" dirty="0" err="1" smtClean="0">
                <a:solidFill>
                  <a:schemeClr val="tx1"/>
                </a:solidFill>
                <a:effectLst/>
                <a:latin typeface="+mn-lt"/>
                <a:ea typeface="+mn-ea"/>
                <a:cs typeface="+mn-cs"/>
              </a:rPr>
              <a:t>p.y</a:t>
            </a:r>
            <a:r>
              <a:rPr lang="en-US" sz="1200" kern="1200" noProof="0" dirty="0" smtClean="0">
                <a:solidFill>
                  <a:schemeClr val="tx1"/>
                </a:solidFill>
                <a:effectLst/>
                <a:latin typeface="+mn-lt"/>
                <a:ea typeface="+mn-ea"/>
                <a:cs typeface="+mn-cs"/>
              </a:rPr>
              <a:t> is the label corresponding to that data point. </a:t>
            </a:r>
            <a:br>
              <a:rPr lang="en-US" sz="1200" kern="1200" noProof="0" dirty="0" smtClean="0">
                <a:solidFill>
                  <a:schemeClr val="tx1"/>
                </a:solidFill>
                <a:effectLst/>
                <a:latin typeface="+mn-lt"/>
                <a:ea typeface="+mn-ea"/>
                <a:cs typeface="+mn-cs"/>
              </a:rPr>
            </a:br>
            <a:r>
              <a:rPr lang="en-US" sz="1200" kern="1200" noProof="0" dirty="0" smtClean="0">
                <a:solidFill>
                  <a:schemeClr val="tx1"/>
                </a:solidFill>
                <a:effectLst/>
                <a:latin typeface="+mn-lt"/>
                <a:ea typeface="+mn-ea"/>
                <a:cs typeface="+mn-cs"/>
              </a:rPr>
              <a:t>To do that, we call the function </a:t>
            </a:r>
            <a:r>
              <a:rPr lang="en-US" sz="1200" kern="1200" noProof="0" dirty="0" err="1" smtClean="0">
                <a:solidFill>
                  <a:schemeClr val="tx1"/>
                </a:solidFill>
                <a:effectLst/>
                <a:latin typeface="+mn-lt"/>
                <a:ea typeface="+mn-ea"/>
                <a:cs typeface="+mn-cs"/>
              </a:rPr>
              <a:t>textFile</a:t>
            </a:r>
            <a:r>
              <a:rPr lang="en-US" sz="1200" kern="1200" noProof="0" dirty="0" smtClean="0">
                <a:solidFill>
                  <a:schemeClr val="tx1"/>
                </a:solidFill>
                <a:effectLst/>
                <a:latin typeface="+mn-lt"/>
                <a:ea typeface="+mn-ea"/>
                <a:cs typeface="+mn-cs"/>
              </a:rPr>
              <a:t>() from the Spark context. The spark context, represented in this case as spark, is the main entry point for Spark functionality. </a:t>
            </a:r>
            <a:br>
              <a:rPr lang="en-US" sz="1200" kern="1200" noProof="0" dirty="0" smtClean="0">
                <a:solidFill>
                  <a:schemeClr val="tx1"/>
                </a:solidFill>
                <a:effectLst/>
                <a:latin typeface="+mn-lt"/>
                <a:ea typeface="+mn-ea"/>
                <a:cs typeface="+mn-cs"/>
              </a:rPr>
            </a:br>
            <a:r>
              <a:rPr lang="en-US" sz="1200" kern="1200" noProof="0" dirty="0" err="1" smtClean="0">
                <a:solidFill>
                  <a:schemeClr val="tx1"/>
                </a:solidFill>
                <a:effectLst/>
                <a:latin typeface="+mn-lt"/>
                <a:ea typeface="+mn-ea"/>
                <a:cs typeface="+mn-cs"/>
              </a:rPr>
              <a:t>textFile</a:t>
            </a:r>
            <a:r>
              <a:rPr lang="en-US" sz="1200" kern="1200" noProof="0" dirty="0" smtClean="0">
                <a:solidFill>
                  <a:schemeClr val="tx1"/>
                </a:solidFill>
                <a:effectLst/>
                <a:latin typeface="+mn-lt"/>
                <a:ea typeface="+mn-ea"/>
                <a:cs typeface="+mn-cs"/>
              </a:rPr>
              <a:t>() reads a file (usually from HDFS) and distributes its content among the cluster.</a:t>
            </a:r>
            <a:br>
              <a:rPr lang="en-US" sz="1200" kern="1200" noProof="0" dirty="0" smtClean="0">
                <a:solidFill>
                  <a:schemeClr val="tx1"/>
                </a:solidFill>
                <a:effectLst/>
                <a:latin typeface="+mn-lt"/>
                <a:ea typeface="+mn-ea"/>
                <a:cs typeface="+mn-cs"/>
              </a:rPr>
            </a:br>
            <a:r>
              <a:rPr lang="en-US" sz="1200" kern="1200" noProof="0" dirty="0" smtClean="0">
                <a:solidFill>
                  <a:schemeClr val="tx1"/>
                </a:solidFill>
                <a:effectLst/>
                <a:latin typeface="+mn-lt"/>
                <a:ea typeface="+mn-ea"/>
                <a:cs typeface="+mn-cs"/>
              </a:rPr>
              <a:t>Then, we apply the map function, which as we know is a transformation that creates a new RDD by applying a function to every element in our RDD. In this case, the function applied is a closure defined by </a:t>
            </a:r>
            <a:r>
              <a:rPr lang="en-US" sz="1200" kern="1200" noProof="0" dirty="0" err="1" smtClean="0">
                <a:solidFill>
                  <a:schemeClr val="tx1"/>
                </a:solidFill>
                <a:effectLst/>
                <a:latin typeface="+mn-lt"/>
                <a:ea typeface="+mn-ea"/>
                <a:cs typeface="+mn-cs"/>
              </a:rPr>
              <a:t>parsePoint</a:t>
            </a:r>
            <a:r>
              <a:rPr lang="en-US" sz="1200" kern="1200" noProof="0" dirty="0" smtClean="0">
                <a:solidFill>
                  <a:schemeClr val="tx1"/>
                </a:solidFill>
                <a:effectLst/>
                <a:latin typeface="+mn-lt"/>
                <a:ea typeface="+mn-ea"/>
                <a:cs typeface="+mn-cs"/>
              </a:rPr>
              <a:t>. </a:t>
            </a:r>
            <a:br>
              <a:rPr lang="en-US" sz="1200" kern="1200" noProof="0" dirty="0" smtClean="0">
                <a:solidFill>
                  <a:schemeClr val="tx1"/>
                </a:solidFill>
                <a:effectLst/>
                <a:latin typeface="+mn-lt"/>
                <a:ea typeface="+mn-ea"/>
                <a:cs typeface="+mn-cs"/>
              </a:rPr>
            </a:br>
            <a:r>
              <a:rPr lang="en-US" sz="1200" kern="1200" noProof="0" dirty="0" smtClean="0">
                <a:solidFill>
                  <a:schemeClr val="tx1"/>
                </a:solidFill>
                <a:effectLst/>
                <a:latin typeface="+mn-lt"/>
                <a:ea typeface="+mn-ea"/>
                <a:cs typeface="+mn-cs"/>
              </a:rPr>
              <a:t>The closure </a:t>
            </a:r>
            <a:r>
              <a:rPr lang="en-US" sz="1200" kern="1200" noProof="0" dirty="0" err="1" smtClean="0">
                <a:solidFill>
                  <a:schemeClr val="tx1"/>
                </a:solidFill>
                <a:effectLst/>
                <a:latin typeface="+mn-lt"/>
                <a:ea typeface="+mn-ea"/>
                <a:cs typeface="+mn-cs"/>
              </a:rPr>
              <a:t>parsePoint</a:t>
            </a:r>
            <a:r>
              <a:rPr lang="en-US" sz="1200" kern="1200" noProof="0" dirty="0" smtClean="0">
                <a:solidFill>
                  <a:schemeClr val="tx1"/>
                </a:solidFill>
                <a:effectLst/>
                <a:latin typeface="+mn-lt"/>
                <a:ea typeface="+mn-ea"/>
                <a:cs typeface="+mn-cs"/>
              </a:rPr>
              <a:t> is a user-defined operation that in this case constructs the elements of the point </a:t>
            </a:r>
            <a:r>
              <a:rPr lang="en-US" sz="1200" kern="1200" noProof="0" dirty="0" err="1" smtClean="0">
                <a:solidFill>
                  <a:schemeClr val="tx1"/>
                </a:solidFill>
                <a:effectLst/>
                <a:latin typeface="+mn-lt"/>
                <a:ea typeface="+mn-ea"/>
                <a:cs typeface="+mn-cs"/>
              </a:rPr>
              <a:t>struct</a:t>
            </a:r>
            <a:r>
              <a:rPr lang="en-US" sz="1200" kern="1200" noProof="0" dirty="0" smtClean="0">
                <a:solidFill>
                  <a:schemeClr val="tx1"/>
                </a:solidFill>
                <a:effectLst/>
                <a:latin typeface="+mn-lt"/>
                <a:ea typeface="+mn-ea"/>
                <a:cs typeface="+mn-cs"/>
              </a:rPr>
              <a:t>, and fills the new elements in the resultant RDD. </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sz="1200" kern="1200" noProof="0" dirty="0" smtClean="0">
              <a:solidFill>
                <a:schemeClr val="tx1"/>
              </a:solidFill>
              <a:effectLst/>
              <a:latin typeface="+mn-lt"/>
              <a:ea typeface="+mn-ea"/>
              <a:cs typeface="+mn-cs"/>
            </a:endParaRP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sz="1200" kern="1200" noProof="0" dirty="0" smtClean="0">
                <a:solidFill>
                  <a:schemeClr val="tx1"/>
                </a:solidFill>
                <a:effectLst/>
                <a:latin typeface="+mn-lt"/>
                <a:ea typeface="+mn-ea"/>
                <a:cs typeface="+mn-cs"/>
              </a:rPr>
              <a:t>The second line defines a vector of zeroes. This is the weight vector, and it resides in the driver.</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sz="1200" kern="1200" noProof="0" dirty="0" smtClean="0">
              <a:solidFill>
                <a:schemeClr val="tx1"/>
              </a:solidFill>
              <a:effectLst/>
              <a:latin typeface="+mn-lt"/>
              <a:ea typeface="+mn-ea"/>
              <a:cs typeface="+mn-cs"/>
            </a:endParaRP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sz="1200" kern="1200" noProof="0" dirty="0" smtClean="0">
                <a:solidFill>
                  <a:schemeClr val="tx1"/>
                </a:solidFill>
                <a:effectLst/>
                <a:latin typeface="+mn-lt"/>
                <a:ea typeface="+mn-ea"/>
                <a:cs typeface="+mn-cs"/>
              </a:rPr>
              <a:t>In the third line, we open our for loop to govern the number of iterations we perform gradient descent to optimize our model. Note that this number of iterations is not known a priori, and is an additional </a:t>
            </a:r>
            <a:r>
              <a:rPr lang="en-US" sz="1200" kern="1200" noProof="0" dirty="0" err="1" smtClean="0">
                <a:solidFill>
                  <a:schemeClr val="tx1"/>
                </a:solidFill>
                <a:effectLst/>
                <a:latin typeface="+mn-lt"/>
                <a:ea typeface="+mn-ea"/>
                <a:cs typeface="+mn-cs"/>
              </a:rPr>
              <a:t>hyperparameter</a:t>
            </a:r>
            <a:r>
              <a:rPr lang="en-US" sz="1200" kern="1200" noProof="0" dirty="0" smtClean="0">
                <a:solidFill>
                  <a:schemeClr val="tx1"/>
                </a:solidFill>
                <a:effectLst/>
                <a:latin typeface="+mn-lt"/>
                <a:ea typeface="+mn-ea"/>
                <a:cs typeface="+mn-cs"/>
              </a:rPr>
              <a:t> to tune. </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sz="1200" kern="1200" noProof="0" dirty="0" smtClean="0">
              <a:solidFill>
                <a:schemeClr val="tx1"/>
              </a:solidFill>
              <a:effectLst/>
              <a:latin typeface="+mn-lt"/>
              <a:ea typeface="+mn-ea"/>
              <a:cs typeface="+mn-cs"/>
            </a:endParaRP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sz="1200" kern="1200" noProof="0" dirty="0" smtClean="0">
                <a:solidFill>
                  <a:schemeClr val="tx1"/>
                </a:solidFill>
                <a:effectLst/>
                <a:latin typeface="+mn-lt"/>
                <a:ea typeface="+mn-ea"/>
                <a:cs typeface="+mn-cs"/>
              </a:rPr>
              <a:t>At a macro scale, the inside of this loop performs the gradient descent update that we saw before. Specifically, we are mapping (using the map() transform) every point to its respective gradient. Next, we sum all gradients across points using a reduce action with the + operator, and finally, we update our parameter vector w. Note that the resulting dimension post-reduction is a d dimensional vector. </a:t>
            </a:r>
            <a:endParaRPr lang="en-US" noProof="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noProof="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noProof="0" dirty="0" smtClean="0"/>
              <a:t>Important points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sz="1200" kern="1200" noProof="0" dirty="0" smtClean="0">
                <a:solidFill>
                  <a:schemeClr val="tx1"/>
                </a:solidFill>
                <a:effectLst/>
                <a:latin typeface="+mn-lt"/>
                <a:ea typeface="+mn-ea"/>
                <a:cs typeface="+mn-cs"/>
              </a:rPr>
              <a:t>Sparks utilizes </a:t>
            </a:r>
            <a:r>
              <a:rPr lang="en-US" sz="1200" b="1" kern="1200" noProof="0" dirty="0" smtClean="0">
                <a:solidFill>
                  <a:schemeClr val="tx1"/>
                </a:solidFill>
                <a:effectLst/>
                <a:latin typeface="+mn-lt"/>
                <a:ea typeface="+mn-ea"/>
                <a:cs typeface="+mn-cs"/>
              </a:rPr>
              <a:t>lazy evaluation</a:t>
            </a:r>
            <a:r>
              <a:rPr lang="en-US" sz="1200" kern="1200" noProof="0" dirty="0" smtClean="0">
                <a:solidFill>
                  <a:schemeClr val="tx1"/>
                </a:solidFill>
                <a:effectLst/>
                <a:latin typeface="+mn-lt"/>
                <a:ea typeface="+mn-ea"/>
                <a:cs typeface="+mn-cs"/>
              </a:rPr>
              <a:t>. Jobs are not performed until absolutely necessary, usually when an action is performed. In this way, Spark registers the stages of computation that happen in the program and only applies them when necessary. In our code, the reduce function is what triggers the computation. Up to that moment, the data would not be even loaded. </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sz="1200" kern="1200" noProof="0" dirty="0" smtClean="0">
                <a:solidFill>
                  <a:schemeClr val="tx1"/>
                </a:solidFill>
                <a:effectLst/>
                <a:latin typeface="+mn-lt"/>
                <a:ea typeface="+mn-ea"/>
                <a:cs typeface="+mn-cs"/>
              </a:rPr>
              <a:t>Note the </a:t>
            </a:r>
            <a:r>
              <a:rPr lang="en-US" sz="1200" b="1" kern="1200" noProof="0" dirty="0" smtClean="0">
                <a:solidFill>
                  <a:schemeClr val="tx1"/>
                </a:solidFill>
                <a:effectLst/>
                <a:latin typeface="+mn-lt"/>
                <a:ea typeface="+mn-ea"/>
                <a:cs typeface="+mn-cs"/>
              </a:rPr>
              <a:t>cache()</a:t>
            </a:r>
            <a:r>
              <a:rPr lang="en-US" sz="1200" kern="1200" noProof="0" dirty="0" smtClean="0">
                <a:solidFill>
                  <a:schemeClr val="tx1"/>
                </a:solidFill>
                <a:effectLst/>
                <a:latin typeface="+mn-lt"/>
                <a:ea typeface="+mn-ea"/>
                <a:cs typeface="+mn-cs"/>
              </a:rPr>
              <a:t> function applied at the end of the first line. This is telling Spark that we plan to use the RDD points frequently , and so all machines should try to keep their part of it in RAM as much as possible in order to speed up things. </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sz="1200" b="1" kern="1200" noProof="0" dirty="0" smtClean="0">
                <a:solidFill>
                  <a:schemeClr val="tx1"/>
                </a:solidFill>
                <a:effectLst/>
                <a:latin typeface="+mn-lt"/>
                <a:ea typeface="+mn-ea"/>
                <a:cs typeface="+mn-cs"/>
              </a:rPr>
              <a:t>RDDs are immutable </a:t>
            </a:r>
            <a:r>
              <a:rPr lang="en-US" sz="1200" kern="1200" noProof="0" dirty="0" smtClean="0">
                <a:solidFill>
                  <a:schemeClr val="tx1"/>
                </a:solidFill>
                <a:effectLst/>
                <a:latin typeface="+mn-lt"/>
                <a:ea typeface="+mn-ea"/>
                <a:cs typeface="+mn-cs"/>
              </a:rPr>
              <a:t>and so every transformation is creating a new RDD. Spark registers every RDD created such that it is able to reconstruct the transformations performed to the data in the case some </a:t>
            </a:r>
            <a:r>
              <a:rPr lang="en-US" sz="1200" b="1" kern="1200" noProof="0" dirty="0" smtClean="0">
                <a:solidFill>
                  <a:schemeClr val="tx1"/>
                </a:solidFill>
                <a:effectLst/>
                <a:latin typeface="+mn-lt"/>
                <a:ea typeface="+mn-ea"/>
                <a:cs typeface="+mn-cs"/>
              </a:rPr>
              <a:t>node fails. </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sz="1200" kern="1200" noProof="0" dirty="0" smtClean="0">
                <a:solidFill>
                  <a:schemeClr val="tx1"/>
                </a:solidFill>
                <a:effectLst/>
                <a:latin typeface="+mn-lt"/>
                <a:ea typeface="+mn-ea"/>
                <a:cs typeface="+mn-cs"/>
              </a:rPr>
              <a:t>We are applying the reduce function to sum the gradients of every data point. Note that ( + ) is Scala syntactic sugar for the sum of elements. Internally, Spark is making first every machine to locally perform the sum of the gradients that they hold. Secondly, </a:t>
            </a:r>
            <a:r>
              <a:rPr lang="en-US" sz="1200" b="1" kern="1200" noProof="0" dirty="0" smtClean="0">
                <a:solidFill>
                  <a:schemeClr val="tx1"/>
                </a:solidFill>
                <a:effectLst/>
                <a:latin typeface="+mn-lt"/>
                <a:ea typeface="+mn-ea"/>
                <a:cs typeface="+mn-cs"/>
              </a:rPr>
              <a:t>log2(m) rounds </a:t>
            </a:r>
            <a:r>
              <a:rPr lang="en-US" sz="1200" kern="1200" noProof="0" dirty="0" smtClean="0">
                <a:solidFill>
                  <a:schemeClr val="tx1"/>
                </a:solidFill>
                <a:effectLst/>
                <a:latin typeface="+mn-lt"/>
                <a:ea typeface="+mn-ea"/>
                <a:cs typeface="+mn-cs"/>
              </a:rPr>
              <a:t>of network computations are performed to obtain the final result, where m is the number of machines in the cluster. </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sz="1200" kern="1200" noProof="0" dirty="0" smtClean="0">
                <a:solidFill>
                  <a:schemeClr val="tx1"/>
                </a:solidFill>
                <a:effectLst/>
                <a:latin typeface="+mn-lt"/>
                <a:ea typeface="+mn-ea"/>
                <a:cs typeface="+mn-cs"/>
              </a:rPr>
              <a:t>The vector w is originally a </a:t>
            </a:r>
            <a:r>
              <a:rPr lang="en-US" sz="1200" b="1" kern="1200" noProof="0" dirty="0" smtClean="0">
                <a:solidFill>
                  <a:schemeClr val="tx1"/>
                </a:solidFill>
                <a:effectLst/>
                <a:latin typeface="+mn-lt"/>
                <a:ea typeface="+mn-ea"/>
                <a:cs typeface="+mn-cs"/>
              </a:rPr>
              <a:t>local vector </a:t>
            </a:r>
            <a:r>
              <a:rPr lang="en-US" sz="1200" kern="1200" noProof="0" dirty="0" smtClean="0">
                <a:solidFill>
                  <a:schemeClr val="tx1"/>
                </a:solidFill>
                <a:effectLst/>
                <a:latin typeface="+mn-lt"/>
                <a:ea typeface="+mn-ea"/>
                <a:cs typeface="+mn-cs"/>
              </a:rPr>
              <a:t>in the driver machine. Since Spark serializes the code and sends it to every machine in the cluster, w is being sent as well, as it is part of the computation of the gradients. Note that this has to be taken into account in terms of </a:t>
            </a:r>
            <a:r>
              <a:rPr lang="en-US" sz="1200" b="1" kern="1200" noProof="0" dirty="0" smtClean="0">
                <a:solidFill>
                  <a:schemeClr val="tx1"/>
                </a:solidFill>
                <a:effectLst/>
                <a:latin typeface="+mn-lt"/>
                <a:ea typeface="+mn-ea"/>
                <a:cs typeface="+mn-cs"/>
              </a:rPr>
              <a:t>communications</a:t>
            </a:r>
            <a:r>
              <a:rPr lang="en-US" sz="1200" kern="1200" noProof="0" dirty="0" smtClean="0">
                <a:solidFill>
                  <a:schemeClr val="tx1"/>
                </a:solidFill>
                <a:effectLst/>
                <a:latin typeface="+mn-lt"/>
                <a:ea typeface="+mn-ea"/>
                <a:cs typeface="+mn-cs"/>
              </a:rPr>
              <a:t> costs for the case that w was very big. </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sz="1200" kern="1200" noProof="0" dirty="0" smtClean="0">
                <a:solidFill>
                  <a:schemeClr val="tx1"/>
                </a:solidFill>
                <a:effectLst/>
                <a:latin typeface="+mn-lt"/>
                <a:ea typeface="+mn-ea"/>
                <a:cs typeface="+mn-cs"/>
              </a:rPr>
              <a:t>Spark </a:t>
            </a:r>
            <a:r>
              <a:rPr lang="en-US" sz="1200" b="1" kern="1200" noProof="0" dirty="0" smtClean="0">
                <a:solidFill>
                  <a:schemeClr val="tx1"/>
                </a:solidFill>
                <a:effectLst/>
                <a:latin typeface="+mn-lt"/>
                <a:ea typeface="+mn-ea"/>
                <a:cs typeface="+mn-cs"/>
              </a:rPr>
              <a:t>uses speculative execution</a:t>
            </a:r>
            <a:r>
              <a:rPr lang="en-US" sz="1200" kern="1200" noProof="0" dirty="0" smtClean="0">
                <a:solidFill>
                  <a:schemeClr val="tx1"/>
                </a:solidFill>
                <a:effectLst/>
                <a:latin typeface="+mn-lt"/>
                <a:ea typeface="+mn-ea"/>
                <a:cs typeface="+mn-cs"/>
              </a:rPr>
              <a:t>. If a machine is lagging, Spark will automatically set up another machine so that we have the option of finishing earlier, and then will utilize the result of the faster machine. </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sz="1200" kern="1200" noProof="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noProof="0" dirty="0"/>
          </a:p>
        </p:txBody>
      </p:sp>
      <p:sp>
        <p:nvSpPr>
          <p:cNvPr id="4" name="Segnaposto numero diapositiva 3"/>
          <p:cNvSpPr>
            <a:spLocks noGrp="1"/>
          </p:cNvSpPr>
          <p:nvPr>
            <p:ph type="sldNum" sz="quarter" idx="10"/>
          </p:nvPr>
        </p:nvSpPr>
        <p:spPr/>
        <p:txBody>
          <a:bodyPr/>
          <a:lstStyle/>
          <a:p>
            <a:fld id="{13F8D953-0237-9E43-966B-92EF2E8BAFBE}" type="slidenum">
              <a:rPr lang="en-US" smtClean="0"/>
              <a:t>1</a:t>
            </a:fld>
            <a:endParaRPr lang="en-US"/>
          </a:p>
        </p:txBody>
      </p:sp>
    </p:spTree>
    <p:extLst>
      <p:ext uri="{BB962C8B-B14F-4D97-AF65-F5344CB8AC3E}">
        <p14:creationId xmlns:p14="http://schemas.microsoft.com/office/powerpoint/2010/main" val="909988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C67CC6-89C7-9446-B12A-C28F131CA5CD}" type="datetimeFigureOut">
              <a:rPr lang="en-US" smtClean="0"/>
              <a:t>2/27/17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B1D6F-4652-534E-919D-83B7EEA7FC9D}" type="slidenum">
              <a:rPr lang="en-US" smtClean="0"/>
              <a:t>‹#›</a:t>
            </a:fld>
            <a:endParaRPr lang="en-US"/>
          </a:p>
        </p:txBody>
      </p:sp>
    </p:spTree>
    <p:extLst>
      <p:ext uri="{BB962C8B-B14F-4D97-AF65-F5344CB8AC3E}">
        <p14:creationId xmlns:p14="http://schemas.microsoft.com/office/powerpoint/2010/main" val="1275661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C67CC6-89C7-9446-B12A-C28F131CA5CD}" type="datetimeFigureOut">
              <a:rPr lang="en-US" smtClean="0"/>
              <a:t>2/27/17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B1D6F-4652-534E-919D-83B7EEA7FC9D}" type="slidenum">
              <a:rPr lang="en-US" smtClean="0"/>
              <a:t>‹#›</a:t>
            </a:fld>
            <a:endParaRPr lang="en-US"/>
          </a:p>
        </p:txBody>
      </p:sp>
    </p:spTree>
    <p:extLst>
      <p:ext uri="{BB962C8B-B14F-4D97-AF65-F5344CB8AC3E}">
        <p14:creationId xmlns:p14="http://schemas.microsoft.com/office/powerpoint/2010/main" val="1913434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C67CC6-89C7-9446-B12A-C28F131CA5CD}" type="datetimeFigureOut">
              <a:rPr lang="en-US" smtClean="0"/>
              <a:t>2/27/17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B1D6F-4652-534E-919D-83B7EEA7FC9D}" type="slidenum">
              <a:rPr lang="en-US" smtClean="0"/>
              <a:t>‹#›</a:t>
            </a:fld>
            <a:endParaRPr lang="en-US"/>
          </a:p>
        </p:txBody>
      </p:sp>
    </p:spTree>
    <p:extLst>
      <p:ext uri="{BB962C8B-B14F-4D97-AF65-F5344CB8AC3E}">
        <p14:creationId xmlns:p14="http://schemas.microsoft.com/office/powerpoint/2010/main" val="529305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C67CC6-89C7-9446-B12A-C28F131CA5CD}" type="datetimeFigureOut">
              <a:rPr lang="en-US" smtClean="0"/>
              <a:t>2/27/17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B1D6F-4652-534E-919D-83B7EEA7FC9D}" type="slidenum">
              <a:rPr lang="en-US" smtClean="0"/>
              <a:t>‹#›</a:t>
            </a:fld>
            <a:endParaRPr lang="en-US"/>
          </a:p>
        </p:txBody>
      </p:sp>
    </p:spTree>
    <p:extLst>
      <p:ext uri="{BB962C8B-B14F-4D97-AF65-F5344CB8AC3E}">
        <p14:creationId xmlns:p14="http://schemas.microsoft.com/office/powerpoint/2010/main" val="1716523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C67CC6-89C7-9446-B12A-C28F131CA5CD}" type="datetimeFigureOut">
              <a:rPr lang="en-US" smtClean="0"/>
              <a:t>2/27/17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B1D6F-4652-534E-919D-83B7EEA7FC9D}" type="slidenum">
              <a:rPr lang="en-US" smtClean="0"/>
              <a:t>‹#›</a:t>
            </a:fld>
            <a:endParaRPr lang="en-US"/>
          </a:p>
        </p:txBody>
      </p:sp>
    </p:spTree>
    <p:extLst>
      <p:ext uri="{BB962C8B-B14F-4D97-AF65-F5344CB8AC3E}">
        <p14:creationId xmlns:p14="http://schemas.microsoft.com/office/powerpoint/2010/main" val="318915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C67CC6-89C7-9446-B12A-C28F131CA5CD}" type="datetimeFigureOut">
              <a:rPr lang="en-US" smtClean="0"/>
              <a:t>2/27/17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6B1D6F-4652-534E-919D-83B7EEA7FC9D}" type="slidenum">
              <a:rPr lang="en-US" smtClean="0"/>
              <a:t>‹#›</a:t>
            </a:fld>
            <a:endParaRPr lang="en-US"/>
          </a:p>
        </p:txBody>
      </p:sp>
    </p:spTree>
    <p:extLst>
      <p:ext uri="{BB962C8B-B14F-4D97-AF65-F5344CB8AC3E}">
        <p14:creationId xmlns:p14="http://schemas.microsoft.com/office/powerpoint/2010/main" val="204060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C67CC6-89C7-9446-B12A-C28F131CA5CD}" type="datetimeFigureOut">
              <a:rPr lang="en-US" smtClean="0"/>
              <a:t>2/27/17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6B1D6F-4652-534E-919D-83B7EEA7FC9D}" type="slidenum">
              <a:rPr lang="en-US" smtClean="0"/>
              <a:t>‹#›</a:t>
            </a:fld>
            <a:endParaRPr lang="en-US"/>
          </a:p>
        </p:txBody>
      </p:sp>
    </p:spTree>
    <p:extLst>
      <p:ext uri="{BB962C8B-B14F-4D97-AF65-F5344CB8AC3E}">
        <p14:creationId xmlns:p14="http://schemas.microsoft.com/office/powerpoint/2010/main" val="1134812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C67CC6-89C7-9446-B12A-C28F131CA5CD}" type="datetimeFigureOut">
              <a:rPr lang="en-US" smtClean="0"/>
              <a:t>2/27/17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6B1D6F-4652-534E-919D-83B7EEA7FC9D}" type="slidenum">
              <a:rPr lang="en-US" smtClean="0"/>
              <a:t>‹#›</a:t>
            </a:fld>
            <a:endParaRPr lang="en-US"/>
          </a:p>
        </p:txBody>
      </p:sp>
    </p:spTree>
    <p:extLst>
      <p:ext uri="{BB962C8B-B14F-4D97-AF65-F5344CB8AC3E}">
        <p14:creationId xmlns:p14="http://schemas.microsoft.com/office/powerpoint/2010/main" val="992847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C67CC6-89C7-9446-B12A-C28F131CA5CD}" type="datetimeFigureOut">
              <a:rPr lang="en-US" smtClean="0"/>
              <a:t>2/27/17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6B1D6F-4652-534E-919D-83B7EEA7FC9D}" type="slidenum">
              <a:rPr lang="en-US" smtClean="0"/>
              <a:t>‹#›</a:t>
            </a:fld>
            <a:endParaRPr lang="en-US"/>
          </a:p>
        </p:txBody>
      </p:sp>
    </p:spTree>
    <p:extLst>
      <p:ext uri="{BB962C8B-B14F-4D97-AF65-F5344CB8AC3E}">
        <p14:creationId xmlns:p14="http://schemas.microsoft.com/office/powerpoint/2010/main" val="833070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C67CC6-89C7-9446-B12A-C28F131CA5CD}" type="datetimeFigureOut">
              <a:rPr lang="en-US" smtClean="0"/>
              <a:t>2/27/17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6B1D6F-4652-534E-919D-83B7EEA7FC9D}" type="slidenum">
              <a:rPr lang="en-US" smtClean="0"/>
              <a:t>‹#›</a:t>
            </a:fld>
            <a:endParaRPr lang="en-US"/>
          </a:p>
        </p:txBody>
      </p:sp>
    </p:spTree>
    <p:extLst>
      <p:ext uri="{BB962C8B-B14F-4D97-AF65-F5344CB8AC3E}">
        <p14:creationId xmlns:p14="http://schemas.microsoft.com/office/powerpoint/2010/main" val="1975477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C67CC6-89C7-9446-B12A-C28F131CA5CD}" type="datetimeFigureOut">
              <a:rPr lang="en-US" smtClean="0"/>
              <a:t>2/27/17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6B1D6F-4652-534E-919D-83B7EEA7FC9D}" type="slidenum">
              <a:rPr lang="en-US" smtClean="0"/>
              <a:t>‹#›</a:t>
            </a:fld>
            <a:endParaRPr lang="en-US"/>
          </a:p>
        </p:txBody>
      </p:sp>
    </p:spTree>
    <p:extLst>
      <p:ext uri="{BB962C8B-B14F-4D97-AF65-F5344CB8AC3E}">
        <p14:creationId xmlns:p14="http://schemas.microsoft.com/office/powerpoint/2010/main" val="17580171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C67CC6-89C7-9446-B12A-C28F131CA5CD}" type="datetimeFigureOut">
              <a:rPr lang="en-US" smtClean="0"/>
              <a:t>2/27/17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6B1D6F-4652-534E-919D-83B7EEA7FC9D}" type="slidenum">
              <a:rPr lang="en-US" smtClean="0"/>
              <a:t>‹#›</a:t>
            </a:fld>
            <a:endParaRPr lang="en-US"/>
          </a:p>
        </p:txBody>
      </p:sp>
    </p:spTree>
    <p:extLst>
      <p:ext uri="{BB962C8B-B14F-4D97-AF65-F5344CB8AC3E}">
        <p14:creationId xmlns:p14="http://schemas.microsoft.com/office/powerpoint/2010/main" val="1760151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496"/>
            <a:ext cx="10515600" cy="1004021"/>
          </a:xfrm>
        </p:spPr>
        <p:txBody>
          <a:bodyPr>
            <a:normAutofit/>
          </a:bodyPr>
          <a:lstStyle/>
          <a:p>
            <a:r>
              <a:rPr lang="en-US" b="1" dirty="0" smtClean="0"/>
              <a:t>Logistic Regression with Gradient Descent</a:t>
            </a:r>
            <a:endParaRPr lang="en-US" b="1" dirty="0"/>
          </a:p>
        </p:txBody>
      </p:sp>
      <p:pic>
        <p:nvPicPr>
          <p:cNvPr id="3" name="Immagine 2" descr="Screen Shot 2016-06-28 at 02.46.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908" y="3671367"/>
            <a:ext cx="10152184" cy="3167080"/>
          </a:xfrm>
          <a:prstGeom prst="rect">
            <a:avLst/>
          </a:prstGeom>
        </p:spPr>
      </p:pic>
      <p:pic>
        <p:nvPicPr>
          <p:cNvPr id="5" name="Immagine 4" descr="Screen Shot 2016-06-28 at 02.47.5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0767" y="2584748"/>
            <a:ext cx="3906758" cy="1044121"/>
          </a:xfrm>
          <a:prstGeom prst="rect">
            <a:avLst/>
          </a:prstGeom>
        </p:spPr>
      </p:pic>
      <p:pic>
        <p:nvPicPr>
          <p:cNvPr id="9" name="Immagine 8" descr="Screen Shot 2016-06-28 at 02.49.4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20766" y="819810"/>
            <a:ext cx="3713234" cy="1048155"/>
          </a:xfrm>
          <a:prstGeom prst="rect">
            <a:avLst/>
          </a:prstGeom>
        </p:spPr>
      </p:pic>
      <p:pic>
        <p:nvPicPr>
          <p:cNvPr id="11" name="Immagine 10" descr="Screen Shot 2016-06-28 at 02.50.2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8712" y="1913730"/>
            <a:ext cx="4063957" cy="538387"/>
          </a:xfrm>
          <a:prstGeom prst="rect">
            <a:avLst/>
          </a:prstGeom>
        </p:spPr>
      </p:pic>
      <p:sp>
        <p:nvSpPr>
          <p:cNvPr id="12" name="CasellaDiTesto 11"/>
          <p:cNvSpPr txBox="1"/>
          <p:nvPr/>
        </p:nvSpPr>
        <p:spPr>
          <a:xfrm>
            <a:off x="6543525" y="955529"/>
            <a:ext cx="4124476" cy="523220"/>
          </a:xfrm>
          <a:prstGeom prst="rect">
            <a:avLst/>
          </a:prstGeom>
          <a:noFill/>
        </p:spPr>
        <p:txBody>
          <a:bodyPr wrap="square" rtlCol="0">
            <a:spAutoFit/>
          </a:bodyPr>
          <a:lstStyle/>
          <a:p>
            <a:r>
              <a:rPr lang="en-US" sz="2800" b="1" dirty="0"/>
              <a:t>Loss function to minimize</a:t>
            </a:r>
            <a:endParaRPr lang="en-US" sz="2800" b="1" dirty="0"/>
          </a:p>
        </p:txBody>
      </p:sp>
      <p:sp>
        <p:nvSpPr>
          <p:cNvPr id="13" name="CasellaDiTesto 12"/>
          <p:cNvSpPr txBox="1"/>
          <p:nvPr/>
        </p:nvSpPr>
        <p:spPr>
          <a:xfrm>
            <a:off x="6446764" y="1845724"/>
            <a:ext cx="4228499" cy="523220"/>
          </a:xfrm>
          <a:prstGeom prst="rect">
            <a:avLst/>
          </a:prstGeom>
          <a:noFill/>
        </p:spPr>
        <p:txBody>
          <a:bodyPr wrap="square" rtlCol="0">
            <a:spAutoFit/>
          </a:bodyPr>
          <a:lstStyle/>
          <a:p>
            <a:r>
              <a:rPr lang="en-US" sz="2800" b="1" dirty="0"/>
              <a:t>Gradient </a:t>
            </a:r>
            <a:r>
              <a:rPr lang="en-US" sz="2800" b="1" dirty="0" err="1"/>
              <a:t>w.r.t</a:t>
            </a:r>
            <a:r>
              <a:rPr lang="en-US" sz="2800" b="1" dirty="0"/>
              <a:t>. parameters</a:t>
            </a:r>
            <a:endParaRPr lang="en-US" sz="2800" b="1" dirty="0"/>
          </a:p>
        </p:txBody>
      </p:sp>
      <p:sp>
        <p:nvSpPr>
          <p:cNvPr id="14" name="CasellaDiTesto 13"/>
          <p:cNvSpPr txBox="1"/>
          <p:nvPr/>
        </p:nvSpPr>
        <p:spPr>
          <a:xfrm>
            <a:off x="6545950" y="2675444"/>
            <a:ext cx="4124476" cy="523220"/>
          </a:xfrm>
          <a:prstGeom prst="rect">
            <a:avLst/>
          </a:prstGeom>
          <a:noFill/>
        </p:spPr>
        <p:txBody>
          <a:bodyPr wrap="square" rtlCol="0">
            <a:spAutoFit/>
          </a:bodyPr>
          <a:lstStyle/>
          <a:p>
            <a:r>
              <a:rPr lang="en-US" sz="2800" b="1" dirty="0"/>
              <a:t>Gradient descent update</a:t>
            </a:r>
            <a:endParaRPr lang="en-US" sz="2800" b="1" dirty="0"/>
          </a:p>
        </p:txBody>
      </p:sp>
    </p:spTree>
    <p:extLst>
      <p:ext uri="{BB962C8B-B14F-4D97-AF65-F5344CB8AC3E}">
        <p14:creationId xmlns:p14="http://schemas.microsoft.com/office/powerpoint/2010/main" val="4609147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53</Words>
  <Application>Microsoft Macintosh PowerPoint</Application>
  <PresentationFormat>Widescreen</PresentationFormat>
  <Paragraphs>20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Calibri Light</vt:lpstr>
      <vt:lpstr>Arial</vt:lpstr>
      <vt:lpstr>Office Theme</vt:lpstr>
      <vt:lpstr>Logistic Regression with Gradient Descent</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 with Gradient Descent</dc:title>
  <dc:creator>Pietro Michiardi</dc:creator>
  <cp:lastModifiedBy>Pietro Michiardi</cp:lastModifiedBy>
  <cp:revision>2</cp:revision>
  <dcterms:created xsi:type="dcterms:W3CDTF">2017-02-27T09:33:51Z</dcterms:created>
  <dcterms:modified xsi:type="dcterms:W3CDTF">2017-02-27T09:36:31Z</dcterms:modified>
</cp:coreProperties>
</file>