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5" r:id="rId11"/>
    <p:sldId id="266" r:id="rId1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Verdana"/>
        <a:ea typeface="Verdana"/>
        <a:cs typeface="Verdana"/>
        <a:sym typeface="Verdan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Verdana"/>
        <a:ea typeface="Verdana"/>
        <a:cs typeface="Verdana"/>
        <a:sym typeface="Verdan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Verdana"/>
        <a:ea typeface="Verdana"/>
        <a:cs typeface="Verdana"/>
        <a:sym typeface="Verdan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Verdana"/>
        <a:ea typeface="Verdana"/>
        <a:cs typeface="Verdana"/>
        <a:sym typeface="Verdan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Verdana"/>
        <a:ea typeface="Verdana"/>
        <a:cs typeface="Verdana"/>
        <a:sym typeface="Verdana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Verdana"/>
        <a:ea typeface="Verdana"/>
        <a:cs typeface="Verdana"/>
        <a:sym typeface="Verdana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Verdana"/>
        <a:ea typeface="Verdana"/>
        <a:cs typeface="Verdana"/>
        <a:sym typeface="Verdana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Verdana"/>
        <a:ea typeface="Verdana"/>
        <a:cs typeface="Verdana"/>
        <a:sym typeface="Verdana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Verdana"/>
        <a:ea typeface="Verdana"/>
        <a:cs typeface="Verdana"/>
        <a:sym typeface="Verdan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DBEE"/>
          </a:solidFill>
        </a:fill>
      </a:tcStyle>
    </a:wholeTbl>
    <a:band2H>
      <a:tcTxStyle/>
      <a:tcStyle>
        <a:tcBdr/>
        <a:fill>
          <a:solidFill>
            <a:srgbClr val="E7EEF6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DBD1E7"/>
          </a:solidFill>
        </a:fill>
      </a:tcStyle>
    </a:wholeTbl>
    <a:band2H>
      <a:tcTxStyle/>
      <a:tcStyle>
        <a:tcBdr/>
        <a:fill>
          <a:solidFill>
            <a:srgbClr val="EEE9F3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2" autoAdjust="0"/>
    <p:restoredTop sz="70742" autoAdjust="0"/>
  </p:normalViewPr>
  <p:slideViewPr>
    <p:cSldViewPr snapToGrid="0">
      <p:cViewPr varScale="1">
        <p:scale>
          <a:sx n="65" d="100"/>
          <a:sy n="65" d="100"/>
        </p:scale>
        <p:origin x="17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6" name="Shape 1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564639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Times New Roman"/>
      </a:defRPr>
    </a:lvl1pPr>
    <a:lvl2pPr indent="228600" latinLnBrk="0">
      <a:defRPr sz="1200">
        <a:latin typeface="+mj-lt"/>
        <a:ea typeface="+mj-ea"/>
        <a:cs typeface="+mj-cs"/>
        <a:sym typeface="Times New Roman"/>
      </a:defRPr>
    </a:lvl2pPr>
    <a:lvl3pPr indent="457200" latinLnBrk="0">
      <a:defRPr sz="1200">
        <a:latin typeface="+mj-lt"/>
        <a:ea typeface="+mj-ea"/>
        <a:cs typeface="+mj-cs"/>
        <a:sym typeface="Times New Roman"/>
      </a:defRPr>
    </a:lvl3pPr>
    <a:lvl4pPr indent="685800" latinLnBrk="0">
      <a:defRPr sz="1200">
        <a:latin typeface="+mj-lt"/>
        <a:ea typeface="+mj-ea"/>
        <a:cs typeface="+mj-cs"/>
        <a:sym typeface="Times New Roman"/>
      </a:defRPr>
    </a:lvl4pPr>
    <a:lvl5pPr indent="914400" latinLnBrk="0">
      <a:defRPr sz="1200">
        <a:latin typeface="+mj-lt"/>
        <a:ea typeface="+mj-ea"/>
        <a:cs typeface="+mj-cs"/>
        <a:sym typeface="Times New Roman"/>
      </a:defRPr>
    </a:lvl5pPr>
    <a:lvl6pPr indent="1143000" latinLnBrk="0">
      <a:defRPr sz="1200">
        <a:latin typeface="+mj-lt"/>
        <a:ea typeface="+mj-ea"/>
        <a:cs typeface="+mj-cs"/>
        <a:sym typeface="Times New Roman"/>
      </a:defRPr>
    </a:lvl6pPr>
    <a:lvl7pPr indent="1371600" latinLnBrk="0">
      <a:defRPr sz="1200">
        <a:latin typeface="+mj-lt"/>
        <a:ea typeface="+mj-ea"/>
        <a:cs typeface="+mj-cs"/>
        <a:sym typeface="Times New Roman"/>
      </a:defRPr>
    </a:lvl7pPr>
    <a:lvl8pPr indent="1600200" latinLnBrk="0">
      <a:defRPr sz="1200">
        <a:latin typeface="+mj-lt"/>
        <a:ea typeface="+mj-ea"/>
        <a:cs typeface="+mj-cs"/>
        <a:sym typeface="Times New Roman"/>
      </a:defRPr>
    </a:lvl8pPr>
    <a:lvl9pPr indent="1828800" latinLnBrk="0">
      <a:defRPr sz="1200">
        <a:latin typeface="+mj-lt"/>
        <a:ea typeface="+mj-ea"/>
        <a:cs typeface="+mj-cs"/>
        <a:sym typeface="Times New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5" name="Shape 1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这个系统是对本校《分布式系统》课程进行的一个辅助教学模块。那么用户不能自己注册账号，管理员使用学生的学号来创建账号，</a:t>
            </a:r>
          </a:p>
        </p:txBody>
      </p:sp>
    </p:spTree>
    <p:extLst>
      <p:ext uri="{BB962C8B-B14F-4D97-AF65-F5344CB8AC3E}">
        <p14:creationId xmlns:p14="http://schemas.microsoft.com/office/powerpoint/2010/main" val="1425365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可以看到游客、管理员、注册用户都特殊化了用户；</a:t>
            </a:r>
          </a:p>
          <a:p>
            <a:r>
              <a:t>学生和教师特殊化了注册用户</a:t>
            </a:r>
          </a:p>
        </p:txBody>
      </p:sp>
    </p:spTree>
    <p:extLst>
      <p:ext uri="{BB962C8B-B14F-4D97-AF65-F5344CB8AC3E}">
        <p14:creationId xmlns:p14="http://schemas.microsoft.com/office/powerpoint/2010/main" val="2379764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5" name="Shape 1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找到资源：参与者对这些资源进行的操作。 参与者对这些资源进行某一项操作之前所需要的</a:t>
            </a:r>
            <a:r>
              <a:rPr lang="zh-CN" altLang="en-US" smtClean="0"/>
              <a:t>其他操作，以及某项操作之后的操作。如成绩。</a:t>
            </a:r>
            <a:endParaRPr lang="en-US" dirty="0" smtClean="0"/>
          </a:p>
          <a:p>
            <a:r>
              <a:rPr dirty="0" err="1" smtClean="0"/>
              <a:t>用户可以查看课程首页</a:t>
            </a:r>
            <a:r>
              <a:rPr dirty="0" err="1"/>
              <a:t>、查看课程概况（这里可以选择扩展查看教师的详细信息</a:t>
            </a:r>
            <a:r>
              <a:rPr dirty="0"/>
              <a:t>）【</a:t>
            </a:r>
            <a:r>
              <a:rPr dirty="0" err="1"/>
              <a:t>我们把课程简介、教师信息、教学条件置于一个页面下</a:t>
            </a:r>
            <a:r>
              <a:rPr dirty="0"/>
              <a:t>】</a:t>
            </a:r>
          </a:p>
          <a:p>
            <a:r>
              <a:rPr dirty="0" err="1"/>
              <a:t>查看课程内容（包括大纲，日历（日历里面可以查看具体事项，</a:t>
            </a:r>
            <a:r>
              <a:rPr dirty="0" err="1" smtClean="0"/>
              <a:t>并跳转到作业和实验的详细信息页面</a:t>
            </a:r>
            <a:r>
              <a:rPr lang="en-US" dirty="0" smtClean="0"/>
              <a:t>,</a:t>
            </a:r>
            <a:r>
              <a:rPr lang="zh-CN" altLang="en-US" dirty="0" smtClean="0"/>
              <a:t>事项的创建是在教师创建作业的时候自动生成的</a:t>
            </a:r>
            <a:r>
              <a:rPr dirty="0" smtClean="0"/>
              <a:t>）、</a:t>
            </a:r>
            <a:r>
              <a:rPr dirty="0" err="1"/>
              <a:t>课件列表、参考文献列表、作业列表以及作业详细信息、实验列表以及实验详细信息</a:t>
            </a:r>
            <a:r>
              <a:rPr dirty="0"/>
              <a:t>）</a:t>
            </a:r>
          </a:p>
          <a:p>
            <a:r>
              <a:rPr dirty="0" err="1" smtClean="0"/>
              <a:t>发送联系邮件</a:t>
            </a:r>
            <a:endParaRPr lang="en-US" dirty="0" smtClean="0"/>
          </a:p>
          <a:p>
            <a:endParaRPr dirty="0"/>
          </a:p>
          <a:p>
            <a:r>
              <a:rPr dirty="0" err="1"/>
              <a:t>注册用户可以登录，注销，互动交流，使用用户手册，下载PDF文件、修改密码</a:t>
            </a:r>
            <a:endParaRPr dirty="0"/>
          </a:p>
          <a:p>
            <a:r>
              <a:rPr dirty="0" err="1"/>
              <a:t>学生可以编辑个人信息、提交课程作业，实验作业</a:t>
            </a:r>
            <a:r>
              <a:rPr dirty="0"/>
              <a:t>，（</a:t>
            </a:r>
            <a:r>
              <a:rPr dirty="0" err="1"/>
              <a:t>在老师评分之后）查看自己的成绩</a:t>
            </a:r>
            <a:endParaRPr dirty="0"/>
          </a:p>
          <a:p>
            <a:r>
              <a:rPr dirty="0" err="1"/>
              <a:t>老师可以管理课件，参考文献（上传，删除</a:t>
            </a:r>
            <a:r>
              <a:rPr dirty="0"/>
              <a:t>），</a:t>
            </a:r>
            <a:r>
              <a:rPr dirty="0" err="1"/>
              <a:t>作业，实验（创建，修改，删除</a:t>
            </a:r>
            <a:r>
              <a:rPr dirty="0"/>
              <a:t>）。</a:t>
            </a:r>
            <a:r>
              <a:rPr dirty="0" err="1"/>
              <a:t>自定义平分标准、下载学生提交的作业和实验、在线评分。生成学生成绩、查看学生成绩（按搜索，索引</a:t>
            </a:r>
            <a:r>
              <a:rPr dirty="0"/>
              <a:t>）、</a:t>
            </a:r>
            <a:r>
              <a:rPr dirty="0" err="1"/>
              <a:t>导出EXCEL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9092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3" name="Shape 1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创建账号：泛化手动输入和EXCEL导入</a:t>
            </a:r>
          </a:p>
          <a:p>
            <a:r>
              <a:t>查找账号：泛化搜索和索引。并且可以查看结果和删除账号。</a:t>
            </a:r>
          </a:p>
          <a:p>
            <a:r>
              <a:t>发布动态：包括通知通告、新闻动态</a:t>
            </a:r>
          </a:p>
          <a:p>
            <a:r>
              <a:t>更新：包括课程简介、教学大纲、教学条件、</a:t>
            </a:r>
          </a:p>
          <a:p>
            <a:r>
              <a:t>登录和注销</a:t>
            </a:r>
          </a:p>
        </p:txBody>
      </p:sp>
    </p:spTree>
    <p:extLst>
      <p:ext uri="{BB962C8B-B14F-4D97-AF65-F5344CB8AC3E}">
        <p14:creationId xmlns:p14="http://schemas.microsoft.com/office/powerpoint/2010/main" val="331773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0" name="Shape 20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对用例进行联系，归类</a:t>
            </a:r>
          </a:p>
        </p:txBody>
      </p:sp>
    </p:spTree>
    <p:extLst>
      <p:ext uri="{BB962C8B-B14F-4D97-AF65-F5344CB8AC3E}">
        <p14:creationId xmlns:p14="http://schemas.microsoft.com/office/powerpoint/2010/main" val="704302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扩展性：考虑到系统后期维护以及二次开发</a:t>
            </a:r>
          </a:p>
          <a:p>
            <a:r>
              <a:t>正确性：所有数据高于99%的正确性（特别是学生成绩这一块），提供必要的正确性检查</a:t>
            </a:r>
          </a:p>
          <a:p>
            <a:r>
              <a:t>数据恢复：遇到故障，系统应能提供数据恢复能力</a:t>
            </a:r>
          </a:p>
        </p:txBody>
      </p:sp>
    </p:spTree>
    <p:extLst>
      <p:ext uri="{BB962C8B-B14F-4D97-AF65-F5344CB8AC3E}">
        <p14:creationId xmlns:p14="http://schemas.microsoft.com/office/powerpoint/2010/main" val="1396206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">
    <p:bg>
      <p:bgPr>
        <a:gradFill flip="none" rotWithShape="1">
          <a:gsLst>
            <a:gs pos="0">
              <a:schemeClr val="accent3">
                <a:lumOff val="44000"/>
              </a:schemeClr>
            </a:gs>
            <a:gs pos="100000">
              <a:schemeClr val="accent3">
                <a:lumOff val="44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539750" y="1196975"/>
            <a:ext cx="8153400" cy="885825"/>
          </a:xfrm>
          <a:prstGeom prst="rect">
            <a:avLst/>
          </a:prstGeom>
        </p:spPr>
        <p:txBody>
          <a:bodyPr/>
          <a:lstStyle>
            <a:lvl1pPr>
              <a:defRPr sz="44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标题文本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3132138" y="5300662"/>
            <a:ext cx="4851401" cy="5334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000000"/>
                </a:solidFill>
              </a:defRPr>
            </a:lvl1pPr>
            <a:lvl2pPr marL="695325" indent="-238125">
              <a:spcBef>
                <a:spcPts val="400"/>
              </a:spcBef>
              <a:buClrTx/>
              <a:buFontTx/>
              <a:defRPr sz="2000">
                <a:solidFill>
                  <a:srgbClr val="000000"/>
                </a:solidFill>
              </a:defRPr>
            </a:lvl2pPr>
            <a:lvl3pPr marL="1104900" indent="-190500">
              <a:spcBef>
                <a:spcPts val="400"/>
              </a:spcBef>
              <a:buClrTx/>
              <a:buFontTx/>
              <a:defRPr sz="2000">
                <a:solidFill>
                  <a:srgbClr val="000000"/>
                </a:solidFill>
              </a:defRPr>
            </a:lvl3pPr>
            <a:lvl4pPr marL="1600200" indent="-228600">
              <a:spcBef>
                <a:spcPts val="400"/>
              </a:spcBef>
              <a:buClrTx/>
              <a:buFontTx/>
              <a:defRPr sz="2000">
                <a:solidFill>
                  <a:srgbClr val="000000"/>
                </a:solidFill>
              </a:defRPr>
            </a:lvl4pPr>
            <a:lvl5pPr marL="2057400" indent="-228600">
              <a:spcBef>
                <a:spcPts val="400"/>
              </a:spcBef>
              <a:buClrTx/>
              <a:buFontTx/>
              <a:defRPr sz="2000">
                <a:solidFill>
                  <a:srgbClr val="000000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18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276475"/>
            <a:ext cx="9144000" cy="8350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image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3101975"/>
            <a:ext cx="9139239" cy="863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image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3952875"/>
            <a:ext cx="9144000" cy="84455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21"/>
          <p:cNvSpPr/>
          <p:nvPr/>
        </p:nvSpPr>
        <p:spPr>
          <a:xfrm>
            <a:off x="2843213" y="5394325"/>
            <a:ext cx="215901" cy="2159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Times New Roman"/>
              </a:defRPr>
            </a:pPr>
            <a:endParaRPr/>
          </a:p>
        </p:txBody>
      </p:sp>
      <p:pic>
        <p:nvPicPr>
          <p:cNvPr id="22" name="image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584131" y="5242285"/>
            <a:ext cx="1351935" cy="1387115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8404859" y="6553200"/>
            <a:ext cx="281941" cy="287087"/>
          </a:xfrm>
          <a:prstGeom prst="rect">
            <a:avLst/>
          </a:prstGeom>
        </p:spPr>
        <p:txBody>
          <a:bodyPr/>
          <a:lstStyle>
            <a:lvl1pPr algn="r">
              <a:defRPr sz="1400">
                <a:effectLst>
                  <a:outerShdw blurRad="38100" dist="38100" dir="2700000" rotWithShape="0">
                    <a:srgbClr val="C0C0C0"/>
                  </a:outerShdw>
                </a:effectLst>
                <a:latin typeface="+mj-lt"/>
                <a:ea typeface="+mj-ea"/>
                <a:cs typeface="+mj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title"/>
          </p:nvPr>
        </p:nvSpPr>
        <p:spPr>
          <a:xfrm>
            <a:off x="6877050" y="115887"/>
            <a:ext cx="1943100" cy="5976939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2" name="Shape 112"/>
          <p:cNvSpPr>
            <a:spLocks noGrp="1"/>
          </p:cNvSpPr>
          <p:nvPr>
            <p:ph type="body" idx="1"/>
          </p:nvPr>
        </p:nvSpPr>
        <p:spPr>
          <a:xfrm>
            <a:off x="1042987" y="115887"/>
            <a:ext cx="5681664" cy="5976939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3" name="Shape 1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9" name="Shape 1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1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623887" y="4589462"/>
            <a:ext cx="7886701" cy="15001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sz="2400"/>
            </a:lvl1pPr>
            <a:lvl2pPr marL="0" indent="457200">
              <a:spcBef>
                <a:spcPts val="500"/>
              </a:spcBef>
              <a:buClrTx/>
              <a:buSzTx/>
              <a:buFontTx/>
              <a:buNone/>
              <a:defRPr sz="2400"/>
            </a:lvl2pPr>
            <a:lvl3pPr marL="0" indent="914400">
              <a:spcBef>
                <a:spcPts val="500"/>
              </a:spcBef>
              <a:buClrTx/>
              <a:buSzTx/>
              <a:buFontTx/>
              <a:buNone/>
              <a:defRPr sz="2400"/>
            </a:lvl3pPr>
            <a:lvl4pPr marL="0" indent="1371600">
              <a:spcBef>
                <a:spcPts val="500"/>
              </a:spcBef>
              <a:buClrTx/>
              <a:buSzTx/>
              <a:buFontTx/>
              <a:buNone/>
              <a:defRPr sz="2400"/>
            </a:lvl4pPr>
            <a:lvl5pPr marL="0" indent="1828800">
              <a:spcBef>
                <a:spcPts val="500"/>
              </a:spcBef>
              <a:buClrTx/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half" idx="1"/>
          </p:nvPr>
        </p:nvSpPr>
        <p:spPr>
          <a:xfrm>
            <a:off x="1116012" y="1139825"/>
            <a:ext cx="3775076" cy="49530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xfrm>
            <a:off x="630237" y="365125"/>
            <a:ext cx="78867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sz="quarter" idx="1"/>
          </p:nvPr>
        </p:nvSpPr>
        <p:spPr>
          <a:xfrm>
            <a:off x="630237" y="1681163"/>
            <a:ext cx="3868739" cy="82391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ClrTx/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ClrTx/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ClrTx/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ClrTx/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sz="quarter" idx="13"/>
          </p:nvPr>
        </p:nvSpPr>
        <p:spPr>
          <a:xfrm>
            <a:off x="4629150" y="1681163"/>
            <a:ext cx="38877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ClrTx/>
              <a:buSzTx/>
              <a:buFontTx/>
              <a:buNone/>
              <a:defRPr sz="2400" b="1"/>
            </a:pPr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630237" y="457200"/>
            <a:ext cx="2949576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sz="half" idx="1"/>
          </p:nvPr>
        </p:nvSpPr>
        <p:spPr>
          <a:xfrm>
            <a:off x="3887787" y="987425"/>
            <a:ext cx="4629151" cy="4873625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 marL="1219200" indent="-30480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Shape 84"/>
          <p:cNvSpPr>
            <a:spLocks noGrp="1"/>
          </p:cNvSpPr>
          <p:nvPr>
            <p:ph type="body" sz="quarter" idx="13"/>
          </p:nvPr>
        </p:nvSpPr>
        <p:spPr>
          <a:xfrm>
            <a:off x="630237" y="2057400"/>
            <a:ext cx="2949576" cy="3811588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ClrTx/>
              <a:buSzTx/>
              <a:buFontTx/>
              <a:buNone/>
              <a:defRPr sz="1600"/>
            </a:pPr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630237" y="457200"/>
            <a:ext cx="2949576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93" name="Shape 93"/>
          <p:cNvSpPr>
            <a:spLocks noGrp="1"/>
          </p:cNvSpPr>
          <p:nvPr>
            <p:ph type="pic" sz="half" idx="13"/>
          </p:nvPr>
        </p:nvSpPr>
        <p:spPr>
          <a:xfrm>
            <a:off x="3887787" y="987425"/>
            <a:ext cx="462915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630237" y="2057400"/>
            <a:ext cx="2949576" cy="38115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600"/>
            </a:lvl1pPr>
            <a:lvl2pPr marL="0" indent="457200">
              <a:spcBef>
                <a:spcPts val="300"/>
              </a:spcBef>
              <a:buClrTx/>
              <a:buSzTx/>
              <a:buFontTx/>
              <a:buNone/>
              <a:defRPr sz="1600"/>
            </a:lvl2pPr>
            <a:lvl3pPr marL="0" indent="914400">
              <a:spcBef>
                <a:spcPts val="300"/>
              </a:spcBef>
              <a:buClrTx/>
              <a:buSzTx/>
              <a:buFontTx/>
              <a:buNone/>
              <a:defRPr sz="1600"/>
            </a:lvl3pPr>
            <a:lvl4pPr marL="0" indent="1371600">
              <a:spcBef>
                <a:spcPts val="300"/>
              </a:spcBef>
              <a:buClrTx/>
              <a:buSzTx/>
              <a:buFontTx/>
              <a:buNone/>
              <a:defRPr sz="1600"/>
            </a:lvl4pPr>
            <a:lvl5pPr marL="0" indent="1828800">
              <a:spcBef>
                <a:spcPts val="300"/>
              </a:spcBef>
              <a:buClrTx/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292725" y="6453187"/>
            <a:ext cx="3851275" cy="404813"/>
          </a:xfrm>
          <a:prstGeom prst="rect">
            <a:avLst/>
          </a:prstGeom>
          <a:gradFill>
            <a:gsLst>
              <a:gs pos="0">
                <a:schemeClr val="accent3">
                  <a:lumOff val="44000"/>
                </a:schemeClr>
              </a:gs>
              <a:gs pos="100000">
                <a:schemeClr val="accent1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Times New Roman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11112" y="0"/>
            <a:ext cx="1042989" cy="83661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194460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Times New Roman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0" y="827087"/>
            <a:ext cx="8820150" cy="809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>
                  <a:lumOff val="44000"/>
                </a:scheme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Times New Roman"/>
              </a:defRPr>
            </a:pPr>
            <a:endParaRPr/>
          </a:p>
        </p:txBody>
      </p:sp>
      <p:pic>
        <p:nvPicPr>
          <p:cNvPr id="5" name="image1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0" y="908050"/>
            <a:ext cx="1042988" cy="594995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2.png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7884368" y="5154247"/>
            <a:ext cx="1135911" cy="1165469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1042987" y="115887"/>
            <a:ext cx="7777163" cy="765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1116012" y="1139825"/>
            <a:ext cx="7704138" cy="495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4651642" y="6477000"/>
            <a:ext cx="297916" cy="2819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1" u="none" strike="noStrike" cap="none" spc="0" baseline="0">
          <a:ln>
            <a:noFill/>
          </a:ln>
          <a:solidFill>
            <a:srgbClr val="3B0076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1" u="none" strike="noStrike" cap="none" spc="0" baseline="0">
          <a:ln>
            <a:noFill/>
          </a:ln>
          <a:solidFill>
            <a:srgbClr val="3B0076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1" u="none" strike="noStrike" cap="none" spc="0" baseline="0">
          <a:ln>
            <a:noFill/>
          </a:ln>
          <a:solidFill>
            <a:srgbClr val="3B0076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1" u="none" strike="noStrike" cap="none" spc="0" baseline="0">
          <a:ln>
            <a:noFill/>
          </a:ln>
          <a:solidFill>
            <a:srgbClr val="3B0076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1" u="none" strike="noStrike" cap="none" spc="0" baseline="0">
          <a:ln>
            <a:noFill/>
          </a:ln>
          <a:solidFill>
            <a:srgbClr val="3B0076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1" u="none" strike="noStrike" cap="none" spc="0" baseline="0">
          <a:ln>
            <a:noFill/>
          </a:ln>
          <a:solidFill>
            <a:srgbClr val="3B0076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1" u="none" strike="noStrike" cap="none" spc="0" baseline="0">
          <a:ln>
            <a:noFill/>
          </a:ln>
          <a:solidFill>
            <a:srgbClr val="3B0076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1" u="none" strike="noStrike" cap="none" spc="0" baseline="0">
          <a:ln>
            <a:noFill/>
          </a:ln>
          <a:solidFill>
            <a:srgbClr val="3B0076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1" u="none" strike="noStrike" cap="none" spc="0" baseline="0">
          <a:ln>
            <a:noFill/>
          </a:ln>
          <a:solidFill>
            <a:srgbClr val="3B0076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/>
        <a:buChar char="●"/>
        <a:tabLst/>
        <a:defRPr sz="2800" b="0" i="0" u="none" strike="noStrike" cap="none" spc="0" baseline="0">
          <a:ln>
            <a:noFill/>
          </a:ln>
          <a:solidFill>
            <a:srgbClr val="3B0076"/>
          </a:solidFill>
          <a:uFillTx/>
          <a:latin typeface="Verdana"/>
          <a:ea typeface="Verdana"/>
          <a:cs typeface="Verdana"/>
          <a:sym typeface="Verdana"/>
        </a:defRPr>
      </a:lvl1pPr>
      <a:lvl2pPr marL="790575" marR="0" indent="-33337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85000"/>
        <a:buFont typeface="Wingdings"/>
        <a:buChar char="–"/>
        <a:tabLst/>
        <a:defRPr sz="2800" b="0" i="0" u="none" strike="noStrike" cap="none" spc="0" baseline="0">
          <a:ln>
            <a:noFill/>
          </a:ln>
          <a:solidFill>
            <a:srgbClr val="3B0076"/>
          </a:solidFill>
          <a:uFillTx/>
          <a:latin typeface="Verdana"/>
          <a:ea typeface="Verdana"/>
          <a:cs typeface="Verdana"/>
          <a:sym typeface="Verdana"/>
        </a:defRPr>
      </a:lvl2pPr>
      <a:lvl3pPr marL="1181100" marR="0" indent="-2667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60000"/>
        <a:buFont typeface="Wingdings"/>
        <a:buChar char="●"/>
        <a:tabLst/>
        <a:defRPr sz="2800" b="0" i="0" u="none" strike="noStrike" cap="none" spc="0" baseline="0">
          <a:ln>
            <a:noFill/>
          </a:ln>
          <a:solidFill>
            <a:srgbClr val="3B0076"/>
          </a:solidFill>
          <a:uFillTx/>
          <a:latin typeface="Verdana"/>
          <a:ea typeface="Verdana"/>
          <a:cs typeface="Verdana"/>
          <a:sym typeface="Verdana"/>
        </a:defRPr>
      </a:lvl3pPr>
      <a:lvl4pPr marL="16916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75000"/>
        <a:buFont typeface="Wingdings"/>
        <a:buChar char="–"/>
        <a:tabLst/>
        <a:defRPr sz="2800" b="0" i="0" u="none" strike="noStrike" cap="none" spc="0" baseline="0">
          <a:ln>
            <a:noFill/>
          </a:ln>
          <a:solidFill>
            <a:srgbClr val="3B0076"/>
          </a:solidFill>
          <a:uFillTx/>
          <a:latin typeface="Verdana"/>
          <a:ea typeface="Verdana"/>
          <a:cs typeface="Verdana"/>
          <a:sym typeface="Verdana"/>
        </a:defRPr>
      </a:lvl4pPr>
      <a:lvl5pPr marL="21488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60000"/>
        <a:buFont typeface="Wingdings"/>
        <a:buChar char="●"/>
        <a:tabLst/>
        <a:defRPr sz="2800" b="0" i="0" u="none" strike="noStrike" cap="none" spc="0" baseline="0">
          <a:ln>
            <a:noFill/>
          </a:ln>
          <a:solidFill>
            <a:srgbClr val="3B0076"/>
          </a:solidFill>
          <a:uFillTx/>
          <a:latin typeface="Verdana"/>
          <a:ea typeface="Verdana"/>
          <a:cs typeface="Verdana"/>
          <a:sym typeface="Verdana"/>
        </a:defRPr>
      </a:lvl5pPr>
      <a:lvl6pPr marL="26416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/>
        <a:buChar char="•"/>
        <a:tabLst/>
        <a:defRPr sz="2800" b="0" i="0" u="none" strike="noStrike" cap="none" spc="0" baseline="0">
          <a:ln>
            <a:noFill/>
          </a:ln>
          <a:solidFill>
            <a:srgbClr val="3B0076"/>
          </a:solidFill>
          <a:uFillTx/>
          <a:latin typeface="Verdana"/>
          <a:ea typeface="Verdana"/>
          <a:cs typeface="Verdana"/>
          <a:sym typeface="Verdana"/>
        </a:defRPr>
      </a:lvl6pPr>
      <a:lvl7pPr marL="30988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/>
        <a:buChar char="•"/>
        <a:tabLst/>
        <a:defRPr sz="2800" b="0" i="0" u="none" strike="noStrike" cap="none" spc="0" baseline="0">
          <a:ln>
            <a:noFill/>
          </a:ln>
          <a:solidFill>
            <a:srgbClr val="3B0076"/>
          </a:solidFill>
          <a:uFillTx/>
          <a:latin typeface="Verdana"/>
          <a:ea typeface="Verdana"/>
          <a:cs typeface="Verdana"/>
          <a:sym typeface="Verdana"/>
        </a:defRPr>
      </a:lvl7pPr>
      <a:lvl8pPr marL="35560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/>
        <a:buChar char="•"/>
        <a:tabLst/>
        <a:defRPr sz="2800" b="0" i="0" u="none" strike="noStrike" cap="none" spc="0" baseline="0">
          <a:ln>
            <a:noFill/>
          </a:ln>
          <a:solidFill>
            <a:srgbClr val="3B0076"/>
          </a:solidFill>
          <a:uFillTx/>
          <a:latin typeface="Verdana"/>
          <a:ea typeface="Verdana"/>
          <a:cs typeface="Verdana"/>
          <a:sym typeface="Verdana"/>
        </a:defRPr>
      </a:lvl8pPr>
      <a:lvl9pPr marL="4013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/>
        <a:buChar char="•"/>
        <a:tabLst/>
        <a:defRPr sz="2800" b="0" i="0" u="none" strike="noStrike" cap="none" spc="0" baseline="0">
          <a:ln>
            <a:noFill/>
          </a:ln>
          <a:solidFill>
            <a:srgbClr val="3B0076"/>
          </a:solidFill>
          <a:uFillTx/>
          <a:latin typeface="Verdana"/>
          <a:ea typeface="Verdana"/>
          <a:cs typeface="Verdana"/>
          <a:sym typeface="Verdana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0" i="0">
                <a:latin typeface="굴림"/>
                <a:ea typeface="굴림"/>
                <a:cs typeface="굴림"/>
                <a:sym typeface="굴림"/>
              </a:defRPr>
            </a:pPr>
            <a:r>
              <a:t>《分布式系统》精品课程网站</a:t>
            </a:r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"/>
          </p:nvPr>
        </p:nvSpPr>
        <p:spPr>
          <a:xfrm>
            <a:off x="3059832" y="5301207"/>
            <a:ext cx="5067723" cy="533401"/>
          </a:xfrm>
          <a:prstGeom prst="rect">
            <a:avLst/>
          </a:prstGeom>
        </p:spPr>
        <p:txBody>
          <a:bodyPr/>
          <a:lstStyle>
            <a:lvl1pPr>
              <a:defRPr>
                <a:latin typeface="AppleGothic"/>
                <a:ea typeface="AppleGothic"/>
                <a:cs typeface="AppleGothic"/>
                <a:sym typeface="AppleGothic"/>
              </a:defRPr>
            </a:lvl1pPr>
          </a:lstStyle>
          <a:p>
            <a:r>
              <a:t>陈晓磊、荆高鹏、陈超源、蔡建宇、朱洪进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r>
              <a:t>非功能性需求</a:t>
            </a:r>
          </a:p>
        </p:txBody>
      </p:sp>
      <p:sp>
        <p:nvSpPr>
          <p:cNvPr id="208" name="Shape 208"/>
          <p:cNvSpPr>
            <a:spLocks noGrp="1"/>
          </p:cNvSpPr>
          <p:nvPr>
            <p:ph type="body" idx="1"/>
          </p:nvPr>
        </p:nvSpPr>
        <p:spPr>
          <a:xfrm>
            <a:off x="1221928" y="1406525"/>
            <a:ext cx="7117709" cy="495300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dirty="0" err="1"/>
              <a:t>扩展性</a:t>
            </a:r>
            <a:endParaRPr dirty="0"/>
          </a:p>
          <a:p>
            <a:pPr>
              <a:buFont typeface="Wingdings" panose="05000000000000000000" pitchFamily="2" charset="2"/>
              <a:buChar char="l"/>
            </a:pPr>
            <a:r>
              <a:rPr dirty="0" err="1"/>
              <a:t>正确性</a:t>
            </a:r>
            <a:endParaRPr dirty="0"/>
          </a:p>
          <a:p>
            <a:pPr>
              <a:buFont typeface="Wingdings" panose="05000000000000000000" pitchFamily="2" charset="2"/>
              <a:buChar char="l"/>
            </a:pPr>
            <a:r>
              <a:rPr dirty="0" err="1"/>
              <a:t>数据恢复</a:t>
            </a:r>
            <a:endParaRPr dirty="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/>
        </p:nvSpPr>
        <p:spPr>
          <a:xfrm>
            <a:off x="5962650" y="6464300"/>
            <a:ext cx="2895600" cy="281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Company Logo</a:t>
            </a:r>
          </a:p>
        </p:txBody>
      </p:sp>
      <p:sp>
        <p:nvSpPr>
          <p:cNvPr id="213" name="Shape 213"/>
          <p:cNvSpPr>
            <a:spLocks noGrp="1"/>
          </p:cNvSpPr>
          <p:nvPr>
            <p:ph type="title"/>
          </p:nvPr>
        </p:nvSpPr>
        <p:spPr>
          <a:xfrm>
            <a:off x="1042987" y="115887"/>
            <a:ext cx="7777162" cy="765176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r>
              <a:t>End</a:t>
            </a:r>
          </a:p>
        </p:txBody>
      </p:sp>
      <p:sp>
        <p:nvSpPr>
          <p:cNvPr id="214" name="Shape 214"/>
          <p:cNvSpPr/>
          <p:nvPr/>
        </p:nvSpPr>
        <p:spPr>
          <a:xfrm>
            <a:off x="1120775" y="6477000"/>
            <a:ext cx="2514600" cy="281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www.themegallery.com</a:t>
            </a:r>
          </a:p>
        </p:txBody>
      </p:sp>
      <p:sp>
        <p:nvSpPr>
          <p:cNvPr id="215" name="Shape 215"/>
          <p:cNvSpPr/>
          <p:nvPr/>
        </p:nvSpPr>
        <p:spPr>
          <a:xfrm>
            <a:off x="2187432" y="2996951"/>
            <a:ext cx="4904741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Times New Roman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请老师批评指正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5962650" y="6464300"/>
            <a:ext cx="2895600" cy="281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Company Logo</a:t>
            </a:r>
          </a:p>
        </p:txBody>
      </p:sp>
      <p:sp>
        <p:nvSpPr>
          <p:cNvPr id="142" name="Shape 142"/>
          <p:cNvSpPr/>
          <p:nvPr/>
        </p:nvSpPr>
        <p:spPr>
          <a:xfrm>
            <a:off x="1120775" y="6477000"/>
            <a:ext cx="2514600" cy="281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www.themegallery.com</a:t>
            </a:r>
          </a:p>
        </p:txBody>
      </p:sp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xfrm>
            <a:off x="1042987" y="115887"/>
            <a:ext cx="7777162" cy="765176"/>
          </a:xfrm>
          <a:prstGeom prst="rect">
            <a:avLst/>
          </a:prstGeom>
        </p:spPr>
        <p:txBody>
          <a:bodyPr/>
          <a:lstStyle>
            <a:lvl1pPr>
              <a:defRPr sz="3200" b="0" i="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r>
              <a:t>目录</a:t>
            </a:r>
          </a:p>
        </p:txBody>
      </p:sp>
      <p:grpSp>
        <p:nvGrpSpPr>
          <p:cNvPr id="146" name="Group 146"/>
          <p:cNvGrpSpPr/>
          <p:nvPr/>
        </p:nvGrpSpPr>
        <p:grpSpPr>
          <a:xfrm>
            <a:off x="1747838" y="2154555"/>
            <a:ext cx="5473701" cy="510541"/>
            <a:chOff x="0" y="0"/>
            <a:chExt cx="5473700" cy="510540"/>
          </a:xfrm>
        </p:grpSpPr>
        <p:sp>
          <p:nvSpPr>
            <p:cNvPr id="144" name="Shape 144"/>
            <p:cNvSpPr/>
            <p:nvPr/>
          </p:nvSpPr>
          <p:spPr>
            <a:xfrm>
              <a:off x="0" y="21907"/>
              <a:ext cx="5473700" cy="466726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2A575B"/>
                </a:gs>
                <a:gs pos="50000">
                  <a:srgbClr val="5ABCC4"/>
                </a:gs>
                <a:gs pos="100000">
                  <a:srgbClr val="2A575B"/>
                </a:gs>
              </a:gsLst>
              <a:lin ang="5400000" scaled="0"/>
            </a:gradFill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>
              <a:outerShdw dist="107762" dir="2700000" rotWithShape="0">
                <a:srgbClr val="80808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22783" y="0"/>
              <a:ext cx="1746906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  <a:r>
                <a:t> </a:t>
              </a:r>
              <a:r>
                <a:rPr b="1">
                  <a:solidFill>
                    <a:schemeClr val="accent3">
                      <a:lumOff val="44000"/>
                    </a:schemeClr>
                  </a:solidFill>
                </a:rPr>
                <a:t>1. </a:t>
              </a:r>
              <a:r>
                <a:rPr>
                  <a:solidFill>
                    <a:schemeClr val="accent3">
                      <a:lumOff val="44000"/>
                    </a:schemeClr>
                  </a:solidFill>
                  <a:latin typeface="굴림"/>
                  <a:ea typeface="굴림"/>
                  <a:cs typeface="굴림"/>
                  <a:sym typeface="굴림"/>
                </a:rPr>
                <a:t>系统边界</a:t>
              </a:r>
            </a:p>
          </p:txBody>
        </p:sp>
      </p:grpSp>
      <p:grpSp>
        <p:nvGrpSpPr>
          <p:cNvPr id="149" name="Group 149"/>
          <p:cNvGrpSpPr/>
          <p:nvPr/>
        </p:nvGrpSpPr>
        <p:grpSpPr>
          <a:xfrm>
            <a:off x="1762125" y="2867342"/>
            <a:ext cx="5473700" cy="510541"/>
            <a:chOff x="0" y="0"/>
            <a:chExt cx="5473700" cy="510540"/>
          </a:xfrm>
        </p:grpSpPr>
        <p:sp>
          <p:nvSpPr>
            <p:cNvPr id="147" name="Shape 147"/>
            <p:cNvSpPr/>
            <p:nvPr/>
          </p:nvSpPr>
          <p:spPr>
            <a:xfrm>
              <a:off x="0" y="21907"/>
              <a:ext cx="5473700" cy="466726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194460"/>
                </a:gs>
                <a:gs pos="50000">
                  <a:schemeClr val="accent1"/>
                </a:gs>
                <a:gs pos="100000">
                  <a:srgbClr val="194460"/>
                </a:gs>
              </a:gsLst>
              <a:lin ang="5400000" scaled="0"/>
            </a:gradFill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>
              <a:outerShdw dist="107762" dir="2700000" rotWithShape="0">
                <a:srgbClr val="80808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22783" y="0"/>
              <a:ext cx="2051706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  <a:r>
                <a:t> </a:t>
              </a:r>
              <a:r>
                <a:rPr b="1">
                  <a:solidFill>
                    <a:schemeClr val="accent3">
                      <a:lumOff val="44000"/>
                    </a:schemeClr>
                  </a:solidFill>
                </a:rPr>
                <a:t>2. </a:t>
              </a:r>
              <a:r>
                <a:rPr>
                  <a:solidFill>
                    <a:schemeClr val="accent3">
                      <a:lumOff val="44000"/>
                    </a:schemeClr>
                  </a:solidFill>
                  <a:latin typeface="굴림"/>
                  <a:ea typeface="굴림"/>
                  <a:cs typeface="굴림"/>
                  <a:sym typeface="굴림"/>
                </a:rPr>
                <a:t>系统参与者</a:t>
              </a:r>
            </a:p>
          </p:txBody>
        </p:sp>
      </p:grpSp>
      <p:grpSp>
        <p:nvGrpSpPr>
          <p:cNvPr id="152" name="Group 152"/>
          <p:cNvGrpSpPr/>
          <p:nvPr/>
        </p:nvGrpSpPr>
        <p:grpSpPr>
          <a:xfrm>
            <a:off x="1747838" y="3646805"/>
            <a:ext cx="5473701" cy="510541"/>
            <a:chOff x="0" y="0"/>
            <a:chExt cx="5473700" cy="510540"/>
          </a:xfrm>
        </p:grpSpPr>
        <p:sp>
          <p:nvSpPr>
            <p:cNvPr id="150" name="Shape 150"/>
            <p:cNvSpPr/>
            <p:nvPr/>
          </p:nvSpPr>
          <p:spPr>
            <a:xfrm>
              <a:off x="0" y="21907"/>
              <a:ext cx="5473700" cy="466726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4B3160"/>
                </a:gs>
                <a:gs pos="50000">
                  <a:schemeClr val="accent2"/>
                </a:gs>
                <a:gs pos="100000">
                  <a:srgbClr val="4B3160"/>
                </a:gs>
              </a:gsLst>
              <a:lin ang="5400000" scaled="0"/>
            </a:gradFill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>
              <a:outerShdw dist="107762" dir="2700000" rotWithShape="0">
                <a:srgbClr val="80808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22783" y="0"/>
              <a:ext cx="2051706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  <a:r>
                <a:t> </a:t>
              </a:r>
              <a:r>
                <a:rPr b="1">
                  <a:solidFill>
                    <a:schemeClr val="accent3">
                      <a:lumOff val="44000"/>
                    </a:schemeClr>
                  </a:solidFill>
                </a:rPr>
                <a:t>3. </a:t>
              </a:r>
              <a:r>
                <a:rPr>
                  <a:solidFill>
                    <a:schemeClr val="accent3">
                      <a:lumOff val="44000"/>
                    </a:schemeClr>
                  </a:solidFill>
                  <a:latin typeface="굴림"/>
                  <a:ea typeface="굴림"/>
                  <a:cs typeface="굴림"/>
                  <a:sym typeface="굴림"/>
                </a:rPr>
                <a:t>系统用例图</a:t>
              </a:r>
            </a:p>
          </p:txBody>
        </p:sp>
      </p:grpSp>
      <p:grpSp>
        <p:nvGrpSpPr>
          <p:cNvPr id="155" name="Group 155"/>
          <p:cNvGrpSpPr/>
          <p:nvPr/>
        </p:nvGrpSpPr>
        <p:grpSpPr>
          <a:xfrm>
            <a:off x="1747838" y="4380230"/>
            <a:ext cx="5473701" cy="510541"/>
            <a:chOff x="0" y="0"/>
            <a:chExt cx="5473700" cy="510540"/>
          </a:xfrm>
        </p:grpSpPr>
        <p:sp>
          <p:nvSpPr>
            <p:cNvPr id="153" name="Shape 153"/>
            <p:cNvSpPr/>
            <p:nvPr/>
          </p:nvSpPr>
          <p:spPr>
            <a:xfrm>
              <a:off x="0" y="21907"/>
              <a:ext cx="5473700" cy="466726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1B3138"/>
                </a:gs>
                <a:gs pos="50000">
                  <a:srgbClr val="3B6979"/>
                </a:gs>
                <a:gs pos="100000">
                  <a:srgbClr val="1B3138"/>
                </a:gs>
              </a:gsLst>
              <a:lin ang="5400000" scaled="0"/>
            </a:gradFill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>
              <a:outerShdw dist="107762" dir="2700000" rotWithShape="0">
                <a:srgbClr val="80808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22783" y="0"/>
              <a:ext cx="2356506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  <a:r>
                <a:t> </a:t>
              </a:r>
              <a:r>
                <a:rPr b="1">
                  <a:solidFill>
                    <a:schemeClr val="accent3">
                      <a:lumOff val="44000"/>
                    </a:schemeClr>
                  </a:solidFill>
                </a:rPr>
                <a:t>4. </a:t>
              </a:r>
              <a:r>
                <a:rPr>
                  <a:solidFill>
                    <a:schemeClr val="accent3">
                      <a:lumOff val="44000"/>
                    </a:schemeClr>
                  </a:solidFill>
                  <a:latin typeface="굴림"/>
                  <a:ea typeface="굴림"/>
                  <a:cs typeface="굴림"/>
                  <a:sym typeface="굴림"/>
                </a:rPr>
                <a:t>系统用例描述</a:t>
              </a:r>
            </a:p>
          </p:txBody>
        </p:sp>
      </p:grpSp>
      <p:grpSp>
        <p:nvGrpSpPr>
          <p:cNvPr id="158" name="Group 158"/>
          <p:cNvGrpSpPr/>
          <p:nvPr/>
        </p:nvGrpSpPr>
        <p:grpSpPr>
          <a:xfrm>
            <a:off x="1762125" y="5071903"/>
            <a:ext cx="5473700" cy="466726"/>
            <a:chOff x="0" y="21907"/>
            <a:chExt cx="5473700" cy="466725"/>
          </a:xfrm>
        </p:grpSpPr>
        <p:sp>
          <p:nvSpPr>
            <p:cNvPr id="156" name="Shape 156"/>
            <p:cNvSpPr/>
            <p:nvPr/>
          </p:nvSpPr>
          <p:spPr>
            <a:xfrm>
              <a:off x="0" y="21907"/>
              <a:ext cx="5473700" cy="466726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194460"/>
                </a:gs>
                <a:gs pos="50000">
                  <a:schemeClr val="accent1"/>
                </a:gs>
                <a:gs pos="100000">
                  <a:srgbClr val="194460"/>
                </a:gs>
              </a:gsLst>
              <a:lin ang="5400000" scaled="0"/>
            </a:gradFill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>
              <a:outerShdw dist="107762" dir="2700000" rotWithShape="0">
                <a:srgbClr val="80808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36023" y="48964"/>
              <a:ext cx="2403225" cy="4126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500">
                  <a:solidFill>
                    <a:schemeClr val="accent3">
                      <a:lumOff val="44000"/>
                    </a:schemeClr>
                  </a:solidFill>
                  <a:latin typeface="굴림"/>
                  <a:ea typeface="굴림"/>
                  <a:cs typeface="굴림"/>
                  <a:sym typeface="굴림"/>
                </a:defRPr>
              </a:lvl1pPr>
            </a:lstStyle>
            <a:p>
              <a:r>
                <a:t>5. 非功能性需求</a:t>
              </a:r>
            </a:p>
          </p:txBody>
        </p:sp>
      </p:grp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>
            <a:off x="5962650" y="6464300"/>
            <a:ext cx="2895600" cy="281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Company Logo</a:t>
            </a:r>
          </a:p>
        </p:txBody>
      </p:sp>
      <p:sp>
        <p:nvSpPr>
          <p:cNvPr id="161" name="Shape 161"/>
          <p:cNvSpPr/>
          <p:nvPr/>
        </p:nvSpPr>
        <p:spPr>
          <a:xfrm>
            <a:off x="1120775" y="6477000"/>
            <a:ext cx="2514600" cy="281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www.themegallery.com</a:t>
            </a:r>
          </a:p>
        </p:txBody>
      </p:sp>
      <p:sp>
        <p:nvSpPr>
          <p:cNvPr id="162" name="Shape 162"/>
          <p:cNvSpPr>
            <a:spLocks noGrp="1"/>
          </p:cNvSpPr>
          <p:nvPr>
            <p:ph type="title"/>
          </p:nvPr>
        </p:nvSpPr>
        <p:spPr>
          <a:xfrm>
            <a:off x="1042987" y="115887"/>
            <a:ext cx="7777162" cy="765176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pPr>
              <a:defRPr b="1" i="1">
                <a:latin typeface="Arial"/>
                <a:ea typeface="Arial"/>
                <a:cs typeface="Arial"/>
                <a:sym typeface="Arial"/>
              </a:defRPr>
            </a:pPr>
            <a:r>
              <a:rPr b="0" i="0">
                <a:latin typeface="굴림"/>
                <a:ea typeface="굴림"/>
                <a:cs typeface="굴림"/>
                <a:sym typeface="굴림"/>
              </a:rPr>
              <a:t>系统边界</a:t>
            </a:r>
          </a:p>
        </p:txBody>
      </p:sp>
      <p:sp>
        <p:nvSpPr>
          <p:cNvPr id="163" name="Shape 163"/>
          <p:cNvSpPr>
            <a:spLocks noGrp="1"/>
          </p:cNvSpPr>
          <p:nvPr>
            <p:ph type="body" sz="half" idx="1"/>
          </p:nvPr>
        </p:nvSpPr>
        <p:spPr>
          <a:xfrm>
            <a:off x="1090911" y="2132856"/>
            <a:ext cx="7550151" cy="1728193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dirty="0" err="1">
                <a:latin typeface="굴림"/>
                <a:ea typeface="굴림"/>
                <a:cs typeface="굴림"/>
                <a:sym typeface="굴림"/>
              </a:rPr>
              <a:t>北京理工大学《分布式系统》课程网站</a:t>
            </a:r>
            <a:endParaRPr dirty="0">
              <a:latin typeface="굴림"/>
              <a:ea typeface="굴림"/>
              <a:cs typeface="굴림"/>
              <a:sym typeface="굴림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5962650" y="6464300"/>
            <a:ext cx="2895600" cy="281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Company Logo</a:t>
            </a:r>
          </a:p>
        </p:txBody>
      </p:sp>
      <p:sp>
        <p:nvSpPr>
          <p:cNvPr id="168" name="Shape 168"/>
          <p:cNvSpPr/>
          <p:nvPr/>
        </p:nvSpPr>
        <p:spPr>
          <a:xfrm>
            <a:off x="1120775" y="6477000"/>
            <a:ext cx="2514600" cy="281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www.themegallery.com</a:t>
            </a:r>
          </a:p>
        </p:txBody>
      </p:sp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xfrm>
            <a:off x="1042987" y="115887"/>
            <a:ext cx="7777162" cy="765176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pPr>
              <a:defRPr b="1" i="1">
                <a:latin typeface="Arial"/>
                <a:ea typeface="Arial"/>
                <a:cs typeface="Arial"/>
                <a:sym typeface="Arial"/>
              </a:defRPr>
            </a:pPr>
            <a:r>
              <a:rPr b="0" i="0">
                <a:latin typeface="굴림"/>
                <a:ea typeface="굴림"/>
                <a:cs typeface="굴림"/>
                <a:sym typeface="굴림"/>
              </a:rPr>
              <a:t>系统参与者</a:t>
            </a:r>
          </a:p>
        </p:txBody>
      </p:sp>
      <p:sp>
        <p:nvSpPr>
          <p:cNvPr id="170" name="Shape 170"/>
          <p:cNvSpPr>
            <a:spLocks noGrp="1"/>
          </p:cNvSpPr>
          <p:nvPr>
            <p:ph type="body" idx="1"/>
          </p:nvPr>
        </p:nvSpPr>
        <p:spPr>
          <a:xfrm>
            <a:off x="1042987" y="1086743"/>
            <a:ext cx="7550151" cy="4790530"/>
          </a:xfrm>
          <a:prstGeom prst="rect">
            <a:avLst/>
          </a:prstGeom>
        </p:spPr>
        <p:txBody>
          <a:bodyPr/>
          <a:lstStyle/>
          <a:p>
            <a:pPr defTabSz="722376">
              <a:spcBef>
                <a:spcPts val="500"/>
              </a:spcBef>
              <a:buFont typeface="Wingdings" panose="05000000000000000000" pitchFamily="2" charset="2"/>
              <a:buChar char="l"/>
              <a:defRPr sz="2212">
                <a:latin typeface="굴림"/>
                <a:ea typeface="굴림"/>
                <a:cs typeface="굴림"/>
                <a:sym typeface="굴림"/>
              </a:defRPr>
            </a:pPr>
            <a:r>
              <a:rPr dirty="0" err="1"/>
              <a:t>游客：所有能浏览网站的人</a:t>
            </a:r>
            <a:endParaRPr dirty="0"/>
          </a:p>
          <a:p>
            <a:pPr defTabSz="722376">
              <a:spcBef>
                <a:spcPts val="500"/>
              </a:spcBef>
              <a:buFont typeface="Wingdings" panose="05000000000000000000" pitchFamily="2" charset="2"/>
              <a:buChar char="l"/>
              <a:defRPr sz="2212">
                <a:latin typeface="굴림"/>
                <a:ea typeface="굴림"/>
                <a:cs typeface="굴림"/>
                <a:sym typeface="굴림"/>
              </a:defRPr>
            </a:pPr>
            <a:r>
              <a:rPr dirty="0" err="1"/>
              <a:t>选课研究生：所有选择《分布式系统》这门课的北京理工大学的研究生</a:t>
            </a:r>
            <a:r>
              <a:rPr dirty="0"/>
              <a:t>。</a:t>
            </a:r>
          </a:p>
          <a:p>
            <a:pPr defTabSz="722376">
              <a:spcBef>
                <a:spcPts val="500"/>
              </a:spcBef>
              <a:buFont typeface="Wingdings" panose="05000000000000000000" pitchFamily="2" charset="2"/>
              <a:buChar char="l"/>
              <a:defRPr sz="2212">
                <a:latin typeface="굴림"/>
                <a:ea typeface="굴림"/>
                <a:cs typeface="굴림"/>
                <a:sym typeface="굴림"/>
              </a:defRPr>
            </a:pPr>
            <a:r>
              <a:rPr dirty="0" err="1"/>
              <a:t>任课教师：北京理工大学教授《分布式系统》这门课的教师</a:t>
            </a:r>
            <a:r>
              <a:rPr dirty="0"/>
              <a:t>。</a:t>
            </a:r>
          </a:p>
          <a:p>
            <a:pPr defTabSz="722376">
              <a:spcBef>
                <a:spcPts val="500"/>
              </a:spcBef>
              <a:buFont typeface="Wingdings" panose="05000000000000000000" pitchFamily="2" charset="2"/>
              <a:buChar char="l"/>
              <a:defRPr sz="2212">
                <a:latin typeface="굴림"/>
                <a:ea typeface="굴림"/>
                <a:cs typeface="굴림"/>
                <a:sym typeface="굴림"/>
              </a:defRPr>
            </a:pPr>
            <a:r>
              <a:rPr dirty="0" err="1"/>
              <a:t>管理员：管理《分布式系统》课程网站的人</a:t>
            </a:r>
            <a:r>
              <a:rPr dirty="0"/>
              <a:t>。</a:t>
            </a:r>
          </a:p>
          <a:p>
            <a:pPr defTabSz="722376">
              <a:spcBef>
                <a:spcPts val="500"/>
              </a:spcBef>
              <a:buFont typeface="Wingdings" panose="05000000000000000000" pitchFamily="2" charset="2"/>
              <a:buChar char="l"/>
              <a:defRPr sz="2212">
                <a:latin typeface="굴림"/>
                <a:ea typeface="굴림"/>
                <a:cs typeface="굴림"/>
                <a:sym typeface="굴림"/>
              </a:defRPr>
            </a:pPr>
            <a:r>
              <a:rPr dirty="0" err="1"/>
              <a:t>用户（抽象参与者</a:t>
            </a:r>
            <a:r>
              <a:rPr dirty="0"/>
              <a:t>）：</a:t>
            </a:r>
            <a:r>
              <a:rPr dirty="0" err="1"/>
              <a:t>所有能够浏览网站的人。特殊化游客、管理员，注册用户</a:t>
            </a:r>
            <a:r>
              <a:rPr dirty="0"/>
              <a:t>。</a:t>
            </a:r>
          </a:p>
          <a:p>
            <a:pPr defTabSz="722376">
              <a:spcBef>
                <a:spcPts val="500"/>
              </a:spcBef>
              <a:buFont typeface="Wingdings" panose="05000000000000000000" pitchFamily="2" charset="2"/>
              <a:buChar char="l"/>
              <a:defRPr sz="2212">
                <a:latin typeface="굴림"/>
                <a:ea typeface="굴림"/>
                <a:cs typeface="굴림"/>
                <a:sym typeface="굴림"/>
              </a:defRPr>
            </a:pPr>
            <a:r>
              <a:rPr dirty="0" err="1"/>
              <a:t>注册用户（抽象参与者</a:t>
            </a:r>
            <a:r>
              <a:rPr dirty="0"/>
              <a:t>）：</a:t>
            </a:r>
            <a:r>
              <a:rPr dirty="0" err="1"/>
              <a:t>所有能过登录网站的人。特殊化学生、教师</a:t>
            </a:r>
            <a:r>
              <a:rPr dirty="0"/>
              <a:t>。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5962650" y="6464300"/>
            <a:ext cx="2895600" cy="281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Company Logo</a:t>
            </a:r>
          </a:p>
        </p:txBody>
      </p:sp>
      <p:sp>
        <p:nvSpPr>
          <p:cNvPr id="173" name="Shape 173"/>
          <p:cNvSpPr>
            <a:spLocks noGrp="1"/>
          </p:cNvSpPr>
          <p:nvPr>
            <p:ph type="title"/>
          </p:nvPr>
        </p:nvSpPr>
        <p:spPr>
          <a:xfrm>
            <a:off x="1042987" y="115887"/>
            <a:ext cx="7777162" cy="765176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r>
              <a:t>系统参与者</a:t>
            </a:r>
          </a:p>
        </p:txBody>
      </p:sp>
      <p:pic>
        <p:nvPicPr>
          <p:cNvPr id="174" name="image6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59832" y="1656506"/>
            <a:ext cx="3523308" cy="4562128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hape 175"/>
          <p:cNvSpPr/>
          <p:nvPr/>
        </p:nvSpPr>
        <p:spPr>
          <a:xfrm>
            <a:off x="1120775" y="6477000"/>
            <a:ext cx="2514600" cy="281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www.themegallery.com</a:t>
            </a:r>
          </a:p>
        </p:txBody>
      </p:sp>
      <p:sp>
        <p:nvSpPr>
          <p:cNvPr id="176" name="Shape 176"/>
          <p:cNvSpPr/>
          <p:nvPr/>
        </p:nvSpPr>
        <p:spPr>
          <a:xfrm>
            <a:off x="4031469" y="1148817"/>
            <a:ext cx="180020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Times New Roman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参与者用例图。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5962650" y="6464300"/>
            <a:ext cx="2895600" cy="281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Company Logo</a:t>
            </a:r>
          </a:p>
        </p:txBody>
      </p:sp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xfrm>
            <a:off x="1042987" y="115887"/>
            <a:ext cx="7777162" cy="765176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r>
              <a:t>系统用例图</a:t>
            </a:r>
          </a:p>
        </p:txBody>
      </p:sp>
      <p:sp>
        <p:nvSpPr>
          <p:cNvPr id="182" name="Shape 182"/>
          <p:cNvSpPr/>
          <p:nvPr/>
        </p:nvSpPr>
        <p:spPr>
          <a:xfrm>
            <a:off x="1120775" y="6477000"/>
            <a:ext cx="2514600" cy="281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www.themegallery.com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80" y="881063"/>
            <a:ext cx="5468292" cy="5887486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5962650" y="6464300"/>
            <a:ext cx="2895600" cy="281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Company Logo</a:t>
            </a:r>
          </a:p>
        </p:txBody>
      </p:sp>
      <p:sp>
        <p:nvSpPr>
          <p:cNvPr id="188" name="Shape 188"/>
          <p:cNvSpPr>
            <a:spLocks noGrp="1"/>
          </p:cNvSpPr>
          <p:nvPr>
            <p:ph type="title"/>
          </p:nvPr>
        </p:nvSpPr>
        <p:spPr>
          <a:xfrm>
            <a:off x="1042987" y="115887"/>
            <a:ext cx="7777162" cy="765176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r>
              <a:t>系统用例图</a:t>
            </a:r>
          </a:p>
        </p:txBody>
      </p:sp>
      <p:sp>
        <p:nvSpPr>
          <p:cNvPr id="189" name="Shape 189"/>
          <p:cNvSpPr>
            <a:spLocks noGrp="1"/>
          </p:cNvSpPr>
          <p:nvPr>
            <p:ph type="body" idx="1"/>
          </p:nvPr>
        </p:nvSpPr>
        <p:spPr>
          <a:xfrm>
            <a:off x="1116012" y="1139825"/>
            <a:ext cx="7704137" cy="4953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buFont typeface="Wingdings" panose="05000000000000000000" pitchFamily="2" charset="2"/>
              <a:buChar char="l"/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 dirty="0" err="1">
                <a:latin typeface="+mn-lt"/>
                <a:ea typeface="+mn-ea"/>
                <a:cs typeface="+mn-cs"/>
                <a:sym typeface="Helvetica"/>
              </a:rPr>
              <a:t>管理员用例图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1120775" y="6477000"/>
            <a:ext cx="2514600" cy="281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www.themegallery.com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23" y="909205"/>
            <a:ext cx="6273927" cy="569606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/>
        </p:nvSpPr>
        <p:spPr>
          <a:xfrm>
            <a:off x="5962650" y="6464300"/>
            <a:ext cx="2895600" cy="281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Company Logo</a:t>
            </a:r>
          </a:p>
        </p:txBody>
      </p:sp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xfrm>
            <a:off x="1042987" y="115887"/>
            <a:ext cx="7777162" cy="765176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r>
              <a:t>用例调查</a:t>
            </a:r>
          </a:p>
        </p:txBody>
      </p:sp>
      <p:sp>
        <p:nvSpPr>
          <p:cNvPr id="197" name="Shape 197"/>
          <p:cNvSpPr>
            <a:spLocks noGrp="1"/>
          </p:cNvSpPr>
          <p:nvPr>
            <p:ph type="body" idx="1"/>
          </p:nvPr>
        </p:nvSpPr>
        <p:spPr>
          <a:xfrm>
            <a:off x="1116012" y="1139825"/>
            <a:ext cx="7704137" cy="4953000"/>
          </a:xfrm>
          <a:prstGeom prst="rect">
            <a:avLst/>
          </a:prstGeom>
        </p:spPr>
        <p:txBody>
          <a:bodyPr/>
          <a:lstStyle/>
          <a:p>
            <a:pPr defTabSz="813816">
              <a:spcBef>
                <a:spcPts val="500"/>
              </a:spcBef>
              <a:buFont typeface="Wingdings" panose="05000000000000000000" pitchFamily="2" charset="2"/>
              <a:buChar char="l"/>
              <a:defRPr sz="2492"/>
            </a:pPr>
            <a:r>
              <a:rPr dirty="0" err="1">
                <a:latin typeface="+mn-lt"/>
                <a:ea typeface="+mn-ea"/>
                <a:cs typeface="+mn-cs"/>
                <a:sym typeface="Helvetica"/>
              </a:rPr>
              <a:t>主体学习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marL="0" indent="0" defTabSz="813816">
              <a:spcBef>
                <a:spcPts val="500"/>
              </a:spcBef>
              <a:buSzTx/>
              <a:buNone/>
              <a:defRPr sz="2492"/>
            </a:pPr>
            <a:r>
              <a:rPr dirty="0" err="1">
                <a:latin typeface="+mn-lt"/>
                <a:ea typeface="+mn-ea"/>
                <a:cs typeface="+mn-cs"/>
                <a:sym typeface="Helvetica"/>
              </a:rPr>
              <a:t>教师创建一个作业或实验任务</a:t>
            </a:r>
            <a:r>
              <a:rPr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dirty="0" err="1">
                <a:latin typeface="+mn-lt"/>
                <a:ea typeface="+mn-ea"/>
                <a:cs typeface="+mn-cs"/>
                <a:sym typeface="Helvetica"/>
              </a:rPr>
              <a:t>学生浏览任务的详细信息</a:t>
            </a:r>
            <a:r>
              <a:rPr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dirty="0" err="1">
                <a:latin typeface="+mn-lt"/>
                <a:ea typeface="+mn-ea"/>
                <a:cs typeface="+mn-cs"/>
                <a:sym typeface="Helvetica"/>
              </a:rPr>
              <a:t>学生下载任务的</a:t>
            </a:r>
            <a:r>
              <a:rPr dirty="0" err="1"/>
              <a:t>PDF</a:t>
            </a:r>
            <a:r>
              <a:rPr dirty="0" err="1">
                <a:latin typeface="+mn-lt"/>
                <a:ea typeface="+mn-ea"/>
                <a:cs typeface="+mn-cs"/>
                <a:sym typeface="Helvetica"/>
              </a:rPr>
              <a:t>文件</a:t>
            </a:r>
            <a:r>
              <a:rPr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dirty="0" err="1">
                <a:latin typeface="+mn-lt"/>
                <a:ea typeface="+mn-ea"/>
                <a:cs typeface="+mn-cs"/>
                <a:sym typeface="Helvetica"/>
              </a:rPr>
              <a:t>学生提交已经完成的任务</a:t>
            </a:r>
            <a:r>
              <a:rPr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dirty="0" err="1">
                <a:latin typeface="+mn-lt"/>
                <a:ea typeface="+mn-ea"/>
                <a:cs typeface="+mn-cs"/>
                <a:sym typeface="Helvetica"/>
              </a:rPr>
              <a:t>教师自定义评分标准</a:t>
            </a:r>
            <a:r>
              <a:rPr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dirty="0" err="1">
                <a:latin typeface="+mn-lt"/>
                <a:ea typeface="+mn-ea"/>
                <a:cs typeface="+mn-cs"/>
                <a:sym typeface="Helvetica"/>
              </a:rPr>
              <a:t>教师对学生完成任务的情况进行在线评分</a:t>
            </a:r>
            <a:r>
              <a:rPr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dirty="0" err="1">
                <a:latin typeface="+mn-lt"/>
                <a:ea typeface="+mn-ea"/>
                <a:cs typeface="+mn-cs"/>
                <a:sym typeface="Helvetica"/>
              </a:rPr>
              <a:t>生成学生的总成绩</a:t>
            </a:r>
            <a:r>
              <a:rPr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dirty="0" err="1">
                <a:latin typeface="+mn-lt"/>
                <a:ea typeface="+mn-ea"/>
                <a:cs typeface="+mn-cs"/>
                <a:sym typeface="Helvetica"/>
              </a:rPr>
              <a:t>教师可以查看成绩或导出到</a:t>
            </a:r>
            <a:r>
              <a:rPr dirty="0" err="1"/>
              <a:t>EXCEL</a:t>
            </a:r>
            <a:r>
              <a:rPr dirty="0"/>
              <a:t> </a:t>
            </a:r>
            <a:r>
              <a:rPr dirty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dirty="0" err="1">
                <a:latin typeface="+mn-lt"/>
                <a:ea typeface="+mn-ea"/>
                <a:cs typeface="+mn-cs"/>
                <a:sym typeface="Helvetica"/>
              </a:rPr>
              <a:t>学生可以查看自己的成绩</a:t>
            </a:r>
            <a:r>
              <a:rPr dirty="0">
                <a:latin typeface="+mn-lt"/>
                <a:ea typeface="+mn-ea"/>
                <a:cs typeface="+mn-cs"/>
                <a:sym typeface="Helvetica"/>
              </a:rPr>
              <a:t>。</a:t>
            </a:r>
          </a:p>
          <a:p>
            <a:pPr defTabSz="813816">
              <a:spcBef>
                <a:spcPts val="500"/>
              </a:spcBef>
              <a:buFont typeface="Wingdings" panose="05000000000000000000" pitchFamily="2" charset="2"/>
              <a:buChar char="l"/>
              <a:defRPr sz="2492"/>
            </a:pPr>
            <a:r>
              <a:rPr dirty="0" err="1">
                <a:latin typeface="+mn-lt"/>
                <a:ea typeface="+mn-ea"/>
                <a:cs typeface="+mn-cs"/>
                <a:sym typeface="Helvetica"/>
              </a:rPr>
              <a:t>辅助学习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marL="0" indent="0" defTabSz="813816">
              <a:spcBef>
                <a:spcPts val="500"/>
              </a:spcBef>
              <a:buSzTx/>
              <a:buNone/>
              <a:defRPr sz="2492"/>
            </a:pPr>
            <a:r>
              <a:rPr dirty="0" err="1">
                <a:latin typeface="+mn-lt"/>
                <a:ea typeface="+mn-ea"/>
                <a:cs typeface="+mn-cs"/>
                <a:sym typeface="Helvetica"/>
              </a:rPr>
              <a:t>老师上传课件或参考文献资料</a:t>
            </a:r>
            <a:r>
              <a:rPr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dirty="0" err="1">
                <a:latin typeface="+mn-lt"/>
                <a:ea typeface="+mn-ea"/>
                <a:cs typeface="+mn-cs"/>
                <a:sym typeface="Helvetica"/>
              </a:rPr>
              <a:t>学生下载资料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marL="0" indent="0" defTabSz="813816">
              <a:spcBef>
                <a:spcPts val="500"/>
              </a:spcBef>
              <a:buSzTx/>
              <a:buNone/>
              <a:defRPr sz="2492"/>
            </a:pPr>
            <a:r>
              <a:rPr dirty="0" err="1">
                <a:latin typeface="+mn-lt"/>
                <a:ea typeface="+mn-ea"/>
                <a:cs typeface="+mn-cs"/>
                <a:sym typeface="Helvetica"/>
              </a:rPr>
              <a:t>学生和老师在</a:t>
            </a:r>
            <a:r>
              <a:rPr dirty="0" err="1"/>
              <a:t>BBS</a:t>
            </a:r>
            <a:r>
              <a:rPr dirty="0" err="1">
                <a:latin typeface="+mn-lt"/>
                <a:ea typeface="+mn-ea"/>
                <a:cs typeface="+mn-cs"/>
                <a:sym typeface="Helvetica"/>
              </a:rPr>
              <a:t>进行问题讨论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1120775" y="6477000"/>
            <a:ext cx="2514600" cy="281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3279477899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/>
        </p:nvSpPr>
        <p:spPr>
          <a:xfrm>
            <a:off x="5962650" y="6464300"/>
            <a:ext cx="2895600" cy="281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Company Logo</a:t>
            </a:r>
          </a:p>
        </p:txBody>
      </p:sp>
      <p:sp>
        <p:nvSpPr>
          <p:cNvPr id="203" name="Shape 203"/>
          <p:cNvSpPr>
            <a:spLocks noGrp="1"/>
          </p:cNvSpPr>
          <p:nvPr>
            <p:ph type="title"/>
          </p:nvPr>
        </p:nvSpPr>
        <p:spPr>
          <a:xfrm>
            <a:off x="1042987" y="115887"/>
            <a:ext cx="7777162" cy="765176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r>
              <a:t>用例调查</a:t>
            </a:r>
          </a:p>
        </p:txBody>
      </p:sp>
      <p:sp>
        <p:nvSpPr>
          <p:cNvPr id="204" name="Shape 204"/>
          <p:cNvSpPr>
            <a:spLocks noGrp="1"/>
          </p:cNvSpPr>
          <p:nvPr>
            <p:ph type="body" idx="1"/>
          </p:nvPr>
        </p:nvSpPr>
        <p:spPr>
          <a:xfrm>
            <a:off x="1116012" y="1127125"/>
            <a:ext cx="7704137" cy="495300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l"/>
              <a:defRPr>
                <a:latin typeface="굴림"/>
                <a:ea typeface="굴림"/>
                <a:cs typeface="굴림"/>
                <a:sym typeface="굴림"/>
              </a:defRPr>
            </a:pPr>
            <a:r>
              <a:rPr dirty="0" err="1"/>
              <a:t>管理</a:t>
            </a:r>
            <a:endParaRPr dirty="0"/>
          </a:p>
          <a:p>
            <a:pPr marL="0" indent="0">
              <a:buSzTx/>
              <a:buNone/>
              <a:defRPr>
                <a:latin typeface="굴림"/>
                <a:ea typeface="굴림"/>
                <a:cs typeface="굴림"/>
                <a:sym typeface="굴림"/>
              </a:defRPr>
            </a:pPr>
            <a:r>
              <a:rPr dirty="0" err="1"/>
              <a:t>教师管理课件，文献，作业，实验以及更新个人信息</a:t>
            </a:r>
            <a:r>
              <a:rPr dirty="0"/>
              <a:t>。</a:t>
            </a:r>
          </a:p>
          <a:p>
            <a:pPr marL="0" indent="0">
              <a:buSzTx/>
              <a:buNone/>
              <a:defRPr>
                <a:latin typeface="굴림"/>
                <a:ea typeface="굴림"/>
                <a:cs typeface="굴림"/>
                <a:sym typeface="굴림"/>
              </a:defRPr>
            </a:pPr>
            <a:r>
              <a:rPr dirty="0" err="1"/>
              <a:t>学生更新个人信息</a:t>
            </a:r>
            <a:r>
              <a:rPr dirty="0"/>
              <a:t>。</a:t>
            </a:r>
          </a:p>
          <a:p>
            <a:pPr marL="0" indent="0">
              <a:buSzTx/>
              <a:buNone/>
              <a:defRPr>
                <a:latin typeface="굴림"/>
                <a:ea typeface="굴림"/>
                <a:cs typeface="굴림"/>
                <a:sym typeface="굴림"/>
              </a:defRPr>
            </a:pPr>
            <a:r>
              <a:rPr dirty="0" err="1"/>
              <a:t>管理员管理账号，更新课程内容，管理论坛</a:t>
            </a:r>
            <a:endParaRPr dirty="0"/>
          </a:p>
          <a:p>
            <a:pPr>
              <a:buFont typeface="Wingdings" panose="05000000000000000000" pitchFamily="2" charset="2"/>
              <a:buChar char="l"/>
              <a:defRPr>
                <a:latin typeface="굴림"/>
                <a:ea typeface="굴림"/>
                <a:cs typeface="굴림"/>
                <a:sym typeface="굴림"/>
              </a:defRPr>
            </a:pPr>
            <a:r>
              <a:rPr dirty="0" err="1"/>
              <a:t>课程简介</a:t>
            </a:r>
            <a:endParaRPr dirty="0"/>
          </a:p>
          <a:p>
            <a:pPr marL="0" indent="0">
              <a:buSzTx/>
              <a:buNone/>
              <a:defRPr>
                <a:latin typeface="굴림"/>
                <a:ea typeface="굴림"/>
                <a:cs typeface="굴림"/>
                <a:sym typeface="굴림"/>
              </a:defRPr>
            </a:pPr>
            <a:r>
              <a:rPr dirty="0" err="1"/>
              <a:t>查看课程概况，查看课程内容，查看动态消息等</a:t>
            </a:r>
            <a:endParaRPr dirty="0"/>
          </a:p>
        </p:txBody>
      </p:sp>
      <p:sp>
        <p:nvSpPr>
          <p:cNvPr id="205" name="Shape 205"/>
          <p:cNvSpPr/>
          <p:nvPr/>
        </p:nvSpPr>
        <p:spPr>
          <a:xfrm>
            <a:off x="1120775" y="6477000"/>
            <a:ext cx="2514600" cy="281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2921814532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finance03">
  <a:themeElements>
    <a:clrScheme name="finance03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692D0"/>
      </a:accent1>
      <a:accent2>
        <a:srgbClr val="A26AD0"/>
      </a:accent2>
      <a:accent3>
        <a:srgbClr val="8F8F8F"/>
      </a:accent3>
      <a:accent4>
        <a:srgbClr val="707070"/>
      </a:accent4>
      <a:accent5>
        <a:srgbClr val="AEC7E4"/>
      </a:accent5>
      <a:accent6>
        <a:srgbClr val="925FBC"/>
      </a:accent6>
      <a:hlink>
        <a:srgbClr val="0000FF"/>
      </a:hlink>
      <a:folHlink>
        <a:srgbClr val="FF00FF"/>
      </a:folHlink>
    </a:clrScheme>
    <a:fontScheme name="finance03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finance0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finance03">
  <a:themeElements>
    <a:clrScheme name="finance03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692D0"/>
      </a:accent1>
      <a:accent2>
        <a:srgbClr val="A26AD0"/>
      </a:accent2>
      <a:accent3>
        <a:srgbClr val="8F8F8F"/>
      </a:accent3>
      <a:accent4>
        <a:srgbClr val="707070"/>
      </a:accent4>
      <a:accent5>
        <a:srgbClr val="AEC7E4"/>
      </a:accent5>
      <a:accent6>
        <a:srgbClr val="925FBC"/>
      </a:accent6>
      <a:hlink>
        <a:srgbClr val="0000FF"/>
      </a:hlink>
      <a:folHlink>
        <a:srgbClr val="FF00FF"/>
      </a:folHlink>
    </a:clrScheme>
    <a:fontScheme name="finance03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finance0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383</Words>
  <Application>Microsoft Office PowerPoint</Application>
  <PresentationFormat>全屏显示(4:3)</PresentationFormat>
  <Paragraphs>79</Paragraphs>
  <Slides>11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AppleGothic</vt:lpstr>
      <vt:lpstr>굴림</vt:lpstr>
      <vt:lpstr>Arial</vt:lpstr>
      <vt:lpstr>Helvetica</vt:lpstr>
      <vt:lpstr>Times New Roman</vt:lpstr>
      <vt:lpstr>Verdana</vt:lpstr>
      <vt:lpstr>Wingdings</vt:lpstr>
      <vt:lpstr>finance03</vt:lpstr>
      <vt:lpstr>《分布式系统》精品课程网站</vt:lpstr>
      <vt:lpstr>目录</vt:lpstr>
      <vt:lpstr>系统边界</vt:lpstr>
      <vt:lpstr>系统参与者</vt:lpstr>
      <vt:lpstr>系统参与者</vt:lpstr>
      <vt:lpstr>系统用例图</vt:lpstr>
      <vt:lpstr>系统用例图</vt:lpstr>
      <vt:lpstr>用例调查</vt:lpstr>
      <vt:lpstr>用例调查</vt:lpstr>
      <vt:lpstr>非功能性需求</vt:lpstr>
      <vt:lpstr>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《分布式系统》精品课程网站</dc:title>
  <cp:lastModifiedBy>陈晓磊</cp:lastModifiedBy>
  <cp:revision>7</cp:revision>
  <dcterms:modified xsi:type="dcterms:W3CDTF">2015-11-10T05:50:42Z</dcterms:modified>
</cp:coreProperties>
</file>