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2"/>
  </p:notesMasterIdLst>
  <p:sldIdLst>
    <p:sldId id="256" r:id="rId2"/>
    <p:sldId id="257" r:id="rId3"/>
    <p:sldId id="260" r:id="rId4"/>
    <p:sldId id="301" r:id="rId5"/>
    <p:sldId id="299" r:id="rId6"/>
    <p:sldId id="302" r:id="rId7"/>
    <p:sldId id="303" r:id="rId8"/>
    <p:sldId id="304" r:id="rId9"/>
    <p:sldId id="305" r:id="rId10"/>
    <p:sldId id="306" r:id="rId11"/>
    <p:sldId id="307" r:id="rId12"/>
    <p:sldId id="308" r:id="rId13"/>
    <p:sldId id="313" r:id="rId14"/>
    <p:sldId id="314" r:id="rId15"/>
    <p:sldId id="316" r:id="rId16"/>
    <p:sldId id="317" r:id="rId17"/>
    <p:sldId id="320" r:id="rId18"/>
    <p:sldId id="311" r:id="rId19"/>
    <p:sldId id="318" r:id="rId20"/>
    <p:sldId id="319" r:id="rId21"/>
  </p:sldIdLst>
  <p:sldSz cx="9144000" cy="5143500" type="screen16x9"/>
  <p:notesSz cx="6858000" cy="9144000"/>
  <p:embeddedFontLst>
    <p:embeddedFont>
      <p:font typeface="DM Sans" pitchFamily="2" charset="77"/>
      <p:regular r:id="rId23"/>
      <p:bold r:id="rId24"/>
      <p:italic r:id="rId25"/>
      <p:boldItalic r:id="rId26"/>
    </p:embeddedFont>
    <p:embeddedFont>
      <p:font typeface="Nunito Light" pitchFamily="2" charset="77"/>
      <p:regular r:id="rId27"/>
      <p:italic r:id="rId28"/>
    </p:embeddedFont>
    <p:embeddedFont>
      <p:font typeface="Playfair Display Medium" pitchFamily="2" charset="77"/>
      <p:regular r:id="rId29"/>
      <p:bold r:id="rId30"/>
      <p:italic r:id="rId31"/>
      <p:boldItalic r:id="rId32"/>
    </p:embeddedFont>
    <p:embeddedFont>
      <p:font typeface="Raleway" pitchFamily="2" charset="77"/>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D492E4-E155-4CAC-A1ED-EB8D4A894417}">
  <a:tblStyle styleId="{62D492E4-E155-4CAC-A1ED-EB8D4A8944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7B5EA39-AA95-4E82-8ABB-EF9B3286EC1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94577"/>
  </p:normalViewPr>
  <p:slideViewPr>
    <p:cSldViewPr snapToGrid="0">
      <p:cViewPr varScale="1">
        <p:scale>
          <a:sx n="155" d="100"/>
          <a:sy n="155" d="100"/>
        </p:scale>
        <p:origin x="6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a:extLst>
            <a:ext uri="{FF2B5EF4-FFF2-40B4-BE49-F238E27FC236}">
              <a16:creationId xmlns:a16="http://schemas.microsoft.com/office/drawing/2014/main" id="{A5743CA4-F669-06AB-22E1-B4357C8CC41F}"/>
            </a:ext>
          </a:extLst>
        </p:cNvPr>
        <p:cNvGrpSpPr/>
        <p:nvPr/>
      </p:nvGrpSpPr>
      <p:grpSpPr>
        <a:xfrm>
          <a:off x="0" y="0"/>
          <a:ext cx="0" cy="0"/>
          <a:chOff x="0" y="0"/>
          <a:chExt cx="0" cy="0"/>
        </a:xfrm>
      </p:grpSpPr>
      <p:sp>
        <p:nvSpPr>
          <p:cNvPr id="211" name="Google Shape;211;g184d99d1a72_0_15:notes">
            <a:extLst>
              <a:ext uri="{FF2B5EF4-FFF2-40B4-BE49-F238E27FC236}">
                <a16:creationId xmlns:a16="http://schemas.microsoft.com/office/drawing/2014/main" id="{0A5626C5-7E12-ED6F-6B63-8CF7FFB47D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84d99d1a72_0_15:notes">
            <a:extLst>
              <a:ext uri="{FF2B5EF4-FFF2-40B4-BE49-F238E27FC236}">
                <a16:creationId xmlns:a16="http://schemas.microsoft.com/office/drawing/2014/main" id="{E2F4E8A7-B10D-3D42-E548-224297BA62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07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a:extLst>
            <a:ext uri="{FF2B5EF4-FFF2-40B4-BE49-F238E27FC236}">
              <a16:creationId xmlns:a16="http://schemas.microsoft.com/office/drawing/2014/main" id="{10AE2CC4-AD72-BEC6-68F4-7487EF6D207D}"/>
            </a:ext>
          </a:extLst>
        </p:cNvPr>
        <p:cNvGrpSpPr/>
        <p:nvPr/>
      </p:nvGrpSpPr>
      <p:grpSpPr>
        <a:xfrm>
          <a:off x="0" y="0"/>
          <a:ext cx="0" cy="0"/>
          <a:chOff x="0" y="0"/>
          <a:chExt cx="0" cy="0"/>
        </a:xfrm>
      </p:grpSpPr>
      <p:sp>
        <p:nvSpPr>
          <p:cNvPr id="211" name="Google Shape;211;g184d99d1a72_0_15:notes">
            <a:extLst>
              <a:ext uri="{FF2B5EF4-FFF2-40B4-BE49-F238E27FC236}">
                <a16:creationId xmlns:a16="http://schemas.microsoft.com/office/drawing/2014/main" id="{8F2D539E-255F-3C5A-85D5-029217FC2E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84d99d1a72_0_15:notes">
            <a:extLst>
              <a:ext uri="{FF2B5EF4-FFF2-40B4-BE49-F238E27FC236}">
                <a16:creationId xmlns:a16="http://schemas.microsoft.com/office/drawing/2014/main" id="{DC811ADB-48D8-29ED-9A30-7C50E2274E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111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762641760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762641760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a:extLst>
            <a:ext uri="{FF2B5EF4-FFF2-40B4-BE49-F238E27FC236}">
              <a16:creationId xmlns:a16="http://schemas.microsoft.com/office/drawing/2014/main" id="{2DF2FD9C-8520-60A1-E6F3-2611BF353C65}"/>
            </a:ext>
          </a:extLst>
        </p:cNvPr>
        <p:cNvGrpSpPr/>
        <p:nvPr/>
      </p:nvGrpSpPr>
      <p:grpSpPr>
        <a:xfrm>
          <a:off x="0" y="0"/>
          <a:ext cx="0" cy="0"/>
          <a:chOff x="0" y="0"/>
          <a:chExt cx="0" cy="0"/>
        </a:xfrm>
      </p:grpSpPr>
      <p:sp>
        <p:nvSpPr>
          <p:cNvPr id="211" name="Google Shape;211;g184d99d1a72_0_15:notes">
            <a:extLst>
              <a:ext uri="{FF2B5EF4-FFF2-40B4-BE49-F238E27FC236}">
                <a16:creationId xmlns:a16="http://schemas.microsoft.com/office/drawing/2014/main" id="{F95A6ED0-CA67-F724-5E45-68B2C4D9FE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84d99d1a72_0_15:notes">
            <a:extLst>
              <a:ext uri="{FF2B5EF4-FFF2-40B4-BE49-F238E27FC236}">
                <a16:creationId xmlns:a16="http://schemas.microsoft.com/office/drawing/2014/main" id="{F5C126BF-5378-32B3-490E-736FD5CFC2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407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a:extLst>
            <a:ext uri="{FF2B5EF4-FFF2-40B4-BE49-F238E27FC236}">
              <a16:creationId xmlns:a16="http://schemas.microsoft.com/office/drawing/2014/main" id="{637FF67D-2884-DC73-947C-FC6C7BEC248F}"/>
            </a:ext>
          </a:extLst>
        </p:cNvPr>
        <p:cNvGrpSpPr/>
        <p:nvPr/>
      </p:nvGrpSpPr>
      <p:grpSpPr>
        <a:xfrm>
          <a:off x="0" y="0"/>
          <a:ext cx="0" cy="0"/>
          <a:chOff x="0" y="0"/>
          <a:chExt cx="0" cy="0"/>
        </a:xfrm>
      </p:grpSpPr>
      <p:sp>
        <p:nvSpPr>
          <p:cNvPr id="211" name="Google Shape;211;g184d99d1a72_0_15:notes">
            <a:extLst>
              <a:ext uri="{FF2B5EF4-FFF2-40B4-BE49-F238E27FC236}">
                <a16:creationId xmlns:a16="http://schemas.microsoft.com/office/drawing/2014/main" id="{437ED8CE-3FD1-9763-9A4C-E527C1348C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84d99d1a72_0_15:notes">
            <a:extLst>
              <a:ext uri="{FF2B5EF4-FFF2-40B4-BE49-F238E27FC236}">
                <a16:creationId xmlns:a16="http://schemas.microsoft.com/office/drawing/2014/main" id="{97875D9A-2FCF-327E-73F9-A9BDF7BAC3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8894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a:extLst>
            <a:ext uri="{FF2B5EF4-FFF2-40B4-BE49-F238E27FC236}">
              <a16:creationId xmlns:a16="http://schemas.microsoft.com/office/drawing/2014/main" id="{CEBDA8DE-5006-0C52-2B58-0A9636BBEB3E}"/>
            </a:ext>
          </a:extLst>
        </p:cNvPr>
        <p:cNvGrpSpPr/>
        <p:nvPr/>
      </p:nvGrpSpPr>
      <p:grpSpPr>
        <a:xfrm>
          <a:off x="0" y="0"/>
          <a:ext cx="0" cy="0"/>
          <a:chOff x="0" y="0"/>
          <a:chExt cx="0" cy="0"/>
        </a:xfrm>
      </p:grpSpPr>
      <p:sp>
        <p:nvSpPr>
          <p:cNvPr id="211" name="Google Shape;211;g184d99d1a72_0_15:notes">
            <a:extLst>
              <a:ext uri="{FF2B5EF4-FFF2-40B4-BE49-F238E27FC236}">
                <a16:creationId xmlns:a16="http://schemas.microsoft.com/office/drawing/2014/main" id="{4D91BBE5-0589-E5B8-AF52-633AF79D16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84d99d1a72_0_15:notes">
            <a:extLst>
              <a:ext uri="{FF2B5EF4-FFF2-40B4-BE49-F238E27FC236}">
                <a16:creationId xmlns:a16="http://schemas.microsoft.com/office/drawing/2014/main" id="{6B7E6C31-E1D8-89E7-037A-C7A1D95067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8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636115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EE2EA-EC89-76CB-1A78-270EB1C4CD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5CCD3C-1077-716F-A02E-2ED8D94B843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A6EE8D2-9E9D-9DDC-6F74-E0F0656CC453}"/>
              </a:ext>
            </a:extLst>
          </p:cNvPr>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1519945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a:extLst>
            <a:ext uri="{FF2B5EF4-FFF2-40B4-BE49-F238E27FC236}">
              <a16:creationId xmlns:a16="http://schemas.microsoft.com/office/drawing/2014/main" id="{C5D54A4A-F67C-5949-6812-4EB83B1AEA43}"/>
            </a:ext>
          </a:extLst>
        </p:cNvPr>
        <p:cNvGrpSpPr/>
        <p:nvPr/>
      </p:nvGrpSpPr>
      <p:grpSpPr>
        <a:xfrm>
          <a:off x="0" y="0"/>
          <a:ext cx="0" cy="0"/>
          <a:chOff x="0" y="0"/>
          <a:chExt cx="0" cy="0"/>
        </a:xfrm>
      </p:grpSpPr>
      <p:sp>
        <p:nvSpPr>
          <p:cNvPr id="211" name="Google Shape;211;g184d99d1a72_0_15:notes">
            <a:extLst>
              <a:ext uri="{FF2B5EF4-FFF2-40B4-BE49-F238E27FC236}">
                <a16:creationId xmlns:a16="http://schemas.microsoft.com/office/drawing/2014/main" id="{C8FB058A-0C72-905E-B5E0-3D99818F96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84d99d1a72_0_15:notes">
            <a:extLst>
              <a:ext uri="{FF2B5EF4-FFF2-40B4-BE49-F238E27FC236}">
                <a16:creationId xmlns:a16="http://schemas.microsoft.com/office/drawing/2014/main" id="{561414FA-FA73-5AAE-DBF3-1045AEC01D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116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2560825"/>
            <a:ext cx="4595700" cy="18924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75" y="1007350"/>
            <a:ext cx="2208900" cy="569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3167225" y="539500"/>
            <a:ext cx="60726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rot="10800000">
            <a:off x="843077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720000" y="1187601"/>
            <a:ext cx="7704000" cy="3879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Font typeface="Nunito Light"/>
              <a:buChar char="●"/>
              <a:defRPr sz="1400"/>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cxnSp>
        <p:nvCxnSpPr>
          <p:cNvPr id="22" name="Google Shape;22;p4"/>
          <p:cNvCxnSpPr/>
          <p:nvPr/>
        </p:nvCxnSpPr>
        <p:spPr>
          <a:xfrm>
            <a:off x="7161050" y="303000"/>
            <a:ext cx="20787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rot="10800000">
            <a:off x="876862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cxnSp>
        <p:nvCxnSpPr>
          <p:cNvPr id="44" name="Google Shape;44;p8"/>
          <p:cNvCxnSpPr/>
          <p:nvPr/>
        </p:nvCxnSpPr>
        <p:spPr>
          <a:xfrm>
            <a:off x="7161050" y="303000"/>
            <a:ext cx="2078700" cy="0"/>
          </a:xfrm>
          <a:prstGeom prst="straightConnector1">
            <a:avLst/>
          </a:prstGeom>
          <a:noFill/>
          <a:ln w="9525" cap="flat" cmpd="sng">
            <a:solidFill>
              <a:schemeClr val="dk1"/>
            </a:solidFill>
            <a:prstDash val="solid"/>
            <a:round/>
            <a:headEnd type="none" w="med" len="med"/>
            <a:tailEnd type="none" w="med" len="med"/>
          </a:ln>
        </p:spPr>
      </p:cxnSp>
      <p:cxnSp>
        <p:nvCxnSpPr>
          <p:cNvPr id="45" name="Google Shape;45;p8"/>
          <p:cNvCxnSpPr/>
          <p:nvPr/>
        </p:nvCxnSpPr>
        <p:spPr>
          <a:xfrm rot="10800000">
            <a:off x="876862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8" name="Google Shape;4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cxnSp>
        <p:nvCxnSpPr>
          <p:cNvPr id="49" name="Google Shape;49;p9"/>
          <p:cNvCxnSpPr/>
          <p:nvPr/>
        </p:nvCxnSpPr>
        <p:spPr>
          <a:xfrm>
            <a:off x="3167225" y="539500"/>
            <a:ext cx="6072600" cy="0"/>
          </a:xfrm>
          <a:prstGeom prst="straightConnector1">
            <a:avLst/>
          </a:prstGeom>
          <a:noFill/>
          <a:ln w="9525" cap="flat" cmpd="sng">
            <a:solidFill>
              <a:schemeClr val="dk1"/>
            </a:solidFill>
            <a:prstDash val="solid"/>
            <a:round/>
            <a:headEnd type="none" w="med" len="med"/>
            <a:tailEnd type="none" w="med" len="med"/>
          </a:ln>
        </p:spPr>
      </p:cxnSp>
      <p:cxnSp>
        <p:nvCxnSpPr>
          <p:cNvPr id="50" name="Google Shape;50;p9"/>
          <p:cNvCxnSpPr/>
          <p:nvPr/>
        </p:nvCxnSpPr>
        <p:spPr>
          <a:xfrm rot="10800000">
            <a:off x="843077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 name="Google Shape;62;p13"/>
          <p:cNvSpPr txBox="1">
            <a:spLocks noGrp="1"/>
          </p:cNvSpPr>
          <p:nvPr>
            <p:ph type="title" idx="2" hasCustomPrompt="1"/>
          </p:nvPr>
        </p:nvSpPr>
        <p:spPr>
          <a:xfrm>
            <a:off x="720000" y="2648408"/>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title" idx="3" hasCustomPrompt="1"/>
          </p:nvPr>
        </p:nvSpPr>
        <p:spPr>
          <a:xfrm>
            <a:off x="3760200" y="26483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title" idx="4" hasCustomPrompt="1"/>
          </p:nvPr>
        </p:nvSpPr>
        <p:spPr>
          <a:xfrm>
            <a:off x="720000" y="32474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title" idx="5" hasCustomPrompt="1"/>
          </p:nvPr>
        </p:nvSpPr>
        <p:spPr>
          <a:xfrm>
            <a:off x="3760200" y="3247466"/>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title" idx="6" hasCustomPrompt="1"/>
          </p:nvPr>
        </p:nvSpPr>
        <p:spPr>
          <a:xfrm>
            <a:off x="720000" y="3846558"/>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title" idx="7" hasCustomPrompt="1"/>
          </p:nvPr>
        </p:nvSpPr>
        <p:spPr>
          <a:xfrm>
            <a:off x="3760200" y="384654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1"/>
          </p:nvPr>
        </p:nvSpPr>
        <p:spPr>
          <a:xfrm>
            <a:off x="1454700" y="2648400"/>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9" name="Google Shape;69;p13"/>
          <p:cNvSpPr txBox="1">
            <a:spLocks noGrp="1"/>
          </p:cNvSpPr>
          <p:nvPr>
            <p:ph type="subTitle" idx="8"/>
          </p:nvPr>
        </p:nvSpPr>
        <p:spPr>
          <a:xfrm>
            <a:off x="1454700" y="3247475"/>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0" name="Google Shape;70;p13"/>
          <p:cNvSpPr txBox="1">
            <a:spLocks noGrp="1"/>
          </p:cNvSpPr>
          <p:nvPr>
            <p:ph type="subTitle" idx="9"/>
          </p:nvPr>
        </p:nvSpPr>
        <p:spPr>
          <a:xfrm>
            <a:off x="1454700" y="3846550"/>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1" name="Google Shape;71;p13"/>
          <p:cNvSpPr txBox="1">
            <a:spLocks noGrp="1"/>
          </p:cNvSpPr>
          <p:nvPr>
            <p:ph type="subTitle" idx="13"/>
          </p:nvPr>
        </p:nvSpPr>
        <p:spPr>
          <a:xfrm>
            <a:off x="4494900" y="2648400"/>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2" name="Google Shape;72;p13"/>
          <p:cNvSpPr txBox="1">
            <a:spLocks noGrp="1"/>
          </p:cNvSpPr>
          <p:nvPr>
            <p:ph type="subTitle" idx="14"/>
          </p:nvPr>
        </p:nvSpPr>
        <p:spPr>
          <a:xfrm>
            <a:off x="4494900" y="3247475"/>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3" name="Google Shape;73;p13"/>
          <p:cNvSpPr txBox="1">
            <a:spLocks noGrp="1"/>
          </p:cNvSpPr>
          <p:nvPr>
            <p:ph type="subTitle" idx="15"/>
          </p:nvPr>
        </p:nvSpPr>
        <p:spPr>
          <a:xfrm>
            <a:off x="4494900" y="3846550"/>
            <a:ext cx="2305500" cy="44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cxnSp>
        <p:nvCxnSpPr>
          <p:cNvPr id="74" name="Google Shape;74;p13"/>
          <p:cNvCxnSpPr/>
          <p:nvPr/>
        </p:nvCxnSpPr>
        <p:spPr>
          <a:xfrm>
            <a:off x="7161050" y="303000"/>
            <a:ext cx="20787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rot="10800000">
            <a:off x="876862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 name="Google Shape;116;p21"/>
          <p:cNvSpPr txBox="1">
            <a:spLocks noGrp="1"/>
          </p:cNvSpPr>
          <p:nvPr>
            <p:ph type="subTitle" idx="1"/>
          </p:nvPr>
        </p:nvSpPr>
        <p:spPr>
          <a:xfrm>
            <a:off x="713225" y="3147477"/>
            <a:ext cx="2106900" cy="135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17" name="Google Shape;117;p21"/>
          <p:cNvSpPr txBox="1">
            <a:spLocks noGrp="1"/>
          </p:cNvSpPr>
          <p:nvPr>
            <p:ph type="subTitle" idx="2"/>
          </p:nvPr>
        </p:nvSpPr>
        <p:spPr>
          <a:xfrm>
            <a:off x="3074432" y="3147477"/>
            <a:ext cx="2106900" cy="135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18" name="Google Shape;118;p21"/>
          <p:cNvSpPr txBox="1">
            <a:spLocks noGrp="1"/>
          </p:cNvSpPr>
          <p:nvPr>
            <p:ph type="subTitle" idx="3"/>
          </p:nvPr>
        </p:nvSpPr>
        <p:spPr>
          <a:xfrm>
            <a:off x="5435639" y="3147479"/>
            <a:ext cx="2106900" cy="135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19" name="Google Shape;119;p21"/>
          <p:cNvSpPr txBox="1">
            <a:spLocks noGrp="1"/>
          </p:cNvSpPr>
          <p:nvPr>
            <p:ph type="subTitle" idx="4"/>
          </p:nvPr>
        </p:nvSpPr>
        <p:spPr>
          <a:xfrm>
            <a:off x="713225" y="2494475"/>
            <a:ext cx="2106900" cy="745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0" name="Google Shape;120;p21"/>
          <p:cNvSpPr txBox="1">
            <a:spLocks noGrp="1"/>
          </p:cNvSpPr>
          <p:nvPr>
            <p:ph type="subTitle" idx="5"/>
          </p:nvPr>
        </p:nvSpPr>
        <p:spPr>
          <a:xfrm>
            <a:off x="3074433" y="2494475"/>
            <a:ext cx="2106900" cy="745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1" name="Google Shape;121;p21"/>
          <p:cNvSpPr txBox="1">
            <a:spLocks noGrp="1"/>
          </p:cNvSpPr>
          <p:nvPr>
            <p:ph type="subTitle" idx="6"/>
          </p:nvPr>
        </p:nvSpPr>
        <p:spPr>
          <a:xfrm>
            <a:off x="5435634" y="2494475"/>
            <a:ext cx="2106900" cy="745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cxnSp>
        <p:nvCxnSpPr>
          <p:cNvPr id="122" name="Google Shape;122;p21"/>
          <p:cNvCxnSpPr/>
          <p:nvPr/>
        </p:nvCxnSpPr>
        <p:spPr>
          <a:xfrm>
            <a:off x="7161050" y="303000"/>
            <a:ext cx="2078700" cy="0"/>
          </a:xfrm>
          <a:prstGeom prst="straightConnector1">
            <a:avLst/>
          </a:prstGeom>
          <a:noFill/>
          <a:ln w="9525" cap="flat" cmpd="sng">
            <a:solidFill>
              <a:schemeClr val="dk1"/>
            </a:solidFill>
            <a:prstDash val="solid"/>
            <a:round/>
            <a:headEnd type="none" w="med" len="med"/>
            <a:tailEnd type="none" w="med" len="med"/>
          </a:ln>
        </p:spPr>
      </p:cxnSp>
      <p:cxnSp>
        <p:nvCxnSpPr>
          <p:cNvPr id="123" name="Google Shape;123;p21"/>
          <p:cNvCxnSpPr/>
          <p:nvPr/>
        </p:nvCxnSpPr>
        <p:spPr>
          <a:xfrm rot="10800000">
            <a:off x="876862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8"/>
        <p:cNvGrpSpPr/>
        <p:nvPr/>
      </p:nvGrpSpPr>
      <p:grpSpPr>
        <a:xfrm>
          <a:off x="0" y="0"/>
          <a:ext cx="0" cy="0"/>
          <a:chOff x="0" y="0"/>
          <a:chExt cx="0" cy="0"/>
        </a:xfrm>
      </p:grpSpPr>
      <p:cxnSp>
        <p:nvCxnSpPr>
          <p:cNvPr id="159" name="Google Shape;159;p25"/>
          <p:cNvCxnSpPr/>
          <p:nvPr/>
        </p:nvCxnSpPr>
        <p:spPr>
          <a:xfrm>
            <a:off x="7161050" y="303000"/>
            <a:ext cx="2078700" cy="0"/>
          </a:xfrm>
          <a:prstGeom prst="straightConnector1">
            <a:avLst/>
          </a:prstGeom>
          <a:noFill/>
          <a:ln w="9525" cap="flat" cmpd="sng">
            <a:solidFill>
              <a:schemeClr val="dk1"/>
            </a:solidFill>
            <a:prstDash val="solid"/>
            <a:round/>
            <a:headEnd type="none" w="med" len="med"/>
            <a:tailEnd type="none" w="med" len="med"/>
          </a:ln>
        </p:spPr>
      </p:cxnSp>
      <p:cxnSp>
        <p:nvCxnSpPr>
          <p:cNvPr id="160" name="Google Shape;160;p25"/>
          <p:cNvCxnSpPr/>
          <p:nvPr/>
        </p:nvCxnSpPr>
        <p:spPr>
          <a:xfrm rot="10800000">
            <a:off x="876862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1"/>
        <p:cNvGrpSpPr/>
        <p:nvPr/>
      </p:nvGrpSpPr>
      <p:grpSpPr>
        <a:xfrm>
          <a:off x="0" y="0"/>
          <a:ext cx="0" cy="0"/>
          <a:chOff x="0" y="0"/>
          <a:chExt cx="0" cy="0"/>
        </a:xfrm>
      </p:grpSpPr>
      <p:cxnSp>
        <p:nvCxnSpPr>
          <p:cNvPr id="162" name="Google Shape;162;p26"/>
          <p:cNvCxnSpPr/>
          <p:nvPr/>
        </p:nvCxnSpPr>
        <p:spPr>
          <a:xfrm>
            <a:off x="3167225" y="539500"/>
            <a:ext cx="6072600" cy="0"/>
          </a:xfrm>
          <a:prstGeom prst="straightConnector1">
            <a:avLst/>
          </a:prstGeom>
          <a:noFill/>
          <a:ln w="9525" cap="flat" cmpd="sng">
            <a:solidFill>
              <a:schemeClr val="dk1"/>
            </a:solidFill>
            <a:prstDash val="solid"/>
            <a:round/>
            <a:headEnd type="none" w="med" len="med"/>
            <a:tailEnd type="none" w="med" len="med"/>
          </a:ln>
        </p:spPr>
      </p:cxnSp>
      <p:cxnSp>
        <p:nvCxnSpPr>
          <p:cNvPr id="163" name="Google Shape;163;p26"/>
          <p:cNvCxnSpPr/>
          <p:nvPr/>
        </p:nvCxnSpPr>
        <p:spPr>
          <a:xfrm rot="10800000">
            <a:off x="8430775" y="-28312"/>
            <a:ext cx="0" cy="4632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layfair Display Medium"/>
              <a:buNone/>
              <a:defRPr sz="2800">
                <a:solidFill>
                  <a:schemeClr val="dk1"/>
                </a:solidFill>
                <a:latin typeface="Playfair Display Medium"/>
                <a:ea typeface="Playfair Display Medium"/>
                <a:cs typeface="Playfair Display Medium"/>
                <a:sym typeface="Playfair Display Medium"/>
              </a:defRPr>
            </a:lvl1pPr>
            <a:lvl2pPr lvl="1" rtl="0">
              <a:spcBef>
                <a:spcPts val="0"/>
              </a:spcBef>
              <a:spcAft>
                <a:spcPts val="0"/>
              </a:spcAft>
              <a:buClr>
                <a:schemeClr val="dk1"/>
              </a:buClr>
              <a:buSzPts val="3000"/>
              <a:buFont typeface="Playfair Display"/>
              <a:buNone/>
              <a:defRPr sz="3000" b="1">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000"/>
              <a:buFont typeface="Playfair Display"/>
              <a:buNone/>
              <a:defRPr sz="3000" b="1">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000"/>
              <a:buFont typeface="Playfair Display"/>
              <a:buNone/>
              <a:defRPr sz="3000" b="1">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000"/>
              <a:buFont typeface="Playfair Display"/>
              <a:buNone/>
              <a:defRPr sz="3000" b="1">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000"/>
              <a:buFont typeface="Playfair Display"/>
              <a:buNone/>
              <a:defRPr sz="3000" b="1">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000"/>
              <a:buFont typeface="Playfair Display"/>
              <a:buNone/>
              <a:defRPr sz="3000" b="1">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000"/>
              <a:buFont typeface="Playfair Display"/>
              <a:buNone/>
              <a:defRPr sz="3000" b="1">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000"/>
              <a:buFont typeface="Playfair Display"/>
              <a:buNone/>
              <a:defRPr sz="30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1600"/>
              </a:spcBef>
              <a:spcAft>
                <a:spcPts val="160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8" r:id="rId5"/>
    <p:sldLayoutId id="2147483659" r:id="rId6"/>
    <p:sldLayoutId id="2147483667" r:id="rId7"/>
    <p:sldLayoutId id="2147483671" r:id="rId8"/>
    <p:sldLayoutId id="2147483672"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ctrTitle"/>
          </p:nvPr>
        </p:nvSpPr>
        <p:spPr>
          <a:xfrm>
            <a:off x="644772" y="1945365"/>
            <a:ext cx="6067528" cy="189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A case study for US Census Bureau: </a:t>
            </a:r>
            <a:br>
              <a:rPr lang="en" sz="2800" dirty="0"/>
            </a:br>
            <a:br>
              <a:rPr lang="en" sz="2800" dirty="0"/>
            </a:br>
            <a:r>
              <a:rPr lang="en" sz="2800" dirty="0"/>
              <a:t>Predict person’s income is more or less than 50000 dollar</a:t>
            </a:r>
            <a:endParaRPr sz="2800" dirty="0"/>
          </a:p>
        </p:txBody>
      </p:sp>
      <p:sp>
        <p:nvSpPr>
          <p:cNvPr id="4" name="TextBox 3">
            <a:extLst>
              <a:ext uri="{FF2B5EF4-FFF2-40B4-BE49-F238E27FC236}">
                <a16:creationId xmlns:a16="http://schemas.microsoft.com/office/drawing/2014/main" id="{667E7729-E4B2-52A7-CAD6-108CE9EA0437}"/>
              </a:ext>
            </a:extLst>
          </p:cNvPr>
          <p:cNvSpPr txBox="1"/>
          <p:nvPr/>
        </p:nvSpPr>
        <p:spPr>
          <a:xfrm>
            <a:off x="5360795" y="4220307"/>
            <a:ext cx="822661" cy="307777"/>
          </a:xfrm>
          <a:prstGeom prst="rect">
            <a:avLst/>
          </a:prstGeom>
          <a:noFill/>
        </p:spPr>
        <p:txBody>
          <a:bodyPr wrap="none" rtlCol="0">
            <a:spAutoFit/>
          </a:bodyPr>
          <a:lstStyle/>
          <a:p>
            <a:r>
              <a:rPr lang="en-NL" dirty="0"/>
              <a:t>Xi Chen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FD6CB-DDEE-E65B-B7F9-4373EB7A13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AF6ECC-7589-F47B-85DD-78CABDDF0C41}"/>
              </a:ext>
            </a:extLst>
          </p:cNvPr>
          <p:cNvSpPr>
            <a:spLocks noGrp="1"/>
          </p:cNvSpPr>
          <p:nvPr>
            <p:ph type="title"/>
          </p:nvPr>
        </p:nvSpPr>
        <p:spPr/>
        <p:txBody>
          <a:bodyPr/>
          <a:lstStyle/>
          <a:p>
            <a:r>
              <a:rPr lang="en-NL" dirty="0"/>
              <a:t>EDA – Categorical feature</a:t>
            </a:r>
          </a:p>
        </p:txBody>
      </p:sp>
      <p:pic>
        <p:nvPicPr>
          <p:cNvPr id="4" name="Picture 3">
            <a:extLst>
              <a:ext uri="{FF2B5EF4-FFF2-40B4-BE49-F238E27FC236}">
                <a16:creationId xmlns:a16="http://schemas.microsoft.com/office/drawing/2014/main" id="{FADDF40F-32CD-A0F8-0435-AFD971C3440A}"/>
              </a:ext>
            </a:extLst>
          </p:cNvPr>
          <p:cNvPicPr>
            <a:picLocks noChangeAspect="1"/>
          </p:cNvPicPr>
          <p:nvPr/>
        </p:nvPicPr>
        <p:blipFill>
          <a:blip r:embed="rId2"/>
          <a:stretch>
            <a:fillRect/>
          </a:stretch>
        </p:blipFill>
        <p:spPr>
          <a:xfrm>
            <a:off x="357193" y="1017725"/>
            <a:ext cx="4641626" cy="3994116"/>
          </a:xfrm>
          <a:prstGeom prst="rect">
            <a:avLst/>
          </a:prstGeom>
          <a:ln>
            <a:noFill/>
          </a:ln>
          <a:effectLst>
            <a:outerShdw blurRad="292100" dist="139700" dir="2700000" algn="tl" rotWithShape="0">
              <a:srgbClr val="333333">
                <a:alpha val="65000"/>
              </a:srgbClr>
            </a:outerShdw>
          </a:effectLst>
        </p:spPr>
      </p:pic>
      <p:graphicFrame>
        <p:nvGraphicFramePr>
          <p:cNvPr id="6" name="Table 5">
            <a:extLst>
              <a:ext uri="{FF2B5EF4-FFF2-40B4-BE49-F238E27FC236}">
                <a16:creationId xmlns:a16="http://schemas.microsoft.com/office/drawing/2014/main" id="{1FA47B37-B59A-70A9-4C4A-4B8A56D2ED7C}"/>
              </a:ext>
            </a:extLst>
          </p:cNvPr>
          <p:cNvGraphicFramePr>
            <a:graphicFrameLocks noGrp="1"/>
          </p:cNvGraphicFramePr>
          <p:nvPr>
            <p:extLst>
              <p:ext uri="{D42A27DB-BD31-4B8C-83A1-F6EECF244321}">
                <p14:modId xmlns:p14="http://schemas.microsoft.com/office/powerpoint/2010/main" val="1209373082"/>
              </p:ext>
            </p:extLst>
          </p:nvPr>
        </p:nvGraphicFramePr>
        <p:xfrm>
          <a:off x="5194998" y="1017725"/>
          <a:ext cx="3275286" cy="1016000"/>
        </p:xfrm>
        <a:graphic>
          <a:graphicData uri="http://schemas.openxmlformats.org/drawingml/2006/table">
            <a:tbl>
              <a:tblPr firstRow="1" bandRow="1">
                <a:tableStyleId>{9D7B26C5-4107-4FEC-AEDC-1716B250A1EF}</a:tableStyleId>
              </a:tblPr>
              <a:tblGrid>
                <a:gridCol w="929472">
                  <a:extLst>
                    <a:ext uri="{9D8B030D-6E8A-4147-A177-3AD203B41FA5}">
                      <a16:colId xmlns:a16="http://schemas.microsoft.com/office/drawing/2014/main" val="665291713"/>
                    </a:ext>
                  </a:extLst>
                </a:gridCol>
                <a:gridCol w="2345814">
                  <a:extLst>
                    <a:ext uri="{9D8B030D-6E8A-4147-A177-3AD203B41FA5}">
                      <a16:colId xmlns:a16="http://schemas.microsoft.com/office/drawing/2014/main" val="984680973"/>
                    </a:ext>
                  </a:extLst>
                </a:gridCol>
              </a:tblGrid>
              <a:tr h="0">
                <a:tc>
                  <a:txBody>
                    <a:bodyPr/>
                    <a:lstStyle/>
                    <a:p>
                      <a:r>
                        <a:rPr lang="en-NL" sz="1200" b="0" dirty="0"/>
                        <a:t>Feature </a:t>
                      </a:r>
                    </a:p>
                  </a:txBody>
                  <a:tcPr/>
                </a:tc>
                <a:tc>
                  <a:txBody>
                    <a:bodyPr/>
                    <a:lstStyle/>
                    <a:p>
                      <a:r>
                        <a:rPr lang="en-NL" sz="1200" b="0" dirty="0"/>
                        <a:t>Findings</a:t>
                      </a:r>
                    </a:p>
                  </a:txBody>
                  <a:tcPr/>
                </a:tc>
                <a:extLst>
                  <a:ext uri="{0D108BD9-81ED-4DB2-BD59-A6C34878D82A}">
                    <a16:rowId xmlns:a16="http://schemas.microsoft.com/office/drawing/2014/main" val="4074951306"/>
                  </a:ext>
                </a:extLst>
              </a:tr>
              <a:tr h="370840">
                <a:tc>
                  <a:txBody>
                    <a:bodyPr/>
                    <a:lstStyle/>
                    <a:p>
                      <a:r>
                        <a:rPr lang="en-GB" sz="800" dirty="0"/>
                        <a:t>S</a:t>
                      </a:r>
                      <a:r>
                        <a:rPr lang="en-NL" sz="800" dirty="0"/>
                        <a:t>tate_of_prev</a:t>
                      </a:r>
                    </a:p>
                  </a:txBody>
                  <a:tcPr/>
                </a:tc>
                <a:tc>
                  <a:txBody>
                    <a:bodyPr/>
                    <a:lstStyle/>
                    <a:p>
                      <a:r>
                        <a:rPr lang="en-NL" sz="800" dirty="0"/>
                        <a:t>Majority are the locals(who didn’t move)</a:t>
                      </a:r>
                    </a:p>
                  </a:txBody>
                  <a:tcPr/>
                </a:tc>
                <a:extLst>
                  <a:ext uri="{0D108BD9-81ED-4DB2-BD59-A6C34878D82A}">
                    <a16:rowId xmlns:a16="http://schemas.microsoft.com/office/drawing/2014/main" val="1603915616"/>
                  </a:ext>
                </a:extLst>
              </a:tr>
              <a:tr h="370840">
                <a:tc>
                  <a:txBody>
                    <a:bodyPr/>
                    <a:lstStyle/>
                    <a:p>
                      <a:r>
                        <a:rPr lang="en-GB" sz="800" dirty="0"/>
                        <a:t>Household and family stat</a:t>
                      </a:r>
                      <a:endParaRPr lang="en-NL" sz="800" dirty="0"/>
                    </a:p>
                  </a:txBody>
                  <a:tcPr/>
                </a:tc>
                <a:tc>
                  <a:txBody>
                    <a:bodyPr/>
                    <a:lstStyle/>
                    <a:p>
                      <a:r>
                        <a:rPr lang="en-NL" sz="800" dirty="0"/>
                        <a:t>This category might be able to break down to multiple categories </a:t>
                      </a:r>
                    </a:p>
                  </a:txBody>
                  <a:tcPr/>
                </a:tc>
                <a:extLst>
                  <a:ext uri="{0D108BD9-81ED-4DB2-BD59-A6C34878D82A}">
                    <a16:rowId xmlns:a16="http://schemas.microsoft.com/office/drawing/2014/main" val="509278861"/>
                  </a:ext>
                </a:extLst>
              </a:tr>
            </a:tbl>
          </a:graphicData>
        </a:graphic>
      </p:graphicFrame>
    </p:spTree>
    <p:extLst>
      <p:ext uri="{BB962C8B-B14F-4D97-AF65-F5344CB8AC3E}">
        <p14:creationId xmlns:p14="http://schemas.microsoft.com/office/powerpoint/2010/main" val="582077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3E4A9-C0C2-F641-5655-316DACFD45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5D31A9-1289-8795-608B-9F6C15FA8730}"/>
              </a:ext>
            </a:extLst>
          </p:cNvPr>
          <p:cNvSpPr>
            <a:spLocks noGrp="1"/>
          </p:cNvSpPr>
          <p:nvPr>
            <p:ph type="title"/>
          </p:nvPr>
        </p:nvSpPr>
        <p:spPr/>
        <p:txBody>
          <a:bodyPr/>
          <a:lstStyle/>
          <a:p>
            <a:r>
              <a:rPr lang="en-NL" dirty="0"/>
              <a:t>EDA – Categorical feature</a:t>
            </a:r>
          </a:p>
        </p:txBody>
      </p:sp>
      <p:pic>
        <p:nvPicPr>
          <p:cNvPr id="3" name="Picture 2">
            <a:extLst>
              <a:ext uri="{FF2B5EF4-FFF2-40B4-BE49-F238E27FC236}">
                <a16:creationId xmlns:a16="http://schemas.microsoft.com/office/drawing/2014/main" id="{7D09D202-94F5-BF2E-063B-71E30A540F45}"/>
              </a:ext>
            </a:extLst>
          </p:cNvPr>
          <p:cNvPicPr>
            <a:picLocks noChangeAspect="1"/>
          </p:cNvPicPr>
          <p:nvPr/>
        </p:nvPicPr>
        <p:blipFill>
          <a:blip r:embed="rId2"/>
          <a:stretch>
            <a:fillRect/>
          </a:stretch>
        </p:blipFill>
        <p:spPr>
          <a:xfrm>
            <a:off x="522514" y="1086842"/>
            <a:ext cx="4456962" cy="3770279"/>
          </a:xfrm>
          <a:prstGeom prst="rect">
            <a:avLst/>
          </a:prstGeom>
          <a:ln>
            <a:noFill/>
          </a:ln>
          <a:effectLst>
            <a:outerShdw blurRad="292100" dist="139700" dir="2700000" algn="tl" rotWithShape="0">
              <a:srgbClr val="333333">
                <a:alpha val="65000"/>
              </a:srgbClr>
            </a:outerShdw>
          </a:effectLst>
        </p:spPr>
      </p:pic>
      <p:graphicFrame>
        <p:nvGraphicFramePr>
          <p:cNvPr id="7" name="Table 6">
            <a:extLst>
              <a:ext uri="{FF2B5EF4-FFF2-40B4-BE49-F238E27FC236}">
                <a16:creationId xmlns:a16="http://schemas.microsoft.com/office/drawing/2014/main" id="{246FE644-C15E-304C-3F56-5A4E658F0499}"/>
              </a:ext>
            </a:extLst>
          </p:cNvPr>
          <p:cNvGraphicFramePr>
            <a:graphicFrameLocks noGrp="1"/>
          </p:cNvGraphicFramePr>
          <p:nvPr>
            <p:extLst>
              <p:ext uri="{D42A27DB-BD31-4B8C-83A1-F6EECF244321}">
                <p14:modId xmlns:p14="http://schemas.microsoft.com/office/powerpoint/2010/main" val="3002480370"/>
              </p:ext>
            </p:extLst>
          </p:nvPr>
        </p:nvGraphicFramePr>
        <p:xfrm>
          <a:off x="5148714" y="1086842"/>
          <a:ext cx="3275286" cy="1102360"/>
        </p:xfrm>
        <a:graphic>
          <a:graphicData uri="http://schemas.openxmlformats.org/drawingml/2006/table">
            <a:tbl>
              <a:tblPr firstRow="1" bandRow="1">
                <a:tableStyleId>{9D7B26C5-4107-4FEC-AEDC-1716B250A1EF}</a:tableStyleId>
              </a:tblPr>
              <a:tblGrid>
                <a:gridCol w="929472">
                  <a:extLst>
                    <a:ext uri="{9D8B030D-6E8A-4147-A177-3AD203B41FA5}">
                      <a16:colId xmlns:a16="http://schemas.microsoft.com/office/drawing/2014/main" val="665291713"/>
                    </a:ext>
                  </a:extLst>
                </a:gridCol>
                <a:gridCol w="2345814">
                  <a:extLst>
                    <a:ext uri="{9D8B030D-6E8A-4147-A177-3AD203B41FA5}">
                      <a16:colId xmlns:a16="http://schemas.microsoft.com/office/drawing/2014/main" val="984680973"/>
                    </a:ext>
                  </a:extLst>
                </a:gridCol>
              </a:tblGrid>
              <a:tr h="0">
                <a:tc>
                  <a:txBody>
                    <a:bodyPr/>
                    <a:lstStyle/>
                    <a:p>
                      <a:r>
                        <a:rPr lang="en-NL" sz="1200" b="0" dirty="0"/>
                        <a:t>Feature </a:t>
                      </a:r>
                    </a:p>
                  </a:txBody>
                  <a:tcPr/>
                </a:tc>
                <a:tc>
                  <a:txBody>
                    <a:bodyPr/>
                    <a:lstStyle/>
                    <a:p>
                      <a:r>
                        <a:rPr lang="en-NL" sz="1200" b="0" dirty="0"/>
                        <a:t>Findings</a:t>
                      </a:r>
                    </a:p>
                  </a:txBody>
                  <a:tcPr/>
                </a:tc>
                <a:extLst>
                  <a:ext uri="{0D108BD9-81ED-4DB2-BD59-A6C34878D82A}">
                    <a16:rowId xmlns:a16="http://schemas.microsoft.com/office/drawing/2014/main" val="4074951306"/>
                  </a:ext>
                </a:extLst>
              </a:tr>
              <a:tr h="370840">
                <a:tc>
                  <a:txBody>
                    <a:bodyPr/>
                    <a:lstStyle/>
                    <a:p>
                      <a:r>
                        <a:rPr lang="en-GB" sz="800" dirty="0"/>
                        <a:t>Migration code change </a:t>
                      </a:r>
                    </a:p>
                  </a:txBody>
                  <a:tcPr/>
                </a:tc>
                <a:tc>
                  <a:txBody>
                    <a:bodyPr/>
                    <a:lstStyle/>
                    <a:p>
                      <a:r>
                        <a:rPr lang="en-NL" sz="800" dirty="0"/>
                        <a:t>What’s the difference between “?” </a:t>
                      </a:r>
                      <a:r>
                        <a:rPr lang="en-GB" sz="800" dirty="0"/>
                        <a:t>A</a:t>
                      </a:r>
                      <a:r>
                        <a:rPr lang="en-NL" sz="800" dirty="0"/>
                        <a:t>nd Not in universe? </a:t>
                      </a:r>
                    </a:p>
                  </a:txBody>
                  <a:tcPr/>
                </a:tc>
                <a:extLst>
                  <a:ext uri="{0D108BD9-81ED-4DB2-BD59-A6C34878D82A}">
                    <a16:rowId xmlns:a16="http://schemas.microsoft.com/office/drawing/2014/main" val="1603915616"/>
                  </a:ext>
                </a:extLst>
              </a:tr>
              <a:tr h="370840">
                <a:tc>
                  <a:txBody>
                    <a:bodyPr/>
                    <a:lstStyle/>
                    <a:p>
                      <a:r>
                        <a:rPr lang="en-GB" sz="800" dirty="0"/>
                        <a:t>Country of birth father/mother/self</a:t>
                      </a:r>
                      <a:endParaRPr lang="en-NL" sz="800" dirty="0"/>
                    </a:p>
                  </a:txBody>
                  <a:tcPr/>
                </a:tc>
                <a:tc>
                  <a:txBody>
                    <a:bodyPr/>
                    <a:lstStyle/>
                    <a:p>
                      <a:r>
                        <a:rPr lang="en-NL" sz="800" dirty="0"/>
                        <a:t>Majority are native Americans</a:t>
                      </a:r>
                    </a:p>
                  </a:txBody>
                  <a:tcPr/>
                </a:tc>
                <a:extLst>
                  <a:ext uri="{0D108BD9-81ED-4DB2-BD59-A6C34878D82A}">
                    <a16:rowId xmlns:a16="http://schemas.microsoft.com/office/drawing/2014/main" val="509278861"/>
                  </a:ext>
                </a:extLst>
              </a:tr>
            </a:tbl>
          </a:graphicData>
        </a:graphic>
      </p:graphicFrame>
    </p:spTree>
    <p:extLst>
      <p:ext uri="{BB962C8B-B14F-4D97-AF65-F5344CB8AC3E}">
        <p14:creationId xmlns:p14="http://schemas.microsoft.com/office/powerpoint/2010/main" val="226083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86F77-025A-2F17-0DD8-F6FA44FA0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CE8D98-1204-44E3-D928-F5692251B163}"/>
              </a:ext>
            </a:extLst>
          </p:cNvPr>
          <p:cNvSpPr>
            <a:spLocks noGrp="1"/>
          </p:cNvSpPr>
          <p:nvPr>
            <p:ph type="title"/>
          </p:nvPr>
        </p:nvSpPr>
        <p:spPr/>
        <p:txBody>
          <a:bodyPr/>
          <a:lstStyle/>
          <a:p>
            <a:r>
              <a:rPr lang="en-NL" dirty="0"/>
              <a:t>EDA – Categorical feature</a:t>
            </a:r>
          </a:p>
        </p:txBody>
      </p:sp>
      <p:pic>
        <p:nvPicPr>
          <p:cNvPr id="5" name="Picture 4">
            <a:extLst>
              <a:ext uri="{FF2B5EF4-FFF2-40B4-BE49-F238E27FC236}">
                <a16:creationId xmlns:a16="http://schemas.microsoft.com/office/drawing/2014/main" id="{EA0564E1-DC85-9B8D-6F91-8B052E777CBE}"/>
              </a:ext>
            </a:extLst>
          </p:cNvPr>
          <p:cNvPicPr>
            <a:picLocks noChangeAspect="1"/>
          </p:cNvPicPr>
          <p:nvPr/>
        </p:nvPicPr>
        <p:blipFill>
          <a:blip r:embed="rId3"/>
          <a:stretch>
            <a:fillRect/>
          </a:stretch>
        </p:blipFill>
        <p:spPr>
          <a:xfrm>
            <a:off x="117295" y="1319860"/>
            <a:ext cx="5218182" cy="2997031"/>
          </a:xfrm>
          <a:prstGeom prst="rect">
            <a:avLst/>
          </a:prstGeom>
          <a:ln>
            <a:noFill/>
          </a:ln>
          <a:effectLst>
            <a:outerShdw blurRad="292100" dist="139700" dir="2700000" algn="tl" rotWithShape="0">
              <a:srgbClr val="333333">
                <a:alpha val="65000"/>
              </a:srgbClr>
            </a:outerShdw>
          </a:effectLst>
        </p:spPr>
      </p:pic>
      <p:graphicFrame>
        <p:nvGraphicFramePr>
          <p:cNvPr id="6" name="Table 5">
            <a:extLst>
              <a:ext uri="{FF2B5EF4-FFF2-40B4-BE49-F238E27FC236}">
                <a16:creationId xmlns:a16="http://schemas.microsoft.com/office/drawing/2014/main" id="{5BB75CA3-1312-C7DB-4DAC-F6B603192630}"/>
              </a:ext>
            </a:extLst>
          </p:cNvPr>
          <p:cNvGraphicFramePr>
            <a:graphicFrameLocks noGrp="1"/>
          </p:cNvGraphicFramePr>
          <p:nvPr>
            <p:extLst>
              <p:ext uri="{D42A27DB-BD31-4B8C-83A1-F6EECF244321}">
                <p14:modId xmlns:p14="http://schemas.microsoft.com/office/powerpoint/2010/main" val="2241657683"/>
              </p:ext>
            </p:extLst>
          </p:nvPr>
        </p:nvGraphicFramePr>
        <p:xfrm>
          <a:off x="5416061" y="1360053"/>
          <a:ext cx="3275286" cy="645160"/>
        </p:xfrm>
        <a:graphic>
          <a:graphicData uri="http://schemas.openxmlformats.org/drawingml/2006/table">
            <a:tbl>
              <a:tblPr firstRow="1" bandRow="1">
                <a:tableStyleId>{9D7B26C5-4107-4FEC-AEDC-1716B250A1EF}</a:tableStyleId>
              </a:tblPr>
              <a:tblGrid>
                <a:gridCol w="929472">
                  <a:extLst>
                    <a:ext uri="{9D8B030D-6E8A-4147-A177-3AD203B41FA5}">
                      <a16:colId xmlns:a16="http://schemas.microsoft.com/office/drawing/2014/main" val="665291713"/>
                    </a:ext>
                  </a:extLst>
                </a:gridCol>
                <a:gridCol w="2345814">
                  <a:extLst>
                    <a:ext uri="{9D8B030D-6E8A-4147-A177-3AD203B41FA5}">
                      <a16:colId xmlns:a16="http://schemas.microsoft.com/office/drawing/2014/main" val="984680973"/>
                    </a:ext>
                  </a:extLst>
                </a:gridCol>
              </a:tblGrid>
              <a:tr h="0">
                <a:tc>
                  <a:txBody>
                    <a:bodyPr/>
                    <a:lstStyle/>
                    <a:p>
                      <a:r>
                        <a:rPr lang="en-NL" sz="1200" b="0" dirty="0"/>
                        <a:t>Feature </a:t>
                      </a:r>
                    </a:p>
                  </a:txBody>
                  <a:tcPr/>
                </a:tc>
                <a:tc>
                  <a:txBody>
                    <a:bodyPr/>
                    <a:lstStyle/>
                    <a:p>
                      <a:r>
                        <a:rPr lang="en-NL" sz="1200" b="0" dirty="0"/>
                        <a:t>Findings</a:t>
                      </a:r>
                    </a:p>
                  </a:txBody>
                  <a:tcPr/>
                </a:tc>
                <a:extLst>
                  <a:ext uri="{0D108BD9-81ED-4DB2-BD59-A6C34878D82A}">
                    <a16:rowId xmlns:a16="http://schemas.microsoft.com/office/drawing/2014/main" val="4074951306"/>
                  </a:ext>
                </a:extLst>
              </a:tr>
              <a:tr h="370840">
                <a:tc>
                  <a:txBody>
                    <a:bodyPr/>
                    <a:lstStyle/>
                    <a:p>
                      <a:r>
                        <a:rPr lang="en-US" sz="800" dirty="0"/>
                        <a:t>Label</a:t>
                      </a:r>
                      <a:endParaRPr lang="en-NL" sz="800" dirty="0"/>
                    </a:p>
                  </a:txBody>
                  <a:tcPr/>
                </a:tc>
                <a:tc>
                  <a:txBody>
                    <a:bodyPr/>
                    <a:lstStyle/>
                    <a:p>
                      <a:r>
                        <a:rPr lang="en-NL" sz="800" dirty="0"/>
                        <a:t>The distribution of income is highly imbalanced</a:t>
                      </a:r>
                    </a:p>
                  </a:txBody>
                  <a:tcPr/>
                </a:tc>
                <a:extLst>
                  <a:ext uri="{0D108BD9-81ED-4DB2-BD59-A6C34878D82A}">
                    <a16:rowId xmlns:a16="http://schemas.microsoft.com/office/drawing/2014/main" val="1603915616"/>
                  </a:ext>
                </a:extLst>
              </a:tr>
            </a:tbl>
          </a:graphicData>
        </a:graphic>
      </p:graphicFrame>
    </p:spTree>
    <p:extLst>
      <p:ext uri="{BB962C8B-B14F-4D97-AF65-F5344CB8AC3E}">
        <p14:creationId xmlns:p14="http://schemas.microsoft.com/office/powerpoint/2010/main" val="3287062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928FA-24C8-BD43-264F-4F70D85797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DD80C4-35C6-1BA8-AB05-0270F508B088}"/>
              </a:ext>
            </a:extLst>
          </p:cNvPr>
          <p:cNvSpPr>
            <a:spLocks noGrp="1"/>
          </p:cNvSpPr>
          <p:nvPr>
            <p:ph type="title"/>
          </p:nvPr>
        </p:nvSpPr>
        <p:spPr/>
        <p:txBody>
          <a:bodyPr/>
          <a:lstStyle/>
          <a:p>
            <a:r>
              <a:rPr lang="en-NL" dirty="0"/>
              <a:t>EDA – Insights</a:t>
            </a:r>
          </a:p>
        </p:txBody>
      </p:sp>
      <p:sp>
        <p:nvSpPr>
          <p:cNvPr id="3" name="TextBox 2">
            <a:extLst>
              <a:ext uri="{FF2B5EF4-FFF2-40B4-BE49-F238E27FC236}">
                <a16:creationId xmlns:a16="http://schemas.microsoft.com/office/drawing/2014/main" id="{D93C207B-499A-E73F-2BDA-E13D5B7EAC32}"/>
              </a:ext>
            </a:extLst>
          </p:cNvPr>
          <p:cNvSpPr txBox="1"/>
          <p:nvPr/>
        </p:nvSpPr>
        <p:spPr>
          <a:xfrm>
            <a:off x="720000" y="878577"/>
            <a:ext cx="7119256" cy="4616648"/>
          </a:xfrm>
          <a:prstGeom prst="rect">
            <a:avLst/>
          </a:prstGeom>
          <a:noFill/>
        </p:spPr>
        <p:txBody>
          <a:bodyPr wrap="square" rtlCol="0">
            <a:spAutoFit/>
          </a:bodyPr>
          <a:lstStyle/>
          <a:p>
            <a:r>
              <a:rPr lang="en-NL" dirty="0"/>
              <a:t> </a:t>
            </a:r>
          </a:p>
          <a:p>
            <a:pPr marL="285750" indent="-285750">
              <a:buFont typeface="Arial" panose="020B0604020202020204" pitchFamily="34" charset="0"/>
              <a:buChar char="•"/>
            </a:pPr>
            <a:r>
              <a:rPr lang="en-NL" b="1" dirty="0"/>
              <a:t>Data correctness</a:t>
            </a:r>
            <a:r>
              <a:rPr lang="en-NL" dirty="0"/>
              <a:t>: </a:t>
            </a:r>
          </a:p>
          <a:p>
            <a:pPr lvl="1"/>
            <a:r>
              <a:rPr lang="en-NL" dirty="0"/>
              <a:t>	1. No empty filed and obvious outlier </a:t>
            </a:r>
          </a:p>
          <a:p>
            <a:pPr lvl="1"/>
            <a:r>
              <a:rPr lang="en-NL" dirty="0"/>
              <a:t>	2. Potential conflicted records:  ( </a:t>
            </a:r>
            <a:r>
              <a:rPr lang="en-GB" dirty="0"/>
              <a:t>I</a:t>
            </a:r>
            <a:r>
              <a:rPr lang="en-NL" dirty="0"/>
              <a:t>,e age vs education: </a:t>
            </a:r>
            <a:r>
              <a:rPr lang="en-NL" dirty="0">
                <a:solidFill>
                  <a:schemeClr val="tx1"/>
                </a:solidFill>
              </a:rPr>
              <a:t>below 18 with PhD, age vs marital status: below 18 and “Widowed”, </a:t>
            </a:r>
            <a:r>
              <a:rPr lang="en-GB" dirty="0">
                <a:solidFill>
                  <a:schemeClr val="tx1"/>
                </a:solidFill>
              </a:rPr>
              <a:t>Occupation vs. Industry: Teacher in construction industry. To be consolidated with business. ) </a:t>
            </a:r>
            <a:endParaRPr lang="en-NL" dirty="0">
              <a:solidFill>
                <a:schemeClr val="tx1"/>
              </a:solidFill>
            </a:endParaRPr>
          </a:p>
          <a:p>
            <a:pPr lvl="1"/>
            <a:r>
              <a:rPr lang="en-NL" dirty="0"/>
              <a:t>		 </a:t>
            </a:r>
          </a:p>
          <a:p>
            <a:pPr marL="285750" indent="-285750">
              <a:buFont typeface="Arial" panose="020B0604020202020204" pitchFamily="34" charset="0"/>
              <a:buChar char="•"/>
            </a:pPr>
            <a:r>
              <a:rPr lang="en-NL" b="1" dirty="0"/>
              <a:t>Data Sampling</a:t>
            </a:r>
            <a:r>
              <a:rPr lang="en-NL" dirty="0"/>
              <a:t>: </a:t>
            </a:r>
          </a:p>
          <a:p>
            <a:r>
              <a:rPr lang="en-NL" dirty="0"/>
              <a:t>	1.  There are spike in ages distribution. Need to find out why. </a:t>
            </a:r>
          </a:p>
          <a:p>
            <a:r>
              <a:rPr lang="en-NL" dirty="0"/>
              <a:t>	2.  There are lots of people under 18. For predicting purpose, would be better to have more people above 18 if the predicting target is income &gt; 50k or not.</a:t>
            </a:r>
          </a:p>
          <a:p>
            <a:endParaRPr lang="en-NL" dirty="0"/>
          </a:p>
          <a:p>
            <a:pPr marL="285750" indent="-285750">
              <a:buFont typeface="Arial" panose="020B0604020202020204" pitchFamily="34" charset="0"/>
              <a:buChar char="•"/>
            </a:pPr>
            <a:r>
              <a:rPr lang="en-NL" b="1" dirty="0"/>
              <a:t>Data preparation for modeling</a:t>
            </a:r>
            <a:r>
              <a:rPr lang="en-NL" dirty="0"/>
              <a:t>: </a:t>
            </a:r>
          </a:p>
          <a:p>
            <a:pPr lvl="1"/>
            <a:r>
              <a:rPr lang="en-NL" dirty="0"/>
              <a:t>	1. Numeric feature: Some of the features distribution are skewed </a:t>
            </a:r>
          </a:p>
          <a:p>
            <a:pPr lvl="1"/>
            <a:r>
              <a:rPr lang="en-NL" dirty="0"/>
              <a:t>	2. Geo related feature: We can extract geo / embedding for data modeling</a:t>
            </a:r>
          </a:p>
          <a:p>
            <a:pPr lvl="1"/>
            <a:r>
              <a:rPr lang="en-NL" dirty="0"/>
              <a:t>	3. Feature engineering:</a:t>
            </a:r>
          </a:p>
          <a:p>
            <a:pPr lvl="1"/>
            <a:r>
              <a:rPr lang="en-NL" dirty="0"/>
              <a:t>		</a:t>
            </a:r>
            <a:r>
              <a:rPr lang="en-NL" b="0" i="0" dirty="0">
                <a:solidFill>
                  <a:srgbClr val="555555"/>
                </a:solidFill>
                <a:effectLst/>
                <a:latin typeface="arial" panose="020B0604020202020204" pitchFamily="34" charset="0"/>
              </a:rPr>
              <a:t>•</a:t>
            </a:r>
            <a:r>
              <a:rPr lang="en-NL" dirty="0"/>
              <a:t> Expand the feature to multiple features such as household info</a:t>
            </a:r>
          </a:p>
          <a:p>
            <a:pPr lvl="1"/>
            <a:r>
              <a:rPr lang="en-NL" dirty="0"/>
              <a:t>		</a:t>
            </a:r>
            <a:r>
              <a:rPr lang="en-NL" b="0" i="0" dirty="0">
                <a:solidFill>
                  <a:srgbClr val="555555"/>
                </a:solidFill>
                <a:effectLst/>
                <a:latin typeface="arial" panose="020B0604020202020204" pitchFamily="34" charset="0"/>
              </a:rPr>
              <a:t>• </a:t>
            </a:r>
            <a:r>
              <a:rPr lang="en-NL" b="0" i="0" dirty="0">
                <a:solidFill>
                  <a:srgbClr val="555555"/>
                </a:solidFill>
                <a:effectLst/>
                <a:latin typeface="Arial" panose="020B0604020202020204" pitchFamily="34" charset="0"/>
                <a:cs typeface="Arial" panose="020B0604020202020204" pitchFamily="34" charset="0"/>
              </a:rPr>
              <a:t>Statistics for the numeric value </a:t>
            </a:r>
          </a:p>
          <a:p>
            <a:pPr lvl="1"/>
            <a:r>
              <a:rPr lang="en-NL" dirty="0">
                <a:solidFill>
                  <a:srgbClr val="555555"/>
                </a:solidFill>
                <a:latin typeface="Arial" panose="020B0604020202020204" pitchFamily="34" charset="0"/>
                <a:cs typeface="Arial" panose="020B0604020202020204" pitchFamily="34" charset="0"/>
              </a:rPr>
              <a:t>	4. Tackle imbalanced dataset </a:t>
            </a:r>
            <a:endParaRPr lang="en-NL" dirty="0">
              <a:latin typeface="Arial" panose="020B0604020202020204" pitchFamily="34" charset="0"/>
              <a:cs typeface="Arial" panose="020B0604020202020204" pitchFamily="34" charset="0"/>
            </a:endParaRPr>
          </a:p>
          <a:p>
            <a:endParaRPr lang="en-NL" dirty="0"/>
          </a:p>
          <a:p>
            <a:endParaRPr lang="en-NL" dirty="0"/>
          </a:p>
        </p:txBody>
      </p:sp>
    </p:spTree>
    <p:extLst>
      <p:ext uri="{BB962C8B-B14F-4D97-AF65-F5344CB8AC3E}">
        <p14:creationId xmlns:p14="http://schemas.microsoft.com/office/powerpoint/2010/main" val="2153826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a:extLst>
            <a:ext uri="{FF2B5EF4-FFF2-40B4-BE49-F238E27FC236}">
              <a16:creationId xmlns:a16="http://schemas.microsoft.com/office/drawing/2014/main" id="{3213FC1D-F232-E078-E724-6E96ABF157A0}"/>
            </a:ext>
          </a:extLst>
        </p:cNvPr>
        <p:cNvGrpSpPr/>
        <p:nvPr/>
      </p:nvGrpSpPr>
      <p:grpSpPr>
        <a:xfrm>
          <a:off x="0" y="0"/>
          <a:ext cx="0" cy="0"/>
          <a:chOff x="0" y="0"/>
          <a:chExt cx="0" cy="0"/>
        </a:xfrm>
      </p:grpSpPr>
      <p:sp>
        <p:nvSpPr>
          <p:cNvPr id="214" name="Google Shape;214;p34">
            <a:extLst>
              <a:ext uri="{FF2B5EF4-FFF2-40B4-BE49-F238E27FC236}">
                <a16:creationId xmlns:a16="http://schemas.microsoft.com/office/drawing/2014/main" id="{BB3BEA65-DEB7-0D04-C26B-4A3E530D9FC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NL" dirty="0"/>
              <a:t>Modeling – results</a:t>
            </a:r>
          </a:p>
        </p:txBody>
      </p:sp>
      <p:sp>
        <p:nvSpPr>
          <p:cNvPr id="4" name="TextBox 3">
            <a:extLst>
              <a:ext uri="{FF2B5EF4-FFF2-40B4-BE49-F238E27FC236}">
                <a16:creationId xmlns:a16="http://schemas.microsoft.com/office/drawing/2014/main" id="{7F10F851-1695-68E8-B2BF-97866ADC875E}"/>
              </a:ext>
            </a:extLst>
          </p:cNvPr>
          <p:cNvSpPr txBox="1"/>
          <p:nvPr/>
        </p:nvSpPr>
        <p:spPr>
          <a:xfrm>
            <a:off x="629158" y="1184780"/>
            <a:ext cx="5827236" cy="307777"/>
          </a:xfrm>
          <a:prstGeom prst="rect">
            <a:avLst/>
          </a:prstGeom>
          <a:noFill/>
        </p:spPr>
        <p:txBody>
          <a:bodyPr wrap="none" rtlCol="0">
            <a:spAutoFit/>
          </a:bodyPr>
          <a:lstStyle/>
          <a:p>
            <a:r>
              <a:rPr lang="en-NL" dirty="0"/>
              <a:t>Two different models (XGBoost) with accuracy of: 90.86% and 95.72% </a:t>
            </a:r>
          </a:p>
        </p:txBody>
      </p:sp>
      <p:graphicFrame>
        <p:nvGraphicFramePr>
          <p:cNvPr id="5" name="Table 4">
            <a:extLst>
              <a:ext uri="{FF2B5EF4-FFF2-40B4-BE49-F238E27FC236}">
                <a16:creationId xmlns:a16="http://schemas.microsoft.com/office/drawing/2014/main" id="{07D6539C-3416-3806-77E9-98EF464BFDB4}"/>
              </a:ext>
            </a:extLst>
          </p:cNvPr>
          <p:cNvGraphicFramePr>
            <a:graphicFrameLocks noGrp="1"/>
          </p:cNvGraphicFramePr>
          <p:nvPr>
            <p:extLst>
              <p:ext uri="{D42A27DB-BD31-4B8C-83A1-F6EECF244321}">
                <p14:modId xmlns:p14="http://schemas.microsoft.com/office/powerpoint/2010/main" val="1444698209"/>
              </p:ext>
            </p:extLst>
          </p:nvPr>
        </p:nvGraphicFramePr>
        <p:xfrm>
          <a:off x="2494727" y="2307270"/>
          <a:ext cx="2047462" cy="1172816"/>
        </p:xfrm>
        <a:graphic>
          <a:graphicData uri="http://schemas.openxmlformats.org/drawingml/2006/table">
            <a:tbl>
              <a:tblPr firstRow="1" bandRow="1">
                <a:tableStyleId>{62D492E4-E155-4CAC-A1ED-EB8D4A894417}</a:tableStyleId>
              </a:tblPr>
              <a:tblGrid>
                <a:gridCol w="1023731">
                  <a:extLst>
                    <a:ext uri="{9D8B030D-6E8A-4147-A177-3AD203B41FA5}">
                      <a16:colId xmlns:a16="http://schemas.microsoft.com/office/drawing/2014/main" val="3606114062"/>
                    </a:ext>
                  </a:extLst>
                </a:gridCol>
                <a:gridCol w="1023731">
                  <a:extLst>
                    <a:ext uri="{9D8B030D-6E8A-4147-A177-3AD203B41FA5}">
                      <a16:colId xmlns:a16="http://schemas.microsoft.com/office/drawing/2014/main" val="2994209775"/>
                    </a:ext>
                  </a:extLst>
                </a:gridCol>
              </a:tblGrid>
              <a:tr h="565833">
                <a:tc>
                  <a:txBody>
                    <a:bodyPr/>
                    <a:lstStyle/>
                    <a:p>
                      <a:pPr algn="ctr"/>
                      <a:r>
                        <a:rPr lang="en-NL" dirty="0"/>
                        <a:t>85686</a:t>
                      </a:r>
                    </a:p>
                    <a:p>
                      <a:pPr algn="ctr"/>
                      <a:r>
                        <a:rPr lang="en-NL" dirty="0"/>
                        <a:t>(91.6%)</a:t>
                      </a:r>
                    </a:p>
                  </a:txBody>
                  <a:tcPr anchor="ctr">
                    <a:solidFill>
                      <a:srgbClr val="00B050"/>
                    </a:solidFill>
                  </a:tcPr>
                </a:tc>
                <a:tc>
                  <a:txBody>
                    <a:bodyPr/>
                    <a:lstStyle/>
                    <a:p>
                      <a:pPr algn="ctr"/>
                      <a:r>
                        <a:rPr lang="en-NL" dirty="0"/>
                        <a:t>7890</a:t>
                      </a:r>
                    </a:p>
                    <a:p>
                      <a:pPr algn="ctr"/>
                      <a:r>
                        <a:rPr lang="en-NL" dirty="0"/>
                        <a:t>(8.4%)</a:t>
                      </a:r>
                    </a:p>
                  </a:txBody>
                  <a:tcPr anchor="ctr">
                    <a:solidFill>
                      <a:srgbClr val="FF0000"/>
                    </a:solidFill>
                  </a:tcPr>
                </a:tc>
                <a:extLst>
                  <a:ext uri="{0D108BD9-81ED-4DB2-BD59-A6C34878D82A}">
                    <a16:rowId xmlns:a16="http://schemas.microsoft.com/office/drawing/2014/main" val="365801732"/>
                  </a:ext>
                </a:extLst>
              </a:tr>
              <a:tr h="606983">
                <a:tc>
                  <a:txBody>
                    <a:bodyPr/>
                    <a:lstStyle/>
                    <a:p>
                      <a:pPr algn="ctr"/>
                      <a:r>
                        <a:rPr lang="en-NL" dirty="0"/>
                        <a:t>1226</a:t>
                      </a:r>
                    </a:p>
                    <a:p>
                      <a:pPr algn="ctr"/>
                      <a:r>
                        <a:rPr lang="en-NL" dirty="0"/>
                        <a:t>(19.8%)</a:t>
                      </a:r>
                    </a:p>
                  </a:txBody>
                  <a:tcPr anchor="ctr">
                    <a:solidFill>
                      <a:srgbClr val="FF0000"/>
                    </a:solidFill>
                  </a:tcPr>
                </a:tc>
                <a:tc>
                  <a:txBody>
                    <a:bodyPr/>
                    <a:lstStyle/>
                    <a:p>
                      <a:pPr algn="ctr"/>
                      <a:r>
                        <a:rPr lang="en-NL" dirty="0"/>
                        <a:t>4960</a:t>
                      </a:r>
                    </a:p>
                    <a:p>
                      <a:pPr algn="ctr"/>
                      <a:r>
                        <a:rPr lang="en-NL" dirty="0"/>
                        <a:t>(80.2%)</a:t>
                      </a:r>
                    </a:p>
                  </a:txBody>
                  <a:tcPr anchor="ctr">
                    <a:solidFill>
                      <a:srgbClr val="00B050"/>
                    </a:solidFill>
                  </a:tcPr>
                </a:tc>
                <a:extLst>
                  <a:ext uri="{0D108BD9-81ED-4DB2-BD59-A6C34878D82A}">
                    <a16:rowId xmlns:a16="http://schemas.microsoft.com/office/drawing/2014/main" val="3444376972"/>
                  </a:ext>
                </a:extLst>
              </a:tr>
            </a:tbl>
          </a:graphicData>
        </a:graphic>
      </p:graphicFrame>
      <p:graphicFrame>
        <p:nvGraphicFramePr>
          <p:cNvPr id="6" name="Table 5">
            <a:extLst>
              <a:ext uri="{FF2B5EF4-FFF2-40B4-BE49-F238E27FC236}">
                <a16:creationId xmlns:a16="http://schemas.microsoft.com/office/drawing/2014/main" id="{B8BB24E2-D8BC-994C-A4BC-244117A315F8}"/>
              </a:ext>
            </a:extLst>
          </p:cNvPr>
          <p:cNvGraphicFramePr>
            <a:graphicFrameLocks noGrp="1"/>
          </p:cNvGraphicFramePr>
          <p:nvPr>
            <p:extLst>
              <p:ext uri="{D42A27DB-BD31-4B8C-83A1-F6EECF244321}">
                <p14:modId xmlns:p14="http://schemas.microsoft.com/office/powerpoint/2010/main" val="860972023"/>
              </p:ext>
            </p:extLst>
          </p:nvPr>
        </p:nvGraphicFramePr>
        <p:xfrm>
          <a:off x="5097615" y="2307270"/>
          <a:ext cx="2047462" cy="1172816"/>
        </p:xfrm>
        <a:graphic>
          <a:graphicData uri="http://schemas.openxmlformats.org/drawingml/2006/table">
            <a:tbl>
              <a:tblPr firstRow="1" bandRow="1">
                <a:tableStyleId>{62D492E4-E155-4CAC-A1ED-EB8D4A894417}</a:tableStyleId>
              </a:tblPr>
              <a:tblGrid>
                <a:gridCol w="1023731">
                  <a:extLst>
                    <a:ext uri="{9D8B030D-6E8A-4147-A177-3AD203B41FA5}">
                      <a16:colId xmlns:a16="http://schemas.microsoft.com/office/drawing/2014/main" val="3606114062"/>
                    </a:ext>
                  </a:extLst>
                </a:gridCol>
                <a:gridCol w="1023731">
                  <a:extLst>
                    <a:ext uri="{9D8B030D-6E8A-4147-A177-3AD203B41FA5}">
                      <a16:colId xmlns:a16="http://schemas.microsoft.com/office/drawing/2014/main" val="2994209775"/>
                    </a:ext>
                  </a:extLst>
                </a:gridCol>
              </a:tblGrid>
              <a:tr h="586408">
                <a:tc>
                  <a:txBody>
                    <a:bodyPr/>
                    <a:lstStyle/>
                    <a:p>
                      <a:pPr algn="ctr"/>
                      <a:r>
                        <a:rPr lang="en-NL" dirty="0"/>
                        <a:t>99.0</a:t>
                      </a:r>
                    </a:p>
                    <a:p>
                      <a:pPr algn="ctr"/>
                      <a:r>
                        <a:rPr lang="en-NL" dirty="0"/>
                        <a:t>(99%)</a:t>
                      </a:r>
                    </a:p>
                  </a:txBody>
                  <a:tcPr anchor="ctr">
                    <a:solidFill>
                      <a:srgbClr val="00B050"/>
                    </a:solidFill>
                  </a:tcPr>
                </a:tc>
                <a:tc>
                  <a:txBody>
                    <a:bodyPr/>
                    <a:lstStyle/>
                    <a:p>
                      <a:pPr algn="ctr"/>
                      <a:r>
                        <a:rPr lang="en-NL" dirty="0"/>
                        <a:t>907</a:t>
                      </a:r>
                    </a:p>
                    <a:p>
                      <a:pPr algn="ctr"/>
                      <a:r>
                        <a:rPr lang="en-NL" dirty="0"/>
                        <a:t>(1.0%)</a:t>
                      </a:r>
                    </a:p>
                  </a:txBody>
                  <a:tcPr anchor="ctr">
                    <a:solidFill>
                      <a:srgbClr val="FF0000"/>
                    </a:solidFill>
                  </a:tcPr>
                </a:tc>
                <a:extLst>
                  <a:ext uri="{0D108BD9-81ED-4DB2-BD59-A6C34878D82A}">
                    <a16:rowId xmlns:a16="http://schemas.microsoft.com/office/drawing/2014/main" val="365801732"/>
                  </a:ext>
                </a:extLst>
              </a:tr>
              <a:tr h="586408">
                <a:tc>
                  <a:txBody>
                    <a:bodyPr/>
                    <a:lstStyle/>
                    <a:p>
                      <a:pPr algn="ctr"/>
                      <a:r>
                        <a:rPr lang="en-NL" dirty="0"/>
                        <a:t>3366</a:t>
                      </a:r>
                    </a:p>
                    <a:p>
                      <a:pPr algn="ctr"/>
                      <a:r>
                        <a:rPr lang="en-NL" dirty="0"/>
                        <a:t>(54.4%)</a:t>
                      </a:r>
                    </a:p>
                  </a:txBody>
                  <a:tcPr anchor="ctr">
                    <a:solidFill>
                      <a:srgbClr val="FF0000"/>
                    </a:solidFill>
                  </a:tcPr>
                </a:tc>
                <a:tc>
                  <a:txBody>
                    <a:bodyPr/>
                    <a:lstStyle/>
                    <a:p>
                      <a:pPr algn="ctr"/>
                      <a:r>
                        <a:rPr lang="en-NL" dirty="0"/>
                        <a:t>2860</a:t>
                      </a:r>
                    </a:p>
                    <a:p>
                      <a:pPr algn="ctr"/>
                      <a:r>
                        <a:rPr lang="en-NL" dirty="0"/>
                        <a:t>(45.6%)</a:t>
                      </a:r>
                    </a:p>
                  </a:txBody>
                  <a:tcPr anchor="ctr">
                    <a:solidFill>
                      <a:srgbClr val="00B050"/>
                    </a:solidFill>
                  </a:tcPr>
                </a:tc>
                <a:extLst>
                  <a:ext uri="{0D108BD9-81ED-4DB2-BD59-A6C34878D82A}">
                    <a16:rowId xmlns:a16="http://schemas.microsoft.com/office/drawing/2014/main" val="3444376972"/>
                  </a:ext>
                </a:extLst>
              </a:tr>
            </a:tbl>
          </a:graphicData>
        </a:graphic>
      </p:graphicFrame>
      <p:sp>
        <p:nvSpPr>
          <p:cNvPr id="7" name="TextBox 6">
            <a:extLst>
              <a:ext uri="{FF2B5EF4-FFF2-40B4-BE49-F238E27FC236}">
                <a16:creationId xmlns:a16="http://schemas.microsoft.com/office/drawing/2014/main" id="{DB763976-31D8-C756-0CB6-B5D20F474743}"/>
              </a:ext>
            </a:extLst>
          </p:cNvPr>
          <p:cNvSpPr txBox="1"/>
          <p:nvPr/>
        </p:nvSpPr>
        <p:spPr>
          <a:xfrm>
            <a:off x="663358" y="2635885"/>
            <a:ext cx="979755" cy="307777"/>
          </a:xfrm>
          <a:prstGeom prst="rect">
            <a:avLst/>
          </a:prstGeom>
          <a:noFill/>
        </p:spPr>
        <p:txBody>
          <a:bodyPr wrap="none" rtlCol="0">
            <a:spAutoFit/>
          </a:bodyPr>
          <a:lstStyle/>
          <a:p>
            <a:r>
              <a:rPr lang="en-NL" dirty="0"/>
              <a:t>True label</a:t>
            </a:r>
          </a:p>
        </p:txBody>
      </p:sp>
      <p:sp>
        <p:nvSpPr>
          <p:cNvPr id="8" name="TextBox 7">
            <a:extLst>
              <a:ext uri="{FF2B5EF4-FFF2-40B4-BE49-F238E27FC236}">
                <a16:creationId xmlns:a16="http://schemas.microsoft.com/office/drawing/2014/main" id="{A1CDC911-AE89-1AA7-92EF-DF7CB44C98F4}"/>
              </a:ext>
            </a:extLst>
          </p:cNvPr>
          <p:cNvSpPr txBox="1"/>
          <p:nvPr/>
        </p:nvSpPr>
        <p:spPr>
          <a:xfrm>
            <a:off x="2812474" y="1567766"/>
            <a:ext cx="1369286" cy="307777"/>
          </a:xfrm>
          <a:prstGeom prst="rect">
            <a:avLst/>
          </a:prstGeom>
          <a:noFill/>
        </p:spPr>
        <p:txBody>
          <a:bodyPr wrap="none" rtlCol="0">
            <a:spAutoFit/>
          </a:bodyPr>
          <a:lstStyle/>
          <a:p>
            <a:r>
              <a:rPr lang="en-NL" dirty="0"/>
              <a:t>Predicted label</a:t>
            </a:r>
          </a:p>
        </p:txBody>
      </p:sp>
      <p:sp>
        <p:nvSpPr>
          <p:cNvPr id="9" name="TextBox 8">
            <a:extLst>
              <a:ext uri="{FF2B5EF4-FFF2-40B4-BE49-F238E27FC236}">
                <a16:creationId xmlns:a16="http://schemas.microsoft.com/office/drawing/2014/main" id="{2A2FC27B-27C5-B3BD-2BC6-633F1B9162D8}"/>
              </a:ext>
            </a:extLst>
          </p:cNvPr>
          <p:cNvSpPr txBox="1"/>
          <p:nvPr/>
        </p:nvSpPr>
        <p:spPr>
          <a:xfrm>
            <a:off x="5436703" y="1589573"/>
            <a:ext cx="1369286" cy="307777"/>
          </a:xfrm>
          <a:prstGeom prst="rect">
            <a:avLst/>
          </a:prstGeom>
          <a:noFill/>
        </p:spPr>
        <p:txBody>
          <a:bodyPr wrap="none" rtlCol="0">
            <a:spAutoFit/>
          </a:bodyPr>
          <a:lstStyle/>
          <a:p>
            <a:r>
              <a:rPr lang="en-NL" dirty="0"/>
              <a:t>Predicted label</a:t>
            </a:r>
          </a:p>
        </p:txBody>
      </p:sp>
      <p:sp>
        <p:nvSpPr>
          <p:cNvPr id="10" name="TextBox 9">
            <a:extLst>
              <a:ext uri="{FF2B5EF4-FFF2-40B4-BE49-F238E27FC236}">
                <a16:creationId xmlns:a16="http://schemas.microsoft.com/office/drawing/2014/main" id="{01824E14-712A-8E97-6F3F-9A081C101968}"/>
              </a:ext>
            </a:extLst>
          </p:cNvPr>
          <p:cNvSpPr txBox="1"/>
          <p:nvPr/>
        </p:nvSpPr>
        <p:spPr>
          <a:xfrm>
            <a:off x="1814646" y="2403710"/>
            <a:ext cx="627095" cy="307777"/>
          </a:xfrm>
          <a:prstGeom prst="rect">
            <a:avLst/>
          </a:prstGeom>
          <a:noFill/>
        </p:spPr>
        <p:txBody>
          <a:bodyPr wrap="none" rtlCol="0">
            <a:spAutoFit/>
          </a:bodyPr>
          <a:lstStyle/>
          <a:p>
            <a:r>
              <a:rPr lang="en-NL" dirty="0"/>
              <a:t>&lt; 50k</a:t>
            </a:r>
          </a:p>
        </p:txBody>
      </p:sp>
      <p:sp>
        <p:nvSpPr>
          <p:cNvPr id="11" name="TextBox 10">
            <a:extLst>
              <a:ext uri="{FF2B5EF4-FFF2-40B4-BE49-F238E27FC236}">
                <a16:creationId xmlns:a16="http://schemas.microsoft.com/office/drawing/2014/main" id="{159B6689-94C8-EB76-46A8-5A50967832C3}"/>
              </a:ext>
            </a:extLst>
          </p:cNvPr>
          <p:cNvSpPr txBox="1"/>
          <p:nvPr/>
        </p:nvSpPr>
        <p:spPr>
          <a:xfrm>
            <a:off x="1811357" y="3101709"/>
            <a:ext cx="627095" cy="307777"/>
          </a:xfrm>
          <a:prstGeom prst="rect">
            <a:avLst/>
          </a:prstGeom>
          <a:noFill/>
        </p:spPr>
        <p:txBody>
          <a:bodyPr wrap="none" rtlCol="0">
            <a:spAutoFit/>
          </a:bodyPr>
          <a:lstStyle/>
          <a:p>
            <a:r>
              <a:rPr lang="en-NL" dirty="0"/>
              <a:t>&gt; 50k</a:t>
            </a:r>
          </a:p>
        </p:txBody>
      </p:sp>
      <p:sp>
        <p:nvSpPr>
          <p:cNvPr id="12" name="TextBox 11">
            <a:extLst>
              <a:ext uri="{FF2B5EF4-FFF2-40B4-BE49-F238E27FC236}">
                <a16:creationId xmlns:a16="http://schemas.microsoft.com/office/drawing/2014/main" id="{F88CCFDC-8D18-3607-1603-A79056105550}"/>
              </a:ext>
            </a:extLst>
          </p:cNvPr>
          <p:cNvSpPr txBox="1"/>
          <p:nvPr/>
        </p:nvSpPr>
        <p:spPr>
          <a:xfrm>
            <a:off x="2662785" y="1947188"/>
            <a:ext cx="627095" cy="307777"/>
          </a:xfrm>
          <a:prstGeom prst="rect">
            <a:avLst/>
          </a:prstGeom>
          <a:noFill/>
        </p:spPr>
        <p:txBody>
          <a:bodyPr wrap="none" rtlCol="0">
            <a:spAutoFit/>
          </a:bodyPr>
          <a:lstStyle/>
          <a:p>
            <a:r>
              <a:rPr lang="en-NL" dirty="0"/>
              <a:t>&lt; 50k</a:t>
            </a:r>
          </a:p>
        </p:txBody>
      </p:sp>
      <p:sp>
        <p:nvSpPr>
          <p:cNvPr id="13" name="TextBox 12">
            <a:extLst>
              <a:ext uri="{FF2B5EF4-FFF2-40B4-BE49-F238E27FC236}">
                <a16:creationId xmlns:a16="http://schemas.microsoft.com/office/drawing/2014/main" id="{8E95ABA8-D018-F131-A218-662678668B1E}"/>
              </a:ext>
            </a:extLst>
          </p:cNvPr>
          <p:cNvSpPr txBox="1"/>
          <p:nvPr/>
        </p:nvSpPr>
        <p:spPr>
          <a:xfrm>
            <a:off x="3576006" y="1950752"/>
            <a:ext cx="627095" cy="307777"/>
          </a:xfrm>
          <a:prstGeom prst="rect">
            <a:avLst/>
          </a:prstGeom>
          <a:noFill/>
        </p:spPr>
        <p:txBody>
          <a:bodyPr wrap="none" rtlCol="0">
            <a:spAutoFit/>
          </a:bodyPr>
          <a:lstStyle/>
          <a:p>
            <a:r>
              <a:rPr lang="en-NL" dirty="0"/>
              <a:t>&gt; 50k</a:t>
            </a:r>
          </a:p>
        </p:txBody>
      </p:sp>
      <p:sp>
        <p:nvSpPr>
          <p:cNvPr id="14" name="TextBox 13">
            <a:extLst>
              <a:ext uri="{FF2B5EF4-FFF2-40B4-BE49-F238E27FC236}">
                <a16:creationId xmlns:a16="http://schemas.microsoft.com/office/drawing/2014/main" id="{391754EE-2D2C-1619-CE84-2C5D08A028E1}"/>
              </a:ext>
            </a:extLst>
          </p:cNvPr>
          <p:cNvSpPr txBox="1"/>
          <p:nvPr/>
        </p:nvSpPr>
        <p:spPr>
          <a:xfrm>
            <a:off x="5257460" y="1936365"/>
            <a:ext cx="627095" cy="307777"/>
          </a:xfrm>
          <a:prstGeom prst="rect">
            <a:avLst/>
          </a:prstGeom>
          <a:noFill/>
        </p:spPr>
        <p:txBody>
          <a:bodyPr wrap="none" rtlCol="0">
            <a:spAutoFit/>
          </a:bodyPr>
          <a:lstStyle/>
          <a:p>
            <a:r>
              <a:rPr lang="en-NL" dirty="0"/>
              <a:t>&lt; 50k</a:t>
            </a:r>
          </a:p>
        </p:txBody>
      </p:sp>
      <p:sp>
        <p:nvSpPr>
          <p:cNvPr id="15" name="TextBox 14">
            <a:extLst>
              <a:ext uri="{FF2B5EF4-FFF2-40B4-BE49-F238E27FC236}">
                <a16:creationId xmlns:a16="http://schemas.microsoft.com/office/drawing/2014/main" id="{DEB958D8-A55A-9080-A1F8-71A8F240C389}"/>
              </a:ext>
            </a:extLst>
          </p:cNvPr>
          <p:cNvSpPr txBox="1"/>
          <p:nvPr/>
        </p:nvSpPr>
        <p:spPr>
          <a:xfrm>
            <a:off x="6196457" y="1936365"/>
            <a:ext cx="627095" cy="307777"/>
          </a:xfrm>
          <a:prstGeom prst="rect">
            <a:avLst/>
          </a:prstGeom>
          <a:noFill/>
        </p:spPr>
        <p:txBody>
          <a:bodyPr wrap="none" rtlCol="0">
            <a:spAutoFit/>
          </a:bodyPr>
          <a:lstStyle/>
          <a:p>
            <a:r>
              <a:rPr lang="en-NL" dirty="0"/>
              <a:t>&gt; 50k</a:t>
            </a:r>
          </a:p>
        </p:txBody>
      </p:sp>
      <p:sp>
        <p:nvSpPr>
          <p:cNvPr id="16" name="TextBox 15">
            <a:extLst>
              <a:ext uri="{FF2B5EF4-FFF2-40B4-BE49-F238E27FC236}">
                <a16:creationId xmlns:a16="http://schemas.microsoft.com/office/drawing/2014/main" id="{3B0D72CE-D78B-48BA-43D6-DA1A8D6F3998}"/>
              </a:ext>
            </a:extLst>
          </p:cNvPr>
          <p:cNvSpPr txBox="1"/>
          <p:nvPr/>
        </p:nvSpPr>
        <p:spPr>
          <a:xfrm>
            <a:off x="834887" y="4086990"/>
            <a:ext cx="6927574" cy="738664"/>
          </a:xfrm>
          <a:prstGeom prst="rect">
            <a:avLst/>
          </a:prstGeom>
          <a:noFill/>
        </p:spPr>
        <p:txBody>
          <a:bodyPr wrap="square" rtlCol="0">
            <a:spAutoFit/>
          </a:bodyPr>
          <a:lstStyle/>
          <a:p>
            <a:r>
              <a:rPr lang="en-NL" dirty="0"/>
              <a:t>Even the model B has overall higher accuracy. But depends on the objective Model A might be a better choice. i.e Identify someone is under-declare income for tax benefit.</a:t>
            </a:r>
          </a:p>
          <a:p>
            <a:endParaRPr lang="en-NL" dirty="0"/>
          </a:p>
        </p:txBody>
      </p:sp>
      <p:sp>
        <p:nvSpPr>
          <p:cNvPr id="18" name="TextBox 17">
            <a:extLst>
              <a:ext uri="{FF2B5EF4-FFF2-40B4-BE49-F238E27FC236}">
                <a16:creationId xmlns:a16="http://schemas.microsoft.com/office/drawing/2014/main" id="{1B88E3CD-A4AD-929C-4E1B-CD6735B9B9E0}"/>
              </a:ext>
            </a:extLst>
          </p:cNvPr>
          <p:cNvSpPr txBox="1"/>
          <p:nvPr/>
        </p:nvSpPr>
        <p:spPr>
          <a:xfrm>
            <a:off x="2462829" y="3650943"/>
            <a:ext cx="2246128" cy="307777"/>
          </a:xfrm>
          <a:prstGeom prst="rect">
            <a:avLst/>
          </a:prstGeom>
          <a:noFill/>
        </p:spPr>
        <p:txBody>
          <a:bodyPr wrap="none" rtlCol="0">
            <a:spAutoFit/>
          </a:bodyPr>
          <a:lstStyle/>
          <a:p>
            <a:r>
              <a:rPr lang="en-NL" dirty="0"/>
              <a:t>Model A: Accuray 90.86%</a:t>
            </a:r>
          </a:p>
        </p:txBody>
      </p:sp>
      <p:sp>
        <p:nvSpPr>
          <p:cNvPr id="19" name="TextBox 18">
            <a:extLst>
              <a:ext uri="{FF2B5EF4-FFF2-40B4-BE49-F238E27FC236}">
                <a16:creationId xmlns:a16="http://schemas.microsoft.com/office/drawing/2014/main" id="{66FC0E72-CD73-2E57-9617-7B50017E0E0D}"/>
              </a:ext>
            </a:extLst>
          </p:cNvPr>
          <p:cNvSpPr txBox="1"/>
          <p:nvPr/>
        </p:nvSpPr>
        <p:spPr>
          <a:xfrm>
            <a:off x="4998282" y="3652745"/>
            <a:ext cx="2246128" cy="307777"/>
          </a:xfrm>
          <a:prstGeom prst="rect">
            <a:avLst/>
          </a:prstGeom>
          <a:noFill/>
        </p:spPr>
        <p:txBody>
          <a:bodyPr wrap="none" rtlCol="0">
            <a:spAutoFit/>
          </a:bodyPr>
          <a:lstStyle/>
          <a:p>
            <a:r>
              <a:rPr lang="en-NL" dirty="0"/>
              <a:t>Model B: Accuray 95.72%</a:t>
            </a:r>
          </a:p>
        </p:txBody>
      </p:sp>
    </p:spTree>
    <p:extLst>
      <p:ext uri="{BB962C8B-B14F-4D97-AF65-F5344CB8AC3E}">
        <p14:creationId xmlns:p14="http://schemas.microsoft.com/office/powerpoint/2010/main" val="313439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a:extLst>
            <a:ext uri="{FF2B5EF4-FFF2-40B4-BE49-F238E27FC236}">
              <a16:creationId xmlns:a16="http://schemas.microsoft.com/office/drawing/2014/main" id="{F70E4D0A-2579-1245-474B-7729A2E30B26}"/>
            </a:ext>
          </a:extLst>
        </p:cNvPr>
        <p:cNvGrpSpPr/>
        <p:nvPr/>
      </p:nvGrpSpPr>
      <p:grpSpPr>
        <a:xfrm>
          <a:off x="0" y="0"/>
          <a:ext cx="0" cy="0"/>
          <a:chOff x="0" y="0"/>
          <a:chExt cx="0" cy="0"/>
        </a:xfrm>
      </p:grpSpPr>
      <p:sp>
        <p:nvSpPr>
          <p:cNvPr id="214" name="Google Shape;214;p34">
            <a:extLst>
              <a:ext uri="{FF2B5EF4-FFF2-40B4-BE49-F238E27FC236}">
                <a16:creationId xmlns:a16="http://schemas.microsoft.com/office/drawing/2014/main" id="{120CE33D-1196-691E-0A34-30A279949D3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NL" dirty="0"/>
              <a:t>Conclusion</a:t>
            </a:r>
          </a:p>
        </p:txBody>
      </p:sp>
      <p:sp>
        <p:nvSpPr>
          <p:cNvPr id="2" name="TextBox 1">
            <a:extLst>
              <a:ext uri="{FF2B5EF4-FFF2-40B4-BE49-F238E27FC236}">
                <a16:creationId xmlns:a16="http://schemas.microsoft.com/office/drawing/2014/main" id="{A57E6B1E-61F5-1025-A244-A0A3238D9FAD}"/>
              </a:ext>
            </a:extLst>
          </p:cNvPr>
          <p:cNvSpPr txBox="1"/>
          <p:nvPr/>
        </p:nvSpPr>
        <p:spPr>
          <a:xfrm>
            <a:off x="490594" y="1592555"/>
            <a:ext cx="8162812" cy="134504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NL" dirty="0"/>
              <a:t>The model can predict the income threshold of 50k with 95.72% accuracy </a:t>
            </a:r>
          </a:p>
          <a:p>
            <a:pPr marL="285750" indent="-285750">
              <a:lnSpc>
                <a:spcPct val="150000"/>
              </a:lnSpc>
              <a:buFont typeface="Arial" panose="020B0604020202020204" pitchFamily="34" charset="0"/>
              <a:buChar char="•"/>
            </a:pPr>
            <a:r>
              <a:rPr lang="en-NL" dirty="0"/>
              <a:t>Impact &amp; benefit ( Depends on the use case )</a:t>
            </a:r>
          </a:p>
          <a:p>
            <a:pPr marL="285750" indent="-285750">
              <a:lnSpc>
                <a:spcPct val="150000"/>
              </a:lnSpc>
              <a:buFont typeface="Arial" panose="020B0604020202020204" pitchFamily="34" charset="0"/>
              <a:buChar char="•"/>
            </a:pPr>
            <a:r>
              <a:rPr lang="en-NL" dirty="0"/>
              <a:t>Limitaions: The data sample is bit too old, and highly imbalanced data is challenging for modeling</a:t>
            </a:r>
          </a:p>
          <a:p>
            <a:pPr marL="285750" indent="-285750">
              <a:lnSpc>
                <a:spcPct val="150000"/>
              </a:lnSpc>
              <a:buFont typeface="Arial" panose="020B0604020202020204" pitchFamily="34" charset="0"/>
              <a:buChar char="•"/>
            </a:pPr>
            <a:r>
              <a:rPr lang="en-NL" dirty="0"/>
              <a:t>Domain knowledge: Some of the features, value and objective will need business to clarify</a:t>
            </a:r>
          </a:p>
        </p:txBody>
      </p:sp>
    </p:spTree>
    <p:extLst>
      <p:ext uri="{BB962C8B-B14F-4D97-AF65-F5344CB8AC3E}">
        <p14:creationId xmlns:p14="http://schemas.microsoft.com/office/powerpoint/2010/main" val="1689594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95126-DED2-8F47-5111-997E72B9BFC8}"/>
              </a:ext>
            </a:extLst>
          </p:cNvPr>
          <p:cNvSpPr>
            <a:spLocks noGrp="1"/>
          </p:cNvSpPr>
          <p:nvPr>
            <p:ph type="title"/>
          </p:nvPr>
        </p:nvSpPr>
        <p:spPr/>
        <p:txBody>
          <a:bodyPr/>
          <a:lstStyle/>
          <a:p>
            <a:r>
              <a:rPr lang="en-NL" dirty="0"/>
              <a:t>Next step</a:t>
            </a:r>
          </a:p>
        </p:txBody>
      </p:sp>
      <p:sp>
        <p:nvSpPr>
          <p:cNvPr id="9" name="TextBox 8">
            <a:extLst>
              <a:ext uri="{FF2B5EF4-FFF2-40B4-BE49-F238E27FC236}">
                <a16:creationId xmlns:a16="http://schemas.microsoft.com/office/drawing/2014/main" id="{3FAEFBD1-578C-E999-ABE9-676C670B500A}"/>
              </a:ext>
            </a:extLst>
          </p:cNvPr>
          <p:cNvSpPr txBox="1"/>
          <p:nvPr/>
        </p:nvSpPr>
        <p:spPr>
          <a:xfrm>
            <a:off x="471522" y="1448365"/>
            <a:ext cx="7468711" cy="2462213"/>
          </a:xfrm>
          <a:prstGeom prst="rect">
            <a:avLst/>
          </a:prstGeom>
          <a:noFill/>
        </p:spPr>
        <p:txBody>
          <a:bodyPr wrap="none" rtlCol="0">
            <a:spAutoFit/>
          </a:bodyPr>
          <a:lstStyle/>
          <a:p>
            <a:r>
              <a:rPr lang="en-US" altLang="zh-CN" dirty="0"/>
              <a:t>Business:</a:t>
            </a:r>
            <a:r>
              <a:rPr lang="zh-CN" altLang="en-US" dirty="0"/>
              <a:t> </a:t>
            </a:r>
            <a:endParaRPr lang="en-US" altLang="zh-CN" dirty="0"/>
          </a:p>
          <a:p>
            <a:r>
              <a:rPr lang="en-US" altLang="zh-CN" dirty="0"/>
              <a:t>	</a:t>
            </a:r>
            <a:r>
              <a:rPr lang="en-NL" b="0" i="0" dirty="0">
                <a:solidFill>
                  <a:srgbClr val="555555"/>
                </a:solidFill>
                <a:effectLst/>
                <a:latin typeface="arial" panose="020B0604020202020204" pitchFamily="34" charset="0"/>
              </a:rPr>
              <a:t>•  </a:t>
            </a:r>
            <a:r>
              <a:rPr lang="en-US" altLang="zh-CN" dirty="0"/>
              <a:t>Objective:</a:t>
            </a:r>
            <a:r>
              <a:rPr lang="zh-CN" altLang="en-US" dirty="0"/>
              <a:t> </a:t>
            </a:r>
            <a:r>
              <a:rPr lang="en-US" altLang="zh-CN" dirty="0"/>
              <a:t>Explore</a:t>
            </a:r>
            <a:r>
              <a:rPr lang="zh-CN" altLang="en-US" dirty="0"/>
              <a:t> </a:t>
            </a:r>
            <a:r>
              <a:rPr lang="en-US" altLang="zh-CN" dirty="0"/>
              <a:t>the</a:t>
            </a:r>
            <a:r>
              <a:rPr lang="zh-CN" altLang="en-US" dirty="0"/>
              <a:t> </a:t>
            </a:r>
            <a:r>
              <a:rPr lang="en-US" altLang="zh-CN" dirty="0"/>
              <a:t>other</a:t>
            </a:r>
            <a:r>
              <a:rPr lang="zh-CN" altLang="en-US" dirty="0"/>
              <a:t> </a:t>
            </a:r>
            <a:r>
              <a:rPr lang="en-US" altLang="zh-CN" dirty="0"/>
              <a:t>possible</a:t>
            </a:r>
            <a:r>
              <a:rPr lang="zh-CN" altLang="en-US" dirty="0"/>
              <a:t> </a:t>
            </a:r>
            <a:r>
              <a:rPr lang="en-US" altLang="zh-CN" dirty="0"/>
              <a:t>objectives</a:t>
            </a:r>
            <a:r>
              <a:rPr lang="zh-CN" altLang="en-US" dirty="0"/>
              <a:t> </a:t>
            </a:r>
            <a:r>
              <a:rPr lang="en-US" altLang="zh-CN" dirty="0"/>
              <a:t>for</a:t>
            </a:r>
            <a:r>
              <a:rPr lang="zh-CN" altLang="en-US" dirty="0"/>
              <a:t> </a:t>
            </a:r>
            <a:r>
              <a:rPr lang="en-US" altLang="zh-CN" dirty="0"/>
              <a:t>modeling</a:t>
            </a:r>
            <a:r>
              <a:rPr lang="zh-CN" altLang="en-US" dirty="0"/>
              <a:t> </a:t>
            </a:r>
            <a:r>
              <a:rPr lang="en-US" altLang="zh-CN" dirty="0"/>
              <a:t>target</a:t>
            </a:r>
          </a:p>
          <a:p>
            <a:r>
              <a:rPr lang="en-US" altLang="zh-CN" dirty="0"/>
              <a:t>	</a:t>
            </a:r>
            <a:r>
              <a:rPr lang="en-NL" b="0" i="0" dirty="0">
                <a:solidFill>
                  <a:srgbClr val="555555"/>
                </a:solidFill>
                <a:effectLst/>
                <a:latin typeface="arial" panose="020B0604020202020204" pitchFamily="34" charset="0"/>
              </a:rPr>
              <a:t>•</a:t>
            </a:r>
            <a:r>
              <a:rPr lang="zh-CN" altLang="en-US" dirty="0"/>
              <a:t> </a:t>
            </a:r>
            <a:r>
              <a:rPr lang="en-US" altLang="zh-CN" dirty="0"/>
              <a:t> Data</a:t>
            </a:r>
            <a:r>
              <a:rPr lang="zh-CN" altLang="en-US" dirty="0"/>
              <a:t> </a:t>
            </a:r>
            <a:r>
              <a:rPr lang="en-US" altLang="zh-CN" dirty="0"/>
              <a:t>sampling:</a:t>
            </a:r>
            <a:r>
              <a:rPr lang="zh-CN" altLang="en-US" dirty="0"/>
              <a:t> </a:t>
            </a:r>
            <a:r>
              <a:rPr lang="en-US" altLang="zh-CN" dirty="0"/>
              <a:t>Evaluate</a:t>
            </a:r>
            <a:r>
              <a:rPr lang="zh-CN" altLang="en-US" dirty="0"/>
              <a:t> </a:t>
            </a:r>
            <a:r>
              <a:rPr lang="en-US" altLang="zh-CN" dirty="0"/>
              <a:t>if</a:t>
            </a:r>
            <a:r>
              <a:rPr lang="zh-CN" altLang="en-US" dirty="0"/>
              <a:t> </a:t>
            </a:r>
            <a:r>
              <a:rPr lang="en-US" altLang="zh-CN" dirty="0"/>
              <a:t>the</a:t>
            </a:r>
            <a:r>
              <a:rPr lang="zh-CN" altLang="en-US" dirty="0"/>
              <a:t> </a:t>
            </a:r>
            <a:r>
              <a:rPr lang="en-US" altLang="zh-CN" dirty="0"/>
              <a:t>sampling</a:t>
            </a:r>
            <a:r>
              <a:rPr lang="zh-CN" altLang="en-US" dirty="0"/>
              <a:t> </a:t>
            </a:r>
            <a:r>
              <a:rPr lang="en-US" altLang="zh-CN" dirty="0"/>
              <a:t>approach</a:t>
            </a:r>
            <a:r>
              <a:rPr lang="zh-CN" altLang="en-US" dirty="0"/>
              <a:t> </a:t>
            </a:r>
            <a:r>
              <a:rPr lang="en-US" altLang="zh-CN" dirty="0"/>
              <a:t>is</a:t>
            </a:r>
            <a:r>
              <a:rPr lang="zh-CN" altLang="en-US" dirty="0"/>
              <a:t> </a:t>
            </a:r>
            <a:r>
              <a:rPr lang="en-US" altLang="zh-CN" dirty="0"/>
              <a:t>representative</a:t>
            </a:r>
            <a:r>
              <a:rPr lang="zh-CN" altLang="en-US" dirty="0"/>
              <a:t> </a:t>
            </a:r>
            <a:r>
              <a:rPr lang="en-US" altLang="zh-CN" dirty="0"/>
              <a:t>or</a:t>
            </a:r>
            <a:r>
              <a:rPr lang="zh-CN" altLang="en-US" dirty="0"/>
              <a:t> </a:t>
            </a:r>
            <a:r>
              <a:rPr lang="en-US" altLang="zh-CN" dirty="0"/>
              <a:t>not</a:t>
            </a:r>
            <a:r>
              <a:rPr lang="zh-CN" altLang="en-US" dirty="0"/>
              <a:t> </a:t>
            </a:r>
            <a:endParaRPr lang="en-US" altLang="zh-CN" dirty="0"/>
          </a:p>
          <a:p>
            <a:r>
              <a:rPr lang="en-US" altLang="zh-CN" dirty="0"/>
              <a:t>	</a:t>
            </a:r>
            <a:r>
              <a:rPr lang="en-NL" b="0" i="0" dirty="0">
                <a:solidFill>
                  <a:srgbClr val="555555"/>
                </a:solidFill>
                <a:effectLst/>
                <a:latin typeface="arial" panose="020B0604020202020204" pitchFamily="34" charset="0"/>
              </a:rPr>
              <a:t>•</a:t>
            </a:r>
            <a:r>
              <a:rPr lang="zh-CN" altLang="en-US" dirty="0"/>
              <a:t> </a:t>
            </a:r>
            <a:r>
              <a:rPr lang="en-US" altLang="zh-CN" dirty="0"/>
              <a:t> Attributes:</a:t>
            </a:r>
            <a:r>
              <a:rPr lang="zh-CN" altLang="en-US" dirty="0"/>
              <a:t> </a:t>
            </a:r>
            <a:r>
              <a:rPr lang="en-US" altLang="zh-CN" dirty="0"/>
              <a:t>Identify</a:t>
            </a:r>
            <a:r>
              <a:rPr lang="zh-CN" altLang="en-US" dirty="0"/>
              <a:t> </a:t>
            </a:r>
            <a:r>
              <a:rPr lang="en-US" altLang="zh-CN" dirty="0"/>
              <a:t>if</a:t>
            </a:r>
            <a:r>
              <a:rPr lang="zh-CN" altLang="en-US" dirty="0"/>
              <a:t> </a:t>
            </a:r>
            <a:r>
              <a:rPr lang="en-US" altLang="zh-CN" dirty="0"/>
              <a:t>there</a:t>
            </a:r>
            <a:r>
              <a:rPr lang="zh-CN" altLang="en-US" dirty="0"/>
              <a:t> </a:t>
            </a:r>
            <a:r>
              <a:rPr lang="en-US" altLang="zh-CN" dirty="0"/>
              <a:t>is</a:t>
            </a:r>
            <a:r>
              <a:rPr lang="zh-CN" altLang="en-US" dirty="0"/>
              <a:t> </a:t>
            </a:r>
            <a:r>
              <a:rPr lang="en-US" altLang="zh-CN" dirty="0"/>
              <a:t>more</a:t>
            </a:r>
            <a:r>
              <a:rPr lang="zh-CN" altLang="en-US" dirty="0"/>
              <a:t> </a:t>
            </a:r>
            <a:r>
              <a:rPr lang="en-US" altLang="zh-CN" dirty="0"/>
              <a:t>attributes</a:t>
            </a:r>
            <a:r>
              <a:rPr lang="zh-CN" altLang="en-US" dirty="0"/>
              <a:t> </a:t>
            </a:r>
            <a:r>
              <a:rPr lang="en-US" altLang="zh-CN" dirty="0"/>
              <a:t>can</a:t>
            </a:r>
            <a:r>
              <a:rPr lang="zh-CN" altLang="en-US" dirty="0"/>
              <a:t> </a:t>
            </a:r>
            <a:r>
              <a:rPr lang="en-US" altLang="zh-CN" dirty="0"/>
              <a:t>be</a:t>
            </a:r>
            <a:r>
              <a:rPr lang="zh-CN" altLang="en-US" dirty="0"/>
              <a:t> </a:t>
            </a:r>
            <a:r>
              <a:rPr lang="en-US" altLang="zh-CN" dirty="0"/>
              <a:t>gathered </a:t>
            </a:r>
          </a:p>
          <a:p>
            <a:r>
              <a:rPr lang="en-US" altLang="zh-CN" dirty="0"/>
              <a:t>	</a:t>
            </a:r>
            <a:r>
              <a:rPr lang="en-NL" b="0" i="0" dirty="0">
                <a:solidFill>
                  <a:srgbClr val="555555"/>
                </a:solidFill>
                <a:effectLst/>
                <a:latin typeface="arial" panose="020B0604020202020204" pitchFamily="34" charset="0"/>
              </a:rPr>
              <a:t>•</a:t>
            </a:r>
            <a:r>
              <a:rPr lang="en-US" altLang="zh-CN" dirty="0"/>
              <a:t>  Conflicting record’s value: Verify the rules and consolidate it for data cleansing</a:t>
            </a:r>
          </a:p>
          <a:p>
            <a:endParaRPr lang="en-US" altLang="zh-CN" dirty="0"/>
          </a:p>
          <a:p>
            <a:r>
              <a:rPr lang="en-US" altLang="zh-CN" dirty="0"/>
              <a:t>Technical:</a:t>
            </a:r>
            <a:r>
              <a:rPr lang="zh-CN" altLang="en-US" dirty="0"/>
              <a:t> </a:t>
            </a:r>
            <a:endParaRPr lang="en-US" altLang="zh-CN" dirty="0"/>
          </a:p>
          <a:p>
            <a:r>
              <a:rPr lang="en-US" altLang="zh-CN" dirty="0"/>
              <a:t>	</a:t>
            </a:r>
            <a:r>
              <a:rPr lang="en-NL" b="0" i="0" dirty="0">
                <a:solidFill>
                  <a:srgbClr val="555555"/>
                </a:solidFill>
                <a:effectLst/>
                <a:latin typeface="arial" panose="020B0604020202020204" pitchFamily="34" charset="0"/>
              </a:rPr>
              <a:t>•</a:t>
            </a:r>
            <a:r>
              <a:rPr lang="zh-CN" altLang="en-US" dirty="0"/>
              <a:t> </a:t>
            </a:r>
            <a:r>
              <a:rPr lang="en-US" altLang="zh-CN" dirty="0"/>
              <a:t> Feature</a:t>
            </a:r>
            <a:r>
              <a:rPr lang="zh-CN" altLang="en-US" dirty="0"/>
              <a:t> </a:t>
            </a:r>
            <a:r>
              <a:rPr lang="en-US" altLang="zh-CN" dirty="0"/>
              <a:t>engineering:</a:t>
            </a:r>
            <a:r>
              <a:rPr lang="zh-CN" altLang="en-US" dirty="0"/>
              <a:t> </a:t>
            </a:r>
            <a:r>
              <a:rPr lang="en-US" altLang="zh-CN" dirty="0"/>
              <a:t>Review</a:t>
            </a:r>
            <a:r>
              <a:rPr lang="zh-CN" altLang="en-US" dirty="0"/>
              <a:t> </a:t>
            </a:r>
            <a:r>
              <a:rPr lang="en-US" altLang="zh-CN" dirty="0"/>
              <a:t>it</a:t>
            </a:r>
            <a:r>
              <a:rPr lang="zh-CN" altLang="en-US" dirty="0"/>
              <a:t> </a:t>
            </a:r>
            <a:r>
              <a:rPr lang="en-US" altLang="zh-CN" dirty="0"/>
              <a:t>together</a:t>
            </a:r>
            <a:r>
              <a:rPr lang="zh-CN" altLang="en-US" dirty="0"/>
              <a:t> </a:t>
            </a:r>
            <a:r>
              <a:rPr lang="en-US" altLang="zh-CN" dirty="0"/>
              <a:t>with</a:t>
            </a:r>
            <a:r>
              <a:rPr lang="zh-CN" altLang="en-US" dirty="0"/>
              <a:t> </a:t>
            </a:r>
            <a:r>
              <a:rPr lang="en-US" altLang="zh-CN" dirty="0"/>
              <a:t>business </a:t>
            </a:r>
          </a:p>
          <a:p>
            <a:r>
              <a:rPr lang="en-US" altLang="zh-CN" dirty="0"/>
              <a:t>	</a:t>
            </a:r>
            <a:r>
              <a:rPr lang="en-NL" b="0" i="0" dirty="0">
                <a:solidFill>
                  <a:srgbClr val="555555"/>
                </a:solidFill>
                <a:effectLst/>
                <a:latin typeface="arial" panose="020B0604020202020204" pitchFamily="34" charset="0"/>
              </a:rPr>
              <a:t>•</a:t>
            </a:r>
            <a:r>
              <a:rPr lang="zh-CN" altLang="en-US" dirty="0"/>
              <a:t> </a:t>
            </a:r>
            <a:r>
              <a:rPr lang="en-US" altLang="zh-CN" dirty="0"/>
              <a:t> Model</a:t>
            </a:r>
            <a:r>
              <a:rPr lang="zh-CN" altLang="en-US" dirty="0"/>
              <a:t> </a:t>
            </a:r>
            <a:r>
              <a:rPr lang="en-US" altLang="zh-CN" dirty="0"/>
              <a:t>enhancement:</a:t>
            </a:r>
            <a:r>
              <a:rPr lang="zh-CN" altLang="en-US" dirty="0"/>
              <a:t> </a:t>
            </a:r>
            <a:r>
              <a:rPr lang="en-US" altLang="zh-CN" dirty="0"/>
              <a:t>Tryout</a:t>
            </a:r>
            <a:r>
              <a:rPr lang="zh-CN" altLang="en-US" dirty="0"/>
              <a:t> </a:t>
            </a:r>
            <a:r>
              <a:rPr lang="en-US" altLang="zh-CN" dirty="0"/>
              <a:t>deep</a:t>
            </a:r>
            <a:r>
              <a:rPr lang="zh-CN" altLang="en-US" dirty="0"/>
              <a:t> </a:t>
            </a:r>
            <a:r>
              <a:rPr lang="en-US" altLang="zh-CN" dirty="0"/>
              <a:t>learning</a:t>
            </a:r>
            <a:r>
              <a:rPr lang="zh-CN" altLang="en-US" dirty="0"/>
              <a:t> </a:t>
            </a:r>
            <a:r>
              <a:rPr lang="en-US" altLang="zh-CN" dirty="0"/>
              <a:t>models (</a:t>
            </a:r>
            <a:r>
              <a:rPr lang="en-US" altLang="zh-CN" dirty="0" err="1"/>
              <a:t>i.e</a:t>
            </a:r>
            <a:r>
              <a:rPr lang="en-US" altLang="zh-CN" dirty="0"/>
              <a:t> deep learning model).</a:t>
            </a:r>
          </a:p>
          <a:p>
            <a:r>
              <a:rPr lang="en-US" altLang="zh-CN" dirty="0"/>
              <a:t>	</a:t>
            </a:r>
            <a:r>
              <a:rPr lang="en-NL" b="0" i="0" dirty="0">
                <a:solidFill>
                  <a:srgbClr val="555555"/>
                </a:solidFill>
                <a:effectLst/>
                <a:latin typeface="arial" panose="020B0604020202020204" pitchFamily="34" charset="0"/>
              </a:rPr>
              <a:t>• </a:t>
            </a:r>
            <a:r>
              <a:rPr lang="zh-CN" altLang="en-US" dirty="0"/>
              <a:t> </a:t>
            </a:r>
            <a:r>
              <a:rPr lang="en-NL" dirty="0"/>
              <a:t>Explore ensemble methods </a:t>
            </a:r>
            <a:endParaRPr lang="en-US" dirty="0"/>
          </a:p>
          <a:p>
            <a:endParaRPr lang="en-NL" dirty="0"/>
          </a:p>
        </p:txBody>
      </p:sp>
    </p:spTree>
    <p:extLst>
      <p:ext uri="{BB962C8B-B14F-4D97-AF65-F5344CB8AC3E}">
        <p14:creationId xmlns:p14="http://schemas.microsoft.com/office/powerpoint/2010/main" val="4246251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5A229-8FF7-F8E8-97AC-DCB262DBB31A}"/>
              </a:ext>
            </a:extLst>
          </p:cNvPr>
          <p:cNvSpPr>
            <a:spLocks noGrp="1"/>
          </p:cNvSpPr>
          <p:nvPr>
            <p:ph type="title"/>
          </p:nvPr>
        </p:nvSpPr>
        <p:spPr>
          <a:xfrm>
            <a:off x="1440000" y="2067546"/>
            <a:ext cx="7704000" cy="572700"/>
          </a:xfrm>
        </p:spPr>
        <p:txBody>
          <a:bodyPr/>
          <a:lstStyle/>
          <a:p>
            <a:r>
              <a:rPr lang="en-NL" dirty="0"/>
              <a:t>Backup slides</a:t>
            </a:r>
          </a:p>
        </p:txBody>
      </p:sp>
    </p:spTree>
    <p:extLst>
      <p:ext uri="{BB962C8B-B14F-4D97-AF65-F5344CB8AC3E}">
        <p14:creationId xmlns:p14="http://schemas.microsoft.com/office/powerpoint/2010/main" val="243138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a:extLst>
            <a:ext uri="{FF2B5EF4-FFF2-40B4-BE49-F238E27FC236}">
              <a16:creationId xmlns:a16="http://schemas.microsoft.com/office/drawing/2014/main" id="{1B5B16FC-2FFA-789D-DAB9-36EB72D83169}"/>
            </a:ext>
          </a:extLst>
        </p:cNvPr>
        <p:cNvGrpSpPr/>
        <p:nvPr/>
      </p:nvGrpSpPr>
      <p:grpSpPr>
        <a:xfrm>
          <a:off x="0" y="0"/>
          <a:ext cx="0" cy="0"/>
          <a:chOff x="0" y="0"/>
          <a:chExt cx="0" cy="0"/>
        </a:xfrm>
      </p:grpSpPr>
      <p:sp>
        <p:nvSpPr>
          <p:cNvPr id="214" name="Google Shape;214;p34">
            <a:extLst>
              <a:ext uri="{FF2B5EF4-FFF2-40B4-BE49-F238E27FC236}">
                <a16:creationId xmlns:a16="http://schemas.microsoft.com/office/drawing/2014/main" id="{B1245A9D-7522-E23A-2046-F11E1EEF26F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NL" dirty="0"/>
              <a:t>Modeling – setup ( Backup)</a:t>
            </a:r>
          </a:p>
        </p:txBody>
      </p:sp>
      <p:sp>
        <p:nvSpPr>
          <p:cNvPr id="2" name="TextBox 1">
            <a:extLst>
              <a:ext uri="{FF2B5EF4-FFF2-40B4-BE49-F238E27FC236}">
                <a16:creationId xmlns:a16="http://schemas.microsoft.com/office/drawing/2014/main" id="{6594A72C-CFAE-A91C-5F36-3C887B5FE7BA}"/>
              </a:ext>
            </a:extLst>
          </p:cNvPr>
          <p:cNvSpPr txBox="1"/>
          <p:nvPr/>
        </p:nvSpPr>
        <p:spPr>
          <a:xfrm>
            <a:off x="579324" y="1376624"/>
            <a:ext cx="3397084" cy="2462213"/>
          </a:xfrm>
          <a:prstGeom prst="rect">
            <a:avLst/>
          </a:prstGeom>
          <a:noFill/>
        </p:spPr>
        <p:txBody>
          <a:bodyPr wrap="none" rtlCol="0">
            <a:spAutoFit/>
          </a:bodyPr>
          <a:lstStyle/>
          <a:p>
            <a:r>
              <a:rPr lang="en-NL" dirty="0"/>
              <a:t>Data prepartion: </a:t>
            </a:r>
          </a:p>
          <a:p>
            <a:pPr marL="285750" indent="-285750">
              <a:buFontTx/>
              <a:buChar char="-"/>
            </a:pPr>
            <a:r>
              <a:rPr lang="en-NL" dirty="0"/>
              <a:t>Encoding </a:t>
            </a:r>
          </a:p>
          <a:p>
            <a:pPr marL="285750" indent="-285750">
              <a:buFontTx/>
              <a:buChar char="-"/>
            </a:pPr>
            <a:r>
              <a:rPr lang="en-NL" dirty="0"/>
              <a:t>Standarlization </a:t>
            </a:r>
          </a:p>
          <a:p>
            <a:pPr marL="285750" indent="-285750">
              <a:buFontTx/>
              <a:buChar char="-"/>
            </a:pPr>
            <a:r>
              <a:rPr lang="en-NL" dirty="0"/>
              <a:t>Feature engineering</a:t>
            </a:r>
          </a:p>
          <a:p>
            <a:pPr marL="285750" indent="-285750">
              <a:buFontTx/>
              <a:buChar char="-"/>
            </a:pPr>
            <a:endParaRPr lang="en-NL" dirty="0"/>
          </a:p>
          <a:p>
            <a:r>
              <a:rPr lang="en-NL" dirty="0"/>
              <a:t>Hyperparameter tuning: Cross-validation</a:t>
            </a:r>
          </a:p>
          <a:p>
            <a:endParaRPr lang="en-NL" dirty="0"/>
          </a:p>
          <a:p>
            <a:r>
              <a:rPr lang="en-NL" dirty="0"/>
              <a:t>Model: </a:t>
            </a:r>
          </a:p>
          <a:p>
            <a:pPr marL="285750" indent="-285750">
              <a:buFontTx/>
              <a:buChar char="-"/>
            </a:pPr>
            <a:r>
              <a:rPr lang="en-NL" dirty="0"/>
              <a:t>LR </a:t>
            </a:r>
          </a:p>
          <a:p>
            <a:pPr marL="285750" indent="-285750">
              <a:buFontTx/>
              <a:buChar char="-"/>
            </a:pPr>
            <a:r>
              <a:rPr lang="en-NL" dirty="0"/>
              <a:t>XGBOOST </a:t>
            </a:r>
          </a:p>
          <a:p>
            <a:pPr marL="285750" indent="-285750">
              <a:buFontTx/>
              <a:buChar char="-"/>
            </a:pPr>
            <a:r>
              <a:rPr lang="en-NL" dirty="0"/>
              <a:t>Deep learning </a:t>
            </a:r>
          </a:p>
        </p:txBody>
      </p:sp>
    </p:spTree>
    <p:extLst>
      <p:ext uri="{BB962C8B-B14F-4D97-AF65-F5344CB8AC3E}">
        <p14:creationId xmlns:p14="http://schemas.microsoft.com/office/powerpoint/2010/main" val="3224830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E6C1-02BB-62C0-8788-2184ABA8A660}"/>
              </a:ext>
            </a:extLst>
          </p:cNvPr>
          <p:cNvSpPr>
            <a:spLocks noGrp="1"/>
          </p:cNvSpPr>
          <p:nvPr>
            <p:ph type="title"/>
          </p:nvPr>
        </p:nvSpPr>
        <p:spPr/>
        <p:txBody>
          <a:bodyPr/>
          <a:lstStyle/>
          <a:p>
            <a:r>
              <a:rPr lang="en-NL" dirty="0"/>
              <a:t>Backup</a:t>
            </a:r>
          </a:p>
        </p:txBody>
      </p:sp>
      <p:pic>
        <p:nvPicPr>
          <p:cNvPr id="9" name="Picture 8">
            <a:extLst>
              <a:ext uri="{FF2B5EF4-FFF2-40B4-BE49-F238E27FC236}">
                <a16:creationId xmlns:a16="http://schemas.microsoft.com/office/drawing/2014/main" id="{DC58E073-DA4A-88A3-DECE-BECFACB7247B}"/>
              </a:ext>
            </a:extLst>
          </p:cNvPr>
          <p:cNvPicPr>
            <a:picLocks noChangeAspect="1"/>
          </p:cNvPicPr>
          <p:nvPr/>
        </p:nvPicPr>
        <p:blipFill>
          <a:blip r:embed="rId2"/>
          <a:stretch>
            <a:fillRect/>
          </a:stretch>
        </p:blipFill>
        <p:spPr>
          <a:xfrm>
            <a:off x="901839" y="1165814"/>
            <a:ext cx="6438482" cy="3241260"/>
          </a:xfrm>
          <a:prstGeom prst="rect">
            <a:avLst/>
          </a:prstGeom>
        </p:spPr>
      </p:pic>
    </p:spTree>
    <p:extLst>
      <p:ext uri="{BB962C8B-B14F-4D97-AF65-F5344CB8AC3E}">
        <p14:creationId xmlns:p14="http://schemas.microsoft.com/office/powerpoint/2010/main" val="70513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a:t>
            </a:r>
            <a:endParaRPr dirty="0"/>
          </a:p>
        </p:txBody>
      </p:sp>
      <p:sp>
        <p:nvSpPr>
          <p:cNvPr id="3" name="Text Placeholder 2">
            <a:extLst>
              <a:ext uri="{FF2B5EF4-FFF2-40B4-BE49-F238E27FC236}">
                <a16:creationId xmlns:a16="http://schemas.microsoft.com/office/drawing/2014/main" id="{93D01CAE-7B03-A4EB-74C0-A2F20C31C2F7}"/>
              </a:ext>
            </a:extLst>
          </p:cNvPr>
          <p:cNvSpPr>
            <a:spLocks noGrp="1"/>
          </p:cNvSpPr>
          <p:nvPr>
            <p:ph type="body" idx="1"/>
          </p:nvPr>
        </p:nvSpPr>
        <p:spPr/>
        <p:txBody>
          <a:bodyPr/>
          <a:lstStyle/>
          <a:p>
            <a:r>
              <a:rPr lang="en-NL" dirty="0"/>
              <a:t>Background </a:t>
            </a:r>
          </a:p>
          <a:p>
            <a:r>
              <a:rPr lang="en-NL" dirty="0"/>
              <a:t>Usage of model considerations</a:t>
            </a:r>
          </a:p>
          <a:p>
            <a:r>
              <a:rPr lang="en-NL" dirty="0"/>
              <a:t>Data overview</a:t>
            </a:r>
          </a:p>
          <a:p>
            <a:r>
              <a:rPr lang="en-NL" dirty="0"/>
              <a:t>Exploratory data analysis (EDA) &amp; Insights</a:t>
            </a:r>
          </a:p>
          <a:p>
            <a:r>
              <a:rPr lang="en-NL" dirty="0"/>
              <a:t>Modeling &amp; Performance </a:t>
            </a:r>
          </a:p>
          <a:p>
            <a:r>
              <a:rPr lang="en-NL" dirty="0"/>
              <a:t>Conclusion </a:t>
            </a:r>
          </a:p>
          <a:p>
            <a:r>
              <a:rPr lang="en-NL" dirty="0"/>
              <a:t>Next step </a:t>
            </a:r>
          </a:p>
          <a:p>
            <a:r>
              <a:rPr lang="en-NL" dirty="0"/>
              <a:t>Backup slides</a:t>
            </a:r>
          </a:p>
          <a:p>
            <a:endParaRPr lang="en-NL"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3E37-530C-8416-59AC-59F645E5A66B}"/>
              </a:ext>
            </a:extLst>
          </p:cNvPr>
          <p:cNvSpPr>
            <a:spLocks noGrp="1"/>
          </p:cNvSpPr>
          <p:nvPr>
            <p:ph type="title"/>
          </p:nvPr>
        </p:nvSpPr>
        <p:spPr/>
        <p:txBody>
          <a:bodyPr/>
          <a:lstStyle/>
          <a:p>
            <a:r>
              <a:rPr lang="en-NL" dirty="0"/>
              <a:t>Backup </a:t>
            </a:r>
          </a:p>
        </p:txBody>
      </p:sp>
      <p:pic>
        <p:nvPicPr>
          <p:cNvPr id="9" name="Picture 8">
            <a:extLst>
              <a:ext uri="{FF2B5EF4-FFF2-40B4-BE49-F238E27FC236}">
                <a16:creationId xmlns:a16="http://schemas.microsoft.com/office/drawing/2014/main" id="{623D94BC-D654-A71F-1E2E-E9D14E6711ED}"/>
              </a:ext>
            </a:extLst>
          </p:cNvPr>
          <p:cNvPicPr>
            <a:picLocks noChangeAspect="1"/>
          </p:cNvPicPr>
          <p:nvPr/>
        </p:nvPicPr>
        <p:blipFill>
          <a:blip r:embed="rId2"/>
          <a:stretch>
            <a:fillRect/>
          </a:stretch>
        </p:blipFill>
        <p:spPr>
          <a:xfrm>
            <a:off x="244089" y="1886192"/>
            <a:ext cx="4063103" cy="2746097"/>
          </a:xfrm>
          <a:prstGeom prst="rect">
            <a:avLst/>
          </a:prstGeom>
        </p:spPr>
      </p:pic>
      <p:pic>
        <p:nvPicPr>
          <p:cNvPr id="10" name="Picture 9">
            <a:extLst>
              <a:ext uri="{FF2B5EF4-FFF2-40B4-BE49-F238E27FC236}">
                <a16:creationId xmlns:a16="http://schemas.microsoft.com/office/drawing/2014/main" id="{BDB0517E-33E4-E54D-73E5-4F2D89468404}"/>
              </a:ext>
            </a:extLst>
          </p:cNvPr>
          <p:cNvPicPr>
            <a:picLocks noChangeAspect="1"/>
          </p:cNvPicPr>
          <p:nvPr/>
        </p:nvPicPr>
        <p:blipFill>
          <a:blip r:embed="rId3"/>
          <a:stretch>
            <a:fillRect/>
          </a:stretch>
        </p:blipFill>
        <p:spPr>
          <a:xfrm>
            <a:off x="4501662" y="1886192"/>
            <a:ext cx="4208504" cy="2820959"/>
          </a:xfrm>
          <a:prstGeom prst="rect">
            <a:avLst/>
          </a:prstGeom>
        </p:spPr>
      </p:pic>
    </p:spTree>
    <p:extLst>
      <p:ext uri="{BB962C8B-B14F-4D97-AF65-F5344CB8AC3E}">
        <p14:creationId xmlns:p14="http://schemas.microsoft.com/office/powerpoint/2010/main" val="375465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Background</a:t>
            </a:r>
            <a:endParaRPr lang="en-GB" i="1" dirty="0"/>
          </a:p>
        </p:txBody>
      </p:sp>
      <p:sp>
        <p:nvSpPr>
          <p:cNvPr id="215" name="Google Shape;215;p34"/>
          <p:cNvSpPr txBox="1">
            <a:spLocks noGrp="1"/>
          </p:cNvSpPr>
          <p:nvPr>
            <p:ph type="subTitle" idx="4"/>
          </p:nvPr>
        </p:nvSpPr>
        <p:spPr>
          <a:xfrm>
            <a:off x="720000" y="1363522"/>
            <a:ext cx="2106900" cy="74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400" dirty="0"/>
              <a:t>What is US Census Bureau </a:t>
            </a:r>
          </a:p>
        </p:txBody>
      </p:sp>
      <p:sp>
        <p:nvSpPr>
          <p:cNvPr id="216" name="Google Shape;216;p34"/>
          <p:cNvSpPr txBox="1">
            <a:spLocks noGrp="1"/>
          </p:cNvSpPr>
          <p:nvPr>
            <p:ph type="subTitle" idx="5"/>
          </p:nvPr>
        </p:nvSpPr>
        <p:spPr>
          <a:xfrm>
            <a:off x="720000" y="2520964"/>
            <a:ext cx="1716899" cy="745500"/>
          </a:xfrm>
          <a:prstGeom prst="rect">
            <a:avLst/>
          </a:prstGeom>
        </p:spPr>
        <p:txBody>
          <a:bodyPr spcFirstLastPara="1" wrap="square" lIns="91425" tIns="91425" rIns="91425" bIns="91425" anchor="b" anchorCtr="0">
            <a:noAutofit/>
          </a:bodyPr>
          <a:lstStyle/>
          <a:p>
            <a:pPr marL="0" indent="0"/>
            <a:r>
              <a:rPr lang="en-GB" sz="1400" dirty="0"/>
              <a:t>Why Census Data important</a:t>
            </a:r>
          </a:p>
        </p:txBody>
      </p:sp>
      <p:sp>
        <p:nvSpPr>
          <p:cNvPr id="217" name="Google Shape;217;p34"/>
          <p:cNvSpPr txBox="1">
            <a:spLocks noGrp="1"/>
          </p:cNvSpPr>
          <p:nvPr>
            <p:ph type="subTitle" idx="1"/>
          </p:nvPr>
        </p:nvSpPr>
        <p:spPr>
          <a:xfrm>
            <a:off x="2648956" y="1316291"/>
            <a:ext cx="4287870" cy="1350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 dirty="0"/>
              <a:t>A government agency responsible for collecting and analyzing demographic and economic data</a:t>
            </a:r>
          </a:p>
          <a:p>
            <a:pPr marL="0" lvl="0" indent="0" algn="l" rtl="0">
              <a:spcBef>
                <a:spcPts val="0"/>
              </a:spcBef>
              <a:spcAft>
                <a:spcPts val="0"/>
              </a:spcAft>
            </a:pPr>
            <a:endParaRPr lang="en" dirty="0"/>
          </a:p>
          <a:p>
            <a:pPr marL="171450" lvl="0" indent="-171450" algn="l" rtl="0">
              <a:spcBef>
                <a:spcPts val="0"/>
              </a:spcBef>
              <a:spcAft>
                <a:spcPts val="0"/>
              </a:spcAft>
              <a:buFont typeface="Arial" panose="020B0604020202020204" pitchFamily="34" charset="0"/>
              <a:buChar char="•"/>
            </a:pPr>
            <a:r>
              <a:rPr lang="en" dirty="0"/>
              <a:t>Conduct a nationwide census every 10 years to guide policy and funding decision</a:t>
            </a:r>
            <a:endParaRPr dirty="0"/>
          </a:p>
        </p:txBody>
      </p:sp>
      <p:sp>
        <p:nvSpPr>
          <p:cNvPr id="218" name="Google Shape;218;p34"/>
          <p:cNvSpPr txBox="1">
            <a:spLocks noGrp="1"/>
          </p:cNvSpPr>
          <p:nvPr>
            <p:ph type="subTitle" idx="2"/>
          </p:nvPr>
        </p:nvSpPr>
        <p:spPr>
          <a:xfrm>
            <a:off x="2593679" y="2512865"/>
            <a:ext cx="4398423" cy="1350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 dirty="0"/>
              <a:t>Helps allocate billions of dollar for public services</a:t>
            </a:r>
          </a:p>
          <a:p>
            <a:pPr marL="0" lvl="0" indent="0" algn="l" rtl="0">
              <a:spcBef>
                <a:spcPts val="0"/>
              </a:spcBef>
              <a:spcAft>
                <a:spcPts val="0"/>
              </a:spcAft>
            </a:pPr>
            <a:endParaRPr lang="en" dirty="0"/>
          </a:p>
          <a:p>
            <a:pPr marL="171450" lvl="0" indent="-171450" algn="l" rtl="0">
              <a:spcBef>
                <a:spcPts val="0"/>
              </a:spcBef>
              <a:spcAft>
                <a:spcPts val="0"/>
              </a:spcAft>
              <a:buFont typeface="Arial" panose="020B0604020202020204" pitchFamily="34" charset="0"/>
              <a:buChar char="•"/>
            </a:pPr>
            <a:r>
              <a:rPr lang="en" dirty="0"/>
              <a:t>Provide valuable demographic insights for economic and social planning</a:t>
            </a:r>
            <a:endParaRPr dirty="0"/>
          </a:p>
        </p:txBody>
      </p:sp>
      <p:sp>
        <p:nvSpPr>
          <p:cNvPr id="219" name="Google Shape;219;p34"/>
          <p:cNvSpPr txBox="1">
            <a:spLocks noGrp="1"/>
          </p:cNvSpPr>
          <p:nvPr>
            <p:ph type="subTitle" idx="3"/>
          </p:nvPr>
        </p:nvSpPr>
        <p:spPr>
          <a:xfrm>
            <a:off x="2593679" y="3659234"/>
            <a:ext cx="5175245" cy="1350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GB" dirty="0" err="1"/>
              <a:t>Analyze</a:t>
            </a:r>
            <a:r>
              <a:rPr lang="en-GB" dirty="0"/>
              <a:t> US Census data to identify factors influencing income levels </a:t>
            </a:r>
          </a:p>
          <a:p>
            <a:pPr marL="0" lvl="0" indent="0" algn="l" rtl="0">
              <a:spcBef>
                <a:spcPts val="0"/>
              </a:spcBef>
              <a:spcAft>
                <a:spcPts val="0"/>
              </a:spcAft>
            </a:pPr>
            <a:endParaRPr lang="en-GB" dirty="0"/>
          </a:p>
          <a:p>
            <a:pPr marL="171450" indent="-171450">
              <a:buFont typeface="Arial" panose="020B0604020202020204" pitchFamily="34" charset="0"/>
              <a:buChar char="•"/>
            </a:pPr>
            <a:r>
              <a:rPr lang="en-GB" dirty="0"/>
              <a:t>Develop a data analysis and </a:t>
            </a:r>
            <a:r>
              <a:rPr lang="en-GB" dirty="0" err="1"/>
              <a:t>modeling</a:t>
            </a:r>
            <a:r>
              <a:rPr lang="en-GB" dirty="0"/>
              <a:t> pipeline to predict whether an individual earns more or less than $50000 per year</a:t>
            </a:r>
          </a:p>
        </p:txBody>
      </p:sp>
      <p:sp>
        <p:nvSpPr>
          <p:cNvPr id="220" name="Google Shape;220;p34"/>
          <p:cNvSpPr txBox="1">
            <a:spLocks noGrp="1"/>
          </p:cNvSpPr>
          <p:nvPr>
            <p:ph type="subTitle" idx="6"/>
          </p:nvPr>
        </p:nvSpPr>
        <p:spPr>
          <a:xfrm>
            <a:off x="720000" y="3489700"/>
            <a:ext cx="2106900" cy="74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Objective</a:t>
            </a:r>
            <a:r>
              <a:rPr lang="en" sz="1600" dirty="0"/>
              <a:t> </a:t>
            </a:r>
            <a:endParaRPr sz="1600" dirty="0"/>
          </a:p>
        </p:txBody>
      </p:sp>
      <p:cxnSp>
        <p:nvCxnSpPr>
          <p:cNvPr id="3" name="Straight Connector 2">
            <a:extLst>
              <a:ext uri="{FF2B5EF4-FFF2-40B4-BE49-F238E27FC236}">
                <a16:creationId xmlns:a16="http://schemas.microsoft.com/office/drawing/2014/main" id="{42BA0395-6592-ED09-D0F5-122B269E6E36}"/>
              </a:ext>
            </a:extLst>
          </p:cNvPr>
          <p:cNvCxnSpPr>
            <a:cxnSpLocks/>
          </p:cNvCxnSpPr>
          <p:nvPr/>
        </p:nvCxnSpPr>
        <p:spPr>
          <a:xfrm>
            <a:off x="720000" y="2460366"/>
            <a:ext cx="7003170" cy="330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DDE75E8-F547-5C15-33AD-090C46D0914A}"/>
              </a:ext>
            </a:extLst>
          </p:cNvPr>
          <p:cNvCxnSpPr>
            <a:cxnSpLocks/>
          </p:cNvCxnSpPr>
          <p:nvPr/>
        </p:nvCxnSpPr>
        <p:spPr>
          <a:xfrm>
            <a:off x="720000" y="3554972"/>
            <a:ext cx="7003170" cy="330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a:extLst>
            <a:ext uri="{FF2B5EF4-FFF2-40B4-BE49-F238E27FC236}">
              <a16:creationId xmlns:a16="http://schemas.microsoft.com/office/drawing/2014/main" id="{355B5A3F-16BB-FDE1-65B5-F6B5EE340988}"/>
            </a:ext>
          </a:extLst>
        </p:cNvPr>
        <p:cNvGrpSpPr/>
        <p:nvPr/>
      </p:nvGrpSpPr>
      <p:grpSpPr>
        <a:xfrm>
          <a:off x="0" y="0"/>
          <a:ext cx="0" cy="0"/>
          <a:chOff x="0" y="0"/>
          <a:chExt cx="0" cy="0"/>
        </a:xfrm>
      </p:grpSpPr>
      <p:sp>
        <p:nvSpPr>
          <p:cNvPr id="214" name="Google Shape;214;p34">
            <a:extLst>
              <a:ext uri="{FF2B5EF4-FFF2-40B4-BE49-F238E27FC236}">
                <a16:creationId xmlns:a16="http://schemas.microsoft.com/office/drawing/2014/main" id="{93128F89-92EE-76C8-E740-98AB6017EDA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L" dirty="0"/>
              <a:t>Usage of model considerations</a:t>
            </a:r>
            <a:endParaRPr lang="en-GB" i="1" dirty="0"/>
          </a:p>
        </p:txBody>
      </p:sp>
      <p:sp>
        <p:nvSpPr>
          <p:cNvPr id="217" name="Google Shape;217;p34">
            <a:extLst>
              <a:ext uri="{FF2B5EF4-FFF2-40B4-BE49-F238E27FC236}">
                <a16:creationId xmlns:a16="http://schemas.microsoft.com/office/drawing/2014/main" id="{67FACA5D-5D66-77E6-9415-C5609ADFC82F}"/>
              </a:ext>
            </a:extLst>
          </p:cNvPr>
          <p:cNvSpPr txBox="1">
            <a:spLocks noGrp="1"/>
          </p:cNvSpPr>
          <p:nvPr>
            <p:ph type="subTitle" idx="1"/>
          </p:nvPr>
        </p:nvSpPr>
        <p:spPr>
          <a:xfrm>
            <a:off x="720000" y="1199522"/>
            <a:ext cx="7104247" cy="22542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 b="1" dirty="0"/>
              <a:t>It is important to understand the usage of the model, considering it has a big impact on the analysis:</a:t>
            </a:r>
          </a:p>
          <a:p>
            <a:pPr marL="0" lvl="0" indent="0" algn="l" rtl="0">
              <a:spcBef>
                <a:spcPts val="0"/>
              </a:spcBef>
              <a:spcAft>
                <a:spcPts val="0"/>
              </a:spcAft>
            </a:pPr>
            <a:endParaRPr lang="en" b="1" dirty="0"/>
          </a:p>
          <a:p>
            <a:pPr marL="171450" lvl="0" indent="-171450" algn="l" rtl="0">
              <a:spcBef>
                <a:spcPts val="0"/>
              </a:spcBef>
              <a:spcAft>
                <a:spcPts val="0"/>
              </a:spcAft>
              <a:buFont typeface="Arial" panose="020B0604020202020204" pitchFamily="34" charset="0"/>
              <a:buChar char="•"/>
            </a:pPr>
            <a:r>
              <a:rPr lang="en" b="1" dirty="0"/>
              <a:t>Impact on p</a:t>
            </a:r>
            <a:r>
              <a:rPr lang="en-GB" b="1" dirty="0"/>
              <a:t>re</a:t>
            </a:r>
            <a:r>
              <a:rPr lang="en" b="1" dirty="0" err="1"/>
              <a:t>dicting</a:t>
            </a:r>
            <a:r>
              <a:rPr lang="en" b="1" dirty="0"/>
              <a:t> target</a:t>
            </a:r>
            <a:r>
              <a:rPr lang="en" dirty="0"/>
              <a:t>:  </a:t>
            </a:r>
          </a:p>
          <a:p>
            <a:pPr marL="628650" lvl="1" indent="-171450" algn="l">
              <a:buFont typeface="Arial" panose="020B0604020202020204" pitchFamily="34" charset="0"/>
              <a:buChar char="•"/>
            </a:pPr>
            <a:r>
              <a:rPr lang="en" dirty="0"/>
              <a:t>There might be better target to predict other than 50k depends on the usage. For example, to predict income bucket, or directly predict whether to give out benefit(Social benefit) or not </a:t>
            </a:r>
            <a:r>
              <a:rPr lang="en" dirty="0" err="1"/>
              <a:t>instea</a:t>
            </a:r>
            <a:r>
              <a:rPr lang="en-GB" dirty="0"/>
              <a:t>d</a:t>
            </a:r>
            <a:r>
              <a:rPr lang="en" dirty="0"/>
              <a:t> of </a:t>
            </a:r>
            <a:r>
              <a:rPr lang="en" dirty="0" err="1"/>
              <a:t>purly</a:t>
            </a:r>
            <a:r>
              <a:rPr lang="en" dirty="0"/>
              <a:t> based on income is larger than 50k or not. </a:t>
            </a:r>
          </a:p>
          <a:p>
            <a:pPr marL="0" lvl="0" indent="0" algn="l" rtl="0">
              <a:spcBef>
                <a:spcPts val="0"/>
              </a:spcBef>
              <a:spcAft>
                <a:spcPts val="0"/>
              </a:spcAft>
            </a:pPr>
            <a:endParaRPr lang="en" dirty="0"/>
          </a:p>
          <a:p>
            <a:pPr marL="171450" lvl="0" indent="-171450" algn="l" rtl="0">
              <a:spcBef>
                <a:spcPts val="0"/>
              </a:spcBef>
              <a:spcAft>
                <a:spcPts val="0"/>
              </a:spcAft>
              <a:buFont typeface="Arial" panose="020B0604020202020204" pitchFamily="34" charset="0"/>
              <a:buChar char="•"/>
            </a:pPr>
            <a:r>
              <a:rPr lang="en" b="1" dirty="0"/>
              <a:t>Impact on the evaluation approach</a:t>
            </a:r>
            <a:r>
              <a:rPr lang="en" dirty="0"/>
              <a:t>: </a:t>
            </a:r>
          </a:p>
          <a:p>
            <a:pPr marL="628650" lvl="1" indent="-171450" algn="l">
              <a:buFont typeface="Arial" panose="020B0604020202020204" pitchFamily="34" charset="0"/>
              <a:buChar char="•"/>
            </a:pPr>
            <a:r>
              <a:rPr lang="en" dirty="0"/>
              <a:t>We might use different way to evaluate the model depends on the objective. </a:t>
            </a:r>
            <a:r>
              <a:rPr lang="en" dirty="0" err="1"/>
              <a:t>i.e</a:t>
            </a:r>
            <a:r>
              <a:rPr lang="en" dirty="0"/>
              <a:t>, for tax fraud might focusing on the &gt;50k. </a:t>
            </a:r>
          </a:p>
          <a:p>
            <a:pPr marL="628650" lvl="1" indent="-171450" algn="l">
              <a:buFont typeface="Arial" panose="020B0604020202020204" pitchFamily="34" charset="0"/>
              <a:buChar char="•"/>
            </a:pPr>
            <a:r>
              <a:rPr lang="en" dirty="0"/>
              <a:t>To help to understand how good the model’s performance need to reach. </a:t>
            </a:r>
          </a:p>
          <a:p>
            <a:pPr marL="0" lvl="0" indent="0" algn="l" rtl="0">
              <a:spcBef>
                <a:spcPts val="0"/>
              </a:spcBef>
              <a:spcAft>
                <a:spcPts val="0"/>
              </a:spcAft>
            </a:pPr>
            <a:endParaRPr lang="en" dirty="0"/>
          </a:p>
          <a:p>
            <a:pPr marL="171450" lvl="0" indent="-171450" algn="l" rtl="0">
              <a:spcBef>
                <a:spcPts val="0"/>
              </a:spcBef>
              <a:spcAft>
                <a:spcPts val="0"/>
              </a:spcAft>
              <a:buFont typeface="Arial" panose="020B0604020202020204" pitchFamily="34" charset="0"/>
              <a:buChar char="•"/>
            </a:pPr>
            <a:r>
              <a:rPr lang="en" b="1" dirty="0"/>
              <a:t>Impact on the Data: </a:t>
            </a:r>
            <a:r>
              <a:rPr lang="en" dirty="0"/>
              <a:t> </a:t>
            </a:r>
          </a:p>
          <a:p>
            <a:pPr marL="628650" lvl="1" indent="-171450" algn="l">
              <a:buFont typeface="Arial" panose="020B0604020202020204" pitchFamily="34" charset="0"/>
              <a:buChar char="•"/>
            </a:pPr>
            <a:r>
              <a:rPr lang="en" dirty="0"/>
              <a:t>There might be more features can be gathered for specific target.  </a:t>
            </a:r>
          </a:p>
          <a:p>
            <a:pPr marL="628650" lvl="1" indent="-171450" algn="l">
              <a:buFont typeface="Arial" panose="020B0604020202020204" pitchFamily="34" charset="0"/>
              <a:buChar char="•"/>
            </a:pPr>
            <a:r>
              <a:rPr lang="en" dirty="0"/>
              <a:t>Data regulation. </a:t>
            </a:r>
          </a:p>
          <a:p>
            <a:pPr marL="628650" lvl="1" indent="-171450" algn="l">
              <a:buFont typeface="Arial" panose="020B0604020202020204" pitchFamily="34" charset="0"/>
              <a:buChar char="•"/>
            </a:pPr>
            <a:r>
              <a:rPr lang="en" dirty="0"/>
              <a:t>Model bias based on race/gender. </a:t>
            </a:r>
          </a:p>
          <a:p>
            <a:pPr marL="628650" lvl="1" indent="-171450" algn="l">
              <a:buFont typeface="Arial" panose="020B0604020202020204" pitchFamily="34" charset="0"/>
              <a:buChar char="•"/>
            </a:pPr>
            <a:r>
              <a:rPr lang="en" dirty="0"/>
              <a:t>The potential data sampling approach, data </a:t>
            </a:r>
            <a:r>
              <a:rPr lang="en-US" dirty="0"/>
              <a:t>drifting </a:t>
            </a:r>
            <a:r>
              <a:rPr lang="en" dirty="0"/>
              <a:t>issue</a:t>
            </a:r>
          </a:p>
        </p:txBody>
      </p:sp>
    </p:spTree>
    <p:extLst>
      <p:ext uri="{BB962C8B-B14F-4D97-AF65-F5344CB8AC3E}">
        <p14:creationId xmlns:p14="http://schemas.microsoft.com/office/powerpoint/2010/main" val="2520465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a:extLst>
            <a:ext uri="{FF2B5EF4-FFF2-40B4-BE49-F238E27FC236}">
              <a16:creationId xmlns:a16="http://schemas.microsoft.com/office/drawing/2014/main" id="{3BDE7941-7D10-D275-BFEA-3C3BDFB33B32}"/>
            </a:ext>
          </a:extLst>
        </p:cNvPr>
        <p:cNvGrpSpPr/>
        <p:nvPr/>
      </p:nvGrpSpPr>
      <p:grpSpPr>
        <a:xfrm>
          <a:off x="0" y="0"/>
          <a:ext cx="0" cy="0"/>
          <a:chOff x="0" y="0"/>
          <a:chExt cx="0" cy="0"/>
        </a:xfrm>
      </p:grpSpPr>
      <p:sp>
        <p:nvSpPr>
          <p:cNvPr id="214" name="Google Shape;214;p34">
            <a:extLst>
              <a:ext uri="{FF2B5EF4-FFF2-40B4-BE49-F238E27FC236}">
                <a16:creationId xmlns:a16="http://schemas.microsoft.com/office/drawing/2014/main" id="{BDD76138-C252-B3A2-C90C-DFC4E70ABA3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NL" dirty="0"/>
              <a:t>Data overview</a:t>
            </a:r>
          </a:p>
        </p:txBody>
      </p:sp>
      <p:sp>
        <p:nvSpPr>
          <p:cNvPr id="217" name="Google Shape;217;p34">
            <a:extLst>
              <a:ext uri="{FF2B5EF4-FFF2-40B4-BE49-F238E27FC236}">
                <a16:creationId xmlns:a16="http://schemas.microsoft.com/office/drawing/2014/main" id="{62E4E474-362C-A26E-E27E-9B475C13F03B}"/>
              </a:ext>
            </a:extLst>
          </p:cNvPr>
          <p:cNvSpPr txBox="1">
            <a:spLocks noGrp="1"/>
          </p:cNvSpPr>
          <p:nvPr>
            <p:ph type="subTitle" idx="1"/>
          </p:nvPr>
        </p:nvSpPr>
        <p:spPr>
          <a:xfrm>
            <a:off x="720000" y="1444619"/>
            <a:ext cx="7104247" cy="3136808"/>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US" dirty="0"/>
              <a:t>Data size: Total data size is </a:t>
            </a:r>
            <a:r>
              <a:rPr lang="en-NL" dirty="0"/>
              <a:t>299285 records.  199534 ( 66.66% ) for training and  99762 ( 33.34 % ) for testing.  </a:t>
            </a:r>
          </a:p>
          <a:p>
            <a:pPr marL="0" indent="0"/>
            <a:endParaRPr lang="en-NL" dirty="0"/>
          </a:p>
          <a:p>
            <a:pPr marL="171450" indent="-171450">
              <a:buFont typeface="Arial" panose="020B0604020202020204" pitchFamily="34" charset="0"/>
              <a:buChar char="•"/>
            </a:pPr>
            <a:r>
              <a:rPr lang="en-NL" dirty="0"/>
              <a:t>Data collected year : 94 and 95 </a:t>
            </a:r>
          </a:p>
          <a:p>
            <a:pPr marL="171450" lvl="0" indent="-171450" algn="l" rtl="0">
              <a:spcBef>
                <a:spcPts val="0"/>
              </a:spcBef>
              <a:spcAft>
                <a:spcPts val="0"/>
              </a:spcAft>
              <a:buFont typeface="Arial" panose="020B0604020202020204" pitchFamily="34" charset="0"/>
              <a:buChar char="•"/>
            </a:pPr>
            <a:endParaRPr lang="en-NL" dirty="0"/>
          </a:p>
          <a:p>
            <a:pPr marL="171450" lvl="0" indent="-171450" algn="l" rtl="0">
              <a:spcBef>
                <a:spcPts val="0"/>
              </a:spcBef>
              <a:spcAft>
                <a:spcPts val="0"/>
              </a:spcAft>
              <a:buFont typeface="Arial" panose="020B0604020202020204" pitchFamily="34" charset="0"/>
              <a:buChar char="•"/>
            </a:pPr>
            <a:r>
              <a:rPr lang="en-NL" dirty="0"/>
              <a:t>Feature size: In metadata file, there are 45 different features in total, but in dataset only contains 42 features. </a:t>
            </a:r>
          </a:p>
          <a:p>
            <a:pPr marL="171450" lvl="0" indent="-171450" algn="l" rtl="0">
              <a:spcBef>
                <a:spcPts val="0"/>
              </a:spcBef>
              <a:spcAft>
                <a:spcPts val="0"/>
              </a:spcAft>
              <a:buFont typeface="Arial" panose="020B0604020202020204" pitchFamily="34" charset="0"/>
              <a:buChar char="•"/>
            </a:pPr>
            <a:endParaRPr lang="en-NL" dirty="0"/>
          </a:p>
          <a:p>
            <a:pPr marL="171450" lvl="0" indent="-171450" algn="l" rtl="0">
              <a:spcBef>
                <a:spcPts val="0"/>
              </a:spcBef>
              <a:spcAft>
                <a:spcPts val="0"/>
              </a:spcAft>
              <a:buFont typeface="Arial" panose="020B0604020202020204" pitchFamily="34" charset="0"/>
              <a:buChar char="•"/>
            </a:pPr>
            <a:r>
              <a:rPr lang="en-NL" dirty="0"/>
              <a:t>Main feature groups: </a:t>
            </a:r>
          </a:p>
          <a:p>
            <a:pPr marL="628650" lvl="1" indent="-171450" algn="l">
              <a:buFont typeface="Arial" panose="020B0604020202020204" pitchFamily="34" charset="0"/>
              <a:buChar char="•"/>
            </a:pPr>
            <a:r>
              <a:rPr lang="en-NL" sz="1000" dirty="0"/>
              <a:t>Demographics: Age, Gender, Race, Citizenship</a:t>
            </a:r>
          </a:p>
          <a:p>
            <a:pPr marL="628650" lvl="1" indent="-171450" algn="l">
              <a:buFont typeface="Arial" panose="020B0604020202020204" pitchFamily="34" charset="0"/>
              <a:buChar char="•"/>
            </a:pPr>
            <a:r>
              <a:rPr lang="en-NL" sz="1000" dirty="0"/>
              <a:t>Employment: Occupation, Industry, Work Class, Hours Worked</a:t>
            </a:r>
          </a:p>
          <a:p>
            <a:pPr marL="628650" lvl="1" indent="-171450" algn="l">
              <a:buFont typeface="Arial" panose="020B0604020202020204" pitchFamily="34" charset="0"/>
              <a:buChar char="•"/>
            </a:pPr>
            <a:r>
              <a:rPr lang="en-NL" sz="1000" dirty="0"/>
              <a:t>Financial: Capital Gains/Losses, Dividends, Tax Status</a:t>
            </a:r>
          </a:p>
          <a:p>
            <a:pPr marL="628650" lvl="1" indent="-171450" algn="l">
              <a:buFont typeface="Arial" panose="020B0604020202020204" pitchFamily="34" charset="0"/>
              <a:buChar char="•"/>
            </a:pPr>
            <a:r>
              <a:rPr lang="en-NL" sz="1000" dirty="0"/>
              <a:t>Education &amp; Family: Education Level, Marital Status, Household Composition</a:t>
            </a:r>
          </a:p>
          <a:p>
            <a:pPr marL="628650" lvl="1" indent="-171450" algn="l">
              <a:buFont typeface="Arial" panose="020B0604020202020204" pitchFamily="34" charset="0"/>
              <a:buChar char="•"/>
            </a:pPr>
            <a:r>
              <a:rPr lang="en-NL" sz="1000" dirty="0"/>
              <a:t>Geography &amp; Migration: State, Region, Migration Patterns </a:t>
            </a:r>
          </a:p>
          <a:p>
            <a:pPr marL="0" indent="0"/>
            <a:endParaRPr lang="en-NL" dirty="0"/>
          </a:p>
          <a:p>
            <a:pPr marL="0" indent="0"/>
            <a:r>
              <a:rPr lang="en-NL" dirty="0"/>
              <a:t>PS: There is no column name in the data, I matched it based on the feature order and the value report from metadata file.</a:t>
            </a:r>
          </a:p>
          <a:p>
            <a:pPr marL="0" lvl="0" indent="0" algn="l" rtl="0">
              <a:spcBef>
                <a:spcPts val="0"/>
              </a:spcBef>
              <a:spcAft>
                <a:spcPts val="0"/>
              </a:spcAft>
            </a:pPr>
            <a:endParaRPr lang="en-NL" dirty="0"/>
          </a:p>
          <a:p>
            <a:pPr marL="0" lvl="0" indent="0" algn="l" rtl="0">
              <a:spcBef>
                <a:spcPts val="0"/>
              </a:spcBef>
              <a:spcAft>
                <a:spcPts val="0"/>
              </a:spcAft>
            </a:pPr>
            <a:endParaRPr lang="en-US" dirty="0"/>
          </a:p>
        </p:txBody>
      </p:sp>
    </p:spTree>
    <p:extLst>
      <p:ext uri="{BB962C8B-B14F-4D97-AF65-F5344CB8AC3E}">
        <p14:creationId xmlns:p14="http://schemas.microsoft.com/office/powerpoint/2010/main" val="4159764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a:extLst>
            <a:ext uri="{FF2B5EF4-FFF2-40B4-BE49-F238E27FC236}">
              <a16:creationId xmlns:a16="http://schemas.microsoft.com/office/drawing/2014/main" id="{4AEB054C-203D-A5C9-0C9F-854E7AF852EF}"/>
            </a:ext>
          </a:extLst>
        </p:cNvPr>
        <p:cNvGrpSpPr/>
        <p:nvPr/>
      </p:nvGrpSpPr>
      <p:grpSpPr>
        <a:xfrm>
          <a:off x="0" y="0"/>
          <a:ext cx="0" cy="0"/>
          <a:chOff x="0" y="0"/>
          <a:chExt cx="0" cy="0"/>
        </a:xfrm>
      </p:grpSpPr>
      <p:sp>
        <p:nvSpPr>
          <p:cNvPr id="214" name="Google Shape;214;p34">
            <a:extLst>
              <a:ext uri="{FF2B5EF4-FFF2-40B4-BE49-F238E27FC236}">
                <a16:creationId xmlns:a16="http://schemas.microsoft.com/office/drawing/2014/main" id="{0DCDEE03-A330-B136-F030-8ADA30CA35D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NL" dirty="0"/>
              <a:t>Exploratory data analysis (EDA) </a:t>
            </a:r>
          </a:p>
        </p:txBody>
      </p:sp>
      <p:sp>
        <p:nvSpPr>
          <p:cNvPr id="4" name="TextBox 3">
            <a:extLst>
              <a:ext uri="{FF2B5EF4-FFF2-40B4-BE49-F238E27FC236}">
                <a16:creationId xmlns:a16="http://schemas.microsoft.com/office/drawing/2014/main" id="{025F52C8-6745-C8FD-C19A-7785088FA937}"/>
              </a:ext>
            </a:extLst>
          </p:cNvPr>
          <p:cNvSpPr txBox="1"/>
          <p:nvPr/>
        </p:nvSpPr>
        <p:spPr>
          <a:xfrm>
            <a:off x="720000" y="1402199"/>
            <a:ext cx="6345535" cy="1384995"/>
          </a:xfrm>
          <a:prstGeom prst="rect">
            <a:avLst/>
          </a:prstGeom>
          <a:noFill/>
        </p:spPr>
        <p:txBody>
          <a:bodyPr wrap="square" rtlCol="0">
            <a:spAutoFit/>
          </a:bodyPr>
          <a:lstStyle/>
          <a:p>
            <a:r>
              <a:rPr lang="en-NL" dirty="0"/>
              <a:t>There are two groups of features: 8 Numeric features &amp; 33 Categorical features. </a:t>
            </a:r>
          </a:p>
          <a:p>
            <a:endParaRPr lang="en-NL" dirty="0"/>
          </a:p>
          <a:p>
            <a:r>
              <a:rPr lang="en-NL" dirty="0"/>
              <a:t>We’re mainly into the value distribution, frequency distribution to identify missing value, outliers, potential oppo</a:t>
            </a:r>
            <a:r>
              <a:rPr lang="en-GB" dirty="0"/>
              <a:t>r</a:t>
            </a:r>
            <a:r>
              <a:rPr lang="en-NL" dirty="0"/>
              <a:t>tunity to extract more features for modeling purpose</a:t>
            </a:r>
          </a:p>
        </p:txBody>
      </p:sp>
    </p:spTree>
    <p:extLst>
      <p:ext uri="{BB962C8B-B14F-4D97-AF65-F5344CB8AC3E}">
        <p14:creationId xmlns:p14="http://schemas.microsoft.com/office/powerpoint/2010/main" val="316735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0C043-CA54-9B98-454D-D21054780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83EE7C-7586-C3F3-28C4-D6C4C8F12BDE}"/>
              </a:ext>
            </a:extLst>
          </p:cNvPr>
          <p:cNvSpPr>
            <a:spLocks noGrp="1"/>
          </p:cNvSpPr>
          <p:nvPr>
            <p:ph type="title"/>
          </p:nvPr>
        </p:nvSpPr>
        <p:spPr/>
        <p:txBody>
          <a:bodyPr/>
          <a:lstStyle/>
          <a:p>
            <a:r>
              <a:rPr lang="en-NL" dirty="0"/>
              <a:t>EDA – Numeric feature</a:t>
            </a:r>
          </a:p>
        </p:txBody>
      </p:sp>
      <p:pic>
        <p:nvPicPr>
          <p:cNvPr id="3" name="Picture 2">
            <a:extLst>
              <a:ext uri="{FF2B5EF4-FFF2-40B4-BE49-F238E27FC236}">
                <a16:creationId xmlns:a16="http://schemas.microsoft.com/office/drawing/2014/main" id="{744CB664-FD02-6498-0382-70EDED840AAF}"/>
              </a:ext>
            </a:extLst>
          </p:cNvPr>
          <p:cNvPicPr>
            <a:picLocks noChangeAspect="1"/>
          </p:cNvPicPr>
          <p:nvPr/>
        </p:nvPicPr>
        <p:blipFill>
          <a:blip r:embed="rId2"/>
          <a:stretch>
            <a:fillRect/>
          </a:stretch>
        </p:blipFill>
        <p:spPr>
          <a:xfrm>
            <a:off x="147244" y="1182746"/>
            <a:ext cx="5112002" cy="3383027"/>
          </a:xfrm>
          <a:prstGeom prst="rect">
            <a:avLst/>
          </a:prstGeom>
          <a:ln>
            <a:noFill/>
          </a:ln>
          <a:effectLst>
            <a:outerShdw blurRad="292100" dist="139700" dir="2700000" algn="tl" rotWithShape="0">
              <a:srgbClr val="333333">
                <a:alpha val="65000"/>
              </a:srgbClr>
            </a:outerShdw>
          </a:effectLst>
        </p:spPr>
      </p:pic>
      <p:graphicFrame>
        <p:nvGraphicFramePr>
          <p:cNvPr id="6" name="Table 5">
            <a:extLst>
              <a:ext uri="{FF2B5EF4-FFF2-40B4-BE49-F238E27FC236}">
                <a16:creationId xmlns:a16="http://schemas.microsoft.com/office/drawing/2014/main" id="{659DFE45-20B4-BE5E-6144-0D0E998FFFF9}"/>
              </a:ext>
            </a:extLst>
          </p:cNvPr>
          <p:cNvGraphicFramePr>
            <a:graphicFrameLocks noGrp="1"/>
          </p:cNvGraphicFramePr>
          <p:nvPr>
            <p:extLst>
              <p:ext uri="{D42A27DB-BD31-4B8C-83A1-F6EECF244321}">
                <p14:modId xmlns:p14="http://schemas.microsoft.com/office/powerpoint/2010/main" val="1398152126"/>
              </p:ext>
            </p:extLst>
          </p:nvPr>
        </p:nvGraphicFramePr>
        <p:xfrm>
          <a:off x="5370844" y="1250461"/>
          <a:ext cx="3275286" cy="1346200"/>
        </p:xfrm>
        <a:graphic>
          <a:graphicData uri="http://schemas.openxmlformats.org/drawingml/2006/table">
            <a:tbl>
              <a:tblPr firstRow="1" bandRow="1">
                <a:tableStyleId>{9D7B26C5-4107-4FEC-AEDC-1716B250A1EF}</a:tableStyleId>
              </a:tblPr>
              <a:tblGrid>
                <a:gridCol w="929472">
                  <a:extLst>
                    <a:ext uri="{9D8B030D-6E8A-4147-A177-3AD203B41FA5}">
                      <a16:colId xmlns:a16="http://schemas.microsoft.com/office/drawing/2014/main" val="665291713"/>
                    </a:ext>
                  </a:extLst>
                </a:gridCol>
                <a:gridCol w="2345814">
                  <a:extLst>
                    <a:ext uri="{9D8B030D-6E8A-4147-A177-3AD203B41FA5}">
                      <a16:colId xmlns:a16="http://schemas.microsoft.com/office/drawing/2014/main" val="984680973"/>
                    </a:ext>
                  </a:extLst>
                </a:gridCol>
              </a:tblGrid>
              <a:tr h="0">
                <a:tc>
                  <a:txBody>
                    <a:bodyPr/>
                    <a:lstStyle/>
                    <a:p>
                      <a:r>
                        <a:rPr lang="en-NL" sz="1200" b="0" dirty="0"/>
                        <a:t>Feature </a:t>
                      </a:r>
                    </a:p>
                  </a:txBody>
                  <a:tcPr/>
                </a:tc>
                <a:tc>
                  <a:txBody>
                    <a:bodyPr/>
                    <a:lstStyle/>
                    <a:p>
                      <a:r>
                        <a:rPr lang="en-NL" sz="1200" b="0" dirty="0"/>
                        <a:t>Findings</a:t>
                      </a:r>
                    </a:p>
                  </a:txBody>
                  <a:tcPr/>
                </a:tc>
                <a:extLst>
                  <a:ext uri="{0D108BD9-81ED-4DB2-BD59-A6C34878D82A}">
                    <a16:rowId xmlns:a16="http://schemas.microsoft.com/office/drawing/2014/main" val="4074951306"/>
                  </a:ext>
                </a:extLst>
              </a:tr>
              <a:tr h="370840">
                <a:tc>
                  <a:txBody>
                    <a:bodyPr/>
                    <a:lstStyle/>
                    <a:p>
                      <a:r>
                        <a:rPr lang="en-NL" sz="800" dirty="0"/>
                        <a:t>Age</a:t>
                      </a:r>
                    </a:p>
                  </a:txBody>
                  <a:tcPr/>
                </a:tc>
                <a:tc>
                  <a:txBody>
                    <a:bodyPr/>
                    <a:lstStyle/>
                    <a:p>
                      <a:r>
                        <a:rPr lang="en-NL" sz="800" dirty="0"/>
                        <a:t>There is a spike in each age group indictes there might have certain data sampling pattern. </a:t>
                      </a:r>
                    </a:p>
                  </a:txBody>
                  <a:tcPr/>
                </a:tc>
                <a:extLst>
                  <a:ext uri="{0D108BD9-81ED-4DB2-BD59-A6C34878D82A}">
                    <a16:rowId xmlns:a16="http://schemas.microsoft.com/office/drawing/2014/main" val="1603915616"/>
                  </a:ext>
                </a:extLst>
              </a:tr>
              <a:tr h="370840">
                <a:tc>
                  <a:txBody>
                    <a:bodyPr/>
                    <a:lstStyle/>
                    <a:p>
                      <a:r>
                        <a:rPr lang="en-NL" sz="800" dirty="0"/>
                        <a:t>Wage per hour</a:t>
                      </a:r>
                    </a:p>
                    <a:p>
                      <a:r>
                        <a:rPr lang="en-NL" sz="800" dirty="0"/>
                        <a:t>Capital gains</a:t>
                      </a:r>
                    </a:p>
                    <a:p>
                      <a:r>
                        <a:rPr lang="en-NL" sz="800" dirty="0"/>
                        <a:t>Capital losses</a:t>
                      </a:r>
                    </a:p>
                    <a:p>
                      <a:r>
                        <a:rPr lang="en-NL" sz="800" dirty="0"/>
                        <a:t>Dividens </a:t>
                      </a:r>
                    </a:p>
                    <a:p>
                      <a:endParaRPr lang="en-NL" sz="800" dirty="0"/>
                    </a:p>
                  </a:txBody>
                  <a:tcPr/>
                </a:tc>
                <a:tc>
                  <a:txBody>
                    <a:bodyPr/>
                    <a:lstStyle/>
                    <a:p>
                      <a:r>
                        <a:rPr lang="en-NL" sz="800" dirty="0"/>
                        <a:t>Majority are empty. Zoom in distribution(Remove 0) will show in next slide</a:t>
                      </a:r>
                    </a:p>
                  </a:txBody>
                  <a:tcPr/>
                </a:tc>
                <a:extLst>
                  <a:ext uri="{0D108BD9-81ED-4DB2-BD59-A6C34878D82A}">
                    <a16:rowId xmlns:a16="http://schemas.microsoft.com/office/drawing/2014/main" val="509278861"/>
                  </a:ext>
                </a:extLst>
              </a:tr>
            </a:tbl>
          </a:graphicData>
        </a:graphic>
      </p:graphicFrame>
    </p:spTree>
    <p:extLst>
      <p:ext uri="{BB962C8B-B14F-4D97-AF65-F5344CB8AC3E}">
        <p14:creationId xmlns:p14="http://schemas.microsoft.com/office/powerpoint/2010/main" val="64576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3B85E-5066-B9A5-A539-97DB763B2E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216124-107A-9DF8-B9D1-F5A07C82FF51}"/>
              </a:ext>
            </a:extLst>
          </p:cNvPr>
          <p:cNvSpPr>
            <a:spLocks noGrp="1"/>
          </p:cNvSpPr>
          <p:nvPr>
            <p:ph type="title"/>
          </p:nvPr>
        </p:nvSpPr>
        <p:spPr/>
        <p:txBody>
          <a:bodyPr/>
          <a:lstStyle/>
          <a:p>
            <a:r>
              <a:rPr lang="en-NL" dirty="0"/>
              <a:t>EDA – Numeric feature</a:t>
            </a:r>
          </a:p>
        </p:txBody>
      </p:sp>
      <p:pic>
        <p:nvPicPr>
          <p:cNvPr id="4" name="Picture 3">
            <a:extLst>
              <a:ext uri="{FF2B5EF4-FFF2-40B4-BE49-F238E27FC236}">
                <a16:creationId xmlns:a16="http://schemas.microsoft.com/office/drawing/2014/main" id="{4B59B8D9-32F3-BB24-82DC-A8A50FBF84AF}"/>
              </a:ext>
            </a:extLst>
          </p:cNvPr>
          <p:cNvPicPr>
            <a:picLocks noChangeAspect="1"/>
          </p:cNvPicPr>
          <p:nvPr/>
        </p:nvPicPr>
        <p:blipFill>
          <a:blip r:embed="rId2"/>
          <a:stretch>
            <a:fillRect/>
          </a:stretch>
        </p:blipFill>
        <p:spPr>
          <a:xfrm>
            <a:off x="404447" y="1441919"/>
            <a:ext cx="4825720" cy="2259662"/>
          </a:xfrm>
          <a:prstGeom prst="rect">
            <a:avLst/>
          </a:prstGeom>
          <a:ln>
            <a:noFill/>
          </a:ln>
          <a:effectLst>
            <a:outerShdw blurRad="292100" dist="139700" dir="2700000" algn="tl" rotWithShape="0">
              <a:srgbClr val="333333">
                <a:alpha val="65000"/>
              </a:srgbClr>
            </a:outerShdw>
          </a:effectLst>
        </p:spPr>
      </p:pic>
      <p:graphicFrame>
        <p:nvGraphicFramePr>
          <p:cNvPr id="5" name="Table 4">
            <a:extLst>
              <a:ext uri="{FF2B5EF4-FFF2-40B4-BE49-F238E27FC236}">
                <a16:creationId xmlns:a16="http://schemas.microsoft.com/office/drawing/2014/main" id="{5AF1244A-0DC7-3850-FAD6-368D10F20D7A}"/>
              </a:ext>
            </a:extLst>
          </p:cNvPr>
          <p:cNvGraphicFramePr>
            <a:graphicFrameLocks noGrp="1"/>
          </p:cNvGraphicFramePr>
          <p:nvPr>
            <p:extLst>
              <p:ext uri="{D42A27DB-BD31-4B8C-83A1-F6EECF244321}">
                <p14:modId xmlns:p14="http://schemas.microsoft.com/office/powerpoint/2010/main" val="3977062166"/>
              </p:ext>
            </p:extLst>
          </p:nvPr>
        </p:nvGraphicFramePr>
        <p:xfrm>
          <a:off x="5345723" y="1491622"/>
          <a:ext cx="3275286" cy="1559560"/>
        </p:xfrm>
        <a:graphic>
          <a:graphicData uri="http://schemas.openxmlformats.org/drawingml/2006/table">
            <a:tbl>
              <a:tblPr firstRow="1" bandRow="1">
                <a:tableStyleId>{9D7B26C5-4107-4FEC-AEDC-1716B250A1EF}</a:tableStyleId>
              </a:tblPr>
              <a:tblGrid>
                <a:gridCol w="929472">
                  <a:extLst>
                    <a:ext uri="{9D8B030D-6E8A-4147-A177-3AD203B41FA5}">
                      <a16:colId xmlns:a16="http://schemas.microsoft.com/office/drawing/2014/main" val="665291713"/>
                    </a:ext>
                  </a:extLst>
                </a:gridCol>
                <a:gridCol w="2345814">
                  <a:extLst>
                    <a:ext uri="{9D8B030D-6E8A-4147-A177-3AD203B41FA5}">
                      <a16:colId xmlns:a16="http://schemas.microsoft.com/office/drawing/2014/main" val="984680973"/>
                    </a:ext>
                  </a:extLst>
                </a:gridCol>
              </a:tblGrid>
              <a:tr h="0">
                <a:tc>
                  <a:txBody>
                    <a:bodyPr/>
                    <a:lstStyle/>
                    <a:p>
                      <a:r>
                        <a:rPr lang="en-NL" sz="1200" b="0" dirty="0"/>
                        <a:t>Feature </a:t>
                      </a:r>
                    </a:p>
                  </a:txBody>
                  <a:tcPr/>
                </a:tc>
                <a:tc>
                  <a:txBody>
                    <a:bodyPr/>
                    <a:lstStyle/>
                    <a:p>
                      <a:r>
                        <a:rPr lang="en-NL" sz="1200" b="0" dirty="0"/>
                        <a:t>Findings</a:t>
                      </a:r>
                    </a:p>
                  </a:txBody>
                  <a:tcPr/>
                </a:tc>
                <a:extLst>
                  <a:ext uri="{0D108BD9-81ED-4DB2-BD59-A6C34878D82A}">
                    <a16:rowId xmlns:a16="http://schemas.microsoft.com/office/drawing/2014/main" val="4074951306"/>
                  </a:ext>
                </a:extLst>
              </a:tr>
              <a:tr h="370840">
                <a:tc>
                  <a:txBody>
                    <a:bodyPr/>
                    <a:lstStyle/>
                    <a:p>
                      <a:r>
                        <a:rPr lang="en-NL" sz="800" dirty="0"/>
                        <a:t>Wage per hour</a:t>
                      </a:r>
                    </a:p>
                  </a:txBody>
                  <a:tcPr/>
                </a:tc>
                <a:tc>
                  <a:txBody>
                    <a:bodyPr/>
                    <a:lstStyle/>
                    <a:p>
                      <a:r>
                        <a:rPr lang="en-NL" sz="800" dirty="0"/>
                        <a:t>This feature might be weeky income instead of hourly imcome. As the average is 800 dollar per hour, which is too high for hourly wage</a:t>
                      </a:r>
                    </a:p>
                  </a:txBody>
                  <a:tcPr/>
                </a:tc>
                <a:extLst>
                  <a:ext uri="{0D108BD9-81ED-4DB2-BD59-A6C34878D82A}">
                    <a16:rowId xmlns:a16="http://schemas.microsoft.com/office/drawing/2014/main" val="1603915616"/>
                  </a:ext>
                </a:extLst>
              </a:tr>
              <a:tr h="370840">
                <a:tc>
                  <a:txBody>
                    <a:bodyPr/>
                    <a:lstStyle/>
                    <a:p>
                      <a:r>
                        <a:rPr lang="en-GB" sz="800" dirty="0"/>
                        <a:t>C</a:t>
                      </a:r>
                      <a:r>
                        <a:rPr lang="en-NL" sz="800" dirty="0"/>
                        <a:t>apital gains</a:t>
                      </a:r>
                    </a:p>
                    <a:p>
                      <a:endParaRPr lang="en-NL" sz="800" dirty="0"/>
                    </a:p>
                  </a:txBody>
                  <a:tcPr/>
                </a:tc>
                <a:tc>
                  <a:txBody>
                    <a:bodyPr/>
                    <a:lstStyle/>
                    <a:p>
                      <a:r>
                        <a:rPr lang="en-NL" sz="800" dirty="0"/>
                        <a:t>There is a peak in 100000,  there might be a cap on the declaration? </a:t>
                      </a:r>
                    </a:p>
                  </a:txBody>
                  <a:tcPr/>
                </a:tc>
                <a:extLst>
                  <a:ext uri="{0D108BD9-81ED-4DB2-BD59-A6C34878D82A}">
                    <a16:rowId xmlns:a16="http://schemas.microsoft.com/office/drawing/2014/main" val="509278861"/>
                  </a:ext>
                </a:extLst>
              </a:tr>
              <a:tr h="370840">
                <a:tc>
                  <a:txBody>
                    <a:bodyPr/>
                    <a:lstStyle/>
                    <a:p>
                      <a:r>
                        <a:rPr lang="en-GB" sz="800" dirty="0"/>
                        <a:t>C</a:t>
                      </a:r>
                      <a:r>
                        <a:rPr lang="en-NL" sz="800" dirty="0"/>
                        <a:t>apital losses</a:t>
                      </a:r>
                    </a:p>
                  </a:txBody>
                  <a:tcPr/>
                </a:tc>
                <a:tc>
                  <a:txBody>
                    <a:bodyPr/>
                    <a:lstStyle/>
                    <a:p>
                      <a:r>
                        <a:rPr lang="en-NL" sz="800" dirty="0"/>
                        <a:t>Compared with capital gain, the number of the capital losses is surprisingly small. I would expect the capital losses is also </a:t>
                      </a:r>
                    </a:p>
                  </a:txBody>
                  <a:tcPr/>
                </a:tc>
                <a:extLst>
                  <a:ext uri="{0D108BD9-81ED-4DB2-BD59-A6C34878D82A}">
                    <a16:rowId xmlns:a16="http://schemas.microsoft.com/office/drawing/2014/main" val="3067223413"/>
                  </a:ext>
                </a:extLst>
              </a:tr>
            </a:tbl>
          </a:graphicData>
        </a:graphic>
      </p:graphicFrame>
    </p:spTree>
    <p:extLst>
      <p:ext uri="{BB962C8B-B14F-4D97-AF65-F5344CB8AC3E}">
        <p14:creationId xmlns:p14="http://schemas.microsoft.com/office/powerpoint/2010/main" val="546383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CEEEC-BCD7-2CBD-3708-9AA3F51202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15617D-70E7-D6D1-6150-AAA1769430FF}"/>
              </a:ext>
            </a:extLst>
          </p:cNvPr>
          <p:cNvSpPr>
            <a:spLocks noGrp="1"/>
          </p:cNvSpPr>
          <p:nvPr>
            <p:ph type="title"/>
          </p:nvPr>
        </p:nvSpPr>
        <p:spPr/>
        <p:txBody>
          <a:bodyPr/>
          <a:lstStyle/>
          <a:p>
            <a:r>
              <a:rPr lang="en-NL" dirty="0"/>
              <a:t>EDA – Numeric feature</a:t>
            </a:r>
          </a:p>
        </p:txBody>
      </p:sp>
      <p:pic>
        <p:nvPicPr>
          <p:cNvPr id="3" name="Picture 2">
            <a:extLst>
              <a:ext uri="{FF2B5EF4-FFF2-40B4-BE49-F238E27FC236}">
                <a16:creationId xmlns:a16="http://schemas.microsoft.com/office/drawing/2014/main" id="{51D866B5-23EE-9CCC-2408-8B67140BAA58}"/>
              </a:ext>
            </a:extLst>
          </p:cNvPr>
          <p:cNvPicPr>
            <a:picLocks noChangeAspect="1"/>
          </p:cNvPicPr>
          <p:nvPr/>
        </p:nvPicPr>
        <p:blipFill>
          <a:blip r:embed="rId2"/>
          <a:stretch>
            <a:fillRect/>
          </a:stretch>
        </p:blipFill>
        <p:spPr>
          <a:xfrm>
            <a:off x="452653" y="1113631"/>
            <a:ext cx="4577203" cy="3748515"/>
          </a:xfrm>
          <a:prstGeom prst="rect">
            <a:avLst/>
          </a:prstGeom>
          <a:ln>
            <a:noFill/>
          </a:ln>
          <a:effectLst>
            <a:outerShdw blurRad="292100" dist="139700" dir="2700000" algn="tl" rotWithShape="0">
              <a:srgbClr val="333333">
                <a:alpha val="65000"/>
              </a:srgbClr>
            </a:outerShdw>
          </a:effectLst>
        </p:spPr>
      </p:pic>
      <p:graphicFrame>
        <p:nvGraphicFramePr>
          <p:cNvPr id="5" name="Table 4">
            <a:extLst>
              <a:ext uri="{FF2B5EF4-FFF2-40B4-BE49-F238E27FC236}">
                <a16:creationId xmlns:a16="http://schemas.microsoft.com/office/drawing/2014/main" id="{FC35AB55-0A20-670C-9801-DFAF3AA6BA58}"/>
              </a:ext>
            </a:extLst>
          </p:cNvPr>
          <p:cNvGraphicFramePr>
            <a:graphicFrameLocks noGrp="1"/>
          </p:cNvGraphicFramePr>
          <p:nvPr>
            <p:extLst>
              <p:ext uri="{D42A27DB-BD31-4B8C-83A1-F6EECF244321}">
                <p14:modId xmlns:p14="http://schemas.microsoft.com/office/powerpoint/2010/main" val="629613202"/>
              </p:ext>
            </p:extLst>
          </p:nvPr>
        </p:nvGraphicFramePr>
        <p:xfrm>
          <a:off x="5149780" y="1113631"/>
          <a:ext cx="3370745" cy="1310640"/>
        </p:xfrm>
        <a:graphic>
          <a:graphicData uri="http://schemas.openxmlformats.org/drawingml/2006/table">
            <a:tbl>
              <a:tblPr firstRow="1" bandRow="1">
                <a:tableStyleId>{9D7B26C5-4107-4FEC-AEDC-1716B250A1EF}</a:tableStyleId>
              </a:tblPr>
              <a:tblGrid>
                <a:gridCol w="1090246">
                  <a:extLst>
                    <a:ext uri="{9D8B030D-6E8A-4147-A177-3AD203B41FA5}">
                      <a16:colId xmlns:a16="http://schemas.microsoft.com/office/drawing/2014/main" val="665291713"/>
                    </a:ext>
                  </a:extLst>
                </a:gridCol>
                <a:gridCol w="2280499">
                  <a:extLst>
                    <a:ext uri="{9D8B030D-6E8A-4147-A177-3AD203B41FA5}">
                      <a16:colId xmlns:a16="http://schemas.microsoft.com/office/drawing/2014/main" val="984680973"/>
                    </a:ext>
                  </a:extLst>
                </a:gridCol>
              </a:tblGrid>
              <a:tr h="0">
                <a:tc>
                  <a:txBody>
                    <a:bodyPr/>
                    <a:lstStyle/>
                    <a:p>
                      <a:r>
                        <a:rPr lang="en-NL" sz="1200" b="0" dirty="0"/>
                        <a:t>Feature </a:t>
                      </a:r>
                    </a:p>
                  </a:txBody>
                  <a:tcPr/>
                </a:tc>
                <a:tc>
                  <a:txBody>
                    <a:bodyPr/>
                    <a:lstStyle/>
                    <a:p>
                      <a:r>
                        <a:rPr lang="en-NL" sz="1200" b="0" dirty="0"/>
                        <a:t>Findings</a:t>
                      </a:r>
                    </a:p>
                  </a:txBody>
                  <a:tcPr/>
                </a:tc>
                <a:extLst>
                  <a:ext uri="{0D108BD9-81ED-4DB2-BD59-A6C34878D82A}">
                    <a16:rowId xmlns:a16="http://schemas.microsoft.com/office/drawing/2014/main" val="4074951306"/>
                  </a:ext>
                </a:extLst>
              </a:tr>
              <a:tr h="370840">
                <a:tc>
                  <a:txBody>
                    <a:bodyPr/>
                    <a:lstStyle/>
                    <a:p>
                      <a:r>
                        <a:rPr lang="en-GB" sz="800" dirty="0"/>
                        <a:t>C</a:t>
                      </a:r>
                      <a:r>
                        <a:rPr lang="en-NL" sz="800" dirty="0"/>
                        <a:t>lass of worker</a:t>
                      </a:r>
                    </a:p>
                    <a:p>
                      <a:r>
                        <a:rPr lang="en-NL" sz="800" dirty="0"/>
                        <a:t>Industry recode</a:t>
                      </a:r>
                    </a:p>
                    <a:p>
                      <a:r>
                        <a:rPr lang="en-NL" sz="800" dirty="0"/>
                        <a:t>Occupation recode</a:t>
                      </a:r>
                    </a:p>
                    <a:p>
                      <a:r>
                        <a:rPr lang="en-GB" sz="800" dirty="0"/>
                        <a:t>M</a:t>
                      </a:r>
                      <a:r>
                        <a:rPr lang="en-NL" sz="800" dirty="0"/>
                        <a:t>ajor industry code</a:t>
                      </a:r>
                    </a:p>
                  </a:txBody>
                  <a:tcPr/>
                </a:tc>
                <a:tc>
                  <a:txBody>
                    <a:bodyPr/>
                    <a:lstStyle/>
                    <a:p>
                      <a:r>
                        <a:rPr lang="en-NL" sz="800" dirty="0"/>
                        <a:t>Class 0 might indicates students / children. </a:t>
                      </a:r>
                      <a:br>
                        <a:rPr lang="en-NL" sz="800" dirty="0"/>
                      </a:br>
                      <a:r>
                        <a:rPr lang="en-NL" sz="800" dirty="0"/>
                        <a:t>The class of worker have a lot of private might need pay a bit attention. Might be caused by the sampling approach </a:t>
                      </a:r>
                    </a:p>
                  </a:txBody>
                  <a:tcPr/>
                </a:tc>
                <a:extLst>
                  <a:ext uri="{0D108BD9-81ED-4DB2-BD59-A6C34878D82A}">
                    <a16:rowId xmlns:a16="http://schemas.microsoft.com/office/drawing/2014/main" val="1603915616"/>
                  </a:ext>
                </a:extLst>
              </a:tr>
              <a:tr h="370840">
                <a:tc>
                  <a:txBody>
                    <a:bodyPr/>
                    <a:lstStyle/>
                    <a:p>
                      <a:r>
                        <a:rPr lang="en-GB" sz="800" dirty="0"/>
                        <a:t>Race</a:t>
                      </a:r>
                      <a:endParaRPr lang="en-NL" sz="800" dirty="0"/>
                    </a:p>
                  </a:txBody>
                  <a:tcPr/>
                </a:tc>
                <a:tc>
                  <a:txBody>
                    <a:bodyPr/>
                    <a:lstStyle/>
                    <a:p>
                      <a:r>
                        <a:rPr lang="en-NL" sz="800" dirty="0"/>
                        <a:t>Majority are white, need to pay attention when it comes to race / gender bias if there is any ethical concerns might be raised by public</a:t>
                      </a:r>
                    </a:p>
                  </a:txBody>
                  <a:tcPr/>
                </a:tc>
                <a:extLst>
                  <a:ext uri="{0D108BD9-81ED-4DB2-BD59-A6C34878D82A}">
                    <a16:rowId xmlns:a16="http://schemas.microsoft.com/office/drawing/2014/main" val="509278861"/>
                  </a:ext>
                </a:extLst>
              </a:tr>
            </a:tbl>
          </a:graphicData>
        </a:graphic>
      </p:graphicFrame>
    </p:spTree>
    <p:extLst>
      <p:ext uri="{BB962C8B-B14F-4D97-AF65-F5344CB8AC3E}">
        <p14:creationId xmlns:p14="http://schemas.microsoft.com/office/powerpoint/2010/main" val="2930328208"/>
      </p:ext>
    </p:extLst>
  </p:cSld>
  <p:clrMapOvr>
    <a:masterClrMapping/>
  </p:clrMapOvr>
</p:sld>
</file>

<file path=ppt/theme/theme1.xml><?xml version="1.0" encoding="utf-8"?>
<a:theme xmlns:a="http://schemas.openxmlformats.org/drawingml/2006/main" name="Formal and Professional Portfolio by Slidesgo">
  <a:themeElements>
    <a:clrScheme name="Simple Light">
      <a:dk1>
        <a:srgbClr val="333333"/>
      </a:dk1>
      <a:lt1>
        <a:srgbClr val="F7F4F1"/>
      </a:lt1>
      <a:dk2>
        <a:srgbClr val="444444"/>
      </a:dk2>
      <a:lt2>
        <a:srgbClr val="555555"/>
      </a:lt2>
      <a:accent1>
        <a:srgbClr val="666666"/>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655</TotalTime>
  <Words>1255</Words>
  <Application>Microsoft Macintosh PowerPoint</Application>
  <PresentationFormat>On-screen Show (16:9)</PresentationFormat>
  <Paragraphs>184</Paragraphs>
  <Slides>20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Raleway</vt:lpstr>
      <vt:lpstr>Playfair Display Medium</vt:lpstr>
      <vt:lpstr>Nunito Light</vt:lpstr>
      <vt:lpstr>Arial</vt:lpstr>
      <vt:lpstr>DM Sans</vt:lpstr>
      <vt:lpstr>Arial</vt:lpstr>
      <vt:lpstr>Formal and Professional Portfolio by Slidesgo</vt:lpstr>
      <vt:lpstr>A case study for US Census Bureau:   Predict person’s income is more or less than 50000 dollar</vt:lpstr>
      <vt:lpstr>Overview</vt:lpstr>
      <vt:lpstr>Background</vt:lpstr>
      <vt:lpstr>Usage of model considerations</vt:lpstr>
      <vt:lpstr>Data overview</vt:lpstr>
      <vt:lpstr>Exploratory data analysis (EDA) </vt:lpstr>
      <vt:lpstr>EDA – Numeric feature</vt:lpstr>
      <vt:lpstr>EDA – Numeric feature</vt:lpstr>
      <vt:lpstr>EDA – Numeric feature</vt:lpstr>
      <vt:lpstr>EDA – Categorical feature</vt:lpstr>
      <vt:lpstr>EDA – Categorical feature</vt:lpstr>
      <vt:lpstr>EDA – Categorical feature</vt:lpstr>
      <vt:lpstr>EDA – Insights</vt:lpstr>
      <vt:lpstr>Modeling – results</vt:lpstr>
      <vt:lpstr>Conclusion</vt:lpstr>
      <vt:lpstr>Next step</vt:lpstr>
      <vt:lpstr>Backup slides</vt:lpstr>
      <vt:lpstr>Modeling – setup ( Backup)</vt:lpstr>
      <vt:lpstr>Backup</vt:lpstr>
      <vt:lpstr>Backup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Xi Chen</cp:lastModifiedBy>
  <cp:revision>36</cp:revision>
  <dcterms:modified xsi:type="dcterms:W3CDTF">2025-03-16T18:43:53Z</dcterms:modified>
</cp:coreProperties>
</file>