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0"/>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TT Commons Pro" charset="1" panose="020B0103030102020204"/>
      <p:regular r:id="rId13"/>
    </p:embeddedFont>
    <p:embeddedFont>
      <p:font typeface="TT Commons Pro Bold" charset="1" panose="020B0103030102020204"/>
      <p:regular r:id="rId14"/>
    </p:embeddedFont>
    <p:embeddedFont>
      <p:font typeface="TT Commons Pro Italics" charset="1" panose="020B0103030102020204"/>
      <p:regular r:id="rId15"/>
    </p:embeddedFont>
    <p:embeddedFont>
      <p:font typeface="TT Commons Pro Bold Italics" charset="1" panose="020B0103030102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28" Target="slides/slide12.xml" Type="http://schemas.openxmlformats.org/officeDocument/2006/relationships/slide"/><Relationship Id="rId29" Target="slides/slide13.xml" Type="http://schemas.openxmlformats.org/officeDocument/2006/relationships/slide"/><Relationship Id="rId3" Target="viewProps.xml" Type="http://schemas.openxmlformats.org/officeDocument/2006/relationships/viewProps"/><Relationship Id="rId30" Target="slides/slide14.xml" Type="http://schemas.openxmlformats.org/officeDocument/2006/relationships/slide"/><Relationship Id="rId31" Target="slides/slide15.xml" Type="http://schemas.openxmlformats.org/officeDocument/2006/relationships/slide"/><Relationship Id="rId32" Target="slides/slide16.xml" Type="http://schemas.openxmlformats.org/officeDocument/2006/relationships/slide"/><Relationship Id="rId33" Target="slides/slide17.xml" Type="http://schemas.openxmlformats.org/officeDocument/2006/relationships/slide"/><Relationship Id="rId34" Target="slides/slide18.xml" Type="http://schemas.openxmlformats.org/officeDocument/2006/relationships/slide"/><Relationship Id="rId35" Target="slides/slide19.xml" Type="http://schemas.openxmlformats.org/officeDocument/2006/relationships/slide"/><Relationship Id="rId36" Target="slides/slide20.xml" Type="http://schemas.openxmlformats.org/officeDocument/2006/relationships/slide"/><Relationship Id="rId37" Target="slides/slide21.xml" Type="http://schemas.openxmlformats.org/officeDocument/2006/relationships/slide"/><Relationship Id="rId38" Target="slides/slide22.xml" Type="http://schemas.openxmlformats.org/officeDocument/2006/relationships/slide"/><Relationship Id="rId39" Target="slides/slide23.xml" Type="http://schemas.openxmlformats.org/officeDocument/2006/relationships/slide"/><Relationship Id="rId4" Target="theme/theme1.xml" Type="http://schemas.openxmlformats.org/officeDocument/2006/relationships/theme"/><Relationship Id="rId40" Target="notesMasters/notesMaster1.xml" Type="http://schemas.openxmlformats.org/officeDocument/2006/relationships/notesMaster"/><Relationship Id="rId41" Target="theme/theme2.xml" Type="http://schemas.openxmlformats.org/officeDocument/2006/relationships/theme"/><Relationship Id="rId42" Target="notesSlides/notesSlide1.xml" Type="http://schemas.openxmlformats.org/officeDocument/2006/relationships/notesSlide"/><Relationship Id="rId43" Target="notesSlides/notesSlide2.xml" Type="http://schemas.openxmlformats.org/officeDocument/2006/relationships/notesSlide"/><Relationship Id="rId44" Target="notesSlides/notesSlide3.xml" Type="http://schemas.openxmlformats.org/officeDocument/2006/relationships/notesSlide"/><Relationship Id="rId45" Target="notesSlides/notesSlide4.xml" Type="http://schemas.openxmlformats.org/officeDocument/2006/relationships/notesSlide"/><Relationship Id="rId46" Target="notesSlides/notesSlide5.xml" Type="http://schemas.openxmlformats.org/officeDocument/2006/relationships/notesSlide"/><Relationship Id="rId47" Target="notesSlides/notesSlide6.xml" Type="http://schemas.openxmlformats.org/officeDocument/2006/relationships/notesSlide"/><Relationship Id="rId48" Target="notesSlides/notesSlide7.xml" Type="http://schemas.openxmlformats.org/officeDocument/2006/relationships/notesSlide"/><Relationship Id="rId49" Target="notesSlides/notesSlide8.xml" Type="http://schemas.openxmlformats.org/officeDocument/2006/relationships/notesSlide"/><Relationship Id="rId5" Target="tableStyles.xml" Type="http://schemas.openxmlformats.org/officeDocument/2006/relationships/tableStyles"/><Relationship Id="rId50" Target="notesSlides/notesSlide9.xml" Type="http://schemas.openxmlformats.org/officeDocument/2006/relationships/notesSlide"/><Relationship Id="rId51" Target="notesSlides/notesSlide10.xml" Type="http://schemas.openxmlformats.org/officeDocument/2006/relationships/notesSlide"/><Relationship Id="rId52" Target="notesSlides/notesSlide11.xml" Type="http://schemas.openxmlformats.org/officeDocument/2006/relationships/notesSlide"/><Relationship Id="rId53" Target="notesSlides/notesSlide12.xml" Type="http://schemas.openxmlformats.org/officeDocument/2006/relationships/notesSlide"/><Relationship Id="rId54" Target="notesSlides/notesSlide13.xml" Type="http://schemas.openxmlformats.org/officeDocument/2006/relationships/notesSlide"/><Relationship Id="rId55" Target="notesSlides/notesSlide14.xml" Type="http://schemas.openxmlformats.org/officeDocument/2006/relationships/notesSlide"/><Relationship Id="rId56" Target="notesSlides/notesSlide15.xml" Type="http://schemas.openxmlformats.org/officeDocument/2006/relationships/notesSlide"/><Relationship Id="rId57" Target="notesSlides/notesSlide16.xml" Type="http://schemas.openxmlformats.org/officeDocument/2006/relationships/notesSlide"/><Relationship Id="rId58" Target="notesSlides/notesSlide17.xml" Type="http://schemas.openxmlformats.org/officeDocument/2006/relationships/notesSlide"/><Relationship Id="rId59" Target="notesSlides/notesSlide18.xml" Type="http://schemas.openxmlformats.org/officeDocument/2006/relationships/notesSlide"/><Relationship Id="rId6" Target="fonts/font6.fntdata" Type="http://schemas.openxmlformats.org/officeDocument/2006/relationships/font"/><Relationship Id="rId60" Target="notesSlides/notesSlide19.xml" Type="http://schemas.openxmlformats.org/officeDocument/2006/relationships/notesSlide"/><Relationship Id="rId61" Target="notesSlides/notesSlide20.xml" Type="http://schemas.openxmlformats.org/officeDocument/2006/relationships/note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1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0.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9.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have identified a total of 6 potential points of reflected XSS vulnerability on the website, 3 on the login page, and another 3 on the welcome page.</a:t>
            </a:r>
          </a:p>
          <a:p>
            <a:r>
              <a:rPr lang="en-US"/>
              <a:t/>
            </a:r>
          </a:p>
          <a:p>
            <a:r>
              <a:rPr lang="en-US"/>
              <a:t>All of these points marked on the slides are boxes that take in user input. If any of these user inputs are not properly validated or sanitised, a malicious user may exploit this vulnerability by supplying inappropriate inputs such as scripts in attempt to trick the server into running unintended programs.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First I provide this command as an input.</a:t>
            </a:r>
          </a:p>
          <a:p>
            <a:r>
              <a:rPr lang="en-US"/>
              <a:t/>
            </a:r>
          </a:p>
          <a:p>
            <a:r>
              <a:rPr lang="en-US"/>
              <a:t>Since the database does not sanitise user input and supplies the input to the query as-is, I can exploit this vulnerability to inject such a command.</a:t>
            </a:r>
          </a:p>
          <a:p>
            <a:r>
              <a:rPr lang="en-US"/>
              <a:t/>
            </a:r>
          </a:p>
          <a:p>
            <a:r>
              <a:rPr lang="en-US"/>
              <a:t>Becuase there are already single quotes supplied within the SQL query, this command works to always return True, which will return all instances in the database, therefore providing a list of all the users and their respective information.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Next, I tried to find the name of the database containing user information.</a:t>
            </a:r>
          </a:p>
          <a:p>
            <a:r>
              <a:rPr lang="en-US"/>
              <a:t/>
            </a:r>
          </a:p>
          <a:p>
            <a:r>
              <a:rPr lang="en-US"/>
              <a:t>This command I supplied as an input can be broken down into 3 parts.</a:t>
            </a:r>
          </a:p>
          <a:p>
            <a:r>
              <a:rPr lang="en-US"/>
              <a:t/>
            </a:r>
          </a:p>
          <a:p>
            <a:r>
              <a:rPr lang="en-US"/>
              <a:t>The first part is where the we want the query to be false, so that it does not return unnecessary information from the database.</a:t>
            </a:r>
          </a:p>
          <a:p>
            <a:r>
              <a:rPr lang="en-US"/>
              <a:t/>
            </a:r>
          </a:p>
          <a:p>
            <a:r>
              <a:rPr lang="en-US"/>
              <a:t>The second part is where we select the fields to query from using SQL injection. Here I decided to display the database name in the Phone Number field, which is why I wrote two nulls for the two other fields to be empty.</a:t>
            </a:r>
          </a:p>
          <a:p>
            <a:r>
              <a:rPr lang="en-US"/>
              <a:t/>
            </a:r>
          </a:p>
          <a:p>
            <a:r>
              <a:rPr lang="en-US"/>
              <a:t>The last part of the query is the like 'user%' filter in the WHERE clause. Since my point of interest is in the database containing user information, I use the keyword user followed by the variable length wildcard character to obtain possible names of the database.</a:t>
            </a:r>
          </a:p>
          <a:p>
            <a:r>
              <a:rPr lang="en-US"/>
              <a:t/>
            </a:r>
          </a:p>
          <a:p>
            <a:r>
              <a:rPr lang="en-US"/>
              <a:t>Here we can see that user and users are most likely to be the database that I'm looking for.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a similar logic of what I did previously, here I tried to obtain all the column names of the table name called 'users'</a:t>
            </a:r>
          </a:p>
          <a:p>
            <a:r>
              <a:rPr lang="en-US"/>
              <a:t/>
            </a:r>
          </a:p>
          <a:p>
            <a:r>
              <a:rPr lang="en-US"/>
              <a:t>As we can see, this is the table that I wanted to find. It has user information such as the username, the employee id, the password and many others.</a:t>
            </a:r>
          </a:p>
          <a:p>
            <a:r>
              <a:rPr lang="en-US"/>
              <a:t/>
            </a:r>
          </a:p>
          <a:p>
            <a:r>
              <a:rPr lang="en-US"/>
              <a:t>I have included the screenshots of the results in the slides. There are quite a number of columns present in the table, so I will quickly show the rest of the results over the next few slides.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I exploited the UPDATE code format to perform an update to a field other than the phone number in the database.</a:t>
            </a:r>
          </a:p>
          <a:p>
            <a:r>
              <a:rPr lang="en-US"/>
              <a:t/>
            </a:r>
          </a:p>
          <a:p>
            <a:r>
              <a:rPr lang="en-US"/>
              <a:t>By supplementing a single quote, followed by a comma and a new column_name = value statement, I can perform updates to other columns. I also supplied the argument as to which row in the database I wanted to change.</a:t>
            </a:r>
          </a:p>
          <a:p>
            <a:r>
              <a:rPr lang="en-US"/>
              <a:t/>
            </a:r>
          </a:p>
          <a:p>
            <a:r>
              <a:rPr lang="en-US"/>
              <a:t>Here I successfully changed Alice's salary from 1 million to 99999.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Moving on to the final part, I will discuss the privacy and ethical issues of the three parts A, B, and C separately.</a:t>
            </a:r>
          </a:p>
          <a:p>
            <a:r>
              <a:rPr lang="en-US"/>
              <a:t/>
            </a:r>
          </a:p>
          <a:p>
            <a:r>
              <a:rPr lang="en-US"/>
              <a:t>First of all, part A which is reflected cross-site scripting. This attack can compromise the privacy of an individual when successfully carried out. Since the victim's browser is able to execute whatever script the attacker embeds into the website, the attacker can craft a script to compromise information such as login credentials, personal data, or financial details entered by the user.</a:t>
            </a:r>
          </a:p>
          <a:p>
            <a:r>
              <a:rPr lang="en-US"/>
              <a:t/>
            </a:r>
          </a:p>
          <a:p>
            <a:r>
              <a:rPr lang="en-US"/>
              <a:t>The ethical issues that could arise from such an attack include users' privacy violation, unauthorised access to users' accounts, as well as the dissemination of malicious content.</a:t>
            </a:r>
          </a:p>
          <a:p>
            <a:r>
              <a:rPr lang="en-US"/>
              <a:t/>
            </a:r>
          </a:p>
          <a:p>
            <a:r>
              <a:rPr lang="en-US"/>
              <a:t>The malicious scripts that are injected into web pages allows attackers to steal information such as login credentials, personal information, etc., which violates users' privacy.</a:t>
            </a:r>
          </a:p>
          <a:p>
            <a:r>
              <a:rPr lang="en-US"/>
              <a:t/>
            </a:r>
          </a:p>
          <a:p>
            <a:r>
              <a:rPr lang="en-US"/>
              <a:t>The attacker can also inject scripts that execute actions on behalf of the user, such as manipulate account settings, perform transactions, or even impersonate the user. </a:t>
            </a:r>
          </a:p>
          <a:p>
            <a:r>
              <a:rPr lang="en-US"/>
              <a:t/>
            </a:r>
          </a:p>
          <a:p>
            <a:r>
              <a:rPr lang="en-US"/>
              <a:t>The script injected may also redirect users to malicious websites, distribute malware, or engage in phishing campaigns. This exposes susceptible users to harmful content.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Part B is where a CSRF vulnerability exists within the website. </a:t>
            </a:r>
          </a:p>
          <a:p>
            <a:r>
              <a:rPr lang="en-US"/>
              <a:t/>
            </a:r>
          </a:p>
          <a:p>
            <a:r>
              <a:rPr lang="en-US"/>
              <a:t>In a real world scenario, this would be a breach of user privacy, as the attacker is able to get ahold of sensitive information without the need to log in as the authentic owner of the files. This is a clear violation of privacy.</a:t>
            </a:r>
          </a:p>
          <a:p>
            <a:r>
              <a:rPr lang="en-US"/>
              <a:t/>
            </a:r>
          </a:p>
          <a:p>
            <a:r>
              <a:rPr lang="en-US"/>
              <a:t>This attack is related to several ethical issues, such as privacy violation, unauthorised actions, as well as accountability and liability.</a:t>
            </a:r>
          </a:p>
          <a:p>
            <a:r>
              <a:rPr lang="en-US"/>
              <a:t/>
            </a:r>
          </a:p>
          <a:p>
            <a:r>
              <a:rPr lang="en-US"/>
              <a:t>CSRF attacks that intercept and modify HTTP requests can result in privacy violations. Attackers may manipulate requests to expose or modify private information, such as personal details, preferences, or sensitive data.</a:t>
            </a:r>
          </a:p>
          <a:p>
            <a:r>
              <a:rPr lang="en-US"/>
              <a:t/>
            </a:r>
          </a:p>
          <a:p>
            <a:r>
              <a:rPr lang="en-US"/>
              <a:t>CSRF attacks can also exploit the trust and authentication of a user to perform unauthorized actions on their behalf. This can include modifying account settings, making financial transactions, or changing sensitive information without the user's knowledge or consent. </a:t>
            </a:r>
          </a:p>
          <a:p>
            <a:r>
              <a:rPr lang="en-US"/>
              <a:t/>
            </a:r>
          </a:p>
          <a:p>
            <a:r>
              <a:rPr lang="en-US"/>
              <a:t>Ethical considerations also extend to the accountability and liability of the parties involved. When an attacker intercepts and modifies HTTP requests through CSRF, it may be challenging to trace and attribute responsibility accurately. Determining liability and addressing the consequences of such attacks can pose ethical dilemmas.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performed these tests for all 6 identified points of reflected XSS vulnerability.</a:t>
            </a:r>
          </a:p>
          <a:p>
            <a:r>
              <a:rPr lang="en-US"/>
              <a:t/>
            </a:r>
          </a:p>
          <a:p>
            <a:r>
              <a:rPr lang="en-US"/>
              <a:t>The first test is the most naive reflected XSS attack, where I made an assumption that there is no input validation whatsoever in the website.</a:t>
            </a:r>
          </a:p>
          <a:p>
            <a:r>
              <a:rPr lang="en-US"/>
              <a:t/>
            </a:r>
          </a:p>
          <a:p>
            <a:r>
              <a:rPr lang="en-US"/>
              <a:t>The second test assumes that there is a simple check for the lowercase &lt;script&gt; keyword, therefore it supplies an uppercase &lt;SCRIPT&gt; keyword instead.</a:t>
            </a:r>
          </a:p>
          <a:p>
            <a:r>
              <a:rPr lang="en-US"/>
              <a:t/>
            </a:r>
          </a:p>
          <a:p>
            <a:r>
              <a:rPr lang="en-US"/>
              <a:t>The third and final test is the one that supplies a whole different tag, whereby the script is injected through different means, in this case it's through an image error argument. This completely bypasses all checks for the &lt;script&gt; tag.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SQL injection attacks can have severe privacy implications for individuals. </a:t>
            </a:r>
          </a:p>
          <a:p>
            <a:r>
              <a:rPr lang="en-US"/>
              <a:t/>
            </a:r>
          </a:p>
          <a:p>
            <a:r>
              <a:rPr lang="en-US"/>
              <a:t>If the attacker succeeds in the attack, this could lead to a privacy breach where the attacker has access to a variety of sensitive data such as personal information, financial records and more. What's more, the attacker can perform actions such as modifying or deleting such data, compromising private information stored in the database.</a:t>
            </a:r>
          </a:p>
          <a:p>
            <a:r>
              <a:rPr lang="en-US"/>
              <a:t/>
            </a:r>
          </a:p>
          <a:p>
            <a:r>
              <a:rPr lang="en-US"/>
              <a:t>The ethical issues pertaining to such an attack include violation of user privacy, potential data breaches, and the damage of the application's reputation. </a:t>
            </a:r>
          </a:p>
          <a:p>
            <a:r>
              <a:rPr lang="en-US"/>
              <a:t/>
            </a:r>
          </a:p>
          <a:p>
            <a:r>
              <a:rPr lang="en-US"/>
              <a:t>As mentioned earlier, the attacker can have unauthorised access to sensitive data, which violates the users' privacy.</a:t>
            </a:r>
          </a:p>
          <a:p>
            <a:r>
              <a:rPr lang="en-US"/>
              <a:t>Attackers may also steal, modify or delete data in the database. Users might lose trust in the applications that store their information and choose to not use or even sue the company-in-charge for their loss.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After running the tests on the six points, I found out that only two of those points have reflected XSS vulnerabilities in them, which are the Month and Day input boxes in the welcome page.</a:t>
            </a:r>
          </a:p>
          <a:p>
            <a:r>
              <a:rPr lang="en-US"/>
              <a:t/>
            </a:r>
          </a:p>
          <a:p>
            <a:r>
              <a:rPr lang="en-US"/>
              <a:t>I passed all three tests in these two vulnerable points, whereas for the other points, all the tests were unsuccessful.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are my interpretations of why and why not the reflected XSS vulnerability exists at the points.</a:t>
            </a:r>
          </a:p>
          <a:p>
            <a:r>
              <a:rPr lang="en-US"/>
              <a:t/>
            </a:r>
          </a:p>
          <a:p>
            <a:r>
              <a:rPr lang="en-US"/>
              <a:t>In the login page, the user is prompted to enter their login information, but their input is not displayed back, therefore the reflected xss vulnerability does not exist in all three points.</a:t>
            </a:r>
          </a:p>
          <a:p>
            <a:r>
              <a:rPr lang="en-US"/>
              <a:t/>
            </a:r>
          </a:p>
          <a:p>
            <a:r>
              <a:rPr lang="en-US"/>
              <a:t>Whereas for the welcome page, the input box for 'Year' does not have reflected XSS vulnerability. I think that there might be some form of input validation, which means that the web page filters out user inputs such as those with special characters that are used to represent code syntax, or HTML &lt;script&gt; tags that may be followed by JavaScript code. </a:t>
            </a:r>
          </a:p>
          <a:p>
            <a:r>
              <a:rPr lang="en-US"/>
              <a:t/>
            </a:r>
          </a:p>
          <a:p>
            <a:r>
              <a:rPr lang="en-US"/>
              <a:t>The web page might also implement output encoding in that input box, that is the web page modifies the user input to remove potential malicious input. This is done before the web page displays the input it captured back to the user. </a:t>
            </a:r>
          </a:p>
          <a:p>
            <a:r>
              <a:rPr lang="en-US"/>
              <a:t/>
            </a:r>
          </a:p>
          <a:p>
            <a:r>
              <a:rPr lang="en-US"/>
              <a:t>If it is not done, this results in a reflected XSS vulnerability because the malicious code or script entered by the user could be executed. Since the input boxes of 'Month' and 'Day' have such a vulnerability, it is most likely that these prevention measures are not implemented there.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 outsider attacker may not have information about the login credentials. Therefore it is very unlikely that they can exploit the vulnerability in the welcome page, since it requires them to log in using a valid account.</a:t>
            </a:r>
          </a:p>
          <a:p>
            <a:r>
              <a:rPr lang="en-US"/>
              <a:t/>
            </a:r>
          </a:p>
          <a:p>
            <a:r>
              <a:rPr lang="en-US"/>
              <a:t>But in the case where an attacker is able to log in, Reflected XSS vulnerabilities can be exploited as such:</a:t>
            </a:r>
          </a:p>
          <a:p>
            <a:r>
              <a:rPr lang="en-US"/>
              <a:t/>
            </a:r>
          </a:p>
          <a:p>
            <a:r>
              <a:rPr lang="en-US"/>
              <a:t>The attacker first embeds malicious code within specific characters or tags that resemble code syntax. When the unvalidated user input reflected by the web page to the browser, it is misinterpreted as code and the script is executed within the browser itself. </a:t>
            </a:r>
          </a:p>
          <a:p>
            <a:r>
              <a:rPr lang="en-US"/>
              <a:t/>
            </a:r>
          </a:p>
          <a:p>
            <a:r>
              <a:rPr lang="en-US"/>
              <a:t>The scripts can be programmed to do a variety of things, such as giving unauthorized access to the attacker, or allow the attacker to obtain data that is originally denied access to.</a:t>
            </a:r>
          </a:p>
          <a:p>
            <a:r>
              <a:rPr lang="en-US"/>
              <a:t/>
            </a:r>
          </a:p>
          <a:p>
            <a:r>
              <a:rPr lang="en-US"/>
              <a:t>Some ways to mitigate such a vulnerability include the two points discussed earlier, which are validating user input and encoding output. This filters out malicious user input and makes sure that the embedded scripts do not get reflected to the browser, or even executed by the browser.</a:t>
            </a:r>
          </a:p>
          <a:p>
            <a:r>
              <a:rPr lang="en-US"/>
              <a:t/>
            </a:r>
          </a:p>
          <a:p>
            <a:r>
              <a:rPr lang="en-US"/>
              <a:t>A Web Application Firewall can also be set up to detect and block XSS attacks. The firewall can help inspect incoming inputs for malicious patterns and block potential XSS payloads.</a:t>
            </a:r>
          </a:p>
          <a:p>
            <a:r>
              <a:rPr lang="en-US"/>
              <a:t/>
            </a:r>
          </a:p>
          <a:p>
            <a:r>
              <a:rPr lang="en-US"/>
              <a:t>Another way of mitigation would be to frequently perform security audits to find potential security flaws and apply appropriate security patches to resolve the issues.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Using the Burp Suite tool, I intercepted the request to view a document while logged in as Bob.</a:t>
            </a:r>
          </a:p>
          <a:p>
            <a:r>
              <a:rPr lang="en-US"/>
              <a:t/>
            </a:r>
          </a:p>
          <a:p>
            <a:r>
              <a:rPr lang="en-US"/>
              <a:t>From the intercepted request, we can see that the value of DocID is 1, and the value of uID is 1. This corresponds to the document ID I wanted to find, and the user ID of Bob.</a:t>
            </a:r>
          </a:p>
          <a:p>
            <a:r>
              <a:rPr lang="en-US"/>
              <a:t/>
            </a:r>
          </a:p>
          <a:p>
            <a:r>
              <a:rPr lang="en-US"/>
              <a:t>This indicates that it may be possible for Bob to alter the values to these arguments to gain unauthorised access to private information.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Trying out my hypothesis, I intercepted the view document request submitted as the user Bob, which has user ID of 1.</a:t>
            </a:r>
          </a:p>
          <a:p>
            <a:r>
              <a:rPr lang="en-US"/>
              <a:t/>
            </a:r>
          </a:p>
          <a:p>
            <a:r>
              <a:rPr lang="en-US"/>
              <a:t>Now I alter the uIDrx argument's value to 2, which is the User ID of Charlie.</a:t>
            </a:r>
          </a:p>
          <a:p>
            <a:r>
              <a:rPr lang="en-US"/>
              <a:t/>
            </a:r>
          </a:p>
          <a:p>
            <a:r>
              <a:rPr lang="en-US"/>
              <a:t>Forwarding the request, the website successfully loads Charlie's private document.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Further tests are conducted where I change not only the User ID, but also the document ID. Here I made two changes, where both the user ID and the document ID are changed to 2 in the intercepted request.</a:t>
            </a:r>
          </a:p>
          <a:p>
            <a:r>
              <a:rPr lang="en-US"/>
              <a:t/>
            </a:r>
          </a:p>
          <a:p>
            <a:r>
              <a:rPr lang="en-US"/>
              <a:t>After forwarding the request, I can also access Charlie's second private document as Bob.</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Here are some reasons of why Bob can perform a CSRF attack to gain unauthorised access to Charlie's private documents.</a:t>
            </a:r>
          </a:p>
          <a:p>
            <a:r>
              <a:rPr lang="en-US"/>
              <a:t/>
            </a:r>
          </a:p>
          <a:p>
            <a:r>
              <a:rPr lang="en-US"/>
              <a:t>First of all, the request does not have a CSRF Token implemented. This makes CSRF attacks easier to be carried out since there is no form of validating the request's authenticity.</a:t>
            </a:r>
          </a:p>
          <a:p>
            <a:r>
              <a:rPr lang="en-US"/>
              <a:t/>
            </a:r>
          </a:p>
          <a:p>
            <a:r>
              <a:rPr lang="en-US"/>
              <a:t>Also, since the arguments are stored directly in the request, and the other user's ID is already known to Bob the attacker, he can easily modify the request to target the specific user and their documents to obtain private information.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jpeg" Type="http://schemas.openxmlformats.org/officeDocument/2006/relationships/image"/><Relationship Id="rId4" Target="../media/image10.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jpeg" Type="http://schemas.openxmlformats.org/officeDocument/2006/relationships/image"/><Relationship Id="rId4" Target="../media/image11.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jpeg" Type="http://schemas.openxmlformats.org/officeDocument/2006/relationships/image"/><Relationship Id="rId4" Target="../media/image1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jpeg" Type="http://schemas.openxmlformats.org/officeDocument/2006/relationships/image"/><Relationship Id="rId4" Target="../media/image1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jpeg" Type="http://schemas.openxmlformats.org/officeDocument/2006/relationships/image"/><Relationship Id="rId4" Target="../media/image14.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jpeg" Type="http://schemas.openxmlformats.org/officeDocument/2006/relationships/image"/><Relationship Id="rId4" Target="../media/image15.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jpeg" Type="http://schemas.openxmlformats.org/officeDocument/2006/relationships/image"/><Relationship Id="rId4" Target="../media/image15.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jpe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jpe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jpe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jpe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jpe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28197" b="39378"/>
          <a:stretch>
            <a:fillRect/>
          </a:stretch>
        </p:blipFill>
        <p:spPr>
          <a:xfrm flipH="false" flipV="false">
            <a:off x="0" y="0"/>
            <a:ext cx="18288000" cy="10287000"/>
          </a:xfrm>
          <a:prstGeom prst="rect">
            <a:avLst/>
          </a:prstGeom>
        </p:spPr>
      </p:pic>
      <p:sp>
        <p:nvSpPr>
          <p:cNvPr name="TextBox 3" id="3"/>
          <p:cNvSpPr txBox="true"/>
          <p:nvPr/>
        </p:nvSpPr>
        <p:spPr>
          <a:xfrm rot="0">
            <a:off x="1149138" y="8765373"/>
            <a:ext cx="8115300" cy="843280"/>
          </a:xfrm>
          <a:prstGeom prst="rect">
            <a:avLst/>
          </a:prstGeom>
        </p:spPr>
        <p:txBody>
          <a:bodyPr anchor="t" rtlCol="false" tIns="0" lIns="0" bIns="0" rIns="0">
            <a:spAutoFit/>
          </a:bodyPr>
          <a:lstStyle/>
          <a:p>
            <a:pPr>
              <a:lnSpc>
                <a:spcPts val="3380"/>
              </a:lnSpc>
            </a:pPr>
            <a:r>
              <a:rPr lang="en-US" sz="2600">
                <a:solidFill>
                  <a:srgbClr val="007074"/>
                </a:solidFill>
                <a:latin typeface="TT Commons Pro Bold"/>
              </a:rPr>
              <a:t>CHEN XI DIONG</a:t>
            </a:r>
          </a:p>
          <a:p>
            <a:pPr algn="l" marL="0" indent="0" lvl="0">
              <a:lnSpc>
                <a:spcPts val="3380"/>
              </a:lnSpc>
            </a:pPr>
            <a:r>
              <a:rPr lang="en-US" sz="2600">
                <a:solidFill>
                  <a:srgbClr val="007074"/>
                </a:solidFill>
                <a:latin typeface="TT Commons Pro Bold"/>
              </a:rPr>
              <a:t>29 MAY, 2023</a:t>
            </a:r>
          </a:p>
        </p:txBody>
      </p:sp>
      <p:sp>
        <p:nvSpPr>
          <p:cNvPr name="TextBox 4" id="4"/>
          <p:cNvSpPr txBox="true"/>
          <p:nvPr/>
        </p:nvSpPr>
        <p:spPr>
          <a:xfrm rot="0">
            <a:off x="1028700" y="3375558"/>
            <a:ext cx="16230600" cy="1875828"/>
          </a:xfrm>
          <a:prstGeom prst="rect">
            <a:avLst/>
          </a:prstGeom>
        </p:spPr>
        <p:txBody>
          <a:bodyPr anchor="t" rtlCol="false" tIns="0" lIns="0" bIns="0" rIns="0">
            <a:spAutoFit/>
          </a:bodyPr>
          <a:lstStyle/>
          <a:p>
            <a:pPr>
              <a:lnSpc>
                <a:spcPts val="14343"/>
              </a:lnSpc>
            </a:pPr>
            <a:r>
              <a:rPr lang="en-US" sz="13531">
                <a:solidFill>
                  <a:srgbClr val="007074"/>
                </a:solidFill>
                <a:latin typeface="TT Commons Pro Bold"/>
              </a:rPr>
              <a:t>Assignment 3</a:t>
            </a:r>
          </a:p>
        </p:txBody>
      </p:sp>
      <p:sp>
        <p:nvSpPr>
          <p:cNvPr name="AutoShape 5" id="5"/>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6" id="6"/>
          <p:cNvGrpSpPr/>
          <p:nvPr/>
        </p:nvGrpSpPr>
        <p:grpSpPr>
          <a:xfrm rot="-1018602">
            <a:off x="8039333" y="8905548"/>
            <a:ext cx="13981343" cy="6487382"/>
            <a:chOff x="0" y="0"/>
            <a:chExt cx="6233160" cy="2892204"/>
          </a:xfrm>
        </p:grpSpPr>
        <p:sp>
          <p:nvSpPr>
            <p:cNvPr name="Freeform 7" id="7"/>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8" id="8"/>
          <p:cNvSpPr txBox="true"/>
          <p:nvPr/>
        </p:nvSpPr>
        <p:spPr>
          <a:xfrm rot="0">
            <a:off x="15030004" y="9296400"/>
            <a:ext cx="2712910" cy="5499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p:txBody>
      </p:sp>
      <p:sp>
        <p:nvSpPr>
          <p:cNvPr name="TextBox 9" id="9"/>
          <p:cNvSpPr txBox="true"/>
          <p:nvPr/>
        </p:nvSpPr>
        <p:spPr>
          <a:xfrm rot="0">
            <a:off x="1028700" y="523233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WEB HACKING CHALLENGE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AutoShape 6" id="6"/>
          <p:cNvSpPr/>
          <p:nvPr/>
        </p:nvSpPr>
        <p:spPr>
          <a:xfrm flipH="true">
            <a:off x="2137972" y="6126895"/>
            <a:ext cx="438421" cy="647528"/>
          </a:xfrm>
          <a:prstGeom prst="line">
            <a:avLst/>
          </a:prstGeom>
          <a:ln cap="flat" w="38100">
            <a:solidFill>
              <a:srgbClr val="007074"/>
            </a:solidFill>
            <a:prstDash val="solid"/>
            <a:headEnd type="none" len="sm" w="sm"/>
            <a:tailEnd type="arrow" len="sm" w="med"/>
          </a:ln>
        </p:spPr>
      </p:sp>
      <p:sp>
        <p:nvSpPr>
          <p:cNvPr name="Freeform 7" id="7"/>
          <p:cNvSpPr/>
          <p:nvPr/>
        </p:nvSpPr>
        <p:spPr>
          <a:xfrm flipH="false" flipV="false" rot="0">
            <a:off x="2592168" y="5143500"/>
            <a:ext cx="14667132" cy="2976063"/>
          </a:xfrm>
          <a:custGeom>
            <a:avLst/>
            <a:gdLst/>
            <a:ahLst/>
            <a:cxnLst/>
            <a:rect r="r" b="b" t="t" l="l"/>
            <a:pathLst>
              <a:path h="2976063" w="14667132">
                <a:moveTo>
                  <a:pt x="0" y="0"/>
                </a:moveTo>
                <a:lnTo>
                  <a:pt x="14667132" y="0"/>
                </a:lnTo>
                <a:lnTo>
                  <a:pt x="14667132" y="2976063"/>
                </a:lnTo>
                <a:lnTo>
                  <a:pt x="0" y="2976063"/>
                </a:lnTo>
                <a:lnTo>
                  <a:pt x="0" y="0"/>
                </a:lnTo>
                <a:close/>
              </a:path>
            </a:pathLst>
          </a:custGeom>
          <a:blipFill>
            <a:blip r:embed="rId4"/>
            <a:stretch>
              <a:fillRect l="0" t="0" r="0" b="0"/>
            </a:stretch>
          </a:blipFill>
        </p:spPr>
      </p:sp>
      <p:sp>
        <p:nvSpPr>
          <p:cNvPr name="Freeform 8" id="8"/>
          <p:cNvSpPr/>
          <p:nvPr/>
        </p:nvSpPr>
        <p:spPr>
          <a:xfrm flipH="false" flipV="false" rot="0">
            <a:off x="1028700" y="3806905"/>
            <a:ext cx="16230600" cy="1169884"/>
          </a:xfrm>
          <a:custGeom>
            <a:avLst/>
            <a:gdLst/>
            <a:ahLst/>
            <a:cxnLst/>
            <a:rect r="r" b="b" t="t" l="l"/>
            <a:pathLst>
              <a:path h="1169884" w="16230600">
                <a:moveTo>
                  <a:pt x="0" y="0"/>
                </a:moveTo>
                <a:lnTo>
                  <a:pt x="16230600" y="0"/>
                </a:lnTo>
                <a:lnTo>
                  <a:pt x="16230600" y="1169884"/>
                </a:lnTo>
                <a:lnTo>
                  <a:pt x="0" y="1169884"/>
                </a:lnTo>
                <a:lnTo>
                  <a:pt x="0" y="0"/>
                </a:lnTo>
                <a:close/>
              </a:path>
            </a:pathLst>
          </a:custGeom>
          <a:blipFill>
            <a:blip r:embed="rId5"/>
            <a:stretch>
              <a:fillRect l="0" t="0" r="0" b="0"/>
            </a:stretch>
          </a:blipFill>
        </p:spPr>
      </p:sp>
      <p:sp>
        <p:nvSpPr>
          <p:cNvPr name="TextBox 9" id="9"/>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B.1</a:t>
            </a:r>
          </a:p>
        </p:txBody>
      </p:sp>
      <p:sp>
        <p:nvSpPr>
          <p:cNvPr name="TextBox 10" id="10"/>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GAINING UNAUTHORISED ACCESS TO PRIVATE DATA - EXPLOITATION</a:t>
            </a:r>
          </a:p>
        </p:txBody>
      </p:sp>
      <p:sp>
        <p:nvSpPr>
          <p:cNvPr name="TextBox 11" id="11"/>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B</a:t>
            </a:r>
          </a:p>
        </p:txBody>
      </p:sp>
      <p:sp>
        <p:nvSpPr>
          <p:cNvPr name="TextBox 12" id="12"/>
          <p:cNvSpPr txBox="true"/>
          <p:nvPr/>
        </p:nvSpPr>
        <p:spPr>
          <a:xfrm rot="0">
            <a:off x="1028700" y="2892036"/>
            <a:ext cx="12127137" cy="62293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Bold"/>
              </a:rPr>
              <a:t>Changing the argument of DocID to 2 and uIDrx to 2</a:t>
            </a:r>
          </a:p>
        </p:txBody>
      </p:sp>
      <p:sp>
        <p:nvSpPr>
          <p:cNvPr name="TextBox 13" id="13"/>
          <p:cNvSpPr txBox="true"/>
          <p:nvPr/>
        </p:nvSpPr>
        <p:spPr>
          <a:xfrm rot="0">
            <a:off x="181522" y="6794628"/>
            <a:ext cx="2175661" cy="128968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Bold"/>
              </a:rPr>
              <a:t>User ID: 2 is Charlie!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B.1</a:t>
            </a:r>
          </a:p>
        </p:txBody>
      </p:sp>
      <p:sp>
        <p:nvSpPr>
          <p:cNvPr name="TextBox 7" id="7"/>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GAINING UNAUTHORISED ACCESS TO PRIVATE DATA - ANALYSIS OF RESULTS</a:t>
            </a:r>
          </a:p>
        </p:txBody>
      </p:sp>
      <p:sp>
        <p:nvSpPr>
          <p:cNvPr name="TextBox 8" id="8"/>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B</a:t>
            </a:r>
          </a:p>
        </p:txBody>
      </p:sp>
      <p:sp>
        <p:nvSpPr>
          <p:cNvPr name="TextBox 9" id="9"/>
          <p:cNvSpPr txBox="true"/>
          <p:nvPr/>
        </p:nvSpPr>
        <p:spPr>
          <a:xfrm rot="0">
            <a:off x="1028700" y="2892036"/>
            <a:ext cx="12127137" cy="662368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Why did the attack succeed?</a:t>
            </a:r>
          </a:p>
          <a:p>
            <a:pPr marL="712470" indent="-356235" lvl="1">
              <a:lnSpc>
                <a:spcPts val="5280"/>
              </a:lnSpc>
              <a:buFont typeface="Arial"/>
              <a:buChar char="•"/>
            </a:pPr>
            <a:r>
              <a:rPr lang="en-US" sz="3300">
                <a:solidFill>
                  <a:srgbClr val="007074"/>
                </a:solidFill>
                <a:latin typeface="TT Commons Pro Bold"/>
              </a:rPr>
              <a:t>Lack of CSRF Protection</a:t>
            </a:r>
          </a:p>
          <a:p>
            <a:pPr marL="1424940" indent="-474980" lvl="2">
              <a:lnSpc>
                <a:spcPts val="5280"/>
              </a:lnSpc>
              <a:buFont typeface="Arial"/>
              <a:buChar char="⚬"/>
            </a:pPr>
            <a:r>
              <a:rPr lang="en-US" sz="3300">
                <a:solidFill>
                  <a:srgbClr val="007074"/>
                </a:solidFill>
                <a:latin typeface="TT Commons Pro"/>
              </a:rPr>
              <a:t>No CSRF Token</a:t>
            </a:r>
          </a:p>
          <a:p>
            <a:pPr marL="1424940" indent="-474980" lvl="2">
              <a:lnSpc>
                <a:spcPts val="5280"/>
              </a:lnSpc>
              <a:buFont typeface="Arial"/>
              <a:buChar char="⚬"/>
            </a:pPr>
            <a:r>
              <a:rPr lang="en-US" sz="3300">
                <a:solidFill>
                  <a:srgbClr val="007074"/>
                </a:solidFill>
                <a:latin typeface="TT Commons Pro"/>
              </a:rPr>
              <a:t>Attacker can intercept, modify and forward request </a:t>
            </a:r>
          </a:p>
          <a:p>
            <a:pPr marL="1424940" indent="-474980" lvl="2">
              <a:lnSpc>
                <a:spcPts val="5280"/>
              </a:lnSpc>
              <a:buFont typeface="Arial"/>
              <a:buChar char="⚬"/>
            </a:pPr>
            <a:r>
              <a:rPr lang="en-US" sz="3300">
                <a:solidFill>
                  <a:srgbClr val="007074"/>
                </a:solidFill>
                <a:latin typeface="TT Commons Pro"/>
              </a:rPr>
              <a:t>Server still accepts modified request</a:t>
            </a:r>
          </a:p>
          <a:p>
            <a:pPr marL="712470" indent="-356235" lvl="1">
              <a:lnSpc>
                <a:spcPts val="5280"/>
              </a:lnSpc>
              <a:buFont typeface="Arial"/>
              <a:buChar char="•"/>
            </a:pPr>
            <a:r>
              <a:rPr lang="en-US" sz="3300">
                <a:solidFill>
                  <a:srgbClr val="007074"/>
                </a:solidFill>
                <a:latin typeface="TT Commons Pro Bold"/>
              </a:rPr>
              <a:t>Storing Information in Plain Sight</a:t>
            </a:r>
          </a:p>
          <a:p>
            <a:pPr marL="1424940" indent="-474980" lvl="2">
              <a:lnSpc>
                <a:spcPts val="5280"/>
              </a:lnSpc>
              <a:buFont typeface="Arial"/>
              <a:buChar char="⚬"/>
            </a:pPr>
            <a:r>
              <a:rPr lang="en-US" sz="3300">
                <a:solidFill>
                  <a:srgbClr val="007074"/>
                </a:solidFill>
                <a:latin typeface="TT Commons Pro"/>
              </a:rPr>
              <a:t>DocID and uIDrx are directly exposed in the HTTP request</a:t>
            </a:r>
          </a:p>
          <a:p>
            <a:pPr marL="1424940" indent="-474980" lvl="2">
              <a:lnSpc>
                <a:spcPts val="5280"/>
              </a:lnSpc>
              <a:buFont typeface="Arial"/>
              <a:buChar char="⚬"/>
            </a:pPr>
            <a:r>
              <a:rPr lang="en-US" sz="3300">
                <a:solidFill>
                  <a:srgbClr val="007074"/>
                </a:solidFill>
                <a:latin typeface="TT Commons Pro"/>
              </a:rPr>
              <a:t>Attacker can craft request with known values</a:t>
            </a:r>
          </a:p>
          <a:p>
            <a:pPr>
              <a:lnSpc>
                <a:spcPts val="5280"/>
              </a:lnSpc>
            </a:pPr>
          </a:p>
          <a:p>
            <a:pPr algn="l">
              <a:lnSpc>
                <a:spcPts val="528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Freeform 6" id="6"/>
          <p:cNvSpPr/>
          <p:nvPr/>
        </p:nvSpPr>
        <p:spPr>
          <a:xfrm flipH="false" flipV="false" rot="0">
            <a:off x="1833786" y="4476198"/>
            <a:ext cx="4499353" cy="5059081"/>
          </a:xfrm>
          <a:custGeom>
            <a:avLst/>
            <a:gdLst/>
            <a:ahLst/>
            <a:cxnLst/>
            <a:rect r="r" b="b" t="t" l="l"/>
            <a:pathLst>
              <a:path h="5059081" w="4499353">
                <a:moveTo>
                  <a:pt x="0" y="0"/>
                </a:moveTo>
                <a:lnTo>
                  <a:pt x="4499352" y="0"/>
                </a:lnTo>
                <a:lnTo>
                  <a:pt x="4499352" y="5059081"/>
                </a:lnTo>
                <a:lnTo>
                  <a:pt x="0" y="5059081"/>
                </a:lnTo>
                <a:lnTo>
                  <a:pt x="0" y="0"/>
                </a:lnTo>
                <a:close/>
              </a:path>
            </a:pathLst>
          </a:custGeom>
          <a:blipFill>
            <a:blip r:embed="rId4"/>
            <a:stretch>
              <a:fillRect l="0" t="0" r="0" b="0"/>
            </a:stretch>
          </a:blipFill>
        </p:spPr>
      </p:sp>
      <p:sp>
        <p:nvSpPr>
          <p:cNvPr name="TextBox 7" id="7"/>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C.1</a:t>
            </a:r>
          </a:p>
        </p:txBody>
      </p:sp>
      <p:sp>
        <p:nvSpPr>
          <p:cNvPr name="TextBox 8" id="8"/>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SQL INJECTION VULNERABILITIES - LOOKING UP PRIVATE INFORMATION</a:t>
            </a:r>
          </a:p>
        </p:txBody>
      </p:sp>
      <p:sp>
        <p:nvSpPr>
          <p:cNvPr name="TextBox 9" id="9"/>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C</a:t>
            </a:r>
          </a:p>
        </p:txBody>
      </p:sp>
      <p:sp>
        <p:nvSpPr>
          <p:cNvPr name="TextBox 10" id="10"/>
          <p:cNvSpPr txBox="true"/>
          <p:nvPr/>
        </p:nvSpPr>
        <p:spPr>
          <a:xfrm rot="0">
            <a:off x="1028700" y="2892036"/>
            <a:ext cx="12127137" cy="262318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a) Listing users in the database containing user information</a:t>
            </a:r>
          </a:p>
          <a:p>
            <a:pPr marL="712470" indent="-356235" lvl="1">
              <a:lnSpc>
                <a:spcPts val="5280"/>
              </a:lnSpc>
              <a:buFont typeface="Arial"/>
              <a:buChar char="•"/>
            </a:pPr>
            <a:r>
              <a:rPr lang="en-US" sz="3300">
                <a:solidFill>
                  <a:srgbClr val="007074"/>
                </a:solidFill>
                <a:latin typeface="TT Commons Pro"/>
              </a:rPr>
              <a:t>Using 0'='0 as input</a:t>
            </a:r>
          </a:p>
          <a:p>
            <a:pPr>
              <a:lnSpc>
                <a:spcPts val="5280"/>
              </a:lnSpc>
            </a:pPr>
          </a:p>
          <a:p>
            <a:pPr algn="l">
              <a:lnSpc>
                <a:spcPts val="528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028700" y="2665745"/>
            <a:ext cx="15035882" cy="395668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b) Determining the name of the database containing the user information</a:t>
            </a:r>
          </a:p>
          <a:p>
            <a:pPr marL="712470" indent="-356235" lvl="1">
              <a:lnSpc>
                <a:spcPts val="5280"/>
              </a:lnSpc>
              <a:buFont typeface="Arial"/>
              <a:buChar char="•"/>
            </a:pPr>
            <a:r>
              <a:rPr lang="en-US" sz="3300">
                <a:solidFill>
                  <a:srgbClr val="007074"/>
                </a:solidFill>
                <a:latin typeface="TT Commons Pro"/>
              </a:rPr>
              <a:t>%' and 1=0 union select null, null, table_name from information_schema.tables where table_name like 'user%'#</a:t>
            </a:r>
          </a:p>
          <a:p>
            <a:pPr>
              <a:lnSpc>
                <a:spcPts val="5280"/>
              </a:lnSpc>
            </a:pPr>
          </a:p>
          <a:p>
            <a:pPr>
              <a:lnSpc>
                <a:spcPts val="5280"/>
              </a:lnSpc>
            </a:pPr>
          </a:p>
          <a:p>
            <a:pPr algn="l">
              <a:lnSpc>
                <a:spcPts val="5280"/>
              </a:lnSpc>
            </a:pPr>
          </a:p>
        </p:txBody>
      </p:sp>
      <p:sp>
        <p:nvSpPr>
          <p:cNvPr name="Freeform 7" id="7"/>
          <p:cNvSpPr/>
          <p:nvPr/>
        </p:nvSpPr>
        <p:spPr>
          <a:xfrm flipH="false" flipV="false" rot="0">
            <a:off x="1028700" y="4764475"/>
            <a:ext cx="14422403" cy="3942899"/>
          </a:xfrm>
          <a:custGeom>
            <a:avLst/>
            <a:gdLst/>
            <a:ahLst/>
            <a:cxnLst/>
            <a:rect r="r" b="b" t="t" l="l"/>
            <a:pathLst>
              <a:path h="3942899" w="14422403">
                <a:moveTo>
                  <a:pt x="0" y="0"/>
                </a:moveTo>
                <a:lnTo>
                  <a:pt x="14422403" y="0"/>
                </a:lnTo>
                <a:lnTo>
                  <a:pt x="14422403" y="3942899"/>
                </a:lnTo>
                <a:lnTo>
                  <a:pt x="0" y="3942899"/>
                </a:lnTo>
                <a:lnTo>
                  <a:pt x="0" y="0"/>
                </a:lnTo>
                <a:close/>
              </a:path>
            </a:pathLst>
          </a:custGeom>
          <a:blipFill>
            <a:blip r:embed="rId4"/>
            <a:stretch>
              <a:fillRect l="0" t="0" r="0" b="0"/>
            </a:stretch>
          </a:blipFill>
        </p:spPr>
      </p:sp>
      <p:sp>
        <p:nvSpPr>
          <p:cNvPr name="TextBox 8" id="8"/>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C.1</a:t>
            </a:r>
          </a:p>
        </p:txBody>
      </p:sp>
      <p:sp>
        <p:nvSpPr>
          <p:cNvPr name="TextBox 9" id="9"/>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C</a:t>
            </a:r>
          </a:p>
        </p:txBody>
      </p:sp>
      <p:sp>
        <p:nvSpPr>
          <p:cNvPr name="TextBox 10" id="10"/>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SQL INJECTION VULNERABILITIES - LOOKING UP PRIVATE INFORMATION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sp>
        <p:nvSpPr>
          <p:cNvPr name="Freeform 4" id="4"/>
          <p:cNvSpPr/>
          <p:nvPr/>
        </p:nvSpPr>
        <p:spPr>
          <a:xfrm flipH="false" flipV="false" rot="0">
            <a:off x="1028700" y="4855513"/>
            <a:ext cx="12726147" cy="4839667"/>
          </a:xfrm>
          <a:custGeom>
            <a:avLst/>
            <a:gdLst/>
            <a:ahLst/>
            <a:cxnLst/>
            <a:rect r="r" b="b" t="t" l="l"/>
            <a:pathLst>
              <a:path h="4839667" w="12726147">
                <a:moveTo>
                  <a:pt x="0" y="0"/>
                </a:moveTo>
                <a:lnTo>
                  <a:pt x="12726147" y="0"/>
                </a:lnTo>
                <a:lnTo>
                  <a:pt x="12726147" y="4839667"/>
                </a:lnTo>
                <a:lnTo>
                  <a:pt x="0" y="4839667"/>
                </a:lnTo>
                <a:lnTo>
                  <a:pt x="0" y="0"/>
                </a:lnTo>
                <a:close/>
              </a:path>
            </a:pathLst>
          </a:custGeom>
          <a:blipFill>
            <a:blip r:embed="rId4"/>
            <a:stretch>
              <a:fillRect l="0" t="0" r="0" b="0"/>
            </a:stretch>
          </a:blipFill>
        </p:spPr>
      </p:sp>
      <p:grpSp>
        <p:nvGrpSpPr>
          <p:cNvPr name="Group 5" id="5"/>
          <p:cNvGrpSpPr/>
          <p:nvPr/>
        </p:nvGrpSpPr>
        <p:grpSpPr>
          <a:xfrm rot="-1018602">
            <a:off x="8039333" y="8905548"/>
            <a:ext cx="13981343" cy="6487382"/>
            <a:chOff x="0" y="0"/>
            <a:chExt cx="6233160" cy="2892204"/>
          </a:xfrm>
        </p:grpSpPr>
        <p:sp>
          <p:nvSpPr>
            <p:cNvPr name="Freeform 6" id="6"/>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7" id="7"/>
          <p:cNvSpPr txBox="true"/>
          <p:nvPr/>
        </p:nvSpPr>
        <p:spPr>
          <a:xfrm rot="0">
            <a:off x="1028700" y="2665745"/>
            <a:ext cx="15035882" cy="395668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b) Determining the corresponding fields (columns) in the 'users' table</a:t>
            </a:r>
          </a:p>
          <a:p>
            <a:pPr marL="712470" indent="-356235" lvl="1">
              <a:lnSpc>
                <a:spcPts val="5280"/>
              </a:lnSpc>
              <a:buFont typeface="Arial"/>
              <a:buChar char="•"/>
            </a:pPr>
            <a:r>
              <a:rPr lang="en-US" sz="3300">
                <a:solidFill>
                  <a:srgbClr val="007074"/>
                </a:solidFill>
                <a:latin typeface="TT Commons Pro"/>
              </a:rPr>
              <a:t>%' and 1=0 union select null, null, column_name from information_schema.columns where table_name = 'users' #</a:t>
            </a:r>
          </a:p>
          <a:p>
            <a:pPr>
              <a:lnSpc>
                <a:spcPts val="5280"/>
              </a:lnSpc>
            </a:pPr>
          </a:p>
          <a:p>
            <a:pPr>
              <a:lnSpc>
                <a:spcPts val="5280"/>
              </a:lnSpc>
            </a:pPr>
          </a:p>
          <a:p>
            <a:pPr algn="l">
              <a:lnSpc>
                <a:spcPts val="5280"/>
              </a:lnSpc>
            </a:pPr>
          </a:p>
        </p:txBody>
      </p:sp>
      <p:sp>
        <p:nvSpPr>
          <p:cNvPr name="TextBox 8" id="8"/>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C.1</a:t>
            </a:r>
          </a:p>
        </p:txBody>
      </p:sp>
      <p:sp>
        <p:nvSpPr>
          <p:cNvPr name="TextBox 9" id="9"/>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C</a:t>
            </a:r>
          </a:p>
        </p:txBody>
      </p:sp>
      <p:sp>
        <p:nvSpPr>
          <p:cNvPr name="TextBox 10" id="10"/>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SQL INJECTION VULNERABILITIES - LOOKING UP PRIVATE INFORMATION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sp>
        <p:nvSpPr>
          <p:cNvPr name="Freeform 4" id="4"/>
          <p:cNvSpPr/>
          <p:nvPr/>
        </p:nvSpPr>
        <p:spPr>
          <a:xfrm flipH="false" flipV="false" rot="0">
            <a:off x="1028700" y="3764735"/>
            <a:ext cx="14885648" cy="5629129"/>
          </a:xfrm>
          <a:custGeom>
            <a:avLst/>
            <a:gdLst/>
            <a:ahLst/>
            <a:cxnLst/>
            <a:rect r="r" b="b" t="t" l="l"/>
            <a:pathLst>
              <a:path h="5629129" w="14885648">
                <a:moveTo>
                  <a:pt x="0" y="0"/>
                </a:moveTo>
                <a:lnTo>
                  <a:pt x="14885648" y="0"/>
                </a:lnTo>
                <a:lnTo>
                  <a:pt x="14885648" y="5629129"/>
                </a:lnTo>
                <a:lnTo>
                  <a:pt x="0" y="5629129"/>
                </a:lnTo>
                <a:lnTo>
                  <a:pt x="0" y="0"/>
                </a:lnTo>
                <a:close/>
              </a:path>
            </a:pathLst>
          </a:custGeom>
          <a:blipFill>
            <a:blip r:embed="rId4"/>
            <a:stretch>
              <a:fillRect l="0" t="0" r="0" b="0"/>
            </a:stretch>
          </a:blipFill>
        </p:spPr>
      </p:sp>
      <p:grpSp>
        <p:nvGrpSpPr>
          <p:cNvPr name="Group 5" id="5"/>
          <p:cNvGrpSpPr/>
          <p:nvPr/>
        </p:nvGrpSpPr>
        <p:grpSpPr>
          <a:xfrm rot="-1018602">
            <a:off x="8039333" y="8905548"/>
            <a:ext cx="13981343" cy="6487382"/>
            <a:chOff x="0" y="0"/>
            <a:chExt cx="6233160" cy="2892204"/>
          </a:xfrm>
        </p:grpSpPr>
        <p:sp>
          <p:nvSpPr>
            <p:cNvPr name="Freeform 6" id="6"/>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7" id="7"/>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C.1</a:t>
            </a:r>
          </a:p>
        </p:txBody>
      </p:sp>
      <p:sp>
        <p:nvSpPr>
          <p:cNvPr name="TextBox 8" id="8"/>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C</a:t>
            </a:r>
          </a:p>
        </p:txBody>
      </p:sp>
      <p:sp>
        <p:nvSpPr>
          <p:cNvPr name="TextBox 9" id="9"/>
          <p:cNvSpPr txBox="true"/>
          <p:nvPr/>
        </p:nvSpPr>
        <p:spPr>
          <a:xfrm rot="0">
            <a:off x="1028700" y="2665745"/>
            <a:ext cx="15035882" cy="262318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b) Results extended</a:t>
            </a:r>
          </a:p>
          <a:p>
            <a:pPr>
              <a:lnSpc>
                <a:spcPts val="5280"/>
              </a:lnSpc>
            </a:pPr>
          </a:p>
          <a:p>
            <a:pPr>
              <a:lnSpc>
                <a:spcPts val="5280"/>
              </a:lnSpc>
            </a:pPr>
          </a:p>
          <a:p>
            <a:pPr algn="l">
              <a:lnSpc>
                <a:spcPts val="5280"/>
              </a:lnSpc>
            </a:pPr>
          </a:p>
        </p:txBody>
      </p:sp>
      <p:sp>
        <p:nvSpPr>
          <p:cNvPr name="TextBox 10" id="10"/>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SQL INJECTION VULNERABILITIES - LOOKING UP PRIVATE INFORMATION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sp>
        <p:nvSpPr>
          <p:cNvPr name="Freeform 4" id="4"/>
          <p:cNvSpPr/>
          <p:nvPr/>
        </p:nvSpPr>
        <p:spPr>
          <a:xfrm flipH="false" flipV="false" rot="0">
            <a:off x="1028700" y="3607403"/>
            <a:ext cx="15202390" cy="5669947"/>
          </a:xfrm>
          <a:custGeom>
            <a:avLst/>
            <a:gdLst/>
            <a:ahLst/>
            <a:cxnLst/>
            <a:rect r="r" b="b" t="t" l="l"/>
            <a:pathLst>
              <a:path h="5669947" w="15202390">
                <a:moveTo>
                  <a:pt x="0" y="0"/>
                </a:moveTo>
                <a:lnTo>
                  <a:pt x="15202390" y="0"/>
                </a:lnTo>
                <a:lnTo>
                  <a:pt x="15202390" y="5669947"/>
                </a:lnTo>
                <a:lnTo>
                  <a:pt x="0" y="5669947"/>
                </a:lnTo>
                <a:lnTo>
                  <a:pt x="0" y="0"/>
                </a:lnTo>
                <a:close/>
              </a:path>
            </a:pathLst>
          </a:custGeom>
          <a:blipFill>
            <a:blip r:embed="rId4"/>
            <a:stretch>
              <a:fillRect l="0" t="0" r="0" b="0"/>
            </a:stretch>
          </a:blipFill>
        </p:spPr>
      </p:sp>
      <p:grpSp>
        <p:nvGrpSpPr>
          <p:cNvPr name="Group 5" id="5"/>
          <p:cNvGrpSpPr/>
          <p:nvPr/>
        </p:nvGrpSpPr>
        <p:grpSpPr>
          <a:xfrm rot="-1018602">
            <a:off x="8039333" y="8905548"/>
            <a:ext cx="13981343" cy="6487382"/>
            <a:chOff x="0" y="0"/>
            <a:chExt cx="6233160" cy="2892204"/>
          </a:xfrm>
        </p:grpSpPr>
        <p:sp>
          <p:nvSpPr>
            <p:cNvPr name="Freeform 6" id="6"/>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7" id="7"/>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C.1</a:t>
            </a:r>
          </a:p>
        </p:txBody>
      </p:sp>
      <p:sp>
        <p:nvSpPr>
          <p:cNvPr name="TextBox 8" id="8"/>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C</a:t>
            </a:r>
          </a:p>
        </p:txBody>
      </p:sp>
      <p:sp>
        <p:nvSpPr>
          <p:cNvPr name="TextBox 9" id="9"/>
          <p:cNvSpPr txBox="true"/>
          <p:nvPr/>
        </p:nvSpPr>
        <p:spPr>
          <a:xfrm rot="0">
            <a:off x="1028700" y="2665745"/>
            <a:ext cx="15035882" cy="262318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b) Results extended</a:t>
            </a:r>
          </a:p>
          <a:p>
            <a:pPr>
              <a:lnSpc>
                <a:spcPts val="5280"/>
              </a:lnSpc>
            </a:pPr>
          </a:p>
          <a:p>
            <a:pPr>
              <a:lnSpc>
                <a:spcPts val="5280"/>
              </a:lnSpc>
            </a:pPr>
          </a:p>
          <a:p>
            <a:pPr algn="l">
              <a:lnSpc>
                <a:spcPts val="5280"/>
              </a:lnSpc>
            </a:pPr>
          </a:p>
        </p:txBody>
      </p:sp>
      <p:sp>
        <p:nvSpPr>
          <p:cNvPr name="TextBox 10" id="10"/>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SQL INJECTION VULNERABILITIES - LOOKING UP PRIVATE INFORMATION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sp>
        <p:nvSpPr>
          <p:cNvPr name="Freeform 4" id="4"/>
          <p:cNvSpPr/>
          <p:nvPr/>
        </p:nvSpPr>
        <p:spPr>
          <a:xfrm flipH="false" flipV="false" rot="0">
            <a:off x="1028700" y="3595567"/>
            <a:ext cx="15035882" cy="5684001"/>
          </a:xfrm>
          <a:custGeom>
            <a:avLst/>
            <a:gdLst/>
            <a:ahLst/>
            <a:cxnLst/>
            <a:rect r="r" b="b" t="t" l="l"/>
            <a:pathLst>
              <a:path h="5684001" w="15035882">
                <a:moveTo>
                  <a:pt x="0" y="0"/>
                </a:moveTo>
                <a:lnTo>
                  <a:pt x="15035882" y="0"/>
                </a:lnTo>
                <a:lnTo>
                  <a:pt x="15035882" y="5684001"/>
                </a:lnTo>
                <a:lnTo>
                  <a:pt x="0" y="5684001"/>
                </a:lnTo>
                <a:lnTo>
                  <a:pt x="0" y="0"/>
                </a:lnTo>
                <a:close/>
              </a:path>
            </a:pathLst>
          </a:custGeom>
          <a:blipFill>
            <a:blip r:embed="rId4"/>
            <a:stretch>
              <a:fillRect l="0" t="0" r="0" b="0"/>
            </a:stretch>
          </a:blipFill>
        </p:spPr>
      </p:sp>
      <p:grpSp>
        <p:nvGrpSpPr>
          <p:cNvPr name="Group 5" id="5"/>
          <p:cNvGrpSpPr/>
          <p:nvPr/>
        </p:nvGrpSpPr>
        <p:grpSpPr>
          <a:xfrm rot="-1018602">
            <a:off x="8039333" y="8905548"/>
            <a:ext cx="13981343" cy="6487382"/>
            <a:chOff x="0" y="0"/>
            <a:chExt cx="6233160" cy="2892204"/>
          </a:xfrm>
        </p:grpSpPr>
        <p:sp>
          <p:nvSpPr>
            <p:cNvPr name="Freeform 6" id="6"/>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7" id="7"/>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C.1</a:t>
            </a:r>
          </a:p>
        </p:txBody>
      </p:sp>
      <p:sp>
        <p:nvSpPr>
          <p:cNvPr name="TextBox 8" id="8"/>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C</a:t>
            </a:r>
          </a:p>
        </p:txBody>
      </p:sp>
      <p:sp>
        <p:nvSpPr>
          <p:cNvPr name="TextBox 9" id="9"/>
          <p:cNvSpPr txBox="true"/>
          <p:nvPr/>
        </p:nvSpPr>
        <p:spPr>
          <a:xfrm rot="0">
            <a:off x="1028700" y="2665745"/>
            <a:ext cx="15035882" cy="262318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b) Results extended</a:t>
            </a:r>
          </a:p>
          <a:p>
            <a:pPr>
              <a:lnSpc>
                <a:spcPts val="5280"/>
              </a:lnSpc>
            </a:pPr>
          </a:p>
          <a:p>
            <a:pPr>
              <a:lnSpc>
                <a:spcPts val="5280"/>
              </a:lnSpc>
            </a:pPr>
          </a:p>
          <a:p>
            <a:pPr algn="l">
              <a:lnSpc>
                <a:spcPts val="5280"/>
              </a:lnSpc>
            </a:pPr>
          </a:p>
        </p:txBody>
      </p:sp>
      <p:sp>
        <p:nvSpPr>
          <p:cNvPr name="TextBox 10" id="10"/>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SQL INJECTION VULNERABILITIES - LOOKING UP PRIVATE INFORMATION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sp>
        <p:nvSpPr>
          <p:cNvPr name="Freeform 4" id="4"/>
          <p:cNvSpPr/>
          <p:nvPr/>
        </p:nvSpPr>
        <p:spPr>
          <a:xfrm flipH="false" flipV="false" rot="0">
            <a:off x="1028700" y="3595567"/>
            <a:ext cx="15035882" cy="5684001"/>
          </a:xfrm>
          <a:custGeom>
            <a:avLst/>
            <a:gdLst/>
            <a:ahLst/>
            <a:cxnLst/>
            <a:rect r="r" b="b" t="t" l="l"/>
            <a:pathLst>
              <a:path h="5684001" w="15035882">
                <a:moveTo>
                  <a:pt x="0" y="0"/>
                </a:moveTo>
                <a:lnTo>
                  <a:pt x="15035882" y="0"/>
                </a:lnTo>
                <a:lnTo>
                  <a:pt x="15035882" y="5684001"/>
                </a:lnTo>
                <a:lnTo>
                  <a:pt x="0" y="5684001"/>
                </a:lnTo>
                <a:lnTo>
                  <a:pt x="0" y="0"/>
                </a:lnTo>
                <a:close/>
              </a:path>
            </a:pathLst>
          </a:custGeom>
          <a:blipFill>
            <a:blip r:embed="rId4"/>
            <a:stretch>
              <a:fillRect l="0" t="0" r="0" b="0"/>
            </a:stretch>
          </a:blipFill>
        </p:spPr>
      </p:sp>
      <p:grpSp>
        <p:nvGrpSpPr>
          <p:cNvPr name="Group 5" id="5"/>
          <p:cNvGrpSpPr/>
          <p:nvPr/>
        </p:nvGrpSpPr>
        <p:grpSpPr>
          <a:xfrm rot="-1018602">
            <a:off x="8039333" y="8905548"/>
            <a:ext cx="13981343" cy="6487382"/>
            <a:chOff x="0" y="0"/>
            <a:chExt cx="6233160" cy="2892204"/>
          </a:xfrm>
        </p:grpSpPr>
        <p:sp>
          <p:nvSpPr>
            <p:cNvPr name="Freeform 6" id="6"/>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7" id="7"/>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C.2</a:t>
            </a:r>
          </a:p>
        </p:txBody>
      </p:sp>
      <p:sp>
        <p:nvSpPr>
          <p:cNvPr name="TextBox 8" id="8"/>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C</a:t>
            </a:r>
          </a:p>
        </p:txBody>
      </p:sp>
      <p:sp>
        <p:nvSpPr>
          <p:cNvPr name="TextBox 9" id="9"/>
          <p:cNvSpPr txBox="true"/>
          <p:nvPr/>
        </p:nvSpPr>
        <p:spPr>
          <a:xfrm rot="0">
            <a:off x="1028700" y="2665745"/>
            <a:ext cx="15035882" cy="262318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b) Results extended</a:t>
            </a:r>
          </a:p>
          <a:p>
            <a:pPr>
              <a:lnSpc>
                <a:spcPts val="5280"/>
              </a:lnSpc>
            </a:pPr>
          </a:p>
          <a:p>
            <a:pPr>
              <a:lnSpc>
                <a:spcPts val="5280"/>
              </a:lnSpc>
            </a:pPr>
          </a:p>
          <a:p>
            <a:pPr algn="l">
              <a:lnSpc>
                <a:spcPts val="5280"/>
              </a:lnSpc>
            </a:pPr>
          </a:p>
        </p:txBody>
      </p:sp>
      <p:sp>
        <p:nvSpPr>
          <p:cNvPr name="TextBox 10" id="10"/>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SQL INJECTION VULNERABILITIES - LOOKING UP PRIVATE INFORMATION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Freeform 6" id="6"/>
          <p:cNvSpPr/>
          <p:nvPr/>
        </p:nvSpPr>
        <p:spPr>
          <a:xfrm flipH="false" flipV="false" rot="0">
            <a:off x="1028700" y="6336680"/>
            <a:ext cx="4846075" cy="2762716"/>
          </a:xfrm>
          <a:custGeom>
            <a:avLst/>
            <a:gdLst/>
            <a:ahLst/>
            <a:cxnLst/>
            <a:rect r="r" b="b" t="t" l="l"/>
            <a:pathLst>
              <a:path h="2762716" w="4846075">
                <a:moveTo>
                  <a:pt x="0" y="0"/>
                </a:moveTo>
                <a:lnTo>
                  <a:pt x="4846075" y="0"/>
                </a:lnTo>
                <a:lnTo>
                  <a:pt x="4846075" y="2762716"/>
                </a:lnTo>
                <a:lnTo>
                  <a:pt x="0" y="2762716"/>
                </a:lnTo>
                <a:lnTo>
                  <a:pt x="0" y="0"/>
                </a:lnTo>
                <a:close/>
              </a:path>
            </a:pathLst>
          </a:custGeom>
          <a:blipFill>
            <a:blip r:embed="rId4"/>
            <a:stretch>
              <a:fillRect l="0" t="0" r="0" b="0"/>
            </a:stretch>
          </a:blipFill>
        </p:spPr>
      </p:sp>
      <p:sp>
        <p:nvSpPr>
          <p:cNvPr name="Freeform 7" id="7"/>
          <p:cNvSpPr/>
          <p:nvPr/>
        </p:nvSpPr>
        <p:spPr>
          <a:xfrm flipH="false" flipV="false" rot="0">
            <a:off x="7500397" y="6336680"/>
            <a:ext cx="5242177" cy="2904449"/>
          </a:xfrm>
          <a:custGeom>
            <a:avLst/>
            <a:gdLst/>
            <a:ahLst/>
            <a:cxnLst/>
            <a:rect r="r" b="b" t="t" l="l"/>
            <a:pathLst>
              <a:path h="2904449" w="5242177">
                <a:moveTo>
                  <a:pt x="0" y="0"/>
                </a:moveTo>
                <a:lnTo>
                  <a:pt x="5242177" y="0"/>
                </a:lnTo>
                <a:lnTo>
                  <a:pt x="5242177" y="2904449"/>
                </a:lnTo>
                <a:lnTo>
                  <a:pt x="0" y="2904449"/>
                </a:lnTo>
                <a:lnTo>
                  <a:pt x="0" y="0"/>
                </a:lnTo>
                <a:close/>
              </a:path>
            </a:pathLst>
          </a:custGeom>
          <a:blipFill>
            <a:blip r:embed="rId5"/>
            <a:stretch>
              <a:fillRect l="0" t="0" r="0" b="0"/>
            </a:stretch>
          </a:blipFill>
        </p:spPr>
      </p:sp>
      <p:sp>
        <p:nvSpPr>
          <p:cNvPr name="TextBox 8" id="8"/>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C.2</a:t>
            </a:r>
          </a:p>
        </p:txBody>
      </p:sp>
      <p:sp>
        <p:nvSpPr>
          <p:cNvPr name="TextBox 9" id="9"/>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C</a:t>
            </a:r>
          </a:p>
        </p:txBody>
      </p:sp>
      <p:sp>
        <p:nvSpPr>
          <p:cNvPr name="TextBox 10" id="10"/>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SQL INJECTION VULNERABILITIES - MODIFYING THE TABLE</a:t>
            </a:r>
          </a:p>
        </p:txBody>
      </p:sp>
      <p:sp>
        <p:nvSpPr>
          <p:cNvPr name="TextBox 11" id="11"/>
          <p:cNvSpPr txBox="true"/>
          <p:nvPr/>
        </p:nvSpPr>
        <p:spPr>
          <a:xfrm rot="0">
            <a:off x="1028700" y="2665745"/>
            <a:ext cx="15035882" cy="328993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a) Updating information using the fields</a:t>
            </a:r>
          </a:p>
          <a:p>
            <a:pPr marL="712470" indent="-356235" lvl="1">
              <a:lnSpc>
                <a:spcPts val="5280"/>
              </a:lnSpc>
              <a:buFont typeface="Arial"/>
              <a:buChar char="•"/>
            </a:pPr>
            <a:r>
              <a:rPr lang="en-US" sz="3300">
                <a:solidFill>
                  <a:srgbClr val="007074"/>
                </a:solidFill>
                <a:latin typeface="TT Commons Pro"/>
              </a:rPr>
              <a:t>123456', salary = 99999 where username = 'Alice'; #</a:t>
            </a:r>
          </a:p>
          <a:p>
            <a:pPr>
              <a:lnSpc>
                <a:spcPts val="5280"/>
              </a:lnSpc>
            </a:pPr>
          </a:p>
          <a:p>
            <a:pPr>
              <a:lnSpc>
                <a:spcPts val="5280"/>
              </a:lnSpc>
            </a:pPr>
          </a:p>
          <a:p>
            <a:pPr algn="l">
              <a:lnSpc>
                <a:spcPts val="5280"/>
              </a:lnSpc>
            </a:pPr>
          </a:p>
        </p:txBody>
      </p:sp>
      <p:sp>
        <p:nvSpPr>
          <p:cNvPr name="TextBox 12" id="12"/>
          <p:cNvSpPr txBox="true"/>
          <p:nvPr/>
        </p:nvSpPr>
        <p:spPr>
          <a:xfrm rot="0">
            <a:off x="1028700" y="4785786"/>
            <a:ext cx="15035882" cy="262318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b) Results: Before and After Change</a:t>
            </a:r>
          </a:p>
          <a:p>
            <a:pPr>
              <a:lnSpc>
                <a:spcPts val="5280"/>
              </a:lnSpc>
            </a:pPr>
          </a:p>
          <a:p>
            <a:pPr>
              <a:lnSpc>
                <a:spcPts val="5280"/>
              </a:lnSpc>
            </a:pPr>
          </a:p>
          <a:p>
            <a:pPr algn="l">
              <a:lnSpc>
                <a:spcPts val="5280"/>
              </a:lnSpc>
            </a:pPr>
          </a:p>
        </p:txBody>
      </p:sp>
      <p:sp>
        <p:nvSpPr>
          <p:cNvPr name="TextBox 13" id="13"/>
          <p:cNvSpPr txBox="true"/>
          <p:nvPr/>
        </p:nvSpPr>
        <p:spPr>
          <a:xfrm rot="0">
            <a:off x="1028700" y="5558959"/>
            <a:ext cx="2724626" cy="2623185"/>
          </a:xfrm>
          <a:prstGeom prst="rect">
            <a:avLst/>
          </a:prstGeom>
        </p:spPr>
        <p:txBody>
          <a:bodyPr anchor="t" rtlCol="false" tIns="0" lIns="0" bIns="0" rIns="0">
            <a:spAutoFit/>
          </a:bodyPr>
          <a:lstStyle/>
          <a:p>
            <a:pPr>
              <a:lnSpc>
                <a:spcPts val="5280"/>
              </a:lnSpc>
            </a:pPr>
            <a:r>
              <a:rPr lang="en-US" sz="3300">
                <a:solidFill>
                  <a:srgbClr val="007074"/>
                </a:solidFill>
                <a:latin typeface="TT Commons Pro"/>
              </a:rPr>
              <a:t>Before Change</a:t>
            </a:r>
          </a:p>
          <a:p>
            <a:pPr>
              <a:lnSpc>
                <a:spcPts val="5280"/>
              </a:lnSpc>
            </a:pPr>
          </a:p>
          <a:p>
            <a:pPr>
              <a:lnSpc>
                <a:spcPts val="5280"/>
              </a:lnSpc>
            </a:pPr>
          </a:p>
          <a:p>
            <a:pPr algn="l">
              <a:lnSpc>
                <a:spcPts val="5280"/>
              </a:lnSpc>
            </a:pPr>
          </a:p>
        </p:txBody>
      </p:sp>
      <p:sp>
        <p:nvSpPr>
          <p:cNvPr name="TextBox 14" id="14"/>
          <p:cNvSpPr txBox="true"/>
          <p:nvPr/>
        </p:nvSpPr>
        <p:spPr>
          <a:xfrm rot="0">
            <a:off x="7396859" y="5558959"/>
            <a:ext cx="2401074" cy="2623185"/>
          </a:xfrm>
          <a:prstGeom prst="rect">
            <a:avLst/>
          </a:prstGeom>
        </p:spPr>
        <p:txBody>
          <a:bodyPr anchor="t" rtlCol="false" tIns="0" lIns="0" bIns="0" rIns="0">
            <a:spAutoFit/>
          </a:bodyPr>
          <a:lstStyle/>
          <a:p>
            <a:pPr>
              <a:lnSpc>
                <a:spcPts val="5280"/>
              </a:lnSpc>
            </a:pPr>
            <a:r>
              <a:rPr lang="en-US" sz="3300">
                <a:solidFill>
                  <a:srgbClr val="007074"/>
                </a:solidFill>
                <a:latin typeface="TT Commons Pro"/>
              </a:rPr>
              <a:t>After Change</a:t>
            </a:r>
          </a:p>
          <a:p>
            <a:pPr>
              <a:lnSpc>
                <a:spcPts val="5280"/>
              </a:lnSpc>
            </a:pPr>
          </a:p>
          <a:p>
            <a:pPr>
              <a:lnSpc>
                <a:spcPts val="5280"/>
              </a:lnSpc>
            </a:pPr>
          </a:p>
          <a:p>
            <a:pPr algn="l">
              <a:lnSpc>
                <a:spcPts val="528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5030004" y="9296400"/>
            <a:ext cx="2712910" cy="5499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p:txBody>
      </p:sp>
      <p:grpSp>
        <p:nvGrpSpPr>
          <p:cNvPr name="Group 7" id="7"/>
          <p:cNvGrpSpPr/>
          <p:nvPr/>
        </p:nvGrpSpPr>
        <p:grpSpPr>
          <a:xfrm rot="0">
            <a:off x="1028700" y="1200928"/>
            <a:ext cx="12127137" cy="5716127"/>
            <a:chOff x="0" y="0"/>
            <a:chExt cx="16169516" cy="7621503"/>
          </a:xfrm>
        </p:grpSpPr>
        <p:sp>
          <p:nvSpPr>
            <p:cNvPr name="TextBox 8" id="8"/>
            <p:cNvSpPr txBox="true"/>
            <p:nvPr/>
          </p:nvSpPr>
          <p:spPr>
            <a:xfrm rot="0">
              <a:off x="0" y="2387198"/>
              <a:ext cx="16169516" cy="5234305"/>
            </a:xfrm>
            <a:prstGeom prst="rect">
              <a:avLst/>
            </a:prstGeom>
          </p:spPr>
          <p:txBody>
            <a:bodyPr anchor="t" rtlCol="false" tIns="0" lIns="0" bIns="0" rIns="0">
              <a:spAutoFit/>
            </a:bodyPr>
            <a:lstStyle/>
            <a:p>
              <a:pPr marL="712470" indent="-356235" lvl="1">
                <a:lnSpc>
                  <a:spcPts val="5280"/>
                </a:lnSpc>
                <a:buFont typeface="Arial"/>
                <a:buChar char="•"/>
              </a:pPr>
              <a:r>
                <a:rPr lang="en-US" sz="3300">
                  <a:solidFill>
                    <a:srgbClr val="007074"/>
                  </a:solidFill>
                  <a:latin typeface="TT Commons Pro Bold"/>
                </a:rPr>
                <a:t>Task A.1</a:t>
              </a:r>
            </a:p>
            <a:p>
              <a:pPr marL="712470" indent="-356235" lvl="1">
                <a:lnSpc>
                  <a:spcPts val="5280"/>
                </a:lnSpc>
                <a:buFont typeface="Arial"/>
                <a:buChar char="•"/>
              </a:pPr>
              <a:r>
                <a:rPr lang="en-US" sz="3300">
                  <a:solidFill>
                    <a:srgbClr val="007074"/>
                  </a:solidFill>
                  <a:latin typeface="TT Commons Pro Bold"/>
                </a:rPr>
                <a:t>Task A.2</a:t>
              </a:r>
            </a:p>
            <a:p>
              <a:pPr marL="712470" indent="-356235" lvl="1">
                <a:lnSpc>
                  <a:spcPts val="5280"/>
                </a:lnSpc>
                <a:buFont typeface="Arial"/>
                <a:buChar char="•"/>
              </a:pPr>
              <a:r>
                <a:rPr lang="en-US" sz="3300">
                  <a:solidFill>
                    <a:srgbClr val="007074"/>
                  </a:solidFill>
                  <a:latin typeface="TT Commons Pro Bold"/>
                </a:rPr>
                <a:t>Task B.1</a:t>
              </a:r>
            </a:p>
            <a:p>
              <a:pPr marL="712470" indent="-356235" lvl="1">
                <a:lnSpc>
                  <a:spcPts val="5280"/>
                </a:lnSpc>
                <a:buFont typeface="Arial"/>
                <a:buChar char="•"/>
              </a:pPr>
              <a:r>
                <a:rPr lang="en-US" sz="3300">
                  <a:solidFill>
                    <a:srgbClr val="007074"/>
                  </a:solidFill>
                  <a:latin typeface="TT Commons Pro Bold"/>
                </a:rPr>
                <a:t>Task C.1</a:t>
              </a:r>
            </a:p>
            <a:p>
              <a:pPr marL="712470" indent="-356235" lvl="1">
                <a:lnSpc>
                  <a:spcPts val="5280"/>
                </a:lnSpc>
                <a:buFont typeface="Arial"/>
                <a:buChar char="•"/>
              </a:pPr>
              <a:r>
                <a:rPr lang="en-US" sz="3300">
                  <a:solidFill>
                    <a:srgbClr val="007074"/>
                  </a:solidFill>
                  <a:latin typeface="TT Commons Pro Bold"/>
                </a:rPr>
                <a:t>Task C.2</a:t>
              </a:r>
            </a:p>
            <a:p>
              <a:pPr algn="l" marL="712470" indent="-356235" lvl="1">
                <a:lnSpc>
                  <a:spcPts val="5280"/>
                </a:lnSpc>
                <a:buFont typeface="Arial"/>
                <a:buChar char="•"/>
              </a:pPr>
              <a:r>
                <a:rPr lang="en-US" sz="3300">
                  <a:solidFill>
                    <a:srgbClr val="007074"/>
                  </a:solidFill>
                  <a:latin typeface="TT Commons Pro Bold"/>
                </a:rPr>
                <a:t>Task D</a:t>
              </a:r>
            </a:p>
          </p:txBody>
        </p:sp>
        <p:sp>
          <p:nvSpPr>
            <p:cNvPr name="TextBox 9" id="9"/>
            <p:cNvSpPr txBox="true"/>
            <p:nvPr/>
          </p:nvSpPr>
          <p:spPr>
            <a:xfrm rot="0">
              <a:off x="0" y="123825"/>
              <a:ext cx="14145169" cy="1668705"/>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Agenda</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D</a:t>
            </a:r>
          </a:p>
        </p:txBody>
      </p:sp>
      <p:sp>
        <p:nvSpPr>
          <p:cNvPr name="TextBox 7" id="7"/>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D</a:t>
            </a:r>
          </a:p>
        </p:txBody>
      </p:sp>
      <p:sp>
        <p:nvSpPr>
          <p:cNvPr name="TextBox 8" id="8"/>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PRIVACY AND ETHICS - DISCUSSION</a:t>
            </a:r>
          </a:p>
        </p:txBody>
      </p:sp>
      <p:sp>
        <p:nvSpPr>
          <p:cNvPr name="TextBox 9" id="9"/>
          <p:cNvSpPr txBox="true"/>
          <p:nvPr/>
        </p:nvSpPr>
        <p:spPr>
          <a:xfrm rot="0">
            <a:off x="1028700" y="2665745"/>
            <a:ext cx="15035882" cy="729043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Part A - Reflected XSS</a:t>
            </a:r>
          </a:p>
          <a:p>
            <a:pPr marL="712470" indent="-356235" lvl="1">
              <a:lnSpc>
                <a:spcPts val="5280"/>
              </a:lnSpc>
              <a:buFont typeface="Arial"/>
              <a:buChar char="•"/>
            </a:pPr>
            <a:r>
              <a:rPr lang="en-US" sz="3300">
                <a:solidFill>
                  <a:srgbClr val="007074"/>
                </a:solidFill>
                <a:latin typeface="TT Commons Pro Bold"/>
              </a:rPr>
              <a:t>Privacy</a:t>
            </a:r>
          </a:p>
          <a:p>
            <a:pPr marL="1424940" indent="-474980" lvl="2">
              <a:lnSpc>
                <a:spcPts val="5280"/>
              </a:lnSpc>
              <a:buFont typeface="Arial"/>
              <a:buChar char="⚬"/>
            </a:pPr>
            <a:r>
              <a:rPr lang="en-US" sz="3300">
                <a:solidFill>
                  <a:srgbClr val="007074"/>
                </a:solidFill>
                <a:latin typeface="TT Commons Pro"/>
              </a:rPr>
              <a:t>Injected code can potentially access sensitive information when executed in the victim's browser</a:t>
            </a:r>
          </a:p>
          <a:p>
            <a:pPr marL="712470" indent="-356235" lvl="1">
              <a:lnSpc>
                <a:spcPts val="5280"/>
              </a:lnSpc>
              <a:buFont typeface="Arial"/>
              <a:buChar char="•"/>
            </a:pPr>
            <a:r>
              <a:rPr lang="en-US" sz="3300">
                <a:solidFill>
                  <a:srgbClr val="007074"/>
                </a:solidFill>
                <a:latin typeface="TT Commons Pro Bold"/>
              </a:rPr>
              <a:t>Ethical Issues</a:t>
            </a:r>
          </a:p>
          <a:p>
            <a:pPr marL="1424940" indent="-474980" lvl="2">
              <a:lnSpc>
                <a:spcPts val="5280"/>
              </a:lnSpc>
              <a:buFont typeface="Arial"/>
              <a:buChar char="⚬"/>
            </a:pPr>
            <a:r>
              <a:rPr lang="en-US" sz="3300">
                <a:solidFill>
                  <a:srgbClr val="007074"/>
                </a:solidFill>
                <a:latin typeface="TT Commons Pro"/>
              </a:rPr>
              <a:t>Privacy Violation</a:t>
            </a:r>
          </a:p>
          <a:p>
            <a:pPr marL="1424940" indent="-474980" lvl="2">
              <a:lnSpc>
                <a:spcPts val="5280"/>
              </a:lnSpc>
              <a:buFont typeface="Arial"/>
              <a:buChar char="⚬"/>
            </a:pPr>
            <a:r>
              <a:rPr lang="en-US" sz="3300">
                <a:solidFill>
                  <a:srgbClr val="007074"/>
                </a:solidFill>
                <a:latin typeface="TT Commons Pro"/>
              </a:rPr>
              <a:t>Unauthorised Access and Account Hijacking</a:t>
            </a:r>
          </a:p>
          <a:p>
            <a:pPr marL="1424940" indent="-474980" lvl="2">
              <a:lnSpc>
                <a:spcPts val="5280"/>
              </a:lnSpc>
              <a:buFont typeface="Arial"/>
              <a:buChar char="⚬"/>
            </a:pPr>
            <a:r>
              <a:rPr lang="en-US" sz="3300">
                <a:solidFill>
                  <a:srgbClr val="007074"/>
                </a:solidFill>
                <a:latin typeface="TT Commons Pro"/>
              </a:rPr>
              <a:t>Malicious Content Dissemination</a:t>
            </a:r>
          </a:p>
          <a:p>
            <a:pPr>
              <a:lnSpc>
                <a:spcPts val="5280"/>
              </a:lnSpc>
            </a:pPr>
          </a:p>
          <a:p>
            <a:pPr>
              <a:lnSpc>
                <a:spcPts val="5280"/>
              </a:lnSpc>
            </a:pPr>
          </a:p>
          <a:p>
            <a:pPr algn="l">
              <a:lnSpc>
                <a:spcPts val="528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D</a:t>
            </a:r>
          </a:p>
        </p:txBody>
      </p:sp>
      <p:sp>
        <p:nvSpPr>
          <p:cNvPr name="TextBox 7" id="7"/>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D</a:t>
            </a:r>
          </a:p>
        </p:txBody>
      </p:sp>
      <p:sp>
        <p:nvSpPr>
          <p:cNvPr name="TextBox 8" id="8"/>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PRIVACY AND ETHICS - DISCUSSION</a:t>
            </a:r>
          </a:p>
        </p:txBody>
      </p:sp>
      <p:sp>
        <p:nvSpPr>
          <p:cNvPr name="TextBox 9" id="9"/>
          <p:cNvSpPr txBox="true"/>
          <p:nvPr/>
        </p:nvSpPr>
        <p:spPr>
          <a:xfrm rot="0">
            <a:off x="1028700" y="2665745"/>
            <a:ext cx="15035882" cy="795718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Part B - CSRF</a:t>
            </a:r>
          </a:p>
          <a:p>
            <a:pPr marL="712470" indent="-356235" lvl="1">
              <a:lnSpc>
                <a:spcPts val="5280"/>
              </a:lnSpc>
              <a:buFont typeface="Arial"/>
              <a:buChar char="•"/>
            </a:pPr>
            <a:r>
              <a:rPr lang="en-US" sz="3300">
                <a:solidFill>
                  <a:srgbClr val="007074"/>
                </a:solidFill>
                <a:latin typeface="TT Commons Pro Bold"/>
              </a:rPr>
              <a:t>Privacy</a:t>
            </a:r>
          </a:p>
          <a:p>
            <a:pPr marL="1424940" indent="-474980" lvl="2">
              <a:lnSpc>
                <a:spcPts val="5280"/>
              </a:lnSpc>
              <a:buFont typeface="Arial"/>
              <a:buChar char="⚬"/>
            </a:pPr>
            <a:r>
              <a:rPr lang="en-US" sz="3300">
                <a:solidFill>
                  <a:srgbClr val="007074"/>
                </a:solidFill>
                <a:latin typeface="TT Commons Pro"/>
              </a:rPr>
              <a:t>User privacy can be breached when attacker modifies HTTP request to obtain originally private information</a:t>
            </a:r>
          </a:p>
          <a:p>
            <a:pPr marL="712470" indent="-356235" lvl="1">
              <a:lnSpc>
                <a:spcPts val="5280"/>
              </a:lnSpc>
              <a:buFont typeface="Arial"/>
              <a:buChar char="•"/>
            </a:pPr>
            <a:r>
              <a:rPr lang="en-US" sz="3300">
                <a:solidFill>
                  <a:srgbClr val="007074"/>
                </a:solidFill>
                <a:latin typeface="TT Commons Pro Bold"/>
              </a:rPr>
              <a:t>Ethical Issues</a:t>
            </a:r>
          </a:p>
          <a:p>
            <a:pPr marL="1424940" indent="-474980" lvl="2">
              <a:lnSpc>
                <a:spcPts val="5280"/>
              </a:lnSpc>
              <a:buFont typeface="Arial"/>
              <a:buChar char="⚬"/>
            </a:pPr>
            <a:r>
              <a:rPr lang="en-US" sz="3300">
                <a:solidFill>
                  <a:srgbClr val="007074"/>
                </a:solidFill>
                <a:latin typeface="TT Commons Pro"/>
              </a:rPr>
              <a:t>Privacy violation</a:t>
            </a:r>
          </a:p>
          <a:p>
            <a:pPr marL="1424940" indent="-474980" lvl="2">
              <a:lnSpc>
                <a:spcPts val="5280"/>
              </a:lnSpc>
              <a:buFont typeface="Arial"/>
              <a:buChar char="⚬"/>
            </a:pPr>
            <a:r>
              <a:rPr lang="en-US" sz="3300">
                <a:solidFill>
                  <a:srgbClr val="007074"/>
                </a:solidFill>
                <a:latin typeface="TT Commons Pro"/>
              </a:rPr>
              <a:t>Unauthorised actions</a:t>
            </a:r>
          </a:p>
          <a:p>
            <a:pPr marL="1424940" indent="-474980" lvl="2">
              <a:lnSpc>
                <a:spcPts val="5280"/>
              </a:lnSpc>
              <a:buFont typeface="Arial"/>
              <a:buChar char="⚬"/>
            </a:pPr>
            <a:r>
              <a:rPr lang="en-US" sz="3300">
                <a:solidFill>
                  <a:srgbClr val="007074"/>
                </a:solidFill>
                <a:latin typeface="TT Commons Pro"/>
              </a:rPr>
              <a:t>Accountability and liability</a:t>
            </a:r>
          </a:p>
          <a:p>
            <a:pPr marL="1424940" indent="-474980" lvl="2">
              <a:lnSpc>
                <a:spcPts val="5280"/>
              </a:lnSpc>
              <a:buFont typeface="Arial"/>
              <a:buChar char="⚬"/>
            </a:pPr>
          </a:p>
          <a:p>
            <a:pPr>
              <a:lnSpc>
                <a:spcPts val="5280"/>
              </a:lnSpc>
            </a:pPr>
          </a:p>
          <a:p>
            <a:pPr>
              <a:lnSpc>
                <a:spcPts val="5280"/>
              </a:lnSpc>
            </a:pPr>
          </a:p>
          <a:p>
            <a:pPr algn="l">
              <a:lnSpc>
                <a:spcPts val="528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D</a:t>
            </a:r>
          </a:p>
        </p:txBody>
      </p:sp>
      <p:sp>
        <p:nvSpPr>
          <p:cNvPr name="TextBox 7" id="7"/>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D</a:t>
            </a:r>
          </a:p>
        </p:txBody>
      </p:sp>
      <p:sp>
        <p:nvSpPr>
          <p:cNvPr name="TextBox 8" id="8"/>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PRIVACY AND ETHICS - DISCUSSION</a:t>
            </a:r>
          </a:p>
        </p:txBody>
      </p:sp>
      <p:sp>
        <p:nvSpPr>
          <p:cNvPr name="TextBox 9" id="9"/>
          <p:cNvSpPr txBox="true"/>
          <p:nvPr/>
        </p:nvSpPr>
        <p:spPr>
          <a:xfrm rot="0">
            <a:off x="1028700" y="2665745"/>
            <a:ext cx="15035882" cy="729043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Part C - SQL Injection</a:t>
            </a:r>
          </a:p>
          <a:p>
            <a:pPr marL="712470" indent="-356235" lvl="1">
              <a:lnSpc>
                <a:spcPts val="5280"/>
              </a:lnSpc>
              <a:buFont typeface="Arial"/>
              <a:buChar char="•"/>
            </a:pPr>
            <a:r>
              <a:rPr lang="en-US" sz="3300">
                <a:solidFill>
                  <a:srgbClr val="007074"/>
                </a:solidFill>
                <a:latin typeface="TT Commons Pro Bold"/>
              </a:rPr>
              <a:t>Privacy</a:t>
            </a:r>
          </a:p>
          <a:p>
            <a:pPr marL="1424940" indent="-474980" lvl="2">
              <a:lnSpc>
                <a:spcPts val="5280"/>
              </a:lnSpc>
              <a:buFont typeface="Arial"/>
              <a:buChar char="⚬"/>
            </a:pPr>
            <a:r>
              <a:rPr lang="en-US" sz="3300">
                <a:solidFill>
                  <a:srgbClr val="007074"/>
                </a:solidFill>
                <a:latin typeface="TT Commons Pro"/>
              </a:rPr>
              <a:t>Upon success, the attacker can access, modify, or delete potentially sensitive data in the database.</a:t>
            </a:r>
          </a:p>
          <a:p>
            <a:pPr marL="712470" indent="-356235" lvl="1">
              <a:lnSpc>
                <a:spcPts val="5280"/>
              </a:lnSpc>
              <a:buFont typeface="Arial"/>
              <a:buChar char="•"/>
            </a:pPr>
            <a:r>
              <a:rPr lang="en-US" sz="3300">
                <a:solidFill>
                  <a:srgbClr val="007074"/>
                </a:solidFill>
                <a:latin typeface="TT Commons Pro Bold"/>
              </a:rPr>
              <a:t>Ethical Issues</a:t>
            </a:r>
          </a:p>
          <a:p>
            <a:pPr marL="1424940" indent="-474980" lvl="2">
              <a:lnSpc>
                <a:spcPts val="5280"/>
              </a:lnSpc>
              <a:buFont typeface="Arial"/>
              <a:buChar char="⚬"/>
            </a:pPr>
            <a:r>
              <a:rPr lang="en-US" sz="3300">
                <a:solidFill>
                  <a:srgbClr val="007074"/>
                </a:solidFill>
                <a:latin typeface="TT Commons Pro"/>
              </a:rPr>
              <a:t>Privacy Violation</a:t>
            </a:r>
          </a:p>
          <a:p>
            <a:pPr marL="1424940" indent="-474980" lvl="2">
              <a:lnSpc>
                <a:spcPts val="5280"/>
              </a:lnSpc>
              <a:buFont typeface="Arial"/>
              <a:buChar char="⚬"/>
            </a:pPr>
            <a:r>
              <a:rPr lang="en-US" sz="3300">
                <a:solidFill>
                  <a:srgbClr val="007074"/>
                </a:solidFill>
                <a:latin typeface="TT Commons Pro"/>
              </a:rPr>
              <a:t>Data Breaches</a:t>
            </a:r>
          </a:p>
          <a:p>
            <a:pPr marL="1424940" indent="-474980" lvl="2">
              <a:lnSpc>
                <a:spcPts val="5280"/>
              </a:lnSpc>
              <a:buFont typeface="Arial"/>
              <a:buChar char="⚬"/>
            </a:pPr>
            <a:r>
              <a:rPr lang="en-US" sz="3300">
                <a:solidFill>
                  <a:srgbClr val="007074"/>
                </a:solidFill>
                <a:latin typeface="TT Commons Pro"/>
              </a:rPr>
              <a:t>Reputational Damage</a:t>
            </a:r>
          </a:p>
          <a:p>
            <a:pPr>
              <a:lnSpc>
                <a:spcPts val="5280"/>
              </a:lnSpc>
            </a:pPr>
          </a:p>
          <a:p>
            <a:pPr>
              <a:lnSpc>
                <a:spcPts val="5280"/>
              </a:lnSpc>
            </a:pPr>
          </a:p>
          <a:p>
            <a:pPr algn="l">
              <a:lnSpc>
                <a:spcPts val="528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028700" y="1485760"/>
            <a:ext cx="16230600" cy="1742173"/>
          </a:xfrm>
          <a:prstGeom prst="rect">
            <a:avLst/>
          </a:prstGeom>
        </p:spPr>
        <p:txBody>
          <a:bodyPr anchor="t" rtlCol="false" tIns="0" lIns="0" bIns="0" rIns="0">
            <a:spAutoFit/>
          </a:bodyPr>
          <a:lstStyle/>
          <a:p>
            <a:pPr algn="l" marL="0" indent="0" lvl="0">
              <a:lnSpc>
                <a:spcPts val="13105"/>
              </a:lnSpc>
            </a:pPr>
            <a:r>
              <a:rPr lang="en-US" sz="12976" spc="-259">
                <a:solidFill>
                  <a:srgbClr val="007074"/>
                </a:solidFill>
                <a:latin typeface="Libre Baskerville Bold Italics"/>
              </a:rPr>
              <a:t>Thank you!</a:t>
            </a:r>
          </a:p>
        </p:txBody>
      </p:sp>
      <p:sp>
        <p:nvSpPr>
          <p:cNvPr name="TextBox 7" id="7"/>
          <p:cNvSpPr txBox="true"/>
          <p:nvPr/>
        </p:nvSpPr>
        <p:spPr>
          <a:xfrm rot="0">
            <a:off x="1149138" y="8765373"/>
            <a:ext cx="8115300" cy="843280"/>
          </a:xfrm>
          <a:prstGeom prst="rect">
            <a:avLst/>
          </a:prstGeom>
        </p:spPr>
        <p:txBody>
          <a:bodyPr anchor="t" rtlCol="false" tIns="0" lIns="0" bIns="0" rIns="0">
            <a:spAutoFit/>
          </a:bodyPr>
          <a:lstStyle/>
          <a:p>
            <a:pPr>
              <a:lnSpc>
                <a:spcPts val="3380"/>
              </a:lnSpc>
            </a:pPr>
            <a:r>
              <a:rPr lang="en-US" sz="2600">
                <a:solidFill>
                  <a:srgbClr val="007074"/>
                </a:solidFill>
                <a:latin typeface="TT Commons Pro Bold"/>
              </a:rPr>
              <a:t>CHEN XI DIONG</a:t>
            </a:r>
          </a:p>
          <a:p>
            <a:pPr algn="l" marL="0" indent="0" lvl="0">
              <a:lnSpc>
                <a:spcPts val="3380"/>
              </a:lnSpc>
            </a:pPr>
            <a:r>
              <a:rPr lang="en-US" sz="2600">
                <a:solidFill>
                  <a:srgbClr val="007074"/>
                </a:solidFill>
                <a:latin typeface="TT Commons Pro Bold"/>
              </a:rPr>
              <a:t>29 MAY, 2023</a:t>
            </a:r>
          </a:p>
        </p:txBody>
      </p:sp>
      <p:sp>
        <p:nvSpPr>
          <p:cNvPr name="TextBox 8" id="8"/>
          <p:cNvSpPr txBox="true"/>
          <p:nvPr/>
        </p:nvSpPr>
        <p:spPr>
          <a:xfrm rot="0">
            <a:off x="15030004" y="9296400"/>
            <a:ext cx="2712910" cy="5499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Freeform 6" id="6"/>
          <p:cNvSpPr/>
          <p:nvPr/>
        </p:nvSpPr>
        <p:spPr>
          <a:xfrm flipH="false" flipV="false" rot="0">
            <a:off x="1028700" y="3957243"/>
            <a:ext cx="5070724" cy="3996033"/>
          </a:xfrm>
          <a:custGeom>
            <a:avLst/>
            <a:gdLst/>
            <a:ahLst/>
            <a:cxnLst/>
            <a:rect r="r" b="b" t="t" l="l"/>
            <a:pathLst>
              <a:path h="3996033" w="5070724">
                <a:moveTo>
                  <a:pt x="0" y="0"/>
                </a:moveTo>
                <a:lnTo>
                  <a:pt x="5070724" y="0"/>
                </a:lnTo>
                <a:lnTo>
                  <a:pt x="5070724" y="3996034"/>
                </a:lnTo>
                <a:lnTo>
                  <a:pt x="0" y="3996034"/>
                </a:lnTo>
                <a:lnTo>
                  <a:pt x="0" y="0"/>
                </a:lnTo>
                <a:close/>
              </a:path>
            </a:pathLst>
          </a:custGeom>
          <a:blipFill>
            <a:blip r:embed="rId4"/>
            <a:stretch>
              <a:fillRect l="0" t="0" r="0" b="0"/>
            </a:stretch>
          </a:blipFill>
        </p:spPr>
      </p:sp>
      <p:sp>
        <p:nvSpPr>
          <p:cNvPr name="Freeform 7" id="7"/>
          <p:cNvSpPr/>
          <p:nvPr/>
        </p:nvSpPr>
        <p:spPr>
          <a:xfrm flipH="false" flipV="false" rot="0">
            <a:off x="8673703" y="3957243"/>
            <a:ext cx="7712757" cy="3683705"/>
          </a:xfrm>
          <a:custGeom>
            <a:avLst/>
            <a:gdLst/>
            <a:ahLst/>
            <a:cxnLst/>
            <a:rect r="r" b="b" t="t" l="l"/>
            <a:pathLst>
              <a:path h="3683705" w="7712757">
                <a:moveTo>
                  <a:pt x="0" y="0"/>
                </a:moveTo>
                <a:lnTo>
                  <a:pt x="7712756" y="0"/>
                </a:lnTo>
                <a:lnTo>
                  <a:pt x="7712756" y="3683705"/>
                </a:lnTo>
                <a:lnTo>
                  <a:pt x="0" y="3683705"/>
                </a:lnTo>
                <a:lnTo>
                  <a:pt x="0" y="0"/>
                </a:lnTo>
                <a:close/>
              </a:path>
            </a:pathLst>
          </a:custGeom>
          <a:blipFill>
            <a:blip r:embed="rId5"/>
            <a:stretch>
              <a:fillRect l="0" t="0" r="0" b="0"/>
            </a:stretch>
          </a:blipFill>
        </p:spPr>
      </p:sp>
      <p:sp>
        <p:nvSpPr>
          <p:cNvPr name="AutoShape 8" id="8"/>
          <p:cNvSpPr/>
          <p:nvPr/>
        </p:nvSpPr>
        <p:spPr>
          <a:xfrm>
            <a:off x="5501663" y="4968301"/>
            <a:ext cx="1130109" cy="5821"/>
          </a:xfrm>
          <a:prstGeom prst="line">
            <a:avLst/>
          </a:prstGeom>
          <a:ln cap="flat" w="38100">
            <a:solidFill>
              <a:srgbClr val="007074"/>
            </a:solidFill>
            <a:prstDash val="solid"/>
            <a:headEnd type="none" len="sm" w="sm"/>
            <a:tailEnd type="arrow" len="sm" w="med"/>
          </a:ln>
        </p:spPr>
      </p:sp>
      <p:sp>
        <p:nvSpPr>
          <p:cNvPr name="AutoShape 9" id="9"/>
          <p:cNvSpPr/>
          <p:nvPr/>
        </p:nvSpPr>
        <p:spPr>
          <a:xfrm>
            <a:off x="5501918" y="5940144"/>
            <a:ext cx="1129600" cy="15116"/>
          </a:xfrm>
          <a:prstGeom prst="line">
            <a:avLst/>
          </a:prstGeom>
          <a:ln cap="flat" w="38100">
            <a:solidFill>
              <a:srgbClr val="007074"/>
            </a:solidFill>
            <a:prstDash val="solid"/>
            <a:headEnd type="none" len="sm" w="sm"/>
            <a:tailEnd type="arrow" len="sm" w="med"/>
          </a:ln>
        </p:spPr>
      </p:sp>
      <p:sp>
        <p:nvSpPr>
          <p:cNvPr name="AutoShape 10" id="10"/>
          <p:cNvSpPr/>
          <p:nvPr/>
        </p:nvSpPr>
        <p:spPr>
          <a:xfrm>
            <a:off x="5501565" y="7036216"/>
            <a:ext cx="1130109" cy="5821"/>
          </a:xfrm>
          <a:prstGeom prst="line">
            <a:avLst/>
          </a:prstGeom>
          <a:ln cap="flat" w="38100">
            <a:solidFill>
              <a:srgbClr val="007074"/>
            </a:solidFill>
            <a:prstDash val="solid"/>
            <a:headEnd type="none" len="sm" w="sm"/>
            <a:tailEnd type="arrow" len="sm" w="med"/>
          </a:ln>
        </p:spPr>
      </p:sp>
      <p:sp>
        <p:nvSpPr>
          <p:cNvPr name="AutoShape 11" id="11"/>
          <p:cNvSpPr/>
          <p:nvPr/>
        </p:nvSpPr>
        <p:spPr>
          <a:xfrm flipV="true">
            <a:off x="14464950" y="4527870"/>
            <a:ext cx="2289037" cy="484352"/>
          </a:xfrm>
          <a:prstGeom prst="line">
            <a:avLst/>
          </a:prstGeom>
          <a:ln cap="flat" w="38100">
            <a:solidFill>
              <a:srgbClr val="007074"/>
            </a:solidFill>
            <a:prstDash val="solid"/>
            <a:headEnd type="none" len="sm" w="sm"/>
            <a:tailEnd type="arrow" len="sm" w="med"/>
          </a:ln>
        </p:spPr>
      </p:sp>
      <p:sp>
        <p:nvSpPr>
          <p:cNvPr name="AutoShape 12" id="12"/>
          <p:cNvSpPr/>
          <p:nvPr/>
        </p:nvSpPr>
        <p:spPr>
          <a:xfrm>
            <a:off x="14464950" y="6243930"/>
            <a:ext cx="2292980" cy="146704"/>
          </a:xfrm>
          <a:prstGeom prst="line">
            <a:avLst/>
          </a:prstGeom>
          <a:ln cap="flat" w="38100">
            <a:solidFill>
              <a:srgbClr val="007074"/>
            </a:solidFill>
            <a:prstDash val="solid"/>
            <a:headEnd type="none" len="sm" w="sm"/>
            <a:tailEnd type="arrow" len="sm" w="med"/>
          </a:ln>
        </p:spPr>
      </p:sp>
      <p:sp>
        <p:nvSpPr>
          <p:cNvPr name="AutoShape 13" id="13"/>
          <p:cNvSpPr/>
          <p:nvPr/>
        </p:nvSpPr>
        <p:spPr>
          <a:xfrm>
            <a:off x="15030112" y="5489178"/>
            <a:ext cx="1723823" cy="4599"/>
          </a:xfrm>
          <a:prstGeom prst="line">
            <a:avLst/>
          </a:prstGeom>
          <a:ln cap="flat" w="38100">
            <a:solidFill>
              <a:srgbClr val="007074"/>
            </a:solidFill>
            <a:prstDash val="solid"/>
            <a:headEnd type="none" len="sm" w="sm"/>
            <a:tailEnd type="arrow" len="sm" w="med"/>
          </a:ln>
        </p:spPr>
      </p:sp>
      <p:grpSp>
        <p:nvGrpSpPr>
          <p:cNvPr name="Group 14" id="14"/>
          <p:cNvGrpSpPr/>
          <p:nvPr/>
        </p:nvGrpSpPr>
        <p:grpSpPr>
          <a:xfrm rot="0">
            <a:off x="6930440" y="4527870"/>
            <a:ext cx="674458" cy="717765"/>
            <a:chOff x="0" y="0"/>
            <a:chExt cx="812800" cy="864991"/>
          </a:xfrm>
        </p:grpSpPr>
        <p:sp>
          <p:nvSpPr>
            <p:cNvPr name="Freeform 15" id="15"/>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16" id="16"/>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1</a:t>
              </a:r>
            </a:p>
          </p:txBody>
        </p:sp>
      </p:grpSp>
      <p:sp>
        <p:nvSpPr>
          <p:cNvPr name="TextBox 17" id="17"/>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A</a:t>
            </a:r>
          </a:p>
        </p:txBody>
      </p:sp>
      <p:sp>
        <p:nvSpPr>
          <p:cNvPr name="TextBox 18" id="18"/>
          <p:cNvSpPr txBox="true"/>
          <p:nvPr/>
        </p:nvSpPr>
        <p:spPr>
          <a:xfrm rot="0">
            <a:off x="1028700" y="1296178"/>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A.1 </a:t>
            </a:r>
          </a:p>
        </p:txBody>
      </p:sp>
      <p:sp>
        <p:nvSpPr>
          <p:cNvPr name="TextBox 19" id="19"/>
          <p:cNvSpPr txBox="true"/>
          <p:nvPr/>
        </p:nvSpPr>
        <p:spPr>
          <a:xfrm rot="0">
            <a:off x="1028700" y="2497700"/>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POTENTIAL POINTS OF REFLECTED XSS VULNERABILITY</a:t>
            </a:r>
          </a:p>
        </p:txBody>
      </p:sp>
      <p:sp>
        <p:nvSpPr>
          <p:cNvPr name="TextBox 20" id="20"/>
          <p:cNvSpPr txBox="true"/>
          <p:nvPr/>
        </p:nvSpPr>
        <p:spPr>
          <a:xfrm rot="0">
            <a:off x="1028700" y="3160195"/>
            <a:ext cx="2535362" cy="62293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a:rPr>
              <a:t>Login page</a:t>
            </a:r>
          </a:p>
        </p:txBody>
      </p:sp>
      <p:sp>
        <p:nvSpPr>
          <p:cNvPr name="TextBox 21" id="21"/>
          <p:cNvSpPr txBox="true"/>
          <p:nvPr/>
        </p:nvSpPr>
        <p:spPr>
          <a:xfrm rot="0">
            <a:off x="8673703" y="3160195"/>
            <a:ext cx="2984681" cy="62293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a:rPr>
              <a:t>Welcome Page</a:t>
            </a:r>
          </a:p>
        </p:txBody>
      </p:sp>
      <p:grpSp>
        <p:nvGrpSpPr>
          <p:cNvPr name="Group 22" id="22"/>
          <p:cNvGrpSpPr/>
          <p:nvPr/>
        </p:nvGrpSpPr>
        <p:grpSpPr>
          <a:xfrm rot="0">
            <a:off x="6930440" y="5562213"/>
            <a:ext cx="674458" cy="717765"/>
            <a:chOff x="0" y="0"/>
            <a:chExt cx="812800" cy="864991"/>
          </a:xfrm>
        </p:grpSpPr>
        <p:sp>
          <p:nvSpPr>
            <p:cNvPr name="Freeform 23" id="23"/>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24" id="24"/>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2</a:t>
              </a:r>
            </a:p>
          </p:txBody>
        </p:sp>
      </p:grpSp>
      <p:grpSp>
        <p:nvGrpSpPr>
          <p:cNvPr name="Group 25" id="25"/>
          <p:cNvGrpSpPr/>
          <p:nvPr/>
        </p:nvGrpSpPr>
        <p:grpSpPr>
          <a:xfrm rot="0">
            <a:off x="6930440" y="6680244"/>
            <a:ext cx="674458" cy="717765"/>
            <a:chOff x="0" y="0"/>
            <a:chExt cx="812800" cy="864991"/>
          </a:xfrm>
        </p:grpSpPr>
        <p:sp>
          <p:nvSpPr>
            <p:cNvPr name="Freeform 26" id="26"/>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27" id="27"/>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3</a:t>
              </a:r>
            </a:p>
          </p:txBody>
        </p:sp>
      </p:grpSp>
      <p:grpSp>
        <p:nvGrpSpPr>
          <p:cNvPr name="Group 28" id="28"/>
          <p:cNvGrpSpPr/>
          <p:nvPr/>
        </p:nvGrpSpPr>
        <p:grpSpPr>
          <a:xfrm rot="0">
            <a:off x="17068456" y="4029966"/>
            <a:ext cx="674458" cy="717765"/>
            <a:chOff x="0" y="0"/>
            <a:chExt cx="812800" cy="864991"/>
          </a:xfrm>
        </p:grpSpPr>
        <p:sp>
          <p:nvSpPr>
            <p:cNvPr name="Freeform 29" id="29"/>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30" id="30"/>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4</a:t>
              </a:r>
            </a:p>
          </p:txBody>
        </p:sp>
      </p:grpSp>
      <p:grpSp>
        <p:nvGrpSpPr>
          <p:cNvPr name="Group 31" id="31"/>
          <p:cNvGrpSpPr/>
          <p:nvPr/>
        </p:nvGrpSpPr>
        <p:grpSpPr>
          <a:xfrm rot="0">
            <a:off x="17068456" y="5030859"/>
            <a:ext cx="674458" cy="717765"/>
            <a:chOff x="0" y="0"/>
            <a:chExt cx="812800" cy="864991"/>
          </a:xfrm>
        </p:grpSpPr>
        <p:sp>
          <p:nvSpPr>
            <p:cNvPr name="Freeform 32" id="32"/>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33" id="33"/>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5</a:t>
              </a:r>
            </a:p>
          </p:txBody>
        </p:sp>
      </p:grpSp>
      <p:grpSp>
        <p:nvGrpSpPr>
          <p:cNvPr name="Group 34" id="34"/>
          <p:cNvGrpSpPr/>
          <p:nvPr/>
        </p:nvGrpSpPr>
        <p:grpSpPr>
          <a:xfrm rot="0">
            <a:off x="17068456" y="6031752"/>
            <a:ext cx="674458" cy="717765"/>
            <a:chOff x="0" y="0"/>
            <a:chExt cx="812800" cy="864991"/>
          </a:xfrm>
        </p:grpSpPr>
        <p:sp>
          <p:nvSpPr>
            <p:cNvPr name="Freeform 35" id="35"/>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36" id="36"/>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6</a:t>
              </a:r>
            </a:p>
          </p:txBody>
        </p:sp>
      </p:grpSp>
      <p:sp>
        <p:nvSpPr>
          <p:cNvPr name="TextBox 37" id="37"/>
          <p:cNvSpPr txBox="true"/>
          <p:nvPr/>
        </p:nvSpPr>
        <p:spPr>
          <a:xfrm rot="0">
            <a:off x="866872" y="8000902"/>
            <a:ext cx="12127137" cy="1956435"/>
          </a:xfrm>
          <a:prstGeom prst="rect">
            <a:avLst/>
          </a:prstGeom>
        </p:spPr>
        <p:txBody>
          <a:bodyPr anchor="t" rtlCol="false" tIns="0" lIns="0" bIns="0" rIns="0">
            <a:spAutoFit/>
          </a:bodyPr>
          <a:lstStyle/>
          <a:p>
            <a:pPr marL="712470" indent="-356235" lvl="1">
              <a:lnSpc>
                <a:spcPts val="5280"/>
              </a:lnSpc>
              <a:buFont typeface="Arial"/>
              <a:buChar char="•"/>
            </a:pPr>
            <a:r>
              <a:rPr lang="en-US" sz="3300">
                <a:solidFill>
                  <a:srgbClr val="007074"/>
                </a:solidFill>
                <a:latin typeface="TT Commons Pro Bold"/>
              </a:rPr>
              <a:t>Why?</a:t>
            </a:r>
          </a:p>
          <a:p>
            <a:pPr algn="l" marL="1424940" indent="-474980" lvl="2">
              <a:lnSpc>
                <a:spcPts val="5280"/>
              </a:lnSpc>
              <a:buFont typeface="Arial"/>
              <a:buChar char="⚬"/>
            </a:pPr>
            <a:r>
              <a:rPr lang="en-US" sz="3300">
                <a:solidFill>
                  <a:srgbClr val="007074"/>
                </a:solidFill>
                <a:latin typeface="TT Commons Pro"/>
              </a:rPr>
              <a:t>Any user input that is not validated/sanitised may be susceptible to a Reflected XSS Attack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028700" y="1296178"/>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A.2</a:t>
            </a:r>
          </a:p>
        </p:txBody>
      </p:sp>
      <p:sp>
        <p:nvSpPr>
          <p:cNvPr name="TextBox 7" id="7"/>
          <p:cNvSpPr txBox="true"/>
          <p:nvPr/>
        </p:nvSpPr>
        <p:spPr>
          <a:xfrm rot="0">
            <a:off x="1028700" y="2497700"/>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TESTING FOR REFLECTED XSS VULNERABILITY - PROCEDURE</a:t>
            </a:r>
          </a:p>
        </p:txBody>
      </p:sp>
      <p:sp>
        <p:nvSpPr>
          <p:cNvPr name="TextBox 8" id="8"/>
          <p:cNvSpPr txBox="true"/>
          <p:nvPr/>
        </p:nvSpPr>
        <p:spPr>
          <a:xfrm rot="0">
            <a:off x="1028700" y="3465467"/>
            <a:ext cx="12127137" cy="4623435"/>
          </a:xfrm>
          <a:prstGeom prst="rect">
            <a:avLst/>
          </a:prstGeom>
        </p:spPr>
        <p:txBody>
          <a:bodyPr anchor="t" rtlCol="false" tIns="0" lIns="0" bIns="0" rIns="0">
            <a:spAutoFit/>
          </a:bodyPr>
          <a:lstStyle/>
          <a:p>
            <a:pPr marL="712470" indent="-356235" lvl="1">
              <a:lnSpc>
                <a:spcPts val="5280"/>
              </a:lnSpc>
              <a:buFont typeface="Arial"/>
              <a:buChar char="•"/>
            </a:pPr>
            <a:r>
              <a:rPr lang="en-US" sz="3300">
                <a:solidFill>
                  <a:srgbClr val="007074"/>
                </a:solidFill>
                <a:latin typeface="TT Commons Pro Bold"/>
              </a:rPr>
              <a:t>&lt;script&gt;alert("XSS Exploit")&lt;/script&gt;</a:t>
            </a:r>
          </a:p>
          <a:p>
            <a:pPr marL="1424940" indent="-474980" lvl="2">
              <a:lnSpc>
                <a:spcPts val="5280"/>
              </a:lnSpc>
              <a:buFont typeface="Arial"/>
              <a:buChar char="⚬"/>
            </a:pPr>
            <a:r>
              <a:rPr lang="en-US" sz="3300">
                <a:solidFill>
                  <a:srgbClr val="007074"/>
                </a:solidFill>
                <a:latin typeface="TT Commons Pro"/>
              </a:rPr>
              <a:t>Most naive test</a:t>
            </a:r>
          </a:p>
          <a:p>
            <a:pPr marL="712470" indent="-356235" lvl="1">
              <a:lnSpc>
                <a:spcPts val="5280"/>
              </a:lnSpc>
              <a:buFont typeface="Arial"/>
              <a:buChar char="•"/>
            </a:pPr>
            <a:r>
              <a:rPr lang="en-US" sz="3300">
                <a:solidFill>
                  <a:srgbClr val="007074"/>
                </a:solidFill>
                <a:latin typeface="TT Commons Pro Bold"/>
              </a:rPr>
              <a:t>&lt;SCRIPT&gt;alert("XSS Exploit");&lt;/SCRIPT&gt;</a:t>
            </a:r>
          </a:p>
          <a:p>
            <a:pPr marL="1424940" indent="-474980" lvl="2">
              <a:lnSpc>
                <a:spcPts val="5280"/>
              </a:lnSpc>
              <a:buFont typeface="Arial"/>
              <a:buChar char="⚬"/>
            </a:pPr>
            <a:r>
              <a:rPr lang="en-US" sz="3300">
                <a:solidFill>
                  <a:srgbClr val="007074"/>
                </a:solidFill>
                <a:latin typeface="TT Commons Pro"/>
              </a:rPr>
              <a:t>bypasses the check for &lt;script&gt; keywords </a:t>
            </a:r>
          </a:p>
          <a:p>
            <a:pPr marL="712470" indent="-356235" lvl="1">
              <a:lnSpc>
                <a:spcPts val="5280"/>
              </a:lnSpc>
              <a:buFont typeface="Arial"/>
              <a:buChar char="•"/>
            </a:pPr>
            <a:r>
              <a:rPr lang="en-US" sz="3300">
                <a:solidFill>
                  <a:srgbClr val="007074"/>
                </a:solidFill>
                <a:latin typeface="TT Commons Pro Bold"/>
              </a:rPr>
              <a:t>&lt;img src=1 href=1 onerror="alert('XSS')"&gt;&lt;/img&gt;</a:t>
            </a:r>
          </a:p>
          <a:p>
            <a:pPr algn="l" marL="1424940" indent="-474980" lvl="2">
              <a:lnSpc>
                <a:spcPts val="5280"/>
              </a:lnSpc>
              <a:buFont typeface="Arial"/>
              <a:buChar char="⚬"/>
            </a:pPr>
            <a:r>
              <a:rPr lang="en-US" sz="3300">
                <a:solidFill>
                  <a:srgbClr val="007074"/>
                </a:solidFill>
                <a:latin typeface="TT Commons Pro"/>
              </a:rPr>
              <a:t>bypasses all checks for &lt;script&gt; keywords, even with case insensitive</a:t>
            </a:r>
          </a:p>
        </p:txBody>
      </p:sp>
      <p:sp>
        <p:nvSpPr>
          <p:cNvPr name="TextBox 9" id="9"/>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A.2</a:t>
            </a:r>
          </a:p>
        </p:txBody>
      </p:sp>
      <p:sp>
        <p:nvSpPr>
          <p:cNvPr name="TextBox 7" id="7"/>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TESTING FOR REFLECTED XSS VULNERABILITY - RESULTS</a:t>
            </a:r>
          </a:p>
        </p:txBody>
      </p:sp>
      <p:sp>
        <p:nvSpPr>
          <p:cNvPr name="TextBox 8" id="8"/>
          <p:cNvSpPr txBox="true"/>
          <p:nvPr/>
        </p:nvSpPr>
        <p:spPr>
          <a:xfrm rot="0">
            <a:off x="1028700" y="7489825"/>
            <a:ext cx="12127137" cy="2623185"/>
          </a:xfrm>
          <a:prstGeom prst="rect">
            <a:avLst/>
          </a:prstGeom>
        </p:spPr>
        <p:txBody>
          <a:bodyPr anchor="t" rtlCol="false" tIns="0" lIns="0" bIns="0" rIns="0">
            <a:spAutoFit/>
          </a:bodyPr>
          <a:lstStyle/>
          <a:p>
            <a:pPr marL="712470" indent="-356235" lvl="1">
              <a:lnSpc>
                <a:spcPts val="5280"/>
              </a:lnSpc>
              <a:buFont typeface="Arial"/>
              <a:buChar char="•"/>
            </a:pPr>
            <a:r>
              <a:rPr lang="en-US" sz="3300">
                <a:solidFill>
                  <a:srgbClr val="007074"/>
                </a:solidFill>
                <a:latin typeface="TT Commons Pro Bold"/>
              </a:rPr>
              <a:t>Successful points:</a:t>
            </a:r>
          </a:p>
          <a:p>
            <a:pPr marL="1424940" indent="-474980" lvl="2">
              <a:lnSpc>
                <a:spcPts val="5280"/>
              </a:lnSpc>
              <a:buFont typeface="Arial"/>
              <a:buChar char="⚬"/>
            </a:pPr>
            <a:r>
              <a:rPr lang="en-US" sz="3300">
                <a:solidFill>
                  <a:srgbClr val="007074"/>
                </a:solidFill>
                <a:latin typeface="TT Commons Pro"/>
              </a:rPr>
              <a:t>Points 5 &amp; 6</a:t>
            </a:r>
          </a:p>
          <a:p>
            <a:pPr marL="712470" indent="-356235" lvl="1">
              <a:lnSpc>
                <a:spcPts val="5280"/>
              </a:lnSpc>
              <a:buFont typeface="Arial"/>
              <a:buChar char="•"/>
            </a:pPr>
            <a:r>
              <a:rPr lang="en-US" sz="3300">
                <a:solidFill>
                  <a:srgbClr val="007074"/>
                </a:solidFill>
                <a:latin typeface="TT Commons Pro Bold"/>
              </a:rPr>
              <a:t>Unsuccessful points:</a:t>
            </a:r>
          </a:p>
          <a:p>
            <a:pPr algn="l" marL="1424940" indent="-474980" lvl="2">
              <a:lnSpc>
                <a:spcPts val="5280"/>
              </a:lnSpc>
              <a:buFont typeface="Arial"/>
              <a:buChar char="⚬"/>
            </a:pPr>
            <a:r>
              <a:rPr lang="en-US" sz="3300">
                <a:solidFill>
                  <a:srgbClr val="007074"/>
                </a:solidFill>
                <a:latin typeface="TT Commons Pro"/>
              </a:rPr>
              <a:t>Points 1, 2, 3 &amp; 4</a:t>
            </a:r>
          </a:p>
        </p:txBody>
      </p:sp>
      <p:sp>
        <p:nvSpPr>
          <p:cNvPr name="Freeform 9" id="9"/>
          <p:cNvSpPr/>
          <p:nvPr/>
        </p:nvSpPr>
        <p:spPr>
          <a:xfrm flipH="false" flipV="false" rot="0">
            <a:off x="1028700" y="3482095"/>
            <a:ext cx="5070724" cy="3996033"/>
          </a:xfrm>
          <a:custGeom>
            <a:avLst/>
            <a:gdLst/>
            <a:ahLst/>
            <a:cxnLst/>
            <a:rect r="r" b="b" t="t" l="l"/>
            <a:pathLst>
              <a:path h="3996033" w="5070724">
                <a:moveTo>
                  <a:pt x="0" y="0"/>
                </a:moveTo>
                <a:lnTo>
                  <a:pt x="5070724" y="0"/>
                </a:lnTo>
                <a:lnTo>
                  <a:pt x="5070724" y="3996033"/>
                </a:lnTo>
                <a:lnTo>
                  <a:pt x="0" y="3996033"/>
                </a:lnTo>
                <a:lnTo>
                  <a:pt x="0" y="0"/>
                </a:lnTo>
                <a:close/>
              </a:path>
            </a:pathLst>
          </a:custGeom>
          <a:blipFill>
            <a:blip r:embed="rId4"/>
            <a:stretch>
              <a:fillRect l="0" t="0" r="0" b="0"/>
            </a:stretch>
          </a:blipFill>
        </p:spPr>
      </p:sp>
      <p:sp>
        <p:nvSpPr>
          <p:cNvPr name="Freeform 10" id="10"/>
          <p:cNvSpPr/>
          <p:nvPr/>
        </p:nvSpPr>
        <p:spPr>
          <a:xfrm flipH="false" flipV="false" rot="0">
            <a:off x="8673703" y="3482095"/>
            <a:ext cx="7712757" cy="3683705"/>
          </a:xfrm>
          <a:custGeom>
            <a:avLst/>
            <a:gdLst/>
            <a:ahLst/>
            <a:cxnLst/>
            <a:rect r="r" b="b" t="t" l="l"/>
            <a:pathLst>
              <a:path h="3683705" w="7712757">
                <a:moveTo>
                  <a:pt x="0" y="0"/>
                </a:moveTo>
                <a:lnTo>
                  <a:pt x="7712756" y="0"/>
                </a:lnTo>
                <a:lnTo>
                  <a:pt x="7712756" y="3683704"/>
                </a:lnTo>
                <a:lnTo>
                  <a:pt x="0" y="3683704"/>
                </a:lnTo>
                <a:lnTo>
                  <a:pt x="0" y="0"/>
                </a:lnTo>
                <a:close/>
              </a:path>
            </a:pathLst>
          </a:custGeom>
          <a:blipFill>
            <a:blip r:embed="rId5"/>
            <a:stretch>
              <a:fillRect l="0" t="0" r="0" b="0"/>
            </a:stretch>
          </a:blipFill>
        </p:spPr>
      </p:sp>
      <p:sp>
        <p:nvSpPr>
          <p:cNvPr name="AutoShape 11" id="11"/>
          <p:cNvSpPr/>
          <p:nvPr/>
        </p:nvSpPr>
        <p:spPr>
          <a:xfrm>
            <a:off x="5501663" y="4493152"/>
            <a:ext cx="1130109" cy="5821"/>
          </a:xfrm>
          <a:prstGeom prst="line">
            <a:avLst/>
          </a:prstGeom>
          <a:ln cap="flat" w="38100">
            <a:solidFill>
              <a:srgbClr val="007074"/>
            </a:solidFill>
            <a:prstDash val="solid"/>
            <a:headEnd type="none" len="sm" w="sm"/>
            <a:tailEnd type="arrow" len="sm" w="med"/>
          </a:ln>
        </p:spPr>
      </p:sp>
      <p:sp>
        <p:nvSpPr>
          <p:cNvPr name="AutoShape 12" id="12"/>
          <p:cNvSpPr/>
          <p:nvPr/>
        </p:nvSpPr>
        <p:spPr>
          <a:xfrm>
            <a:off x="5501918" y="5464995"/>
            <a:ext cx="1129600" cy="15116"/>
          </a:xfrm>
          <a:prstGeom prst="line">
            <a:avLst/>
          </a:prstGeom>
          <a:ln cap="flat" w="38100">
            <a:solidFill>
              <a:srgbClr val="007074"/>
            </a:solidFill>
            <a:prstDash val="solid"/>
            <a:headEnd type="none" len="sm" w="sm"/>
            <a:tailEnd type="arrow" len="sm" w="med"/>
          </a:ln>
        </p:spPr>
      </p:sp>
      <p:sp>
        <p:nvSpPr>
          <p:cNvPr name="AutoShape 13" id="13"/>
          <p:cNvSpPr/>
          <p:nvPr/>
        </p:nvSpPr>
        <p:spPr>
          <a:xfrm>
            <a:off x="5501565" y="6561068"/>
            <a:ext cx="1130109" cy="5821"/>
          </a:xfrm>
          <a:prstGeom prst="line">
            <a:avLst/>
          </a:prstGeom>
          <a:ln cap="flat" w="38100">
            <a:solidFill>
              <a:srgbClr val="007074"/>
            </a:solidFill>
            <a:prstDash val="solid"/>
            <a:headEnd type="none" len="sm" w="sm"/>
            <a:tailEnd type="arrow" len="sm" w="med"/>
          </a:ln>
        </p:spPr>
      </p:sp>
      <p:sp>
        <p:nvSpPr>
          <p:cNvPr name="AutoShape 14" id="14"/>
          <p:cNvSpPr/>
          <p:nvPr/>
        </p:nvSpPr>
        <p:spPr>
          <a:xfrm flipV="true">
            <a:off x="14464950" y="4052721"/>
            <a:ext cx="2289037" cy="484352"/>
          </a:xfrm>
          <a:prstGeom prst="line">
            <a:avLst/>
          </a:prstGeom>
          <a:ln cap="flat" w="38100">
            <a:solidFill>
              <a:srgbClr val="007074"/>
            </a:solidFill>
            <a:prstDash val="solid"/>
            <a:headEnd type="none" len="sm" w="sm"/>
            <a:tailEnd type="arrow" len="sm" w="med"/>
          </a:ln>
        </p:spPr>
      </p:sp>
      <p:sp>
        <p:nvSpPr>
          <p:cNvPr name="AutoShape 15" id="15"/>
          <p:cNvSpPr/>
          <p:nvPr/>
        </p:nvSpPr>
        <p:spPr>
          <a:xfrm>
            <a:off x="14464950" y="5768781"/>
            <a:ext cx="2292980" cy="146704"/>
          </a:xfrm>
          <a:prstGeom prst="line">
            <a:avLst/>
          </a:prstGeom>
          <a:ln cap="flat" w="38100">
            <a:solidFill>
              <a:srgbClr val="007074"/>
            </a:solidFill>
            <a:prstDash val="solid"/>
            <a:headEnd type="none" len="sm" w="sm"/>
            <a:tailEnd type="arrow" len="sm" w="med"/>
          </a:ln>
        </p:spPr>
      </p:sp>
      <p:sp>
        <p:nvSpPr>
          <p:cNvPr name="AutoShape 16" id="16"/>
          <p:cNvSpPr/>
          <p:nvPr/>
        </p:nvSpPr>
        <p:spPr>
          <a:xfrm>
            <a:off x="15030112" y="5014029"/>
            <a:ext cx="1723823" cy="4599"/>
          </a:xfrm>
          <a:prstGeom prst="line">
            <a:avLst/>
          </a:prstGeom>
          <a:ln cap="flat" w="38100">
            <a:solidFill>
              <a:srgbClr val="007074"/>
            </a:solidFill>
            <a:prstDash val="solid"/>
            <a:headEnd type="none" len="sm" w="sm"/>
            <a:tailEnd type="arrow" len="sm" w="med"/>
          </a:ln>
        </p:spPr>
      </p:sp>
      <p:grpSp>
        <p:nvGrpSpPr>
          <p:cNvPr name="Group 17" id="17"/>
          <p:cNvGrpSpPr/>
          <p:nvPr/>
        </p:nvGrpSpPr>
        <p:grpSpPr>
          <a:xfrm rot="0">
            <a:off x="6930440" y="4052721"/>
            <a:ext cx="674458" cy="717765"/>
            <a:chOff x="0" y="0"/>
            <a:chExt cx="812800" cy="864991"/>
          </a:xfrm>
        </p:grpSpPr>
        <p:sp>
          <p:nvSpPr>
            <p:cNvPr name="Freeform 18" id="18"/>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19" id="19"/>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1</a:t>
              </a:r>
            </a:p>
          </p:txBody>
        </p:sp>
      </p:grpSp>
      <p:sp>
        <p:nvSpPr>
          <p:cNvPr name="TextBox 20" id="20"/>
          <p:cNvSpPr txBox="true"/>
          <p:nvPr/>
        </p:nvSpPr>
        <p:spPr>
          <a:xfrm rot="0">
            <a:off x="1028700" y="2685047"/>
            <a:ext cx="2535362" cy="62293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a:rPr>
              <a:t>Login page</a:t>
            </a:r>
          </a:p>
        </p:txBody>
      </p:sp>
      <p:sp>
        <p:nvSpPr>
          <p:cNvPr name="TextBox 21" id="21"/>
          <p:cNvSpPr txBox="true"/>
          <p:nvPr/>
        </p:nvSpPr>
        <p:spPr>
          <a:xfrm rot="0">
            <a:off x="8673703" y="2685047"/>
            <a:ext cx="2984681" cy="62293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a:rPr>
              <a:t>Welcome Page</a:t>
            </a:r>
          </a:p>
        </p:txBody>
      </p:sp>
      <p:grpSp>
        <p:nvGrpSpPr>
          <p:cNvPr name="Group 22" id="22"/>
          <p:cNvGrpSpPr/>
          <p:nvPr/>
        </p:nvGrpSpPr>
        <p:grpSpPr>
          <a:xfrm rot="0">
            <a:off x="6930440" y="5087064"/>
            <a:ext cx="674458" cy="717765"/>
            <a:chOff x="0" y="0"/>
            <a:chExt cx="812800" cy="864991"/>
          </a:xfrm>
        </p:grpSpPr>
        <p:sp>
          <p:nvSpPr>
            <p:cNvPr name="Freeform 23" id="23"/>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24" id="24"/>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2</a:t>
              </a:r>
            </a:p>
          </p:txBody>
        </p:sp>
      </p:grpSp>
      <p:grpSp>
        <p:nvGrpSpPr>
          <p:cNvPr name="Group 25" id="25"/>
          <p:cNvGrpSpPr/>
          <p:nvPr/>
        </p:nvGrpSpPr>
        <p:grpSpPr>
          <a:xfrm rot="0">
            <a:off x="6930440" y="6205096"/>
            <a:ext cx="674458" cy="717765"/>
            <a:chOff x="0" y="0"/>
            <a:chExt cx="812800" cy="864991"/>
          </a:xfrm>
        </p:grpSpPr>
        <p:sp>
          <p:nvSpPr>
            <p:cNvPr name="Freeform 26" id="26"/>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27" id="27"/>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3</a:t>
              </a:r>
            </a:p>
          </p:txBody>
        </p:sp>
      </p:grpSp>
      <p:grpSp>
        <p:nvGrpSpPr>
          <p:cNvPr name="Group 28" id="28"/>
          <p:cNvGrpSpPr/>
          <p:nvPr/>
        </p:nvGrpSpPr>
        <p:grpSpPr>
          <a:xfrm rot="0">
            <a:off x="17068456" y="3554817"/>
            <a:ext cx="674458" cy="717765"/>
            <a:chOff x="0" y="0"/>
            <a:chExt cx="812800" cy="864991"/>
          </a:xfrm>
        </p:grpSpPr>
        <p:sp>
          <p:nvSpPr>
            <p:cNvPr name="Freeform 29" id="29"/>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30" id="30"/>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4</a:t>
              </a:r>
            </a:p>
          </p:txBody>
        </p:sp>
      </p:grpSp>
      <p:grpSp>
        <p:nvGrpSpPr>
          <p:cNvPr name="Group 31" id="31"/>
          <p:cNvGrpSpPr/>
          <p:nvPr/>
        </p:nvGrpSpPr>
        <p:grpSpPr>
          <a:xfrm rot="0">
            <a:off x="17068456" y="4555710"/>
            <a:ext cx="674458" cy="717765"/>
            <a:chOff x="0" y="0"/>
            <a:chExt cx="812800" cy="864991"/>
          </a:xfrm>
        </p:grpSpPr>
        <p:sp>
          <p:nvSpPr>
            <p:cNvPr name="Freeform 32" id="32"/>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33" id="33"/>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5</a:t>
              </a:r>
            </a:p>
          </p:txBody>
        </p:sp>
      </p:grpSp>
      <p:grpSp>
        <p:nvGrpSpPr>
          <p:cNvPr name="Group 34" id="34"/>
          <p:cNvGrpSpPr/>
          <p:nvPr/>
        </p:nvGrpSpPr>
        <p:grpSpPr>
          <a:xfrm rot="0">
            <a:off x="17068456" y="5556603"/>
            <a:ext cx="674458" cy="717765"/>
            <a:chOff x="0" y="0"/>
            <a:chExt cx="812800" cy="864991"/>
          </a:xfrm>
        </p:grpSpPr>
        <p:sp>
          <p:nvSpPr>
            <p:cNvPr name="Freeform 35" id="35"/>
            <p:cNvSpPr/>
            <p:nvPr/>
          </p:nvSpPr>
          <p:spPr>
            <a:xfrm flipH="false" flipV="false" rot="0">
              <a:off x="-24165" y="0"/>
              <a:ext cx="861131" cy="864991"/>
            </a:xfrm>
            <a:custGeom>
              <a:avLst/>
              <a:gdLst/>
              <a:ahLst/>
              <a:cxnLst/>
              <a:rect r="r" b="b" t="t" l="l"/>
              <a:pathLst>
                <a:path h="864991" w="861131">
                  <a:moveTo>
                    <a:pt x="430565" y="0"/>
                  </a:moveTo>
                  <a:cubicBezTo>
                    <a:pt x="668671" y="1065"/>
                    <a:pt x="861130" y="194387"/>
                    <a:pt x="861130" y="432495"/>
                  </a:cubicBezTo>
                  <a:cubicBezTo>
                    <a:pt x="861130" y="670603"/>
                    <a:pt x="668671" y="863926"/>
                    <a:pt x="430565" y="864991"/>
                  </a:cubicBezTo>
                  <a:cubicBezTo>
                    <a:pt x="192459" y="863926"/>
                    <a:pt x="0" y="670603"/>
                    <a:pt x="0" y="432495"/>
                  </a:cubicBezTo>
                  <a:cubicBezTo>
                    <a:pt x="0" y="194387"/>
                    <a:pt x="192459" y="1065"/>
                    <a:pt x="430565" y="0"/>
                  </a:cubicBezTo>
                  <a:close/>
                </a:path>
              </a:pathLst>
            </a:custGeom>
            <a:solidFill>
              <a:srgbClr val="000000">
                <a:alpha val="0"/>
              </a:srgbClr>
            </a:solidFill>
            <a:ln w="38100">
              <a:solidFill>
                <a:srgbClr val="007074"/>
              </a:solidFill>
            </a:ln>
          </p:spPr>
        </p:sp>
        <p:sp>
          <p:nvSpPr>
            <p:cNvPr name="TextBox 36" id="36"/>
            <p:cNvSpPr txBox="true"/>
            <p:nvPr/>
          </p:nvSpPr>
          <p:spPr>
            <a:xfrm>
              <a:off x="76200" y="95250"/>
              <a:ext cx="660400" cy="641350"/>
            </a:xfrm>
            <a:prstGeom prst="rect">
              <a:avLst/>
            </a:prstGeom>
          </p:spPr>
          <p:txBody>
            <a:bodyPr anchor="ctr" rtlCol="false" tIns="50800" lIns="50800" bIns="50800" rIns="50800"/>
            <a:lstStyle/>
            <a:p>
              <a:pPr algn="ctr">
                <a:lnSpc>
                  <a:spcPts val="2120"/>
                </a:lnSpc>
              </a:pPr>
              <a:r>
                <a:rPr lang="en-US" sz="2000">
                  <a:solidFill>
                    <a:srgbClr val="007074"/>
                  </a:solidFill>
                  <a:latin typeface="TT Commons Pro Bold"/>
                </a:rPr>
                <a:t>6</a:t>
              </a:r>
            </a:p>
          </p:txBody>
        </p:sp>
      </p:grpSp>
      <p:sp>
        <p:nvSpPr>
          <p:cNvPr name="TextBox 37" id="37"/>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A.2</a:t>
            </a:r>
          </a:p>
        </p:txBody>
      </p:sp>
      <p:sp>
        <p:nvSpPr>
          <p:cNvPr name="TextBox 7" id="7"/>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TESTING FOR REFLECTED XSS VULNERABILITY - ANALYSIS OF RESULTS</a:t>
            </a:r>
          </a:p>
        </p:txBody>
      </p:sp>
      <p:sp>
        <p:nvSpPr>
          <p:cNvPr name="TextBox 8" id="8"/>
          <p:cNvSpPr txBox="true"/>
          <p:nvPr/>
        </p:nvSpPr>
        <p:spPr>
          <a:xfrm rot="0">
            <a:off x="1028700" y="2631859"/>
            <a:ext cx="16454783" cy="7290435"/>
          </a:xfrm>
          <a:prstGeom prst="rect">
            <a:avLst/>
          </a:prstGeom>
        </p:spPr>
        <p:txBody>
          <a:bodyPr anchor="t" rtlCol="false" tIns="0" lIns="0" bIns="0" rIns="0">
            <a:spAutoFit/>
          </a:bodyPr>
          <a:lstStyle/>
          <a:p>
            <a:pPr>
              <a:lnSpc>
                <a:spcPts val="5280"/>
              </a:lnSpc>
            </a:pPr>
            <a:r>
              <a:rPr lang="en-US" sz="3300">
                <a:solidFill>
                  <a:srgbClr val="007074"/>
                </a:solidFill>
                <a:latin typeface="TT Commons Pro Bold"/>
              </a:rPr>
              <a:t>Login Page</a:t>
            </a:r>
          </a:p>
          <a:p>
            <a:pPr marL="712470" indent="-356235" lvl="1">
              <a:lnSpc>
                <a:spcPts val="5280"/>
              </a:lnSpc>
              <a:buFont typeface="Arial"/>
              <a:buChar char="•"/>
            </a:pPr>
            <a:r>
              <a:rPr lang="en-US" sz="3300">
                <a:solidFill>
                  <a:srgbClr val="007074"/>
                </a:solidFill>
                <a:latin typeface="TT Commons Pro Bold"/>
              </a:rPr>
              <a:t>No Reflected Information</a:t>
            </a:r>
          </a:p>
          <a:p>
            <a:pPr marL="1424940" indent="-474980" lvl="2">
              <a:lnSpc>
                <a:spcPts val="5280"/>
              </a:lnSpc>
              <a:buFont typeface="Arial"/>
              <a:buChar char="⚬"/>
            </a:pPr>
            <a:r>
              <a:rPr lang="en-US" sz="3300">
                <a:solidFill>
                  <a:srgbClr val="007074"/>
                </a:solidFill>
                <a:latin typeface="TT Commons Pro"/>
              </a:rPr>
              <a:t>The web page accepts user input, but none of it is reflected back to the user's browser.</a:t>
            </a:r>
          </a:p>
          <a:p>
            <a:pPr>
              <a:lnSpc>
                <a:spcPts val="5280"/>
              </a:lnSpc>
            </a:pPr>
            <a:r>
              <a:rPr lang="en-US" sz="3300">
                <a:solidFill>
                  <a:srgbClr val="007074"/>
                </a:solidFill>
                <a:latin typeface="TT Commons Pro Bold"/>
              </a:rPr>
              <a:t>Welcome Page</a:t>
            </a:r>
          </a:p>
          <a:p>
            <a:pPr marL="712470" indent="-356235" lvl="1">
              <a:lnSpc>
                <a:spcPts val="5280"/>
              </a:lnSpc>
              <a:buFont typeface="Arial"/>
              <a:buChar char="•"/>
            </a:pPr>
            <a:r>
              <a:rPr lang="en-US" sz="3300">
                <a:solidFill>
                  <a:srgbClr val="007074"/>
                </a:solidFill>
                <a:latin typeface="TT Commons Pro Bold"/>
              </a:rPr>
              <a:t>Input Validation</a:t>
            </a:r>
          </a:p>
          <a:p>
            <a:pPr marL="1424940" indent="-474980" lvl="2">
              <a:lnSpc>
                <a:spcPts val="5280"/>
              </a:lnSpc>
              <a:buFont typeface="Arial"/>
              <a:buChar char="⚬"/>
            </a:pPr>
            <a:r>
              <a:rPr lang="en-US" sz="3300">
                <a:solidFill>
                  <a:srgbClr val="007074"/>
                </a:solidFill>
                <a:latin typeface="TT Commons Pro"/>
              </a:rPr>
              <a:t>The web page checks user input for special characters or malicious code.</a:t>
            </a:r>
          </a:p>
          <a:p>
            <a:pPr marL="712470" indent="-356235" lvl="1">
              <a:lnSpc>
                <a:spcPts val="5280"/>
              </a:lnSpc>
              <a:buFont typeface="Arial"/>
              <a:buChar char="•"/>
            </a:pPr>
            <a:r>
              <a:rPr lang="en-US" sz="3300">
                <a:solidFill>
                  <a:srgbClr val="007074"/>
                </a:solidFill>
                <a:latin typeface="TT Commons Pro Bold"/>
              </a:rPr>
              <a:t>Output Encoding</a:t>
            </a:r>
          </a:p>
          <a:p>
            <a:pPr marL="1424940" indent="-474980" lvl="2">
              <a:lnSpc>
                <a:spcPts val="5280"/>
              </a:lnSpc>
              <a:buFont typeface="Arial"/>
              <a:buChar char="⚬"/>
            </a:pPr>
            <a:r>
              <a:rPr lang="en-US" sz="3300">
                <a:solidFill>
                  <a:srgbClr val="007074"/>
                </a:solidFill>
                <a:latin typeface="TT Commons Pro"/>
              </a:rPr>
              <a:t>The web page performs some form of modification to the user input, such as encoding or sanitizing when displaying it back to other users.</a:t>
            </a:r>
          </a:p>
          <a:p>
            <a:pPr algn="l">
              <a:lnSpc>
                <a:spcPts val="5280"/>
              </a:lnSpc>
            </a:pPr>
          </a:p>
        </p:txBody>
      </p:sp>
      <p:sp>
        <p:nvSpPr>
          <p:cNvPr name="TextBox 9" id="9"/>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TextBox 6" id="6"/>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A.2</a:t>
            </a:r>
          </a:p>
        </p:txBody>
      </p:sp>
      <p:sp>
        <p:nvSpPr>
          <p:cNvPr name="TextBox 7" id="7"/>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TESTING FOR REFLECTED XSS VULNERABILITY - EXPLOITATION AND MITIGATION</a:t>
            </a:r>
          </a:p>
        </p:txBody>
      </p:sp>
      <p:sp>
        <p:nvSpPr>
          <p:cNvPr name="TextBox 8" id="8"/>
          <p:cNvSpPr txBox="true"/>
          <p:nvPr/>
        </p:nvSpPr>
        <p:spPr>
          <a:xfrm rot="0">
            <a:off x="1028700" y="2822575"/>
            <a:ext cx="12127137" cy="7290435"/>
          </a:xfrm>
          <a:prstGeom prst="rect">
            <a:avLst/>
          </a:prstGeom>
        </p:spPr>
        <p:txBody>
          <a:bodyPr anchor="t" rtlCol="false" tIns="0" lIns="0" bIns="0" rIns="0">
            <a:spAutoFit/>
          </a:bodyPr>
          <a:lstStyle/>
          <a:p>
            <a:pPr marL="712470" indent="-356235" lvl="1">
              <a:lnSpc>
                <a:spcPts val="5280"/>
              </a:lnSpc>
              <a:buFont typeface="Arial"/>
              <a:buChar char="•"/>
            </a:pPr>
            <a:r>
              <a:rPr lang="en-US" sz="3300">
                <a:solidFill>
                  <a:srgbClr val="007074"/>
                </a:solidFill>
                <a:latin typeface="TT Commons Pro Bold"/>
              </a:rPr>
              <a:t>Exploitation</a:t>
            </a:r>
          </a:p>
          <a:p>
            <a:pPr marL="1424940" indent="-474980" lvl="2">
              <a:lnSpc>
                <a:spcPts val="5280"/>
              </a:lnSpc>
              <a:buFont typeface="Arial"/>
              <a:buChar char="⚬"/>
            </a:pPr>
            <a:r>
              <a:rPr lang="en-US" sz="3300">
                <a:solidFill>
                  <a:srgbClr val="007074"/>
                </a:solidFill>
                <a:latin typeface="TT Commons Pro"/>
              </a:rPr>
              <a:t>Attacker enters malicious script as part of the input -&gt; web page reflects malicious code back to browser -&gt; misinterprets as code -&gt; script is executed within the browser -&gt; unauthorized access/data theft</a:t>
            </a:r>
          </a:p>
          <a:p>
            <a:pPr marL="712470" indent="-356235" lvl="1">
              <a:lnSpc>
                <a:spcPts val="5280"/>
              </a:lnSpc>
              <a:buFont typeface="Arial"/>
              <a:buChar char="•"/>
            </a:pPr>
            <a:r>
              <a:rPr lang="en-US" sz="3300">
                <a:solidFill>
                  <a:srgbClr val="007074"/>
                </a:solidFill>
                <a:latin typeface="TT Commons Pro Bold"/>
              </a:rPr>
              <a:t>Mitigation</a:t>
            </a:r>
          </a:p>
          <a:p>
            <a:pPr marL="1424940" indent="-474980" lvl="2">
              <a:lnSpc>
                <a:spcPts val="5280"/>
              </a:lnSpc>
              <a:buFont typeface="Arial"/>
              <a:buChar char="⚬"/>
            </a:pPr>
            <a:r>
              <a:rPr lang="en-US" sz="3300">
                <a:solidFill>
                  <a:srgbClr val="007074"/>
                </a:solidFill>
                <a:latin typeface="TT Commons Pro"/>
              </a:rPr>
              <a:t>Input validation</a:t>
            </a:r>
          </a:p>
          <a:p>
            <a:pPr marL="1424940" indent="-474980" lvl="2">
              <a:lnSpc>
                <a:spcPts val="5280"/>
              </a:lnSpc>
              <a:buFont typeface="Arial"/>
              <a:buChar char="⚬"/>
            </a:pPr>
            <a:r>
              <a:rPr lang="en-US" sz="3300">
                <a:solidFill>
                  <a:srgbClr val="007074"/>
                </a:solidFill>
                <a:latin typeface="TT Commons Pro"/>
              </a:rPr>
              <a:t>Output Encoding</a:t>
            </a:r>
          </a:p>
          <a:p>
            <a:pPr marL="1424940" indent="-474980" lvl="2">
              <a:lnSpc>
                <a:spcPts val="5280"/>
              </a:lnSpc>
              <a:buFont typeface="Arial"/>
              <a:buChar char="⚬"/>
            </a:pPr>
            <a:r>
              <a:rPr lang="en-US" sz="3300">
                <a:solidFill>
                  <a:srgbClr val="007074"/>
                </a:solidFill>
                <a:latin typeface="TT Commons Pro"/>
              </a:rPr>
              <a:t>Firewalls</a:t>
            </a:r>
          </a:p>
          <a:p>
            <a:pPr marL="1424940" indent="-474980" lvl="2">
              <a:lnSpc>
                <a:spcPts val="5280"/>
              </a:lnSpc>
              <a:buFont typeface="Arial"/>
              <a:buChar char="⚬"/>
            </a:pPr>
            <a:r>
              <a:rPr lang="en-US" sz="3300">
                <a:solidFill>
                  <a:srgbClr val="007074"/>
                </a:solidFill>
                <a:latin typeface="TT Commons Pro"/>
              </a:rPr>
              <a:t>Security Audits and Patches</a:t>
            </a:r>
          </a:p>
          <a:p>
            <a:pPr algn="l">
              <a:lnSpc>
                <a:spcPts val="5280"/>
              </a:lnSpc>
            </a:pPr>
          </a:p>
        </p:txBody>
      </p:sp>
      <p:sp>
        <p:nvSpPr>
          <p:cNvPr name="TextBox 9" id="9"/>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Freeform 6" id="6"/>
          <p:cNvSpPr/>
          <p:nvPr/>
        </p:nvSpPr>
        <p:spPr>
          <a:xfrm flipH="false" flipV="false" rot="0">
            <a:off x="1028700" y="6654158"/>
            <a:ext cx="16230600" cy="1160210"/>
          </a:xfrm>
          <a:custGeom>
            <a:avLst/>
            <a:gdLst/>
            <a:ahLst/>
            <a:cxnLst/>
            <a:rect r="r" b="b" t="t" l="l"/>
            <a:pathLst>
              <a:path h="1160210" w="16230600">
                <a:moveTo>
                  <a:pt x="0" y="0"/>
                </a:moveTo>
                <a:lnTo>
                  <a:pt x="16230600" y="0"/>
                </a:lnTo>
                <a:lnTo>
                  <a:pt x="16230600" y="1160211"/>
                </a:lnTo>
                <a:lnTo>
                  <a:pt x="0" y="1160211"/>
                </a:lnTo>
                <a:lnTo>
                  <a:pt x="0" y="0"/>
                </a:lnTo>
                <a:close/>
              </a:path>
            </a:pathLst>
          </a:custGeom>
          <a:blipFill>
            <a:blip r:embed="rId4"/>
            <a:stretch>
              <a:fillRect l="0" t="0" r="0" b="0"/>
            </a:stretch>
          </a:blipFill>
        </p:spPr>
      </p:sp>
      <p:sp>
        <p:nvSpPr>
          <p:cNvPr name="Freeform 7" id="7"/>
          <p:cNvSpPr/>
          <p:nvPr/>
        </p:nvSpPr>
        <p:spPr>
          <a:xfrm flipH="false" flipV="false" rot="0">
            <a:off x="1028700" y="3743571"/>
            <a:ext cx="7599201" cy="1815831"/>
          </a:xfrm>
          <a:custGeom>
            <a:avLst/>
            <a:gdLst/>
            <a:ahLst/>
            <a:cxnLst/>
            <a:rect r="r" b="b" t="t" l="l"/>
            <a:pathLst>
              <a:path h="1815831" w="7599201">
                <a:moveTo>
                  <a:pt x="0" y="0"/>
                </a:moveTo>
                <a:lnTo>
                  <a:pt x="7599201" y="0"/>
                </a:lnTo>
                <a:lnTo>
                  <a:pt x="7599201" y="1815831"/>
                </a:lnTo>
                <a:lnTo>
                  <a:pt x="0" y="1815831"/>
                </a:lnTo>
                <a:lnTo>
                  <a:pt x="0" y="0"/>
                </a:lnTo>
                <a:close/>
              </a:path>
            </a:pathLst>
          </a:custGeom>
          <a:blipFill>
            <a:blip r:embed="rId5"/>
            <a:stretch>
              <a:fillRect l="0" t="0" r="0" b="0"/>
            </a:stretch>
          </a:blipFill>
        </p:spPr>
      </p:sp>
      <p:sp>
        <p:nvSpPr>
          <p:cNvPr name="TextBox 8" id="8"/>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B.1</a:t>
            </a:r>
          </a:p>
        </p:txBody>
      </p:sp>
      <p:sp>
        <p:nvSpPr>
          <p:cNvPr name="TextBox 9" id="9"/>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GAINING UNAUTHORISED ACCESS TO PRIVATE DATA - VULNERABILITY FOUND</a:t>
            </a:r>
          </a:p>
        </p:txBody>
      </p:sp>
      <p:sp>
        <p:nvSpPr>
          <p:cNvPr name="TextBox 10" id="10"/>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B</a:t>
            </a:r>
          </a:p>
        </p:txBody>
      </p:sp>
      <p:sp>
        <p:nvSpPr>
          <p:cNvPr name="TextBox 11" id="11"/>
          <p:cNvSpPr txBox="true"/>
          <p:nvPr/>
        </p:nvSpPr>
        <p:spPr>
          <a:xfrm rot="0">
            <a:off x="3057054" y="8405495"/>
            <a:ext cx="7215338" cy="128968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Bold"/>
              </a:rPr>
              <a:t>The document ID and user ID are in plain sight! (DocID and uIDrx)</a:t>
            </a:r>
          </a:p>
        </p:txBody>
      </p:sp>
      <p:sp>
        <p:nvSpPr>
          <p:cNvPr name="TextBox 12" id="12"/>
          <p:cNvSpPr txBox="true"/>
          <p:nvPr/>
        </p:nvSpPr>
        <p:spPr>
          <a:xfrm rot="0">
            <a:off x="1028700" y="5902302"/>
            <a:ext cx="12127137" cy="62293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Bold"/>
              </a:rPr>
              <a:t>Screenshot of Request Intercepted by Burp Suite</a:t>
            </a:r>
          </a:p>
        </p:txBody>
      </p:sp>
      <p:sp>
        <p:nvSpPr>
          <p:cNvPr name="TextBox 13" id="13"/>
          <p:cNvSpPr txBox="true"/>
          <p:nvPr/>
        </p:nvSpPr>
        <p:spPr>
          <a:xfrm rot="0">
            <a:off x="1028700" y="2892036"/>
            <a:ext cx="12127137" cy="62293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Bold"/>
              </a:rPr>
              <a:t>Submitting a View Document Request</a:t>
            </a:r>
          </a:p>
        </p:txBody>
      </p:sp>
      <p:sp>
        <p:nvSpPr>
          <p:cNvPr name="AutoShape 14" id="14"/>
          <p:cNvSpPr/>
          <p:nvPr/>
        </p:nvSpPr>
        <p:spPr>
          <a:xfrm>
            <a:off x="1582181" y="7253314"/>
            <a:ext cx="2429393" cy="1276006"/>
          </a:xfrm>
          <a:prstGeom prst="line">
            <a:avLst/>
          </a:prstGeom>
          <a:ln cap="flat" w="38100">
            <a:solidFill>
              <a:srgbClr val="007074"/>
            </a:solidFill>
            <a:prstDash val="solid"/>
            <a:headEnd type="none" len="sm" w="sm"/>
            <a:tailEnd type="arrow" len="sm" w="med"/>
          </a:ln>
        </p:spPr>
      </p:sp>
      <p:sp>
        <p:nvSpPr>
          <p:cNvPr name="AutoShape 15" id="15"/>
          <p:cNvSpPr/>
          <p:nvPr/>
        </p:nvSpPr>
        <p:spPr>
          <a:xfrm>
            <a:off x="6054737" y="7234264"/>
            <a:ext cx="1550161" cy="1295056"/>
          </a:xfrm>
          <a:prstGeom prst="line">
            <a:avLst/>
          </a:prstGeom>
          <a:ln cap="flat" w="38100">
            <a:solidFill>
              <a:srgbClr val="007074"/>
            </a:solidFill>
            <a:prstDash val="solid"/>
            <a:headEnd type="none" len="sm" w="sm"/>
            <a:tailEnd type="arrow" len="sm" w="med"/>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0" t="0" r="28197" b="39378"/>
          <a:stretch>
            <a:fillRect/>
          </a:stretch>
        </p:blipFill>
        <p:spPr>
          <a:xfrm flipH="false" flipV="false">
            <a:off x="0" y="0"/>
            <a:ext cx="18288000" cy="10287000"/>
          </a:xfrm>
          <a:prstGeom prst="rect">
            <a:avLst/>
          </a:prstGeom>
        </p:spPr>
      </p:pic>
      <p:sp>
        <p:nvSpPr>
          <p:cNvPr name="AutoShape 3" id="3"/>
          <p:cNvSpPr/>
          <p:nvPr/>
        </p:nvSpPr>
        <p:spPr>
          <a:xfrm rot="0">
            <a:off x="0" y="-28575"/>
            <a:ext cx="18288000" cy="0"/>
          </a:xfrm>
          <a:prstGeom prst="line">
            <a:avLst/>
          </a:prstGeom>
          <a:ln cap="flat" w="85725">
            <a:solidFill>
              <a:srgbClr val="007074"/>
            </a:solidFill>
            <a:prstDash val="solid"/>
            <a:headEnd type="none" len="sm" w="sm"/>
            <a:tailEnd type="none" len="sm" w="sm"/>
          </a:ln>
        </p:spPr>
      </p:sp>
      <p:grpSp>
        <p:nvGrpSpPr>
          <p:cNvPr name="Group 4" id="4"/>
          <p:cNvGrpSpPr/>
          <p:nvPr/>
        </p:nvGrpSpPr>
        <p:grpSpPr>
          <a:xfrm rot="-1018602">
            <a:off x="8039333" y="8905548"/>
            <a:ext cx="13981343" cy="6487382"/>
            <a:chOff x="0" y="0"/>
            <a:chExt cx="6233160" cy="2892204"/>
          </a:xfrm>
        </p:grpSpPr>
        <p:sp>
          <p:nvSpPr>
            <p:cNvPr name="Freeform 5" id="5"/>
            <p:cNvSpPr/>
            <p:nvPr/>
          </p:nvSpPr>
          <p:spPr>
            <a:xfrm flipH="false" flipV="false" rot="0">
              <a:off x="0" y="-10160"/>
              <a:ext cx="6233160" cy="2913794"/>
            </a:xfrm>
            <a:custGeom>
              <a:avLst/>
              <a:gdLst/>
              <a:ahLst/>
              <a:cxnLst/>
              <a:rect r="r" b="b" t="t" l="l"/>
              <a:pathLst>
                <a:path h="2913794" w="6233160">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name="Freeform 6" id="6"/>
          <p:cNvSpPr/>
          <p:nvPr/>
        </p:nvSpPr>
        <p:spPr>
          <a:xfrm flipH="false" flipV="false" rot="0">
            <a:off x="1028700" y="3647968"/>
            <a:ext cx="16230600" cy="1138121"/>
          </a:xfrm>
          <a:custGeom>
            <a:avLst/>
            <a:gdLst/>
            <a:ahLst/>
            <a:cxnLst/>
            <a:rect r="r" b="b" t="t" l="l"/>
            <a:pathLst>
              <a:path h="1138121" w="16230600">
                <a:moveTo>
                  <a:pt x="0" y="0"/>
                </a:moveTo>
                <a:lnTo>
                  <a:pt x="16230600" y="0"/>
                </a:lnTo>
                <a:lnTo>
                  <a:pt x="16230600" y="1138121"/>
                </a:lnTo>
                <a:lnTo>
                  <a:pt x="0" y="1138121"/>
                </a:lnTo>
                <a:lnTo>
                  <a:pt x="0" y="0"/>
                </a:lnTo>
                <a:close/>
              </a:path>
            </a:pathLst>
          </a:custGeom>
          <a:blipFill>
            <a:blip r:embed="rId4"/>
            <a:stretch>
              <a:fillRect l="0" t="0" r="0" b="0"/>
            </a:stretch>
          </a:blipFill>
        </p:spPr>
      </p:sp>
      <p:sp>
        <p:nvSpPr>
          <p:cNvPr name="Freeform 7" id="7"/>
          <p:cNvSpPr/>
          <p:nvPr/>
        </p:nvSpPr>
        <p:spPr>
          <a:xfrm flipH="false" flipV="false" rot="0">
            <a:off x="2564180" y="5143500"/>
            <a:ext cx="14695120" cy="3261846"/>
          </a:xfrm>
          <a:custGeom>
            <a:avLst/>
            <a:gdLst/>
            <a:ahLst/>
            <a:cxnLst/>
            <a:rect r="r" b="b" t="t" l="l"/>
            <a:pathLst>
              <a:path h="3261846" w="14695120">
                <a:moveTo>
                  <a:pt x="0" y="0"/>
                </a:moveTo>
                <a:lnTo>
                  <a:pt x="14695120" y="0"/>
                </a:lnTo>
                <a:lnTo>
                  <a:pt x="14695120" y="3261846"/>
                </a:lnTo>
                <a:lnTo>
                  <a:pt x="0" y="3261846"/>
                </a:lnTo>
                <a:lnTo>
                  <a:pt x="0" y="0"/>
                </a:lnTo>
                <a:close/>
              </a:path>
            </a:pathLst>
          </a:custGeom>
          <a:blipFill>
            <a:blip r:embed="rId5"/>
            <a:stretch>
              <a:fillRect l="0" t="0" r="0" b="0"/>
            </a:stretch>
          </a:blipFill>
        </p:spPr>
      </p:sp>
      <p:sp>
        <p:nvSpPr>
          <p:cNvPr name="TextBox 8" id="8"/>
          <p:cNvSpPr txBox="true"/>
          <p:nvPr/>
        </p:nvSpPr>
        <p:spPr>
          <a:xfrm rot="0">
            <a:off x="1028700" y="790084"/>
            <a:ext cx="10608877" cy="1220572"/>
          </a:xfrm>
          <a:prstGeom prst="rect">
            <a:avLst/>
          </a:prstGeom>
        </p:spPr>
        <p:txBody>
          <a:bodyPr anchor="t" rtlCol="false" tIns="0" lIns="0" bIns="0" rIns="0">
            <a:spAutoFit/>
          </a:bodyPr>
          <a:lstStyle/>
          <a:p>
            <a:pPr>
              <a:lnSpc>
                <a:spcPts val="9375"/>
              </a:lnSpc>
            </a:pPr>
            <a:r>
              <a:rPr lang="en-US" sz="8844">
                <a:solidFill>
                  <a:srgbClr val="007074"/>
                </a:solidFill>
                <a:latin typeface="TT Commons Pro Bold"/>
              </a:rPr>
              <a:t>Task B.1</a:t>
            </a:r>
          </a:p>
        </p:txBody>
      </p:sp>
      <p:sp>
        <p:nvSpPr>
          <p:cNvPr name="TextBox 9" id="9"/>
          <p:cNvSpPr txBox="true"/>
          <p:nvPr/>
        </p:nvSpPr>
        <p:spPr>
          <a:xfrm rot="0">
            <a:off x="1028700" y="1991606"/>
            <a:ext cx="13152396" cy="414655"/>
          </a:xfrm>
          <a:prstGeom prst="rect">
            <a:avLst/>
          </a:prstGeom>
        </p:spPr>
        <p:txBody>
          <a:bodyPr anchor="t" rtlCol="false" tIns="0" lIns="0" bIns="0" rIns="0">
            <a:spAutoFit/>
          </a:bodyPr>
          <a:lstStyle/>
          <a:p>
            <a:pPr algn="l" marL="0" indent="0" lvl="0">
              <a:lnSpc>
                <a:spcPts val="3380"/>
              </a:lnSpc>
            </a:pPr>
            <a:r>
              <a:rPr lang="en-US" sz="2600">
                <a:solidFill>
                  <a:srgbClr val="007074"/>
                </a:solidFill>
                <a:latin typeface="TT Commons Pro Bold"/>
              </a:rPr>
              <a:t>GAINING UNAUTHORISED ACCESS TO PRIVATE DATA - EXPLOITATION</a:t>
            </a:r>
          </a:p>
        </p:txBody>
      </p:sp>
      <p:sp>
        <p:nvSpPr>
          <p:cNvPr name="TextBox 10" id="10"/>
          <p:cNvSpPr txBox="true"/>
          <p:nvPr/>
        </p:nvSpPr>
        <p:spPr>
          <a:xfrm rot="0">
            <a:off x="15030004" y="9296400"/>
            <a:ext cx="2712910" cy="816610"/>
          </a:xfrm>
          <a:prstGeom prst="rect">
            <a:avLst/>
          </a:prstGeom>
        </p:spPr>
        <p:txBody>
          <a:bodyPr anchor="t" rtlCol="false" tIns="0" lIns="0" bIns="0" rIns="0">
            <a:spAutoFit/>
          </a:bodyPr>
          <a:lstStyle/>
          <a:p>
            <a:pPr algn="r">
              <a:lnSpc>
                <a:spcPts val="2120"/>
              </a:lnSpc>
            </a:pPr>
            <a:r>
              <a:rPr lang="en-US" sz="2000">
                <a:solidFill>
                  <a:srgbClr val="6AABA5"/>
                </a:solidFill>
                <a:latin typeface="TT Commons Pro Bold"/>
              </a:rPr>
              <a:t>FIT2093</a:t>
            </a:r>
          </a:p>
          <a:p>
            <a:pPr algn="r">
              <a:lnSpc>
                <a:spcPts val="2120"/>
              </a:lnSpc>
            </a:pPr>
            <a:r>
              <a:rPr lang="en-US" sz="2000">
                <a:solidFill>
                  <a:srgbClr val="6AABA5"/>
                </a:solidFill>
                <a:latin typeface="TT Commons Pro Bold"/>
              </a:rPr>
              <a:t>ASSIGNMENT 3</a:t>
            </a:r>
          </a:p>
          <a:p>
            <a:pPr algn="r">
              <a:lnSpc>
                <a:spcPts val="2120"/>
              </a:lnSpc>
            </a:pPr>
            <a:r>
              <a:rPr lang="en-US" sz="2000">
                <a:solidFill>
                  <a:srgbClr val="6AABA5"/>
                </a:solidFill>
                <a:latin typeface="TT Commons Pro Bold"/>
              </a:rPr>
              <a:t>TASK B</a:t>
            </a:r>
          </a:p>
        </p:txBody>
      </p:sp>
      <p:sp>
        <p:nvSpPr>
          <p:cNvPr name="TextBox 11" id="11"/>
          <p:cNvSpPr txBox="true"/>
          <p:nvPr/>
        </p:nvSpPr>
        <p:spPr>
          <a:xfrm rot="0">
            <a:off x="1028700" y="2892036"/>
            <a:ext cx="12127137" cy="62293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Bold"/>
              </a:rPr>
              <a:t>Changing the argument of uIDrx to 2</a:t>
            </a:r>
          </a:p>
        </p:txBody>
      </p:sp>
      <p:sp>
        <p:nvSpPr>
          <p:cNvPr name="TextBox 12" id="12"/>
          <p:cNvSpPr txBox="true"/>
          <p:nvPr/>
        </p:nvSpPr>
        <p:spPr>
          <a:xfrm rot="0">
            <a:off x="181522" y="6794628"/>
            <a:ext cx="2175661" cy="1289685"/>
          </a:xfrm>
          <a:prstGeom prst="rect">
            <a:avLst/>
          </a:prstGeom>
        </p:spPr>
        <p:txBody>
          <a:bodyPr anchor="t" rtlCol="false" tIns="0" lIns="0" bIns="0" rIns="0">
            <a:spAutoFit/>
          </a:bodyPr>
          <a:lstStyle/>
          <a:p>
            <a:pPr algn="l">
              <a:lnSpc>
                <a:spcPts val="5280"/>
              </a:lnSpc>
            </a:pPr>
            <a:r>
              <a:rPr lang="en-US" sz="3300">
                <a:solidFill>
                  <a:srgbClr val="007074"/>
                </a:solidFill>
                <a:latin typeface="TT Commons Pro Bold"/>
              </a:rPr>
              <a:t>User ID: 2 is Charlie!</a:t>
            </a:r>
          </a:p>
        </p:txBody>
      </p:sp>
      <p:sp>
        <p:nvSpPr>
          <p:cNvPr name="AutoShape 13" id="13"/>
          <p:cNvSpPr/>
          <p:nvPr/>
        </p:nvSpPr>
        <p:spPr>
          <a:xfrm flipH="true">
            <a:off x="2137972" y="6126895"/>
            <a:ext cx="438421" cy="647528"/>
          </a:xfrm>
          <a:prstGeom prst="line">
            <a:avLst/>
          </a:prstGeom>
          <a:ln cap="flat" w="38100">
            <a:solidFill>
              <a:srgbClr val="007074"/>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DAFkRK5RBl4</dc:identifier>
  <dcterms:modified xsi:type="dcterms:W3CDTF">2011-08-01T06:04:30Z</dcterms:modified>
  <cp:revision>1</cp:revision>
  <dc:title>FIT2093 A3</dc:title>
</cp:coreProperties>
</file>