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84" r:id="rId6"/>
    <p:sldId id="260" r:id="rId7"/>
    <p:sldId id="261" r:id="rId8"/>
    <p:sldId id="262" r:id="rId9"/>
    <p:sldId id="263" r:id="rId10"/>
    <p:sldId id="283" r:id="rId11"/>
    <p:sldId id="264" r:id="rId12"/>
    <p:sldId id="265" r:id="rId13"/>
    <p:sldId id="267" r:id="rId14"/>
    <p:sldId id="270" r:id="rId15"/>
    <p:sldId id="271" r:id="rId16"/>
    <p:sldId id="274" r:id="rId17"/>
    <p:sldId id="275" r:id="rId18"/>
    <p:sldId id="276" r:id="rId19"/>
    <p:sldId id="278" r:id="rId20"/>
    <p:sldId id="279" r:id="rId21"/>
    <p:sldId id="28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ECC95D"/>
    <a:srgbClr val="CF6B71"/>
    <a:srgbClr val="8CC5DF"/>
    <a:srgbClr val="F6BD2A"/>
    <a:srgbClr val="E1AD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47" autoAdjust="0"/>
    <p:restoredTop sz="94660"/>
  </p:normalViewPr>
  <p:slideViewPr>
    <p:cSldViewPr snapToGrid="0">
      <p:cViewPr>
        <p:scale>
          <a:sx n="60" d="100"/>
          <a:sy n="60" d="100"/>
        </p:scale>
        <p:origin x="-1934" y="-6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66924-5B34-4342-A2E1-BE76F1067E4C}" type="datetimeFigureOut">
              <a:rPr lang="zh-CN" altLang="en-US" smtClean="0"/>
              <a:t>2018/6/27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912734-37D3-474F-8EE3-C636908549FF}" type="slidenum">
              <a:rPr lang="zh-CN" altLang="en-US" smtClean="0"/>
              <a:t>‹#›</a:t>
            </a:fld>
            <a:endParaRPr lang="zh-CN" altLang="en-US"/>
          </a:p>
        </p:txBody>
      </p:sp>
    </p:spTree>
    <p:extLst>
      <p:ext uri="{BB962C8B-B14F-4D97-AF65-F5344CB8AC3E}">
        <p14:creationId xmlns:p14="http://schemas.microsoft.com/office/powerpoint/2010/main" val="352575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B912734-37D3-474F-8EE3-C636908549F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9ADAFD3-4A7D-41D8-B8ED-5F938A2DB60A}" type="datetimeFigureOut">
              <a:rPr lang="zh-CN" altLang="en-US" smtClean="0"/>
              <a:t>2018/6/27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585B6F-B833-46C0-95C4-678EC12C5AE9}" type="slidenum">
              <a:rPr lang="zh-CN" altLang="en-US" smtClean="0"/>
              <a:t>‹#›</a:t>
            </a:fld>
            <a:endParaRPr lang="zh-CN" altLang="en-US"/>
          </a:p>
        </p:txBody>
      </p:sp>
    </p:spTree>
  </p:cSld>
  <p:clrMapOvr>
    <a:masterClrMapping/>
  </p:clrMapOvr>
  <p:transition spd="slow">
    <p:comb/>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DAFD3-4A7D-41D8-B8ED-5F938A2DB60A}" type="datetimeFigureOut">
              <a:rPr lang="zh-CN" altLang="en-US" smtClean="0"/>
              <a:t>2018/6/27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85B6F-B833-46C0-95C4-678EC12C5AE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mb/>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51637" y="5635255"/>
            <a:ext cx="12695274" cy="2604977"/>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839178" y="545937"/>
            <a:ext cx="6747360" cy="338554"/>
          </a:xfrm>
          <a:prstGeom prst="rect">
            <a:avLst/>
          </a:prstGeom>
          <a:noFill/>
        </p:spPr>
        <p:txBody>
          <a:bodyPr wrap="none" rtlCol="0">
            <a:spAutoFit/>
          </a:bodyPr>
          <a:lstStyle/>
          <a:p>
            <a:pPr algn="ctr"/>
            <a:r>
              <a:rPr lang="en-US" altLang="zh-CN" sz="1600" spc="1600" dirty="0">
                <a:solidFill>
                  <a:srgbClr val="F6BD2A"/>
                </a:solidFill>
                <a:latin typeface="苹方 中等" panose="020B0400000000000000" pitchFamily="34" charset="-122"/>
                <a:ea typeface="苹方 中等" panose="020B0400000000000000" pitchFamily="34" charset="-122"/>
              </a:rPr>
              <a:t>BUSINESS REPORT 2018</a:t>
            </a:r>
            <a:endParaRPr lang="zh-CN" altLang="en-US" sz="1600" spc="1600" dirty="0">
              <a:solidFill>
                <a:srgbClr val="F6BD2A"/>
              </a:solidFill>
              <a:latin typeface="苹方 中等" panose="020B0400000000000000" pitchFamily="34" charset="-122"/>
              <a:ea typeface="苹方 中等" panose="020B0400000000000000" pitchFamily="34" charset="-122"/>
            </a:endParaRPr>
          </a:p>
        </p:txBody>
      </p:sp>
      <p:grpSp>
        <p:nvGrpSpPr>
          <p:cNvPr id="14" name="组合 13"/>
          <p:cNvGrpSpPr/>
          <p:nvPr/>
        </p:nvGrpSpPr>
        <p:grpSpPr>
          <a:xfrm>
            <a:off x="1796902" y="747113"/>
            <a:ext cx="893623" cy="915795"/>
            <a:chOff x="1796902" y="747113"/>
            <a:chExt cx="893623" cy="915795"/>
          </a:xfrm>
        </p:grpSpPr>
        <p:sp>
          <p:nvSpPr>
            <p:cNvPr id="8" name="椭圆 7"/>
            <p:cNvSpPr/>
            <p:nvPr/>
          </p:nvSpPr>
          <p:spPr>
            <a:xfrm>
              <a:off x="2147515" y="1386983"/>
              <a:ext cx="275925" cy="275925"/>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8" idx="2"/>
            </p:cNvCxnSpPr>
            <p:nvPr/>
          </p:nvCxnSpPr>
          <p:spPr>
            <a:xfrm flipH="1" flipV="1">
              <a:off x="1807535" y="1524945"/>
              <a:ext cx="339980" cy="1"/>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818169" y="759854"/>
              <a:ext cx="0" cy="775724"/>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96902" y="747113"/>
              <a:ext cx="893623" cy="0"/>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H="1">
            <a:off x="9490842" y="759854"/>
            <a:ext cx="893623" cy="915795"/>
            <a:chOff x="1796902" y="747113"/>
            <a:chExt cx="893623" cy="915795"/>
          </a:xfrm>
        </p:grpSpPr>
        <p:sp>
          <p:nvSpPr>
            <p:cNvPr id="16" name="椭圆 15"/>
            <p:cNvSpPr/>
            <p:nvPr/>
          </p:nvSpPr>
          <p:spPr>
            <a:xfrm>
              <a:off x="2147515" y="1386983"/>
              <a:ext cx="275925" cy="275925"/>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2"/>
            </p:cNvCxnSpPr>
            <p:nvPr/>
          </p:nvCxnSpPr>
          <p:spPr>
            <a:xfrm flipH="1" flipV="1">
              <a:off x="1807535" y="1524945"/>
              <a:ext cx="339980" cy="1"/>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818169" y="759854"/>
              <a:ext cx="0" cy="775724"/>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96902" y="747113"/>
              <a:ext cx="893623" cy="0"/>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grpSp>
      <p:pic>
        <p:nvPicPr>
          <p:cNvPr id="20" name="图片 19"/>
          <p:cNvPicPr>
            <a:picLocks noChangeAspect="1"/>
          </p:cNvPicPr>
          <p:nvPr/>
        </p:nvPicPr>
        <p:blipFill>
          <a:blip r:embed="rId2"/>
          <a:stretch>
            <a:fillRect/>
          </a:stretch>
        </p:blipFill>
        <p:spPr>
          <a:xfrm>
            <a:off x="8747835" y="2123923"/>
            <a:ext cx="1359506" cy="3964618"/>
          </a:xfrm>
          <a:prstGeom prst="rect">
            <a:avLst/>
          </a:prstGeom>
        </p:spPr>
      </p:pic>
      <p:pic>
        <p:nvPicPr>
          <p:cNvPr id="21" name="图片 20"/>
          <p:cNvPicPr>
            <a:picLocks noChangeAspect="1"/>
          </p:cNvPicPr>
          <p:nvPr/>
        </p:nvPicPr>
        <p:blipFill>
          <a:blip r:embed="rId3"/>
          <a:stretch>
            <a:fillRect/>
          </a:stretch>
        </p:blipFill>
        <p:spPr>
          <a:xfrm>
            <a:off x="1486677" y="2123923"/>
            <a:ext cx="1203848" cy="4413471"/>
          </a:xfrm>
          <a:prstGeom prst="rect">
            <a:avLst/>
          </a:prstGeom>
        </p:spPr>
      </p:pic>
      <p:pic>
        <p:nvPicPr>
          <p:cNvPr id="22" name="图片 21"/>
          <p:cNvPicPr>
            <a:picLocks noChangeAspect="1"/>
          </p:cNvPicPr>
          <p:nvPr/>
        </p:nvPicPr>
        <p:blipFill>
          <a:blip r:embed="rId4"/>
          <a:stretch>
            <a:fillRect/>
          </a:stretch>
        </p:blipFill>
        <p:spPr>
          <a:xfrm>
            <a:off x="3111086" y="4784980"/>
            <a:ext cx="1778720" cy="2607121"/>
          </a:xfrm>
          <a:prstGeom prst="rect">
            <a:avLst/>
          </a:prstGeom>
        </p:spPr>
      </p:pic>
      <p:pic>
        <p:nvPicPr>
          <p:cNvPr id="23" name="图片 22"/>
          <p:cNvPicPr>
            <a:picLocks noChangeAspect="1"/>
          </p:cNvPicPr>
          <p:nvPr/>
        </p:nvPicPr>
        <p:blipFill>
          <a:blip r:embed="rId5"/>
          <a:stretch>
            <a:fillRect/>
          </a:stretch>
        </p:blipFill>
        <p:spPr>
          <a:xfrm>
            <a:off x="7282913" y="5266955"/>
            <a:ext cx="1617322" cy="2320173"/>
          </a:xfrm>
          <a:prstGeom prst="rect">
            <a:avLst/>
          </a:prstGeom>
        </p:spPr>
      </p:pic>
      <p:pic>
        <p:nvPicPr>
          <p:cNvPr id="1026" name="Picture 2" descr="E:\Chuse\chuse2\chusee\WebContent\images\lo.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6558" y="2842870"/>
            <a:ext cx="4292599" cy="15591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75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1000"/>
                                        <p:tgtEl>
                                          <p:spTgt spid="14"/>
                                        </p:tgtEl>
                                      </p:cBhvr>
                                    </p:animEffect>
                                  </p:childTnLst>
                                </p:cTn>
                              </p:par>
                              <p:par>
                                <p:cTn id="13" presetID="22" presetClass="entr" presetSubtype="1" fill="hold" nodeType="withEffect">
                                  <p:stCondLst>
                                    <p:cond delay="75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2731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产品简介</a:t>
            </a:r>
          </a:p>
        </p:txBody>
      </p:sp>
      <p:sp>
        <p:nvSpPr>
          <p:cNvPr id="19" name="矩形 18"/>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0" y="1722766"/>
            <a:ext cx="7011008" cy="4730906"/>
          </a:xfrm>
          <a:prstGeom prst="rect">
            <a:avLst/>
          </a:prstGeom>
        </p:spPr>
      </p:pic>
      <p:grpSp>
        <p:nvGrpSpPr>
          <p:cNvPr id="8" name="组合 7"/>
          <p:cNvGrpSpPr/>
          <p:nvPr/>
        </p:nvGrpSpPr>
        <p:grpSpPr>
          <a:xfrm>
            <a:off x="5830186" y="2179672"/>
            <a:ext cx="6068283" cy="1793968"/>
            <a:chOff x="5830186" y="2232837"/>
            <a:chExt cx="6068283" cy="1793968"/>
          </a:xfrm>
        </p:grpSpPr>
        <p:sp>
          <p:nvSpPr>
            <p:cNvPr id="6" name="平行四边形 5"/>
            <p:cNvSpPr/>
            <p:nvPr/>
          </p:nvSpPr>
          <p:spPr>
            <a:xfrm>
              <a:off x="5830186" y="2232837"/>
              <a:ext cx="1623238" cy="946295"/>
            </a:xfrm>
            <a:prstGeom prst="parallelogram">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04</a:t>
              </a:r>
              <a:endParaRPr lang="zh-CN" altLang="en-US" sz="3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626189" y="2293890"/>
              <a:ext cx="4272280" cy="1732915"/>
            </a:xfrm>
            <a:prstGeom prst="rect">
              <a:avLst/>
            </a:prstGeom>
            <a:noFill/>
          </p:spPr>
          <p:txBody>
            <a:bodyPr wrap="none" rtlCol="0">
              <a:spAutoFit/>
            </a:bodyPr>
            <a:lstStyle/>
            <a:p>
              <a:pPr algn="l">
                <a:lnSpc>
                  <a:spcPts val="3200"/>
                </a:lnSpc>
              </a:pPr>
              <a:r>
                <a:rPr lang="zh-CN" altLang="en-US" sz="3200" dirty="0">
                  <a:solidFill>
                    <a:schemeClr val="tx1">
                      <a:lumMod val="75000"/>
                      <a:lumOff val="25000"/>
                    </a:schemeClr>
                  </a:solidFill>
                  <a:latin typeface="苹方 常规" panose="020B0300000000000000" pitchFamily="34" charset="-122"/>
                  <a:ea typeface="苹方 常规" panose="020B0300000000000000" pitchFamily="34" charset="-122"/>
                </a:rPr>
                <a:t>用户交流</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通过用户口味等相关选择系统自动向用户推荐相似度</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高的用户。用户与用户之间提供关注等功能，用户可</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以通过会话窗口进行实时交流</a:t>
              </a:r>
            </a:p>
          </p:txBody>
        </p:sp>
      </p:grpSp>
      <p:grpSp>
        <p:nvGrpSpPr>
          <p:cNvPr id="27" name="组合 26"/>
          <p:cNvGrpSpPr/>
          <p:nvPr/>
        </p:nvGrpSpPr>
        <p:grpSpPr>
          <a:xfrm>
            <a:off x="5181426" y="5063598"/>
            <a:ext cx="7050628" cy="1426938"/>
            <a:chOff x="5914641" y="2189022"/>
            <a:chExt cx="7050628" cy="1426938"/>
          </a:xfrm>
        </p:grpSpPr>
        <p:sp>
          <p:nvSpPr>
            <p:cNvPr id="28" name="平行四边形 27"/>
            <p:cNvSpPr/>
            <p:nvPr/>
          </p:nvSpPr>
          <p:spPr>
            <a:xfrm>
              <a:off x="5914641" y="2189022"/>
              <a:ext cx="1623238" cy="946295"/>
            </a:xfrm>
            <a:prstGeom prst="parallelogram">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05</a:t>
              </a:r>
              <a:endParaRPr lang="zh-CN" altLang="en-US" sz="32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7626189" y="2293890"/>
              <a:ext cx="5339080" cy="1322070"/>
            </a:xfrm>
            <a:prstGeom prst="rect">
              <a:avLst/>
            </a:prstGeom>
            <a:noFill/>
          </p:spPr>
          <p:txBody>
            <a:bodyPr wrap="none" rtlCol="0">
              <a:spAutoFit/>
            </a:bodyPr>
            <a:lstStyle/>
            <a:p>
              <a:pPr algn="l">
                <a:lnSpc>
                  <a:spcPts val="3200"/>
                </a:lnSpc>
              </a:pPr>
              <a:r>
                <a:rPr lang="zh-CN" altLang="en-US" sz="3200" dirty="0">
                  <a:solidFill>
                    <a:schemeClr val="tx1">
                      <a:lumMod val="75000"/>
                      <a:lumOff val="25000"/>
                    </a:schemeClr>
                  </a:solidFill>
                  <a:latin typeface="苹方 常规" panose="020B0300000000000000" pitchFamily="34" charset="-122"/>
                  <a:ea typeface="苹方 常规" panose="020B0300000000000000" pitchFamily="34" charset="-122"/>
                </a:rPr>
                <a:t>系统设置</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用户可以通过系统提供的权限对账户的相关信息进行管理。</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用户可以通过系统私信就软件有关的问题向管理员提出改进建议。</a:t>
              </a: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ppt_x"/>
                                          </p:val>
                                        </p:tav>
                                        <p:tav tm="100000">
                                          <p:val>
                                            <p:strVal val="#ppt_x"/>
                                          </p:val>
                                        </p:tav>
                                      </p:tavLst>
                                    </p:anim>
                                    <p:anim calcmode="lin" valueType="num">
                                      <p:cBhvr additive="base">
                                        <p:cTn id="12"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282773" y="1581721"/>
            <a:ext cx="159488" cy="159488"/>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5" idx="6"/>
          </p:cNvCxnSpPr>
          <p:nvPr/>
        </p:nvCxnSpPr>
        <p:spPr>
          <a:xfrm flipH="1">
            <a:off x="956933" y="1661465"/>
            <a:ext cx="7325842" cy="0"/>
          </a:xfrm>
          <a:prstGeom prst="line">
            <a:avLst/>
          </a:prstGeom>
          <a:ln w="38100">
            <a:solidFill>
              <a:srgbClr val="8CC5DF"/>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797445" y="1581721"/>
            <a:ext cx="159488" cy="159488"/>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282774" y="3158883"/>
            <a:ext cx="159488" cy="159488"/>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12" idx="6"/>
          </p:cNvCxnSpPr>
          <p:nvPr/>
        </p:nvCxnSpPr>
        <p:spPr>
          <a:xfrm flipH="1">
            <a:off x="956934" y="3238627"/>
            <a:ext cx="7325842" cy="0"/>
          </a:xfrm>
          <a:prstGeom prst="line">
            <a:avLst/>
          </a:prstGeom>
          <a:ln w="38100">
            <a:solidFill>
              <a:srgbClr val="8CC5DF"/>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97446" y="3158883"/>
            <a:ext cx="159488" cy="159488"/>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50856" y="1982086"/>
            <a:ext cx="3383280" cy="1014730"/>
          </a:xfrm>
          <a:prstGeom prst="rect">
            <a:avLst/>
          </a:prstGeom>
          <a:noFill/>
        </p:spPr>
        <p:txBody>
          <a:bodyPr wrap="none" rtlCol="0">
            <a:spAutoFit/>
          </a:bodyPr>
          <a:lstStyle/>
          <a:p>
            <a:pPr algn="ctr"/>
            <a:r>
              <a:rPr lang="zh-CN" altLang="en-US" sz="6000" spc="300" dirty="0">
                <a:solidFill>
                  <a:schemeClr val="tx1">
                    <a:lumMod val="85000"/>
                    <a:lumOff val="15000"/>
                  </a:schemeClr>
                </a:solidFill>
                <a:latin typeface="汉仪雅酷黑W" panose="00020600040101010101" pitchFamily="18" charset="-122"/>
                <a:ea typeface="汉仪雅酷黑W" panose="00020600040101010101" pitchFamily="18" charset="-122"/>
              </a:rPr>
              <a:t>小组分工</a:t>
            </a:r>
          </a:p>
        </p:txBody>
      </p:sp>
      <p:sp>
        <p:nvSpPr>
          <p:cNvPr id="14" name="文本框 13"/>
          <p:cNvSpPr txBox="1"/>
          <p:nvPr/>
        </p:nvSpPr>
        <p:spPr>
          <a:xfrm>
            <a:off x="1446527" y="1889752"/>
            <a:ext cx="1479892" cy="1200329"/>
          </a:xfrm>
          <a:prstGeom prst="rect">
            <a:avLst/>
          </a:prstGeom>
          <a:noFill/>
        </p:spPr>
        <p:txBody>
          <a:bodyPr wrap="none" rtlCol="0">
            <a:spAutoFit/>
          </a:bodyPr>
          <a:lstStyle/>
          <a:p>
            <a:r>
              <a:rPr lang="en-US" altLang="zh-CN" sz="7200" spc="300" dirty="0">
                <a:solidFill>
                  <a:srgbClr val="8CC5DF"/>
                </a:solidFill>
                <a:latin typeface="汉仪雅酷黑W" panose="00020600040101010101" pitchFamily="18" charset="-122"/>
                <a:ea typeface="汉仪雅酷黑W" panose="00020600040101010101" pitchFamily="18" charset="-122"/>
              </a:rPr>
              <a:t>02</a:t>
            </a:r>
            <a:endParaRPr lang="zh-CN" altLang="en-US" sz="7200" spc="300" dirty="0">
              <a:solidFill>
                <a:srgbClr val="8CC5DF"/>
              </a:solidFill>
              <a:latin typeface="汉仪雅酷黑W" panose="00020600040101010101" pitchFamily="18" charset="-122"/>
              <a:ea typeface="汉仪雅酷黑W" panose="00020600040101010101" pitchFamily="18" charset="-122"/>
            </a:endParaRPr>
          </a:p>
        </p:txBody>
      </p:sp>
      <p:sp>
        <p:nvSpPr>
          <p:cNvPr id="15" name="矩形 14"/>
          <p:cNvSpPr/>
          <p:nvPr/>
        </p:nvSpPr>
        <p:spPr>
          <a:xfrm>
            <a:off x="1562987" y="0"/>
            <a:ext cx="1988288" cy="1648869"/>
          </a:xfrm>
          <a:prstGeom prst="rect">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62987" y="3226030"/>
            <a:ext cx="1988288" cy="3631970"/>
          </a:xfrm>
          <a:prstGeom prst="rect">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9425620" y="1355724"/>
            <a:ext cx="1809446" cy="4436383"/>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par>
                                <p:cTn id="14" presetID="42" presetClass="entr" presetSubtype="0" fill="hold" nodeType="withEffect">
                                  <p:stCondLst>
                                    <p:cond delay="150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8CC5DF"/>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小组分工</a:t>
            </a:r>
          </a:p>
        </p:txBody>
      </p:sp>
      <p:sp>
        <p:nvSpPr>
          <p:cNvPr id="19" name="矩形 18"/>
          <p:cNvSpPr/>
          <p:nvPr/>
        </p:nvSpPr>
        <p:spPr>
          <a:xfrm>
            <a:off x="5181599" y="0"/>
            <a:ext cx="1828800" cy="609956"/>
          </a:xfrm>
          <a:prstGeom prst="rect">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8CC5DF"/>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4799148" y="2161844"/>
            <a:ext cx="2604012" cy="3898713"/>
            <a:chOff x="1282670" y="2246906"/>
            <a:chExt cx="2604012" cy="3898713"/>
          </a:xfrm>
        </p:grpSpPr>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828" y="2246906"/>
              <a:ext cx="1291697" cy="2002896"/>
            </a:xfrm>
            <a:prstGeom prst="rect">
              <a:avLst/>
            </a:prstGeom>
          </p:spPr>
        </p:pic>
        <p:sp>
          <p:nvSpPr>
            <p:cNvPr id="34" name="矩形: 圆角 33"/>
            <p:cNvSpPr/>
            <p:nvPr/>
          </p:nvSpPr>
          <p:spPr>
            <a:xfrm>
              <a:off x="1282670" y="4561368"/>
              <a:ext cx="2604012" cy="1584251"/>
            </a:xfrm>
            <a:prstGeom prst="roundRect">
              <a:avLst>
                <a:gd name="adj" fmla="val 23378"/>
              </a:avLst>
            </a:prstGeom>
            <a:no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a:off x="1350236" y="4807189"/>
              <a:ext cx="2468880" cy="10915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话题评论专题动态发布</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后台管理页面的开发</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话题专题社区页面开发</a:t>
              </a:r>
            </a:p>
          </p:txBody>
        </p:sp>
      </p:grpSp>
      <p:grpSp>
        <p:nvGrpSpPr>
          <p:cNvPr id="36" name="组合 35"/>
          <p:cNvGrpSpPr/>
          <p:nvPr/>
        </p:nvGrpSpPr>
        <p:grpSpPr>
          <a:xfrm>
            <a:off x="8315625" y="2161844"/>
            <a:ext cx="2604012" cy="3898713"/>
            <a:chOff x="1282670" y="2246906"/>
            <a:chExt cx="2604012" cy="3898713"/>
          </a:xfrm>
        </p:grpSpPr>
        <p:pic>
          <p:nvPicPr>
            <p:cNvPr id="37" name="图片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828" y="2246906"/>
              <a:ext cx="1291697" cy="2002896"/>
            </a:xfrm>
            <a:prstGeom prst="rect">
              <a:avLst/>
            </a:prstGeom>
          </p:spPr>
        </p:pic>
        <p:sp>
          <p:nvSpPr>
            <p:cNvPr id="38" name="矩形: 圆角 37"/>
            <p:cNvSpPr/>
            <p:nvPr/>
          </p:nvSpPr>
          <p:spPr>
            <a:xfrm>
              <a:off x="1282670" y="4561368"/>
              <a:ext cx="2604012" cy="1584251"/>
            </a:xfrm>
            <a:prstGeom prst="roundRect">
              <a:avLst>
                <a:gd name="adj" fmla="val 23378"/>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1464535" y="4807189"/>
              <a:ext cx="2240280" cy="10915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后台数据库增删改查</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前端个人中心页面以</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及菜谱页面的编写等</a:t>
              </a:r>
            </a:p>
          </p:txBody>
        </p:sp>
      </p:grpSp>
      <p:sp>
        <p:nvSpPr>
          <p:cNvPr id="6" name="文本框 5"/>
          <p:cNvSpPr txBox="1"/>
          <p:nvPr/>
        </p:nvSpPr>
        <p:spPr>
          <a:xfrm>
            <a:off x="5404485" y="1612265"/>
            <a:ext cx="1261745" cy="398780"/>
          </a:xfrm>
          <a:prstGeom prst="rect">
            <a:avLst/>
          </a:prstGeom>
          <a:noFill/>
        </p:spPr>
        <p:txBody>
          <a:bodyPr wrap="square" rtlCol="0">
            <a:spAutoFit/>
          </a:bodyPr>
          <a:lstStyle/>
          <a:p>
            <a:r>
              <a:rPr lang="en-US" altLang="zh-CN" dirty="0"/>
              <a:t> </a:t>
            </a:r>
            <a:r>
              <a:rPr lang="en-US" altLang="zh-CN" b="1" dirty="0"/>
              <a:t> </a:t>
            </a:r>
            <a:r>
              <a:rPr lang="zh-CN" altLang="en-US" sz="2000" b="1" dirty="0"/>
              <a:t>史雪瑶</a:t>
            </a:r>
          </a:p>
        </p:txBody>
      </p:sp>
      <p:sp>
        <p:nvSpPr>
          <p:cNvPr id="8" name="文本框 7"/>
          <p:cNvSpPr txBox="1"/>
          <p:nvPr/>
        </p:nvSpPr>
        <p:spPr>
          <a:xfrm>
            <a:off x="1590357" y="1588492"/>
            <a:ext cx="1967230" cy="369332"/>
          </a:xfrm>
          <a:prstGeom prst="rect">
            <a:avLst/>
          </a:prstGeom>
          <a:noFill/>
        </p:spPr>
        <p:txBody>
          <a:bodyPr wrap="square" rtlCol="0">
            <a:spAutoFit/>
          </a:bodyPr>
          <a:lstStyle/>
          <a:p>
            <a:r>
              <a:rPr lang="zh-CN" altLang="en-US" b="1" dirty="0" smtClean="0"/>
              <a:t>（组长）陈</a:t>
            </a:r>
            <a:r>
              <a:rPr lang="zh-CN" altLang="en-US" b="1" dirty="0"/>
              <a:t>翔</a:t>
            </a:r>
          </a:p>
        </p:txBody>
      </p:sp>
      <p:sp>
        <p:nvSpPr>
          <p:cNvPr id="9" name="文本框 8"/>
          <p:cNvSpPr txBox="1"/>
          <p:nvPr/>
        </p:nvSpPr>
        <p:spPr>
          <a:xfrm>
            <a:off x="9131935" y="1612265"/>
            <a:ext cx="1131570" cy="368300"/>
          </a:xfrm>
          <a:prstGeom prst="rect">
            <a:avLst/>
          </a:prstGeom>
          <a:noFill/>
        </p:spPr>
        <p:txBody>
          <a:bodyPr wrap="square" rtlCol="0">
            <a:spAutoFit/>
          </a:bodyPr>
          <a:lstStyle/>
          <a:p>
            <a:r>
              <a:rPr lang="zh-CN" altLang="en-US" b="1" dirty="0"/>
              <a:t>孙婷婷</a:t>
            </a:r>
          </a:p>
        </p:txBody>
      </p:sp>
      <p:grpSp>
        <p:nvGrpSpPr>
          <p:cNvPr id="30" name="组合 29"/>
          <p:cNvGrpSpPr/>
          <p:nvPr/>
        </p:nvGrpSpPr>
        <p:grpSpPr>
          <a:xfrm>
            <a:off x="1212060" y="2215383"/>
            <a:ext cx="2723823" cy="3898713"/>
            <a:chOff x="1222764" y="2246906"/>
            <a:chExt cx="2723823" cy="3898713"/>
          </a:xfrm>
        </p:grpSpPr>
        <p:pic>
          <p:nvPicPr>
            <p:cNvPr id="40" name="图片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8828" y="2246906"/>
              <a:ext cx="1291697" cy="2002896"/>
            </a:xfrm>
            <a:prstGeom prst="rect">
              <a:avLst/>
            </a:prstGeom>
          </p:spPr>
        </p:pic>
        <p:sp>
          <p:nvSpPr>
            <p:cNvPr id="41" name="矩形: 圆角 37"/>
            <p:cNvSpPr/>
            <p:nvPr/>
          </p:nvSpPr>
          <p:spPr>
            <a:xfrm>
              <a:off x="1282670" y="4561368"/>
              <a:ext cx="2604012" cy="1584251"/>
            </a:xfrm>
            <a:prstGeom prst="roundRect">
              <a:avLst>
                <a:gd name="adj" fmla="val 23378"/>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8"/>
            <p:cNvSpPr txBox="1"/>
            <p:nvPr/>
          </p:nvSpPr>
          <p:spPr>
            <a:xfrm>
              <a:off x="1222764" y="4640477"/>
              <a:ext cx="2723823" cy="1426031"/>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网站框架</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&amp;</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整体功能设计</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登录注册，健康页，</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首页</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6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地图搜索展示</a:t>
              </a:r>
              <a:endPar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美食推荐系统实现</a:t>
              </a: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75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150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150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a:extLst>
              <a:ext uri="{28A0092B-C50C-407E-A947-70E740481C1C}">
                <a14:useLocalDpi xmlns:a14="http://schemas.microsoft.com/office/drawing/2010/main" val="0"/>
              </a:ext>
            </a:extLst>
          </a:blip>
          <a:srcRect b="52734"/>
          <a:stretch>
            <a:fillRect/>
          </a:stretch>
        </p:blipFill>
        <p:spPr>
          <a:xfrm>
            <a:off x="0" y="3022207"/>
            <a:ext cx="12192000" cy="3835793"/>
          </a:xfrm>
          <a:prstGeom prst="rect">
            <a:avLst/>
          </a:prstGeom>
        </p:spPr>
      </p:pic>
      <p:grpSp>
        <p:nvGrpSpPr>
          <p:cNvPr id="4" name="组合 3"/>
          <p:cNvGrpSpPr/>
          <p:nvPr/>
        </p:nvGrpSpPr>
        <p:grpSpPr>
          <a:xfrm>
            <a:off x="1148926" y="2123753"/>
            <a:ext cx="2604012" cy="1670761"/>
            <a:chOff x="1282670" y="4476306"/>
            <a:chExt cx="2604012" cy="1670761"/>
          </a:xfrm>
        </p:grpSpPr>
        <p:sp>
          <p:nvSpPr>
            <p:cNvPr id="12" name="矩形: 圆角 11"/>
            <p:cNvSpPr/>
            <p:nvPr/>
          </p:nvSpPr>
          <p:spPr>
            <a:xfrm>
              <a:off x="1282670" y="4476306"/>
              <a:ext cx="2604012" cy="1584251"/>
            </a:xfrm>
            <a:prstGeom prst="roundRect">
              <a:avLst>
                <a:gd name="adj" fmla="val 23378"/>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1464536" y="4722127"/>
              <a:ext cx="2240280" cy="1424940"/>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前端甄选页面以及</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秒杀页面的编写</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后台管理页面的开发</a:t>
              </a:r>
              <a:endPar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600"/>
                </a:lnSpc>
              </a:pPr>
              <a:endParaRPr lang="zh-CN" altLang="en-US"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grpSp>
      <p:grpSp>
        <p:nvGrpSpPr>
          <p:cNvPr id="20" name="组合 19"/>
          <p:cNvGrpSpPr/>
          <p:nvPr/>
        </p:nvGrpSpPr>
        <p:grpSpPr>
          <a:xfrm>
            <a:off x="4734089" y="2123753"/>
            <a:ext cx="2723823" cy="1584251"/>
            <a:chOff x="1222765" y="4476306"/>
            <a:chExt cx="2723823" cy="1584251"/>
          </a:xfrm>
        </p:grpSpPr>
        <p:sp>
          <p:nvSpPr>
            <p:cNvPr id="21" name="矩形: 圆角 20"/>
            <p:cNvSpPr/>
            <p:nvPr/>
          </p:nvSpPr>
          <p:spPr>
            <a:xfrm>
              <a:off x="1282670" y="4476306"/>
              <a:ext cx="2604012" cy="1584251"/>
            </a:xfrm>
            <a:prstGeom prst="roundRect">
              <a:avLst>
                <a:gd name="adj" fmla="val 23378"/>
              </a:avLst>
            </a:prstGeom>
            <a:solidFill>
              <a:schemeClr val="bg1"/>
            </a:solid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222765" y="4722127"/>
              <a:ext cx="2723823" cy="1092607"/>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爬虫、推荐算法</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编写</a:t>
              </a:r>
              <a:endPar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前端甄选详情页面以及健</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康页面的编写</a:t>
              </a:r>
            </a:p>
          </p:txBody>
        </p:sp>
      </p:grpSp>
      <p:grpSp>
        <p:nvGrpSpPr>
          <p:cNvPr id="26" name="组合 25"/>
          <p:cNvGrpSpPr/>
          <p:nvPr/>
        </p:nvGrpSpPr>
        <p:grpSpPr>
          <a:xfrm>
            <a:off x="8439062" y="2123753"/>
            <a:ext cx="2604012" cy="1584251"/>
            <a:chOff x="1282670" y="4476306"/>
            <a:chExt cx="2604012" cy="1584251"/>
          </a:xfrm>
        </p:grpSpPr>
        <p:sp>
          <p:nvSpPr>
            <p:cNvPr id="27" name="矩形: 圆角 26"/>
            <p:cNvSpPr/>
            <p:nvPr/>
          </p:nvSpPr>
          <p:spPr>
            <a:xfrm>
              <a:off x="1282670" y="4476306"/>
              <a:ext cx="2604012" cy="1584251"/>
            </a:xfrm>
            <a:prstGeom prst="roundRect">
              <a:avLst>
                <a:gd name="adj" fmla="val 23378"/>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nvSpPr>
          <p:spPr>
            <a:xfrm>
              <a:off x="1682825" y="4722127"/>
              <a:ext cx="1803700" cy="728789"/>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登录注册</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UI</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设计</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页面</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BUG</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的检查</a:t>
              </a:r>
            </a:p>
          </p:txBody>
        </p:sp>
      </p:grpSp>
      <p:sp>
        <p:nvSpPr>
          <p:cNvPr id="29" name="椭圆 28"/>
          <p:cNvSpPr/>
          <p:nvPr/>
        </p:nvSpPr>
        <p:spPr>
          <a:xfrm>
            <a:off x="8674397" y="1234387"/>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9" idx="2"/>
            <a:endCxn id="31" idx="6"/>
          </p:cNvCxnSpPr>
          <p:nvPr/>
        </p:nvCxnSpPr>
        <p:spPr>
          <a:xfrm flipH="1">
            <a:off x="3466116" y="1288387"/>
            <a:ext cx="5208281" cy="0"/>
          </a:xfrm>
          <a:prstGeom prst="line">
            <a:avLst/>
          </a:prstGeom>
          <a:ln w="25400">
            <a:solidFill>
              <a:srgbClr val="8CC5DF"/>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358116" y="1234387"/>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小组分工</a:t>
            </a:r>
          </a:p>
        </p:txBody>
      </p:sp>
      <p:sp>
        <p:nvSpPr>
          <p:cNvPr id="33" name="矩形 32"/>
          <p:cNvSpPr/>
          <p:nvPr/>
        </p:nvSpPr>
        <p:spPr>
          <a:xfrm>
            <a:off x="5181599" y="0"/>
            <a:ext cx="1828800" cy="609956"/>
          </a:xfrm>
          <a:prstGeom prst="rect">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8674397" y="540845"/>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p:cNvCxnSpPr>
            <a:stCxn id="34" idx="2"/>
            <a:endCxn id="36" idx="6"/>
          </p:cNvCxnSpPr>
          <p:nvPr/>
        </p:nvCxnSpPr>
        <p:spPr>
          <a:xfrm flipH="1">
            <a:off x="3466116" y="594845"/>
            <a:ext cx="5208281" cy="0"/>
          </a:xfrm>
          <a:prstGeom prst="line">
            <a:avLst/>
          </a:prstGeom>
          <a:ln w="25400">
            <a:solidFill>
              <a:srgbClr val="8CC5DF"/>
            </a:solidFill>
          </a:ln>
        </p:spPr>
        <p:style>
          <a:lnRef idx="1">
            <a:schemeClr val="accent1"/>
          </a:lnRef>
          <a:fillRef idx="0">
            <a:schemeClr val="accent1"/>
          </a:fillRef>
          <a:effectRef idx="0">
            <a:schemeClr val="accent1"/>
          </a:effectRef>
          <a:fontRef idx="minor">
            <a:schemeClr val="tx1"/>
          </a:fontRef>
        </p:style>
      </p:cxnSp>
      <p:sp>
        <p:nvSpPr>
          <p:cNvPr id="36" name="椭圆 35"/>
          <p:cNvSpPr/>
          <p:nvPr/>
        </p:nvSpPr>
        <p:spPr>
          <a:xfrm>
            <a:off x="3358116" y="540845"/>
            <a:ext cx="108000" cy="108000"/>
          </a:xfrm>
          <a:prstGeom prst="ellipse">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434465" y="1720850"/>
            <a:ext cx="2143125" cy="368300"/>
          </a:xfrm>
          <a:prstGeom prst="rect">
            <a:avLst/>
          </a:prstGeom>
          <a:noFill/>
        </p:spPr>
        <p:txBody>
          <a:bodyPr wrap="square" rtlCol="0">
            <a:spAutoFit/>
          </a:bodyPr>
          <a:lstStyle/>
          <a:p>
            <a:r>
              <a:rPr lang="en-US" altLang="zh-CN" dirty="0"/>
              <a:t>      </a:t>
            </a:r>
            <a:r>
              <a:rPr lang="zh-CN" altLang="en-US" b="1" dirty="0"/>
              <a:t>尹志强</a:t>
            </a:r>
          </a:p>
        </p:txBody>
      </p:sp>
      <p:sp>
        <p:nvSpPr>
          <p:cNvPr id="6" name="文本框 5"/>
          <p:cNvSpPr txBox="1"/>
          <p:nvPr/>
        </p:nvSpPr>
        <p:spPr>
          <a:xfrm>
            <a:off x="5242560" y="1720850"/>
            <a:ext cx="1294765" cy="368300"/>
          </a:xfrm>
          <a:prstGeom prst="rect">
            <a:avLst/>
          </a:prstGeom>
          <a:noFill/>
        </p:spPr>
        <p:txBody>
          <a:bodyPr wrap="square" rtlCol="0">
            <a:spAutoFit/>
          </a:bodyPr>
          <a:lstStyle/>
          <a:p>
            <a:r>
              <a:rPr lang="en-US" altLang="zh-CN" dirty="0"/>
              <a:t>   </a:t>
            </a:r>
            <a:r>
              <a:rPr lang="zh-CN" altLang="en-US" b="1" dirty="0"/>
              <a:t>闫静俞</a:t>
            </a:r>
          </a:p>
        </p:txBody>
      </p:sp>
      <p:sp>
        <p:nvSpPr>
          <p:cNvPr id="7" name="文本框 6"/>
          <p:cNvSpPr txBox="1"/>
          <p:nvPr/>
        </p:nvSpPr>
        <p:spPr>
          <a:xfrm>
            <a:off x="9050504" y="1720850"/>
            <a:ext cx="1381125" cy="368300"/>
          </a:xfrm>
          <a:prstGeom prst="rect">
            <a:avLst/>
          </a:prstGeom>
          <a:noFill/>
        </p:spPr>
        <p:txBody>
          <a:bodyPr wrap="square" rtlCol="0">
            <a:spAutoFit/>
          </a:bodyPr>
          <a:lstStyle/>
          <a:p>
            <a:r>
              <a:rPr lang="en-US" altLang="zh-CN" dirty="0"/>
              <a:t>   </a:t>
            </a:r>
            <a:r>
              <a:rPr lang="zh-CN" altLang="en-US" b="1" dirty="0"/>
              <a:t>李少毅</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1000"/>
                                        <p:tgtEl>
                                          <p:spTgt spid="26"/>
                                        </p:tgtEl>
                                      </p:cBhvr>
                                    </p:animEffect>
                                    <p:anim calcmode="lin" valueType="num">
                                      <p:cBhvr>
                                        <p:cTn id="18" dur="1000" fill="hold"/>
                                        <p:tgtEl>
                                          <p:spTgt spid="26"/>
                                        </p:tgtEl>
                                        <p:attrNameLst>
                                          <p:attrName>ppt_x</p:attrName>
                                        </p:attrNameLst>
                                      </p:cBhvr>
                                      <p:tavLst>
                                        <p:tav tm="0">
                                          <p:val>
                                            <p:strVal val="#ppt_x"/>
                                          </p:val>
                                        </p:tav>
                                        <p:tav tm="100000">
                                          <p:val>
                                            <p:strVal val="#ppt_x"/>
                                          </p:val>
                                        </p:tav>
                                      </p:tavLst>
                                    </p:anim>
                                    <p:anim calcmode="lin" valueType="num">
                                      <p:cBhvr>
                                        <p:cTn id="1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282773" y="1581721"/>
            <a:ext cx="159488" cy="159488"/>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5" idx="6"/>
          </p:cNvCxnSpPr>
          <p:nvPr/>
        </p:nvCxnSpPr>
        <p:spPr>
          <a:xfrm flipH="1">
            <a:off x="956933" y="1661465"/>
            <a:ext cx="7325842" cy="0"/>
          </a:xfrm>
          <a:prstGeom prst="line">
            <a:avLst/>
          </a:prstGeom>
          <a:ln w="38100">
            <a:solidFill>
              <a:srgbClr val="CF6B71"/>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797445" y="1581721"/>
            <a:ext cx="159488" cy="159488"/>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282774" y="3158883"/>
            <a:ext cx="159488" cy="159488"/>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12" idx="6"/>
          </p:cNvCxnSpPr>
          <p:nvPr/>
        </p:nvCxnSpPr>
        <p:spPr>
          <a:xfrm flipH="1">
            <a:off x="956934" y="3238627"/>
            <a:ext cx="7325842" cy="0"/>
          </a:xfrm>
          <a:prstGeom prst="line">
            <a:avLst/>
          </a:prstGeom>
          <a:ln w="38100">
            <a:solidFill>
              <a:srgbClr val="CF6B71"/>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97446" y="3158883"/>
            <a:ext cx="159488" cy="159488"/>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50856" y="1982086"/>
            <a:ext cx="3383280" cy="1014730"/>
          </a:xfrm>
          <a:prstGeom prst="rect">
            <a:avLst/>
          </a:prstGeom>
          <a:noFill/>
        </p:spPr>
        <p:txBody>
          <a:bodyPr wrap="none" rtlCol="0">
            <a:spAutoFit/>
          </a:bodyPr>
          <a:lstStyle/>
          <a:p>
            <a:pPr algn="ctr"/>
            <a:r>
              <a:rPr lang="zh-CN" altLang="en-US" sz="6000" spc="300" dirty="0">
                <a:solidFill>
                  <a:schemeClr val="tx1">
                    <a:lumMod val="85000"/>
                    <a:lumOff val="15000"/>
                  </a:schemeClr>
                </a:solidFill>
                <a:latin typeface="汉仪雅酷黑W" panose="00020600040101010101" pitchFamily="18" charset="-122"/>
                <a:ea typeface="汉仪雅酷黑W" panose="00020600040101010101" pitchFamily="18" charset="-122"/>
              </a:rPr>
              <a:t>项目特色</a:t>
            </a:r>
          </a:p>
        </p:txBody>
      </p:sp>
      <p:sp>
        <p:nvSpPr>
          <p:cNvPr id="14" name="文本框 13"/>
          <p:cNvSpPr txBox="1"/>
          <p:nvPr/>
        </p:nvSpPr>
        <p:spPr>
          <a:xfrm>
            <a:off x="1446527" y="1889752"/>
            <a:ext cx="1479892" cy="1200329"/>
          </a:xfrm>
          <a:prstGeom prst="rect">
            <a:avLst/>
          </a:prstGeom>
          <a:noFill/>
        </p:spPr>
        <p:txBody>
          <a:bodyPr wrap="none" rtlCol="0">
            <a:spAutoFit/>
          </a:bodyPr>
          <a:lstStyle/>
          <a:p>
            <a:r>
              <a:rPr lang="en-US" altLang="zh-CN" sz="7200" spc="300" dirty="0">
                <a:solidFill>
                  <a:srgbClr val="CF6B71"/>
                </a:solidFill>
                <a:latin typeface="汉仪雅酷黑W" panose="00020600040101010101" pitchFamily="18" charset="-122"/>
                <a:ea typeface="汉仪雅酷黑W" panose="00020600040101010101" pitchFamily="18" charset="-122"/>
              </a:rPr>
              <a:t>03</a:t>
            </a:r>
            <a:endParaRPr lang="zh-CN" altLang="en-US" sz="7200" spc="300" dirty="0">
              <a:solidFill>
                <a:srgbClr val="CF6B71"/>
              </a:solidFill>
              <a:latin typeface="汉仪雅酷黑W" panose="00020600040101010101" pitchFamily="18" charset="-122"/>
              <a:ea typeface="汉仪雅酷黑W" panose="00020600040101010101" pitchFamily="18" charset="-122"/>
            </a:endParaRPr>
          </a:p>
        </p:txBody>
      </p:sp>
      <p:sp>
        <p:nvSpPr>
          <p:cNvPr id="15" name="矩形 14"/>
          <p:cNvSpPr/>
          <p:nvPr/>
        </p:nvSpPr>
        <p:spPr>
          <a:xfrm>
            <a:off x="1562987" y="0"/>
            <a:ext cx="1988288" cy="1648869"/>
          </a:xfrm>
          <a:prstGeom prst="rect">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62987" y="3226030"/>
            <a:ext cx="1988288" cy="3631970"/>
          </a:xfrm>
          <a:prstGeom prst="rect">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8790554" y="1832107"/>
            <a:ext cx="2760396" cy="39600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par>
                                <p:cTn id="14" presetID="42" presetClass="entr" presetSubtype="0" fill="hold" nodeType="withEffect">
                                  <p:stCondLst>
                                    <p:cond delay="1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CF6B7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2558"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项目特色</a:t>
            </a:r>
          </a:p>
        </p:txBody>
      </p:sp>
      <p:sp>
        <p:nvSpPr>
          <p:cNvPr id="19" name="矩形 18"/>
          <p:cNvSpPr/>
          <p:nvPr/>
        </p:nvSpPr>
        <p:spPr>
          <a:xfrm>
            <a:off x="5181599" y="0"/>
            <a:ext cx="1828800" cy="609956"/>
          </a:xfrm>
          <a:prstGeom prst="rect">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CF6B7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460099" y="2585429"/>
            <a:ext cx="9356866" cy="2994823"/>
            <a:chOff x="1201747" y="1883672"/>
            <a:chExt cx="6740507" cy="2157413"/>
          </a:xfrm>
        </p:grpSpPr>
        <p:sp>
          <p:nvSpPr>
            <p:cNvPr id="31" name="Freeform 76"/>
            <p:cNvSpPr/>
            <p:nvPr/>
          </p:nvSpPr>
          <p:spPr bwMode="auto">
            <a:xfrm>
              <a:off x="4977024" y="2334522"/>
              <a:ext cx="1708150" cy="1706563"/>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rgbClr val="CF6B71"/>
            </a:solidFill>
            <a:ln w="19050">
              <a:solidFill>
                <a:schemeClr val="bg1"/>
              </a:solidFill>
              <a:round/>
            </a:ln>
          </p:spPr>
          <p:txBody>
            <a:bodyPr vert="horz" wrap="square" lIns="91440" tIns="45720" rIns="91440" bIns="45720" numCol="1" anchor="t" anchorCtr="0" compatLnSpc="1"/>
            <a:lstStyle/>
            <a:p>
              <a:endParaRPr lang="en-US"/>
            </a:p>
          </p:txBody>
        </p:sp>
        <p:sp>
          <p:nvSpPr>
            <p:cNvPr id="32" name="Freeform 77"/>
            <p:cNvSpPr/>
            <p:nvPr/>
          </p:nvSpPr>
          <p:spPr bwMode="auto">
            <a:xfrm>
              <a:off x="6234104" y="1883672"/>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ECC95D"/>
            </a:solidFill>
            <a:ln w="19050">
              <a:solidFill>
                <a:schemeClr val="bg1"/>
              </a:solidFill>
              <a:round/>
            </a:ln>
          </p:spPr>
          <p:txBody>
            <a:bodyPr vert="horz" wrap="square" lIns="91440" tIns="45720" rIns="91440" bIns="45720" numCol="1" anchor="t" anchorCtr="0" compatLnSpc="1"/>
            <a:lstStyle/>
            <a:p>
              <a:endParaRPr lang="en-US" dirty="0"/>
            </a:p>
          </p:txBody>
        </p:sp>
        <p:sp>
          <p:nvSpPr>
            <p:cNvPr id="33" name="Freeform 76"/>
            <p:cNvSpPr/>
            <p:nvPr/>
          </p:nvSpPr>
          <p:spPr bwMode="auto">
            <a:xfrm>
              <a:off x="2459047" y="2334522"/>
              <a:ext cx="1708150" cy="1706563"/>
            </a:xfrm>
            <a:custGeom>
              <a:avLst/>
              <a:gdLst/>
              <a:ahLst/>
              <a:cxnLst>
                <a:cxn ang="0">
                  <a:pos x="183" y="603"/>
                </a:cxn>
                <a:cxn ang="0">
                  <a:pos x="256" y="638"/>
                </a:cxn>
                <a:cxn ang="0">
                  <a:pos x="218" y="731"/>
                </a:cxn>
                <a:cxn ang="0">
                  <a:pos x="386" y="731"/>
                </a:cxn>
                <a:cxn ang="0">
                  <a:pos x="347" y="638"/>
                </a:cxn>
                <a:cxn ang="0">
                  <a:pos x="420" y="603"/>
                </a:cxn>
                <a:cxn ang="0">
                  <a:pos x="603" y="603"/>
                </a:cxn>
                <a:cxn ang="0">
                  <a:pos x="603" y="420"/>
                </a:cxn>
                <a:cxn ang="0">
                  <a:pos x="639" y="347"/>
                </a:cxn>
                <a:cxn ang="0">
                  <a:pos x="731" y="385"/>
                </a:cxn>
                <a:cxn ang="0">
                  <a:pos x="731" y="217"/>
                </a:cxn>
                <a:cxn ang="0">
                  <a:pos x="639" y="256"/>
                </a:cxn>
                <a:cxn ang="0">
                  <a:pos x="603" y="183"/>
                </a:cxn>
                <a:cxn ang="0">
                  <a:pos x="603" y="0"/>
                </a:cxn>
                <a:cxn ang="0">
                  <a:pos x="420" y="0"/>
                </a:cxn>
                <a:cxn ang="0">
                  <a:pos x="347" y="35"/>
                </a:cxn>
                <a:cxn ang="0">
                  <a:pos x="386" y="128"/>
                </a:cxn>
                <a:cxn ang="0">
                  <a:pos x="218" y="128"/>
                </a:cxn>
                <a:cxn ang="0">
                  <a:pos x="256" y="35"/>
                </a:cxn>
                <a:cxn ang="0">
                  <a:pos x="183" y="0"/>
                </a:cxn>
                <a:cxn ang="0">
                  <a:pos x="0" y="0"/>
                </a:cxn>
                <a:cxn ang="0">
                  <a:pos x="0" y="183"/>
                </a:cxn>
                <a:cxn ang="0">
                  <a:pos x="35" y="256"/>
                </a:cxn>
                <a:cxn ang="0">
                  <a:pos x="128" y="217"/>
                </a:cxn>
                <a:cxn ang="0">
                  <a:pos x="128" y="385"/>
                </a:cxn>
                <a:cxn ang="0">
                  <a:pos x="35" y="347"/>
                </a:cxn>
                <a:cxn ang="0">
                  <a:pos x="0" y="420"/>
                </a:cxn>
                <a:cxn ang="0">
                  <a:pos x="0" y="603"/>
                </a:cxn>
                <a:cxn ang="0">
                  <a:pos x="183" y="603"/>
                </a:cxn>
              </a:cxnLst>
              <a:rect l="0" t="0" r="r" b="b"/>
              <a:pathLst>
                <a:path w="819" h="819">
                  <a:moveTo>
                    <a:pt x="183" y="603"/>
                  </a:moveTo>
                  <a:cubicBezTo>
                    <a:pt x="249" y="603"/>
                    <a:pt x="265" y="619"/>
                    <a:pt x="256" y="638"/>
                  </a:cubicBezTo>
                  <a:cubicBezTo>
                    <a:pt x="239" y="675"/>
                    <a:pt x="210" y="680"/>
                    <a:pt x="218" y="731"/>
                  </a:cubicBezTo>
                  <a:cubicBezTo>
                    <a:pt x="231" y="819"/>
                    <a:pt x="372" y="819"/>
                    <a:pt x="386" y="731"/>
                  </a:cubicBezTo>
                  <a:cubicBezTo>
                    <a:pt x="394" y="680"/>
                    <a:pt x="364" y="675"/>
                    <a:pt x="347" y="638"/>
                  </a:cubicBezTo>
                  <a:cubicBezTo>
                    <a:pt x="339" y="619"/>
                    <a:pt x="354" y="603"/>
                    <a:pt x="420" y="603"/>
                  </a:cubicBezTo>
                  <a:cubicBezTo>
                    <a:pt x="603" y="603"/>
                    <a:pt x="603" y="603"/>
                    <a:pt x="603" y="603"/>
                  </a:cubicBezTo>
                  <a:cubicBezTo>
                    <a:pt x="603" y="420"/>
                    <a:pt x="603" y="420"/>
                    <a:pt x="603" y="420"/>
                  </a:cubicBezTo>
                  <a:cubicBezTo>
                    <a:pt x="603" y="354"/>
                    <a:pt x="619" y="338"/>
                    <a:pt x="639" y="347"/>
                  </a:cubicBezTo>
                  <a:cubicBezTo>
                    <a:pt x="675" y="364"/>
                    <a:pt x="680" y="393"/>
                    <a:pt x="731" y="385"/>
                  </a:cubicBezTo>
                  <a:cubicBezTo>
                    <a:pt x="819" y="372"/>
                    <a:pt x="819" y="231"/>
                    <a:pt x="731" y="217"/>
                  </a:cubicBezTo>
                  <a:cubicBezTo>
                    <a:pt x="680" y="209"/>
                    <a:pt x="675" y="239"/>
                    <a:pt x="639" y="256"/>
                  </a:cubicBezTo>
                  <a:cubicBezTo>
                    <a:pt x="619" y="264"/>
                    <a:pt x="603" y="249"/>
                    <a:pt x="603" y="183"/>
                  </a:cubicBezTo>
                  <a:cubicBezTo>
                    <a:pt x="603" y="0"/>
                    <a:pt x="603" y="0"/>
                    <a:pt x="603" y="0"/>
                  </a:cubicBezTo>
                  <a:cubicBezTo>
                    <a:pt x="420" y="0"/>
                    <a:pt x="420" y="0"/>
                    <a:pt x="420" y="0"/>
                  </a:cubicBezTo>
                  <a:cubicBezTo>
                    <a:pt x="354" y="0"/>
                    <a:pt x="339" y="16"/>
                    <a:pt x="347" y="35"/>
                  </a:cubicBezTo>
                  <a:cubicBezTo>
                    <a:pt x="364" y="72"/>
                    <a:pt x="394" y="76"/>
                    <a:pt x="386" y="128"/>
                  </a:cubicBezTo>
                  <a:cubicBezTo>
                    <a:pt x="372" y="216"/>
                    <a:pt x="231" y="216"/>
                    <a:pt x="218" y="128"/>
                  </a:cubicBezTo>
                  <a:cubicBezTo>
                    <a:pt x="210" y="76"/>
                    <a:pt x="239" y="72"/>
                    <a:pt x="256" y="35"/>
                  </a:cubicBezTo>
                  <a:cubicBezTo>
                    <a:pt x="265" y="16"/>
                    <a:pt x="249" y="0"/>
                    <a:pt x="183" y="0"/>
                  </a:cubicBezTo>
                  <a:cubicBezTo>
                    <a:pt x="0" y="0"/>
                    <a:pt x="0" y="0"/>
                    <a:pt x="0" y="0"/>
                  </a:cubicBezTo>
                  <a:cubicBezTo>
                    <a:pt x="0" y="183"/>
                    <a:pt x="0" y="183"/>
                    <a:pt x="0" y="183"/>
                  </a:cubicBezTo>
                  <a:cubicBezTo>
                    <a:pt x="0" y="249"/>
                    <a:pt x="16" y="264"/>
                    <a:pt x="35" y="256"/>
                  </a:cubicBezTo>
                  <a:cubicBezTo>
                    <a:pt x="72" y="239"/>
                    <a:pt x="77" y="209"/>
                    <a:pt x="128" y="217"/>
                  </a:cubicBezTo>
                  <a:cubicBezTo>
                    <a:pt x="216" y="231"/>
                    <a:pt x="216" y="372"/>
                    <a:pt x="128" y="385"/>
                  </a:cubicBezTo>
                  <a:cubicBezTo>
                    <a:pt x="77" y="393"/>
                    <a:pt x="72" y="364"/>
                    <a:pt x="35" y="347"/>
                  </a:cubicBezTo>
                  <a:cubicBezTo>
                    <a:pt x="16" y="338"/>
                    <a:pt x="0" y="354"/>
                    <a:pt x="0" y="420"/>
                  </a:cubicBezTo>
                  <a:cubicBezTo>
                    <a:pt x="0" y="603"/>
                    <a:pt x="0" y="603"/>
                    <a:pt x="0" y="603"/>
                  </a:cubicBezTo>
                  <a:lnTo>
                    <a:pt x="183" y="603"/>
                  </a:lnTo>
                  <a:close/>
                </a:path>
              </a:pathLst>
            </a:custGeom>
            <a:solidFill>
              <a:srgbClr val="8CC5DF"/>
            </a:solidFill>
            <a:ln w="19050">
              <a:solidFill>
                <a:schemeClr val="bg1"/>
              </a:solidFill>
              <a:round/>
            </a:ln>
          </p:spPr>
          <p:txBody>
            <a:bodyPr vert="horz" wrap="square" lIns="91440" tIns="45720" rIns="91440" bIns="45720" numCol="1" anchor="t" anchorCtr="0" compatLnSpc="1"/>
            <a:lstStyle/>
            <a:p>
              <a:endParaRPr lang="en-US"/>
            </a:p>
          </p:txBody>
        </p:sp>
        <p:sp>
          <p:nvSpPr>
            <p:cNvPr id="34" name="Freeform 77"/>
            <p:cNvSpPr/>
            <p:nvPr/>
          </p:nvSpPr>
          <p:spPr bwMode="auto">
            <a:xfrm>
              <a:off x="1201747" y="1883672"/>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E1AD58"/>
            </a:solidFill>
            <a:ln w="19050">
              <a:solidFill>
                <a:schemeClr val="bg1"/>
              </a:solidFill>
              <a:round/>
            </a:ln>
          </p:spPr>
          <p:txBody>
            <a:bodyPr vert="horz" wrap="square" lIns="91440" tIns="45720" rIns="91440" bIns="45720" numCol="1" anchor="t" anchorCtr="0" compatLnSpc="1"/>
            <a:lstStyle/>
            <a:p>
              <a:endParaRPr lang="en-US" dirty="0"/>
            </a:p>
          </p:txBody>
        </p:sp>
        <p:sp>
          <p:nvSpPr>
            <p:cNvPr id="35" name="Freeform 77"/>
            <p:cNvSpPr/>
            <p:nvPr/>
          </p:nvSpPr>
          <p:spPr bwMode="auto">
            <a:xfrm>
              <a:off x="3719944" y="1883672"/>
              <a:ext cx="1708150" cy="1706563"/>
            </a:xfrm>
            <a:custGeom>
              <a:avLst/>
              <a:gdLst/>
              <a:ahLst/>
              <a:cxnLst>
                <a:cxn ang="0">
                  <a:pos x="183" y="216"/>
                </a:cxn>
                <a:cxn ang="0">
                  <a:pos x="256" y="180"/>
                </a:cxn>
                <a:cxn ang="0">
                  <a:pos x="217" y="88"/>
                </a:cxn>
                <a:cxn ang="0">
                  <a:pos x="385" y="88"/>
                </a:cxn>
                <a:cxn ang="0">
                  <a:pos x="347" y="180"/>
                </a:cxn>
                <a:cxn ang="0">
                  <a:pos x="420" y="216"/>
                </a:cxn>
                <a:cxn ang="0">
                  <a:pos x="603" y="216"/>
                </a:cxn>
                <a:cxn ang="0">
                  <a:pos x="603" y="399"/>
                </a:cxn>
                <a:cxn ang="0">
                  <a:pos x="638" y="472"/>
                </a:cxn>
                <a:cxn ang="0">
                  <a:pos x="731" y="433"/>
                </a:cxn>
                <a:cxn ang="0">
                  <a:pos x="731" y="601"/>
                </a:cxn>
                <a:cxn ang="0">
                  <a:pos x="638" y="563"/>
                </a:cxn>
                <a:cxn ang="0">
                  <a:pos x="603" y="636"/>
                </a:cxn>
                <a:cxn ang="0">
                  <a:pos x="603" y="819"/>
                </a:cxn>
                <a:cxn ang="0">
                  <a:pos x="420" y="819"/>
                </a:cxn>
                <a:cxn ang="0">
                  <a:pos x="347" y="784"/>
                </a:cxn>
                <a:cxn ang="0">
                  <a:pos x="385" y="691"/>
                </a:cxn>
                <a:cxn ang="0">
                  <a:pos x="217" y="691"/>
                </a:cxn>
                <a:cxn ang="0">
                  <a:pos x="256" y="784"/>
                </a:cxn>
                <a:cxn ang="0">
                  <a:pos x="183" y="819"/>
                </a:cxn>
                <a:cxn ang="0">
                  <a:pos x="0" y="819"/>
                </a:cxn>
                <a:cxn ang="0">
                  <a:pos x="0" y="636"/>
                </a:cxn>
                <a:cxn ang="0">
                  <a:pos x="35" y="563"/>
                </a:cxn>
                <a:cxn ang="0">
                  <a:pos x="128" y="601"/>
                </a:cxn>
                <a:cxn ang="0">
                  <a:pos x="128" y="433"/>
                </a:cxn>
                <a:cxn ang="0">
                  <a:pos x="35" y="472"/>
                </a:cxn>
                <a:cxn ang="0">
                  <a:pos x="0" y="399"/>
                </a:cxn>
                <a:cxn ang="0">
                  <a:pos x="0" y="216"/>
                </a:cxn>
                <a:cxn ang="0">
                  <a:pos x="183" y="216"/>
                </a:cxn>
              </a:cxnLst>
              <a:rect l="0" t="0" r="r" b="b"/>
              <a:pathLst>
                <a:path w="819" h="819">
                  <a:moveTo>
                    <a:pt x="183" y="216"/>
                  </a:moveTo>
                  <a:cubicBezTo>
                    <a:pt x="249" y="216"/>
                    <a:pt x="264" y="200"/>
                    <a:pt x="256" y="180"/>
                  </a:cubicBezTo>
                  <a:cubicBezTo>
                    <a:pt x="239" y="144"/>
                    <a:pt x="209" y="139"/>
                    <a:pt x="217" y="88"/>
                  </a:cubicBezTo>
                  <a:cubicBezTo>
                    <a:pt x="231" y="0"/>
                    <a:pt x="372" y="0"/>
                    <a:pt x="385" y="88"/>
                  </a:cubicBezTo>
                  <a:cubicBezTo>
                    <a:pt x="393" y="139"/>
                    <a:pt x="364" y="144"/>
                    <a:pt x="347" y="180"/>
                  </a:cubicBezTo>
                  <a:cubicBezTo>
                    <a:pt x="338" y="200"/>
                    <a:pt x="354" y="216"/>
                    <a:pt x="420" y="216"/>
                  </a:cubicBezTo>
                  <a:cubicBezTo>
                    <a:pt x="603" y="216"/>
                    <a:pt x="603" y="216"/>
                    <a:pt x="603" y="216"/>
                  </a:cubicBezTo>
                  <a:cubicBezTo>
                    <a:pt x="603" y="399"/>
                    <a:pt x="603" y="399"/>
                    <a:pt x="603" y="399"/>
                  </a:cubicBezTo>
                  <a:cubicBezTo>
                    <a:pt x="603" y="465"/>
                    <a:pt x="619" y="480"/>
                    <a:pt x="638" y="472"/>
                  </a:cubicBezTo>
                  <a:cubicBezTo>
                    <a:pt x="675" y="455"/>
                    <a:pt x="680" y="425"/>
                    <a:pt x="731" y="433"/>
                  </a:cubicBezTo>
                  <a:cubicBezTo>
                    <a:pt x="819" y="447"/>
                    <a:pt x="819" y="588"/>
                    <a:pt x="731" y="601"/>
                  </a:cubicBezTo>
                  <a:cubicBezTo>
                    <a:pt x="680" y="609"/>
                    <a:pt x="675" y="580"/>
                    <a:pt x="638" y="563"/>
                  </a:cubicBezTo>
                  <a:cubicBezTo>
                    <a:pt x="619" y="554"/>
                    <a:pt x="603" y="570"/>
                    <a:pt x="603" y="636"/>
                  </a:cubicBezTo>
                  <a:cubicBezTo>
                    <a:pt x="603" y="819"/>
                    <a:pt x="603" y="819"/>
                    <a:pt x="603" y="819"/>
                  </a:cubicBezTo>
                  <a:cubicBezTo>
                    <a:pt x="420" y="819"/>
                    <a:pt x="420" y="819"/>
                    <a:pt x="420" y="819"/>
                  </a:cubicBezTo>
                  <a:cubicBezTo>
                    <a:pt x="354" y="819"/>
                    <a:pt x="338" y="803"/>
                    <a:pt x="347" y="784"/>
                  </a:cubicBezTo>
                  <a:cubicBezTo>
                    <a:pt x="364" y="747"/>
                    <a:pt x="393" y="742"/>
                    <a:pt x="385" y="691"/>
                  </a:cubicBezTo>
                  <a:cubicBezTo>
                    <a:pt x="372" y="603"/>
                    <a:pt x="231" y="603"/>
                    <a:pt x="217" y="691"/>
                  </a:cubicBezTo>
                  <a:cubicBezTo>
                    <a:pt x="209" y="742"/>
                    <a:pt x="239" y="747"/>
                    <a:pt x="256" y="784"/>
                  </a:cubicBezTo>
                  <a:cubicBezTo>
                    <a:pt x="264" y="803"/>
                    <a:pt x="249" y="819"/>
                    <a:pt x="183" y="819"/>
                  </a:cubicBezTo>
                  <a:cubicBezTo>
                    <a:pt x="0" y="819"/>
                    <a:pt x="0" y="819"/>
                    <a:pt x="0" y="819"/>
                  </a:cubicBezTo>
                  <a:cubicBezTo>
                    <a:pt x="0" y="636"/>
                    <a:pt x="0" y="636"/>
                    <a:pt x="0" y="636"/>
                  </a:cubicBezTo>
                  <a:cubicBezTo>
                    <a:pt x="0" y="570"/>
                    <a:pt x="16" y="554"/>
                    <a:pt x="35" y="563"/>
                  </a:cubicBezTo>
                  <a:cubicBezTo>
                    <a:pt x="72" y="580"/>
                    <a:pt x="76" y="609"/>
                    <a:pt x="128" y="601"/>
                  </a:cubicBezTo>
                  <a:cubicBezTo>
                    <a:pt x="216" y="588"/>
                    <a:pt x="216" y="447"/>
                    <a:pt x="128" y="433"/>
                  </a:cubicBezTo>
                  <a:cubicBezTo>
                    <a:pt x="76" y="425"/>
                    <a:pt x="72" y="455"/>
                    <a:pt x="35" y="472"/>
                  </a:cubicBezTo>
                  <a:cubicBezTo>
                    <a:pt x="16" y="480"/>
                    <a:pt x="0" y="465"/>
                    <a:pt x="0" y="399"/>
                  </a:cubicBezTo>
                  <a:cubicBezTo>
                    <a:pt x="0" y="216"/>
                    <a:pt x="0" y="216"/>
                    <a:pt x="0" y="216"/>
                  </a:cubicBezTo>
                  <a:lnTo>
                    <a:pt x="183" y="216"/>
                  </a:lnTo>
                  <a:close/>
                </a:path>
              </a:pathLst>
            </a:custGeom>
            <a:solidFill>
              <a:srgbClr val="F6BD2A"/>
            </a:solidFill>
            <a:ln w="19050">
              <a:solidFill>
                <a:schemeClr val="bg1"/>
              </a:solidFill>
              <a:round/>
            </a:ln>
          </p:spPr>
          <p:txBody>
            <a:bodyPr vert="horz" wrap="square" lIns="91440" tIns="45720" rIns="91440" bIns="45720" numCol="1" anchor="t" anchorCtr="0" compatLnSpc="1"/>
            <a:lstStyle/>
            <a:p>
              <a:endParaRPr lang="en-US" dirty="0"/>
            </a:p>
          </p:txBody>
        </p:sp>
      </p:grpSp>
      <p:sp>
        <p:nvSpPr>
          <p:cNvPr id="36" name="文本框 35"/>
          <p:cNvSpPr txBox="1"/>
          <p:nvPr/>
        </p:nvSpPr>
        <p:spPr>
          <a:xfrm>
            <a:off x="1790372" y="5348025"/>
            <a:ext cx="1107996"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动态发布</a:t>
            </a:r>
          </a:p>
        </p:txBody>
      </p:sp>
      <p:sp>
        <p:nvSpPr>
          <p:cNvPr id="39" name="文本框 38"/>
          <p:cNvSpPr txBox="1"/>
          <p:nvPr/>
        </p:nvSpPr>
        <p:spPr>
          <a:xfrm>
            <a:off x="3528442" y="2084199"/>
            <a:ext cx="1107996"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健康膳食</a:t>
            </a:r>
          </a:p>
        </p:txBody>
      </p:sp>
      <p:sp>
        <p:nvSpPr>
          <p:cNvPr id="2" name="文本框 1"/>
          <p:cNvSpPr txBox="1"/>
          <p:nvPr/>
        </p:nvSpPr>
        <p:spPr>
          <a:xfrm>
            <a:off x="5576570" y="5347970"/>
            <a:ext cx="1316355" cy="368300"/>
          </a:xfrm>
          <a:prstGeom prst="rect">
            <a:avLst/>
          </a:prstGeom>
          <a:noFill/>
        </p:spPr>
        <p:txBody>
          <a:bodyPr wrap="square" rtlCol="0">
            <a:spAutoFit/>
          </a:bodyPr>
          <a:lstStyle/>
          <a:p>
            <a:r>
              <a:rPr lang="zh-CN" altLang="en-US" b="1" dirty="0"/>
              <a:t>地图定位</a:t>
            </a:r>
          </a:p>
        </p:txBody>
      </p:sp>
      <p:sp>
        <p:nvSpPr>
          <p:cNvPr id="3" name="文本框 2"/>
          <p:cNvSpPr txBox="1"/>
          <p:nvPr/>
        </p:nvSpPr>
        <p:spPr>
          <a:xfrm>
            <a:off x="8416925" y="2123440"/>
            <a:ext cx="1609725" cy="368300"/>
          </a:xfrm>
          <a:prstGeom prst="rect">
            <a:avLst/>
          </a:prstGeom>
          <a:noFill/>
        </p:spPr>
        <p:txBody>
          <a:bodyPr wrap="square" rtlCol="0">
            <a:spAutoFit/>
          </a:bodyPr>
          <a:lstStyle/>
          <a:p>
            <a:endParaRPr lang="zh-CN" altLang="en-US"/>
          </a:p>
        </p:txBody>
      </p:sp>
      <p:sp>
        <p:nvSpPr>
          <p:cNvPr id="4" name="文本框 3"/>
          <p:cNvSpPr txBox="1"/>
          <p:nvPr/>
        </p:nvSpPr>
        <p:spPr>
          <a:xfrm>
            <a:off x="8482330" y="2036445"/>
            <a:ext cx="1533525" cy="368300"/>
          </a:xfrm>
          <a:prstGeom prst="rect">
            <a:avLst/>
          </a:prstGeom>
          <a:noFill/>
        </p:spPr>
        <p:txBody>
          <a:bodyPr wrap="square" rtlCol="0">
            <a:spAutoFit/>
          </a:bodyPr>
          <a:lstStyle/>
          <a:p>
            <a:r>
              <a:rPr lang="zh-CN" altLang="en-US" b="1" dirty="0"/>
              <a:t>推荐算法</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childTnLst>
                                </p:cTn>
                              </p:par>
                              <p:par>
                                <p:cTn id="8" presetID="10" presetClass="entr" presetSubtype="0" fill="hold" grpId="0" nodeType="withEffect">
                                  <p:stCondLst>
                                    <p:cond delay="75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CF6B7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2558" y="689066"/>
            <a:ext cx="1706880" cy="1014730"/>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项目特色</a:t>
            </a:r>
          </a:p>
          <a:p>
            <a:pPr algn="ctr"/>
            <a:endPar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endParaRPr>
          </a:p>
        </p:txBody>
      </p:sp>
      <p:sp>
        <p:nvSpPr>
          <p:cNvPr id="19" name="矩形 18"/>
          <p:cNvSpPr/>
          <p:nvPr/>
        </p:nvSpPr>
        <p:spPr>
          <a:xfrm>
            <a:off x="5181599" y="0"/>
            <a:ext cx="1828800" cy="609956"/>
          </a:xfrm>
          <a:prstGeom prst="rect">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CF6B7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848466" y="2024461"/>
            <a:ext cx="10495069" cy="4235205"/>
            <a:chOff x="598732" y="1362004"/>
            <a:chExt cx="7919458" cy="3195837"/>
          </a:xfrm>
        </p:grpSpPr>
        <p:sp>
          <p:nvSpPr>
            <p:cNvPr id="36" name="Flowchart: Alternate Process 24"/>
            <p:cNvSpPr/>
            <p:nvPr/>
          </p:nvSpPr>
          <p:spPr>
            <a:xfrm rot="16200000">
              <a:off x="4176838" y="1787696"/>
              <a:ext cx="2765140" cy="1913764"/>
            </a:xfrm>
            <a:prstGeom prst="roundRect">
              <a:avLst>
                <a:gd name="adj" fmla="val 6205"/>
              </a:avLst>
            </a:prstGeom>
            <a:solidFill>
              <a:srgbClr val="CF6B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lowchart: Alternate Process 24"/>
            <p:cNvSpPr/>
            <p:nvPr/>
          </p:nvSpPr>
          <p:spPr>
            <a:xfrm rot="16200000">
              <a:off x="6178732" y="1787695"/>
              <a:ext cx="2765148" cy="1913768"/>
            </a:xfrm>
            <a:prstGeom prst="roundRect">
              <a:avLst>
                <a:gd name="adj" fmla="val 6205"/>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lowchart: Alternate Process 24"/>
            <p:cNvSpPr/>
            <p:nvPr/>
          </p:nvSpPr>
          <p:spPr>
            <a:xfrm rot="16200000">
              <a:off x="2174936" y="1787695"/>
              <a:ext cx="2765148" cy="1913766"/>
            </a:xfrm>
            <a:prstGeom prst="roundRect">
              <a:avLst>
                <a:gd name="adj" fmla="val 6205"/>
              </a:avLst>
            </a:prstGeom>
            <a:solidFill>
              <a:srgbClr val="8CC5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lowchart: Alternate Process 24"/>
            <p:cNvSpPr/>
            <p:nvPr/>
          </p:nvSpPr>
          <p:spPr>
            <a:xfrm rot="16200000">
              <a:off x="173044" y="1787695"/>
              <a:ext cx="2765140" cy="1913764"/>
            </a:xfrm>
            <a:prstGeom prst="roundRect">
              <a:avLst>
                <a:gd name="adj" fmla="val 6205"/>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88"/>
            <p:cNvSpPr>
              <a:spLocks noChangeAspect="1"/>
            </p:cNvSpPr>
            <p:nvPr/>
          </p:nvSpPr>
          <p:spPr>
            <a:xfrm>
              <a:off x="1125284" y="3696465"/>
              <a:ext cx="860658" cy="8613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41" name="Oval 94"/>
            <p:cNvSpPr>
              <a:spLocks noChangeAspect="1"/>
            </p:cNvSpPr>
            <p:nvPr/>
          </p:nvSpPr>
          <p:spPr>
            <a:xfrm>
              <a:off x="1224591" y="3795855"/>
              <a:ext cx="662044" cy="662597"/>
            </a:xfrm>
            <a:prstGeom prst="ellipse">
              <a:avLst/>
            </a:prstGeom>
            <a:solidFill>
              <a:srgbClr val="E1AD58"/>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01</a:t>
              </a:r>
              <a:endParaRPr lang="en-US" sz="1600" b="1" dirty="0">
                <a:solidFill>
                  <a:schemeClr val="bg1"/>
                </a:solidFill>
                <a:latin typeface="+mj-lt"/>
              </a:endParaRPr>
            </a:p>
          </p:txBody>
        </p:sp>
        <p:sp>
          <p:nvSpPr>
            <p:cNvPr id="42" name="Oval 96"/>
            <p:cNvSpPr>
              <a:spLocks noChangeAspect="1"/>
            </p:cNvSpPr>
            <p:nvPr/>
          </p:nvSpPr>
          <p:spPr>
            <a:xfrm>
              <a:off x="3127181" y="3696465"/>
              <a:ext cx="860658" cy="8613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43" name="Oval 110"/>
            <p:cNvSpPr>
              <a:spLocks noChangeAspect="1"/>
            </p:cNvSpPr>
            <p:nvPr/>
          </p:nvSpPr>
          <p:spPr>
            <a:xfrm>
              <a:off x="3226488" y="3795855"/>
              <a:ext cx="662044" cy="662597"/>
            </a:xfrm>
            <a:prstGeom prst="ellipse">
              <a:avLst/>
            </a:prstGeom>
            <a:solidFill>
              <a:srgbClr val="8CC5D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02</a:t>
              </a:r>
              <a:endParaRPr lang="en-US" sz="1600" b="1" dirty="0">
                <a:latin typeface="+mj-lt"/>
              </a:endParaRPr>
            </a:p>
          </p:txBody>
        </p:sp>
        <p:sp>
          <p:nvSpPr>
            <p:cNvPr id="44" name="Oval 127"/>
            <p:cNvSpPr>
              <a:spLocks noChangeAspect="1"/>
            </p:cNvSpPr>
            <p:nvPr/>
          </p:nvSpPr>
          <p:spPr>
            <a:xfrm>
              <a:off x="5129078" y="3696465"/>
              <a:ext cx="860658" cy="8613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45" name="Oval 128"/>
            <p:cNvSpPr>
              <a:spLocks noChangeAspect="1"/>
            </p:cNvSpPr>
            <p:nvPr/>
          </p:nvSpPr>
          <p:spPr>
            <a:xfrm>
              <a:off x="5228385" y="3795855"/>
              <a:ext cx="662044" cy="662597"/>
            </a:xfrm>
            <a:prstGeom prst="ellipse">
              <a:avLst/>
            </a:prstGeom>
            <a:solidFill>
              <a:srgbClr val="CF6B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03</a:t>
              </a:r>
              <a:endParaRPr lang="en-US" sz="1600" b="1" dirty="0">
                <a:latin typeface="+mj-lt"/>
              </a:endParaRPr>
            </a:p>
          </p:txBody>
        </p:sp>
        <p:sp>
          <p:nvSpPr>
            <p:cNvPr id="46" name="Oval 130"/>
            <p:cNvSpPr>
              <a:spLocks noChangeAspect="1"/>
            </p:cNvSpPr>
            <p:nvPr/>
          </p:nvSpPr>
          <p:spPr>
            <a:xfrm>
              <a:off x="7130976" y="3696459"/>
              <a:ext cx="860658" cy="861376"/>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bg1"/>
                </a:solidFill>
                <a:latin typeface="+mj-lt"/>
              </a:endParaRPr>
            </a:p>
          </p:txBody>
        </p:sp>
        <p:sp>
          <p:nvSpPr>
            <p:cNvPr id="47" name="Oval 131"/>
            <p:cNvSpPr>
              <a:spLocks noChangeAspect="1"/>
            </p:cNvSpPr>
            <p:nvPr/>
          </p:nvSpPr>
          <p:spPr>
            <a:xfrm>
              <a:off x="7230283" y="3795849"/>
              <a:ext cx="662044" cy="662597"/>
            </a:xfrm>
            <a:prstGeom prst="ellipse">
              <a:avLst/>
            </a:prstGeom>
            <a:solidFill>
              <a:srgbClr val="ECC95D"/>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04</a:t>
              </a:r>
              <a:endParaRPr lang="en-US" sz="1600" b="1" dirty="0">
                <a:latin typeface="+mj-lt"/>
              </a:endParaRPr>
            </a:p>
          </p:txBody>
        </p:sp>
        <p:sp>
          <p:nvSpPr>
            <p:cNvPr id="48" name="Freeform 187"/>
            <p:cNvSpPr>
              <a:spLocks noEditPoints="1"/>
            </p:cNvSpPr>
            <p:nvPr/>
          </p:nvSpPr>
          <p:spPr bwMode="auto">
            <a:xfrm>
              <a:off x="1289900" y="1666863"/>
              <a:ext cx="531422" cy="343436"/>
            </a:xfrm>
            <a:custGeom>
              <a:avLst/>
              <a:gdLst/>
              <a:ahLst/>
              <a:cxnLst>
                <a:cxn ang="0">
                  <a:pos x="68" y="25"/>
                </a:cxn>
                <a:cxn ang="0">
                  <a:pos x="34" y="44"/>
                </a:cxn>
                <a:cxn ang="0">
                  <a:pos x="1" y="25"/>
                </a:cxn>
                <a:cxn ang="0">
                  <a:pos x="0" y="22"/>
                </a:cxn>
                <a:cxn ang="0">
                  <a:pos x="1" y="20"/>
                </a:cxn>
                <a:cxn ang="0">
                  <a:pos x="34" y="0"/>
                </a:cxn>
                <a:cxn ang="0">
                  <a:pos x="68" y="20"/>
                </a:cxn>
                <a:cxn ang="0">
                  <a:pos x="68" y="22"/>
                </a:cxn>
                <a:cxn ang="0">
                  <a:pos x="68" y="25"/>
                </a:cxn>
                <a:cxn ang="0">
                  <a:pos x="49" y="9"/>
                </a:cxn>
                <a:cxn ang="0">
                  <a:pos x="51" y="17"/>
                </a:cxn>
                <a:cxn ang="0">
                  <a:pos x="34" y="34"/>
                </a:cxn>
                <a:cxn ang="0">
                  <a:pos x="17" y="17"/>
                </a:cxn>
                <a:cxn ang="0">
                  <a:pos x="20" y="9"/>
                </a:cxn>
                <a:cxn ang="0">
                  <a:pos x="5" y="22"/>
                </a:cxn>
                <a:cxn ang="0">
                  <a:pos x="34" y="39"/>
                </a:cxn>
                <a:cxn ang="0">
                  <a:pos x="64" y="22"/>
                </a:cxn>
                <a:cxn ang="0">
                  <a:pos x="49" y="9"/>
                </a:cxn>
                <a:cxn ang="0">
                  <a:pos x="34" y="6"/>
                </a:cxn>
                <a:cxn ang="0">
                  <a:pos x="23" y="17"/>
                </a:cxn>
                <a:cxn ang="0">
                  <a:pos x="25" y="19"/>
                </a:cxn>
                <a:cxn ang="0">
                  <a:pos x="27" y="17"/>
                </a:cxn>
                <a:cxn ang="0">
                  <a:pos x="34" y="9"/>
                </a:cxn>
                <a:cxn ang="0">
                  <a:pos x="36" y="8"/>
                </a:cxn>
                <a:cxn ang="0">
                  <a:pos x="34" y="6"/>
                </a:cxn>
              </a:cxnLst>
              <a:rect l="0" t="0" r="r" b="b"/>
              <a:pathLst>
                <a:path w="68" h="44">
                  <a:moveTo>
                    <a:pt x="68" y="25"/>
                  </a:moveTo>
                  <a:cubicBezTo>
                    <a:pt x="61" y="36"/>
                    <a:pt x="48" y="44"/>
                    <a:pt x="34" y="44"/>
                  </a:cubicBezTo>
                  <a:cubicBezTo>
                    <a:pt x="21" y="44"/>
                    <a:pt x="8" y="36"/>
                    <a:pt x="1" y="25"/>
                  </a:cubicBezTo>
                  <a:cubicBezTo>
                    <a:pt x="1" y="24"/>
                    <a:pt x="0" y="23"/>
                    <a:pt x="0" y="22"/>
                  </a:cubicBezTo>
                  <a:cubicBezTo>
                    <a:pt x="0" y="21"/>
                    <a:pt x="1" y="20"/>
                    <a:pt x="1" y="20"/>
                  </a:cubicBezTo>
                  <a:cubicBezTo>
                    <a:pt x="8" y="8"/>
                    <a:pt x="21" y="0"/>
                    <a:pt x="34" y="0"/>
                  </a:cubicBezTo>
                  <a:cubicBezTo>
                    <a:pt x="48" y="0"/>
                    <a:pt x="61" y="8"/>
                    <a:pt x="68" y="20"/>
                  </a:cubicBezTo>
                  <a:cubicBezTo>
                    <a:pt x="68" y="20"/>
                    <a:pt x="68" y="21"/>
                    <a:pt x="68" y="22"/>
                  </a:cubicBezTo>
                  <a:cubicBezTo>
                    <a:pt x="68" y="23"/>
                    <a:pt x="68" y="24"/>
                    <a:pt x="68" y="25"/>
                  </a:cubicBezTo>
                  <a:close/>
                  <a:moveTo>
                    <a:pt x="49" y="9"/>
                  </a:moveTo>
                  <a:cubicBezTo>
                    <a:pt x="51" y="11"/>
                    <a:pt x="51" y="14"/>
                    <a:pt x="51" y="17"/>
                  </a:cubicBezTo>
                  <a:cubicBezTo>
                    <a:pt x="51" y="27"/>
                    <a:pt x="44" y="34"/>
                    <a:pt x="34" y="34"/>
                  </a:cubicBezTo>
                  <a:cubicBezTo>
                    <a:pt x="25" y="34"/>
                    <a:pt x="17" y="27"/>
                    <a:pt x="17" y="17"/>
                  </a:cubicBezTo>
                  <a:cubicBezTo>
                    <a:pt x="17" y="14"/>
                    <a:pt x="18" y="11"/>
                    <a:pt x="20" y="9"/>
                  </a:cubicBezTo>
                  <a:cubicBezTo>
                    <a:pt x="14" y="12"/>
                    <a:pt x="9" y="17"/>
                    <a:pt x="5" y="22"/>
                  </a:cubicBezTo>
                  <a:cubicBezTo>
                    <a:pt x="12" y="32"/>
                    <a:pt x="22" y="39"/>
                    <a:pt x="34" y="39"/>
                  </a:cubicBezTo>
                  <a:cubicBezTo>
                    <a:pt x="47" y="39"/>
                    <a:pt x="57" y="32"/>
                    <a:pt x="64" y="22"/>
                  </a:cubicBezTo>
                  <a:cubicBezTo>
                    <a:pt x="60" y="17"/>
                    <a:pt x="55" y="12"/>
                    <a:pt x="49" y="9"/>
                  </a:cubicBezTo>
                  <a:close/>
                  <a:moveTo>
                    <a:pt x="34" y="6"/>
                  </a:moveTo>
                  <a:cubicBezTo>
                    <a:pt x="28" y="6"/>
                    <a:pt x="23" y="11"/>
                    <a:pt x="23" y="17"/>
                  </a:cubicBezTo>
                  <a:cubicBezTo>
                    <a:pt x="23" y="18"/>
                    <a:pt x="24" y="19"/>
                    <a:pt x="25" y="19"/>
                  </a:cubicBezTo>
                  <a:cubicBezTo>
                    <a:pt x="26" y="19"/>
                    <a:pt x="27" y="18"/>
                    <a:pt x="27" y="17"/>
                  </a:cubicBezTo>
                  <a:cubicBezTo>
                    <a:pt x="27" y="13"/>
                    <a:pt x="30" y="9"/>
                    <a:pt x="34" y="9"/>
                  </a:cubicBezTo>
                  <a:cubicBezTo>
                    <a:pt x="35" y="9"/>
                    <a:pt x="36" y="9"/>
                    <a:pt x="36" y="8"/>
                  </a:cubicBezTo>
                  <a:cubicBezTo>
                    <a:pt x="36" y="7"/>
                    <a:pt x="35" y="6"/>
                    <a:pt x="34" y="6"/>
                  </a:cubicBezTo>
                  <a:close/>
                </a:path>
              </a:pathLst>
            </a:custGeom>
            <a:solidFill>
              <a:schemeClr val="bg1"/>
            </a:solidFill>
            <a:ln w="9525">
              <a:solidFill>
                <a:schemeClr val="tx1">
                  <a:lumMod val="50000"/>
                  <a:lumOff val="50000"/>
                </a:schemeClr>
              </a:solidFill>
              <a:round/>
            </a:ln>
          </p:spPr>
          <p:txBody>
            <a:bodyPr vert="horz" wrap="square" lIns="91440" tIns="45720" rIns="91440" bIns="45720" numCol="1" anchor="t" anchorCtr="0" compatLnSpc="1"/>
            <a:lstStyle/>
            <a:p>
              <a:endParaRPr lang="en-US"/>
            </a:p>
          </p:txBody>
        </p:sp>
        <p:sp>
          <p:nvSpPr>
            <p:cNvPr id="49" name="Freeform 52"/>
            <p:cNvSpPr>
              <a:spLocks noEditPoints="1"/>
            </p:cNvSpPr>
            <p:nvPr/>
          </p:nvSpPr>
          <p:spPr bwMode="auto">
            <a:xfrm>
              <a:off x="3315349" y="1596422"/>
              <a:ext cx="484318" cy="484318"/>
            </a:xfrm>
            <a:custGeom>
              <a:avLst/>
              <a:gdLst/>
              <a:ahLst/>
              <a:cxnLst>
                <a:cxn ang="0">
                  <a:pos x="27" y="55"/>
                </a:cxn>
                <a:cxn ang="0">
                  <a:pos x="0" y="27"/>
                </a:cxn>
                <a:cxn ang="0">
                  <a:pos x="27" y="0"/>
                </a:cxn>
                <a:cxn ang="0">
                  <a:pos x="55" y="27"/>
                </a:cxn>
                <a:cxn ang="0">
                  <a:pos x="27" y="55"/>
                </a:cxn>
                <a:cxn ang="0">
                  <a:pos x="27" y="8"/>
                </a:cxn>
                <a:cxn ang="0">
                  <a:pos x="8" y="27"/>
                </a:cxn>
                <a:cxn ang="0">
                  <a:pos x="27" y="47"/>
                </a:cxn>
                <a:cxn ang="0">
                  <a:pos x="47" y="27"/>
                </a:cxn>
                <a:cxn ang="0">
                  <a:pos x="27" y="8"/>
                </a:cxn>
                <a:cxn ang="0">
                  <a:pos x="32" y="31"/>
                </a:cxn>
                <a:cxn ang="0">
                  <a:pos x="31" y="32"/>
                </a:cxn>
                <a:cxn ang="0">
                  <a:pos x="19" y="32"/>
                </a:cxn>
                <a:cxn ang="0">
                  <a:pos x="18" y="31"/>
                </a:cxn>
                <a:cxn ang="0">
                  <a:pos x="18" y="28"/>
                </a:cxn>
                <a:cxn ang="0">
                  <a:pos x="19" y="27"/>
                </a:cxn>
                <a:cxn ang="0">
                  <a:pos x="27" y="27"/>
                </a:cxn>
                <a:cxn ang="0">
                  <a:pos x="27" y="15"/>
                </a:cxn>
                <a:cxn ang="0">
                  <a:pos x="28" y="14"/>
                </a:cxn>
                <a:cxn ang="0">
                  <a:pos x="31" y="14"/>
                </a:cxn>
                <a:cxn ang="0">
                  <a:pos x="32" y="15"/>
                </a:cxn>
                <a:cxn ang="0">
                  <a:pos x="32" y="31"/>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7"/>
                    <a:pt x="8" y="27"/>
                  </a:cubicBezTo>
                  <a:cubicBezTo>
                    <a:pt x="8" y="38"/>
                    <a:pt x="16" y="47"/>
                    <a:pt x="27" y="47"/>
                  </a:cubicBezTo>
                  <a:cubicBezTo>
                    <a:pt x="38" y="47"/>
                    <a:pt x="47" y="38"/>
                    <a:pt x="47" y="27"/>
                  </a:cubicBezTo>
                  <a:cubicBezTo>
                    <a:pt x="47" y="17"/>
                    <a:pt x="38" y="8"/>
                    <a:pt x="27" y="8"/>
                  </a:cubicBezTo>
                  <a:close/>
                  <a:moveTo>
                    <a:pt x="32" y="31"/>
                  </a:moveTo>
                  <a:cubicBezTo>
                    <a:pt x="32" y="31"/>
                    <a:pt x="31" y="32"/>
                    <a:pt x="31" y="32"/>
                  </a:cubicBezTo>
                  <a:cubicBezTo>
                    <a:pt x="19" y="32"/>
                    <a:pt x="19" y="32"/>
                    <a:pt x="19" y="32"/>
                  </a:cubicBezTo>
                  <a:cubicBezTo>
                    <a:pt x="19" y="32"/>
                    <a:pt x="18" y="31"/>
                    <a:pt x="18" y="31"/>
                  </a:cubicBezTo>
                  <a:cubicBezTo>
                    <a:pt x="18" y="28"/>
                    <a:pt x="18" y="28"/>
                    <a:pt x="18" y="28"/>
                  </a:cubicBezTo>
                  <a:cubicBezTo>
                    <a:pt x="18" y="28"/>
                    <a:pt x="19" y="27"/>
                    <a:pt x="19" y="27"/>
                  </a:cubicBezTo>
                  <a:cubicBezTo>
                    <a:pt x="27" y="27"/>
                    <a:pt x="27" y="27"/>
                    <a:pt x="27" y="27"/>
                  </a:cubicBezTo>
                  <a:cubicBezTo>
                    <a:pt x="27" y="15"/>
                    <a:pt x="27" y="15"/>
                    <a:pt x="27" y="15"/>
                  </a:cubicBezTo>
                  <a:cubicBezTo>
                    <a:pt x="27" y="14"/>
                    <a:pt x="28" y="14"/>
                    <a:pt x="28" y="14"/>
                  </a:cubicBezTo>
                  <a:cubicBezTo>
                    <a:pt x="31" y="14"/>
                    <a:pt x="31" y="14"/>
                    <a:pt x="31" y="14"/>
                  </a:cubicBezTo>
                  <a:cubicBezTo>
                    <a:pt x="31" y="14"/>
                    <a:pt x="32" y="14"/>
                    <a:pt x="32" y="15"/>
                  </a:cubicBezTo>
                  <a:lnTo>
                    <a:pt x="32" y="31"/>
                  </a:lnTo>
                  <a:close/>
                </a:path>
              </a:pathLst>
            </a:custGeom>
            <a:solidFill>
              <a:schemeClr val="bg1"/>
            </a:solidFill>
            <a:ln w="9525">
              <a:solidFill>
                <a:schemeClr val="tx1">
                  <a:lumMod val="50000"/>
                  <a:lumOff val="50000"/>
                </a:schemeClr>
              </a:solidFill>
              <a:round/>
            </a:ln>
          </p:spPr>
          <p:txBody>
            <a:bodyPr vert="horz" wrap="square" lIns="91440" tIns="45720" rIns="91440" bIns="45720" numCol="1" anchor="t" anchorCtr="0" compatLnSpc="1"/>
            <a:lstStyle/>
            <a:p>
              <a:endParaRPr lang="en-US"/>
            </a:p>
          </p:txBody>
        </p:sp>
        <p:sp>
          <p:nvSpPr>
            <p:cNvPr id="50" name="Freeform 56"/>
            <p:cNvSpPr>
              <a:spLocks noEditPoints="1"/>
            </p:cNvSpPr>
            <p:nvPr/>
          </p:nvSpPr>
          <p:spPr bwMode="auto">
            <a:xfrm>
              <a:off x="5327521" y="1606697"/>
              <a:ext cx="463769" cy="463769"/>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solidFill>
                <a:schemeClr val="tx1">
                  <a:lumMod val="50000"/>
                  <a:lumOff val="50000"/>
                </a:schemeClr>
              </a:solidFill>
              <a:round/>
            </a:ln>
          </p:spPr>
          <p:txBody>
            <a:bodyPr vert="horz" wrap="square" lIns="91440" tIns="45720" rIns="91440" bIns="45720" numCol="1" anchor="t" anchorCtr="0" compatLnSpc="1"/>
            <a:lstStyle/>
            <a:p>
              <a:endParaRPr lang="en-US"/>
            </a:p>
          </p:txBody>
        </p:sp>
        <p:sp>
          <p:nvSpPr>
            <p:cNvPr id="51" name="Freeform 152"/>
            <p:cNvSpPr>
              <a:spLocks noEditPoints="1"/>
            </p:cNvSpPr>
            <p:nvPr/>
          </p:nvSpPr>
          <p:spPr bwMode="auto">
            <a:xfrm>
              <a:off x="7334953" y="1629403"/>
              <a:ext cx="452701" cy="418357"/>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solidFill>
                <a:schemeClr val="tx1">
                  <a:lumMod val="50000"/>
                  <a:lumOff val="50000"/>
                </a:schemeClr>
              </a:solidFill>
              <a:round/>
            </a:ln>
          </p:spPr>
          <p:txBody>
            <a:bodyPr vert="horz" wrap="square" lIns="91440" tIns="45720" rIns="91440" bIns="45720" numCol="1" anchor="t" anchorCtr="0" compatLnSpc="1"/>
            <a:lstStyle/>
            <a:p>
              <a:endParaRPr lang="en-US"/>
            </a:p>
          </p:txBody>
        </p:sp>
      </p:grpSp>
      <p:sp>
        <p:nvSpPr>
          <p:cNvPr id="52" name="文本框 51"/>
          <p:cNvSpPr txBox="1"/>
          <p:nvPr/>
        </p:nvSpPr>
        <p:spPr>
          <a:xfrm>
            <a:off x="940586" y="3210091"/>
            <a:ext cx="2351927" cy="1887696"/>
          </a:xfrm>
          <a:prstGeom prst="rect">
            <a:avLst/>
          </a:prstGeom>
          <a:noFill/>
        </p:spPr>
        <p:txBody>
          <a:bodyPr wrap="none" rtlCol="0">
            <a:spAutoFit/>
          </a:bodyPr>
          <a:lstStyle/>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用户登陆后</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进入话题页面</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在页面左侧</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动态全部显示，右侧</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用户可实时发布话题</a:t>
            </a:r>
            <a:endParaRPr lang="zh-CN" altLang="en-US" b="1" dirty="0">
              <a:solidFill>
                <a:schemeClr val="bg1"/>
              </a:solidFill>
              <a:latin typeface="苹方 常规" panose="020B0300000000000000" pitchFamily="34" charset="-122"/>
              <a:ea typeface="苹方 常规" panose="020B0300000000000000" pitchFamily="34" charset="-122"/>
            </a:endParaRPr>
          </a:p>
        </p:txBody>
      </p:sp>
      <p:sp>
        <p:nvSpPr>
          <p:cNvPr id="53" name="文本框 52"/>
          <p:cNvSpPr txBox="1"/>
          <p:nvPr/>
        </p:nvSpPr>
        <p:spPr>
          <a:xfrm>
            <a:off x="3638434" y="3210091"/>
            <a:ext cx="2262158" cy="1887696"/>
          </a:xfrm>
          <a:prstGeom prst="rect">
            <a:avLst/>
          </a:prstGeom>
          <a:noFill/>
        </p:spPr>
        <p:txBody>
          <a:bodyPr wrap="none" rtlCol="0">
            <a:spAutoFit/>
          </a:bodyPr>
          <a:lstStyle/>
          <a:p>
            <a:pPr algn="ct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用户进入健康页面</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可</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浏览网站筛选出的</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健康</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专题内容</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自主选择健康</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膳食</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进行浏览学习</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p:txBody>
      </p:sp>
      <p:sp>
        <p:nvSpPr>
          <p:cNvPr id="54" name="文本框 53"/>
          <p:cNvSpPr txBox="1"/>
          <p:nvPr/>
        </p:nvSpPr>
        <p:spPr>
          <a:xfrm>
            <a:off x="6060567" y="3210091"/>
            <a:ext cx="2723823" cy="1887696"/>
          </a:xfrm>
          <a:prstGeom prst="rect">
            <a:avLst/>
          </a:prstGeom>
          <a:noFill/>
        </p:spPr>
        <p:txBody>
          <a:bodyPr wrap="none" rtlCol="0">
            <a:spAutoFit/>
          </a:bodyPr>
          <a:lstStyle/>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用户进入后可跳转到</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周边页面，用户可以利用</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站内地图搜索自己</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感兴趣的城市和美食，</a:t>
            </a:r>
            <a:endParaRPr lang="en-US" altLang="zh-CN" b="1" dirty="0" smtClean="0">
              <a:solidFill>
                <a:schemeClr val="bg1"/>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bg1"/>
                </a:solidFill>
                <a:latin typeface="苹方 常规" panose="020B0300000000000000" pitchFamily="34" charset="-122"/>
                <a:ea typeface="苹方 常规" panose="020B0300000000000000" pitchFamily="34" charset="-122"/>
              </a:rPr>
              <a:t>位置将会自动显示</a:t>
            </a:r>
            <a:endParaRPr lang="zh-CN" altLang="en-US" b="1" dirty="0">
              <a:solidFill>
                <a:schemeClr val="bg1"/>
              </a:solidFill>
              <a:latin typeface="苹方 常规" panose="020B0300000000000000" pitchFamily="34" charset="-122"/>
              <a:ea typeface="苹方 常规" panose="020B0300000000000000" pitchFamily="34" charset="-122"/>
            </a:endParaRPr>
          </a:p>
        </p:txBody>
      </p:sp>
      <p:sp>
        <p:nvSpPr>
          <p:cNvPr id="55" name="文本框 54"/>
          <p:cNvSpPr txBox="1"/>
          <p:nvPr/>
        </p:nvSpPr>
        <p:spPr>
          <a:xfrm>
            <a:off x="8713540" y="3210091"/>
            <a:ext cx="2723823" cy="2246769"/>
          </a:xfrm>
          <a:prstGeom prst="rect">
            <a:avLst/>
          </a:prstGeom>
          <a:noFill/>
        </p:spPr>
        <p:txBody>
          <a:bodyPr wrap="none" rtlCol="0">
            <a:spAutoFit/>
          </a:bodyPr>
          <a:lstStyle/>
          <a:p>
            <a:pPr algn="ct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用户可登录推荐系统</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进行推荐内容的浏览</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还</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可对每个店铺进行评分</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评分越</a:t>
            </a: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高，</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显示位置将越靠前</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800"/>
              </a:lnSpc>
            </a:pPr>
            <a:endParaRPr lang="zh-CN" altLang="en-US"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sp>
        <p:nvSpPr>
          <p:cNvPr id="3" name="文本框 2"/>
          <p:cNvSpPr txBox="1"/>
          <p:nvPr/>
        </p:nvSpPr>
        <p:spPr>
          <a:xfrm>
            <a:off x="1423670" y="1612265"/>
            <a:ext cx="1446530" cy="368300"/>
          </a:xfrm>
          <a:prstGeom prst="rect">
            <a:avLst/>
          </a:prstGeom>
          <a:noFill/>
        </p:spPr>
        <p:txBody>
          <a:bodyPr wrap="square" rtlCol="0">
            <a:spAutoFit/>
          </a:bodyPr>
          <a:lstStyle/>
          <a:p>
            <a:r>
              <a:rPr lang="zh-CN" altLang="en-US"/>
              <a:t>动态发布</a:t>
            </a:r>
          </a:p>
        </p:txBody>
      </p:sp>
      <p:sp>
        <p:nvSpPr>
          <p:cNvPr id="4" name="文本框 3"/>
          <p:cNvSpPr txBox="1"/>
          <p:nvPr/>
        </p:nvSpPr>
        <p:spPr>
          <a:xfrm>
            <a:off x="4269740" y="1546860"/>
            <a:ext cx="1000760" cy="368300"/>
          </a:xfrm>
          <a:prstGeom prst="rect">
            <a:avLst/>
          </a:prstGeom>
          <a:noFill/>
        </p:spPr>
        <p:txBody>
          <a:bodyPr wrap="square" rtlCol="0">
            <a:spAutoFit/>
          </a:bodyPr>
          <a:lstStyle/>
          <a:p>
            <a:endParaRPr lang="zh-CN" altLang="en-US"/>
          </a:p>
        </p:txBody>
      </p:sp>
      <p:sp>
        <p:nvSpPr>
          <p:cNvPr id="5" name="文本框 4"/>
          <p:cNvSpPr txBox="1"/>
          <p:nvPr/>
        </p:nvSpPr>
        <p:spPr>
          <a:xfrm>
            <a:off x="4273550" y="1536065"/>
            <a:ext cx="1348105" cy="368300"/>
          </a:xfrm>
          <a:prstGeom prst="rect">
            <a:avLst/>
          </a:prstGeom>
          <a:noFill/>
        </p:spPr>
        <p:txBody>
          <a:bodyPr wrap="square" rtlCol="0">
            <a:spAutoFit/>
          </a:bodyPr>
          <a:lstStyle/>
          <a:p>
            <a:r>
              <a:rPr lang="zh-CN" altLang="en-US"/>
              <a:t>健康膳食</a:t>
            </a:r>
          </a:p>
        </p:txBody>
      </p:sp>
      <p:sp>
        <p:nvSpPr>
          <p:cNvPr id="6" name="文本框 5"/>
          <p:cNvSpPr txBox="1"/>
          <p:nvPr/>
        </p:nvSpPr>
        <p:spPr>
          <a:xfrm>
            <a:off x="6807200" y="1612265"/>
            <a:ext cx="1305560" cy="368300"/>
          </a:xfrm>
          <a:prstGeom prst="rect">
            <a:avLst/>
          </a:prstGeom>
          <a:noFill/>
        </p:spPr>
        <p:txBody>
          <a:bodyPr wrap="square" rtlCol="0">
            <a:spAutoFit/>
          </a:bodyPr>
          <a:lstStyle/>
          <a:p>
            <a:r>
              <a:rPr lang="zh-CN" altLang="en-US"/>
              <a:t>地图定位</a:t>
            </a:r>
          </a:p>
        </p:txBody>
      </p:sp>
      <p:sp>
        <p:nvSpPr>
          <p:cNvPr id="7" name="文本框 6"/>
          <p:cNvSpPr txBox="1"/>
          <p:nvPr/>
        </p:nvSpPr>
        <p:spPr>
          <a:xfrm>
            <a:off x="9178290" y="1612265"/>
            <a:ext cx="1642110" cy="368300"/>
          </a:xfrm>
          <a:prstGeom prst="rect">
            <a:avLst/>
          </a:prstGeom>
          <a:noFill/>
        </p:spPr>
        <p:txBody>
          <a:bodyPr wrap="square" rtlCol="0">
            <a:spAutoFit/>
          </a:bodyPr>
          <a:lstStyle/>
          <a:p>
            <a:r>
              <a:rPr lang="zh-CN" altLang="en-US" dirty="0" smtClean="0"/>
              <a:t>   推荐</a:t>
            </a:r>
            <a:r>
              <a:rPr lang="zh-CN" altLang="en-US" dirty="0"/>
              <a:t>系统</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1000"/>
                                        <p:tgtEl>
                                          <p:spTgt spid="52"/>
                                        </p:tgtEl>
                                      </p:cBhvr>
                                    </p:animEffect>
                                    <p:anim calcmode="lin" valueType="num">
                                      <p:cBhvr>
                                        <p:cTn id="8" dur="1000" fill="hold"/>
                                        <p:tgtEl>
                                          <p:spTgt spid="52"/>
                                        </p:tgtEl>
                                        <p:attrNameLst>
                                          <p:attrName>ppt_x</p:attrName>
                                        </p:attrNameLst>
                                      </p:cBhvr>
                                      <p:tavLst>
                                        <p:tav tm="0">
                                          <p:val>
                                            <p:strVal val="#ppt_x"/>
                                          </p:val>
                                        </p:tav>
                                        <p:tav tm="100000">
                                          <p:val>
                                            <p:strVal val="#ppt_x"/>
                                          </p:val>
                                        </p:tav>
                                      </p:tavLst>
                                    </p:anim>
                                    <p:anim calcmode="lin" valueType="num">
                                      <p:cBhvr>
                                        <p:cTn id="9" dur="1000" fill="hold"/>
                                        <p:tgtEl>
                                          <p:spTgt spid="5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75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1000"/>
                                        <p:tgtEl>
                                          <p:spTgt spid="53"/>
                                        </p:tgtEl>
                                      </p:cBhvr>
                                    </p:animEffect>
                                    <p:anim calcmode="lin" valueType="num">
                                      <p:cBhvr>
                                        <p:cTn id="13" dur="1000" fill="hold"/>
                                        <p:tgtEl>
                                          <p:spTgt spid="53"/>
                                        </p:tgtEl>
                                        <p:attrNameLst>
                                          <p:attrName>ppt_x</p:attrName>
                                        </p:attrNameLst>
                                      </p:cBhvr>
                                      <p:tavLst>
                                        <p:tav tm="0">
                                          <p:val>
                                            <p:strVal val="#ppt_x"/>
                                          </p:val>
                                        </p:tav>
                                        <p:tav tm="100000">
                                          <p:val>
                                            <p:strVal val="#ppt_x"/>
                                          </p:val>
                                        </p:tav>
                                      </p:tavLst>
                                    </p:anim>
                                    <p:anim calcmode="lin" valueType="num">
                                      <p:cBhvr>
                                        <p:cTn id="14" dur="1000" fill="hold"/>
                                        <p:tgtEl>
                                          <p:spTgt spid="5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150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anim calcmode="lin" valueType="num">
                                      <p:cBhvr>
                                        <p:cTn id="18" dur="1000" fill="hold"/>
                                        <p:tgtEl>
                                          <p:spTgt spid="54"/>
                                        </p:tgtEl>
                                        <p:attrNameLst>
                                          <p:attrName>ppt_x</p:attrName>
                                        </p:attrNameLst>
                                      </p:cBhvr>
                                      <p:tavLst>
                                        <p:tav tm="0">
                                          <p:val>
                                            <p:strVal val="#ppt_x"/>
                                          </p:val>
                                        </p:tav>
                                        <p:tav tm="100000">
                                          <p:val>
                                            <p:strVal val="#ppt_x"/>
                                          </p:val>
                                        </p:tav>
                                      </p:tavLst>
                                    </p:anim>
                                    <p:anim calcmode="lin" valueType="num">
                                      <p:cBhvr>
                                        <p:cTn id="19" dur="1000" fill="hold"/>
                                        <p:tgtEl>
                                          <p:spTgt spid="5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25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1000"/>
                                        <p:tgtEl>
                                          <p:spTgt spid="55"/>
                                        </p:tgtEl>
                                      </p:cBhvr>
                                    </p:animEffect>
                                    <p:anim calcmode="lin" valueType="num">
                                      <p:cBhvr>
                                        <p:cTn id="23" dur="1000" fill="hold"/>
                                        <p:tgtEl>
                                          <p:spTgt spid="55"/>
                                        </p:tgtEl>
                                        <p:attrNameLst>
                                          <p:attrName>ppt_x</p:attrName>
                                        </p:attrNameLst>
                                      </p:cBhvr>
                                      <p:tavLst>
                                        <p:tav tm="0">
                                          <p:val>
                                            <p:strVal val="#ppt_x"/>
                                          </p:val>
                                        </p:tav>
                                        <p:tav tm="100000">
                                          <p:val>
                                            <p:strVal val="#ppt_x"/>
                                          </p:val>
                                        </p:tav>
                                      </p:tavLst>
                                    </p:anim>
                                    <p:anim calcmode="lin" valueType="num">
                                      <p:cBhvr>
                                        <p:cTn id="24"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8282773" y="1581721"/>
            <a:ext cx="159488" cy="159488"/>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5" idx="6"/>
          </p:cNvCxnSpPr>
          <p:nvPr/>
        </p:nvCxnSpPr>
        <p:spPr>
          <a:xfrm flipH="1">
            <a:off x="956933" y="1661465"/>
            <a:ext cx="7325842" cy="0"/>
          </a:xfrm>
          <a:prstGeom prst="line">
            <a:avLst/>
          </a:prstGeom>
          <a:ln w="38100">
            <a:solidFill>
              <a:srgbClr val="ECC95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797445" y="1581721"/>
            <a:ext cx="159488" cy="159488"/>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8282774" y="3158883"/>
            <a:ext cx="159488" cy="159488"/>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12" idx="6"/>
          </p:cNvCxnSpPr>
          <p:nvPr/>
        </p:nvCxnSpPr>
        <p:spPr>
          <a:xfrm flipH="1">
            <a:off x="956934" y="3238627"/>
            <a:ext cx="7325842" cy="0"/>
          </a:xfrm>
          <a:prstGeom prst="line">
            <a:avLst/>
          </a:prstGeom>
          <a:ln w="38100">
            <a:solidFill>
              <a:srgbClr val="ECC95D"/>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797446" y="3158883"/>
            <a:ext cx="159488" cy="159488"/>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3750858" y="1982086"/>
            <a:ext cx="3383280" cy="1014730"/>
          </a:xfrm>
          <a:prstGeom prst="rect">
            <a:avLst/>
          </a:prstGeom>
          <a:noFill/>
        </p:spPr>
        <p:txBody>
          <a:bodyPr wrap="none" rtlCol="0">
            <a:spAutoFit/>
          </a:bodyPr>
          <a:lstStyle/>
          <a:p>
            <a:pPr algn="ctr"/>
            <a:r>
              <a:rPr lang="zh-CN" altLang="en-US" sz="6000" spc="300" dirty="0">
                <a:solidFill>
                  <a:schemeClr val="tx1">
                    <a:lumMod val="85000"/>
                    <a:lumOff val="15000"/>
                  </a:schemeClr>
                </a:solidFill>
                <a:latin typeface="汉仪雅酷黑W" panose="00020600040101010101" pitchFamily="18" charset="-122"/>
                <a:ea typeface="汉仪雅酷黑W" panose="00020600040101010101" pitchFamily="18" charset="-122"/>
              </a:rPr>
              <a:t>技术难点</a:t>
            </a:r>
          </a:p>
        </p:txBody>
      </p:sp>
      <p:sp>
        <p:nvSpPr>
          <p:cNvPr id="14" name="文本框 13"/>
          <p:cNvSpPr txBox="1"/>
          <p:nvPr/>
        </p:nvSpPr>
        <p:spPr>
          <a:xfrm>
            <a:off x="1446527" y="1889752"/>
            <a:ext cx="1479892" cy="1200329"/>
          </a:xfrm>
          <a:prstGeom prst="rect">
            <a:avLst/>
          </a:prstGeom>
          <a:noFill/>
        </p:spPr>
        <p:txBody>
          <a:bodyPr wrap="none" rtlCol="0">
            <a:spAutoFit/>
          </a:bodyPr>
          <a:lstStyle/>
          <a:p>
            <a:r>
              <a:rPr lang="en-US" altLang="zh-CN" sz="7200" spc="300" dirty="0">
                <a:solidFill>
                  <a:srgbClr val="ECC95D"/>
                </a:solidFill>
                <a:latin typeface="汉仪雅酷黑W" panose="00020600040101010101" pitchFamily="18" charset="-122"/>
                <a:ea typeface="汉仪雅酷黑W" panose="00020600040101010101" pitchFamily="18" charset="-122"/>
              </a:rPr>
              <a:t>04</a:t>
            </a:r>
            <a:endParaRPr lang="zh-CN" altLang="en-US" sz="7200" spc="300" dirty="0">
              <a:solidFill>
                <a:srgbClr val="ECC95D"/>
              </a:solidFill>
              <a:latin typeface="汉仪雅酷黑W" panose="00020600040101010101" pitchFamily="18" charset="-122"/>
              <a:ea typeface="汉仪雅酷黑W" panose="00020600040101010101" pitchFamily="18" charset="-122"/>
            </a:endParaRPr>
          </a:p>
        </p:txBody>
      </p:sp>
      <p:sp>
        <p:nvSpPr>
          <p:cNvPr id="15" name="矩形 14"/>
          <p:cNvSpPr/>
          <p:nvPr/>
        </p:nvSpPr>
        <p:spPr>
          <a:xfrm>
            <a:off x="1562987" y="0"/>
            <a:ext cx="1988288" cy="1648869"/>
          </a:xfrm>
          <a:prstGeom prst="rect">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62987" y="3226030"/>
            <a:ext cx="1988288" cy="3631970"/>
          </a:xfrm>
          <a:prstGeom prst="rect">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3604208" y="3647930"/>
            <a:ext cx="7604967" cy="4196020"/>
          </a:xfrm>
          <a:prstGeom prst="rect">
            <a:avLst/>
          </a:prstGeom>
          <a:noFill/>
        </p:spPr>
        <p:txBody>
          <a:bodyPr wrap="none" rtlCol="0">
            <a:spAutoFit/>
          </a:bodyPr>
          <a:lstStyle>
            <a:defPPr>
              <a:defRPr lang="zh-CN"/>
            </a:defPPr>
            <a:lvl1pPr>
              <a:lnSpc>
                <a:spcPts val="3200"/>
              </a:lnSpc>
              <a:defRPr>
                <a:solidFill>
                  <a:schemeClr val="tx1">
                    <a:lumMod val="50000"/>
                    <a:lumOff val="50000"/>
                  </a:schemeClr>
                </a:solidFill>
                <a:latin typeface="苹方 常规" panose="020B0300000000000000" pitchFamily="34" charset="-122"/>
                <a:ea typeface="苹方 常规" panose="020B0300000000000000" pitchFamily="34" charset="-122"/>
              </a:defRPr>
            </a:lvl1pPr>
          </a:lstStyle>
          <a:p>
            <a:r>
              <a:rPr lang="zh-CN" altLang="en-US" b="1" dirty="0">
                <a:solidFill>
                  <a:schemeClr val="tx1"/>
                </a:solidFill>
                <a:latin typeface="Adobe 黑体 Std R" pitchFamily="34" charset="-122"/>
                <a:ea typeface="Adobe 黑体 Std R" pitchFamily="34" charset="-122"/>
              </a:rPr>
              <a:t>整个</a:t>
            </a:r>
            <a:r>
              <a:rPr lang="zh-CN" altLang="en-US" b="1" dirty="0" smtClean="0">
                <a:solidFill>
                  <a:schemeClr val="tx1"/>
                </a:solidFill>
                <a:latin typeface="Adobe 黑体 Std R" pitchFamily="34" charset="-122"/>
                <a:ea typeface="Adobe 黑体 Std R" pitchFamily="34" charset="-122"/>
              </a:rPr>
              <a:t>网站的难点主要在于推荐系统的实现</a:t>
            </a:r>
            <a:endParaRPr lang="en-US" altLang="zh-CN" b="1" dirty="0" smtClean="0">
              <a:solidFill>
                <a:schemeClr val="tx1"/>
              </a:solidFill>
              <a:latin typeface="Adobe 黑体 Std R" pitchFamily="34" charset="-122"/>
              <a:ea typeface="Adobe 黑体 Std R" pitchFamily="34" charset="-122"/>
            </a:endParaRPr>
          </a:p>
          <a:p>
            <a:r>
              <a:rPr lang="zh-CN" altLang="en-US" b="1" dirty="0" smtClean="0">
                <a:solidFill>
                  <a:schemeClr val="tx1"/>
                </a:solidFill>
                <a:latin typeface="Adobe 黑体 Std R" pitchFamily="34" charset="-122"/>
                <a:ea typeface="Adobe 黑体 Std R" pitchFamily="34" charset="-122"/>
              </a:rPr>
              <a:t>推荐系统采用的是基于物品的</a:t>
            </a:r>
            <a:r>
              <a:rPr lang="en-US" altLang="zh-CN" b="1" dirty="0" smtClean="0">
                <a:solidFill>
                  <a:schemeClr val="tx1"/>
                </a:solidFill>
                <a:latin typeface="Adobe 黑体 Std R" pitchFamily="34" charset="-122"/>
                <a:ea typeface="Adobe 黑体 Std R" pitchFamily="34" charset="-122"/>
              </a:rPr>
              <a:t>CF</a:t>
            </a:r>
            <a:r>
              <a:rPr lang="zh-CN" altLang="en-US" b="1" dirty="0" smtClean="0">
                <a:solidFill>
                  <a:schemeClr val="tx1"/>
                </a:solidFill>
                <a:latin typeface="Adobe 黑体 Std R" pitchFamily="34" charset="-122"/>
                <a:ea typeface="Adobe 黑体 Std R" pitchFamily="34" charset="-122"/>
              </a:rPr>
              <a:t>（</a:t>
            </a:r>
            <a:r>
              <a:rPr lang="en-US" altLang="zh-CN" b="1" dirty="0" smtClean="0">
                <a:solidFill>
                  <a:schemeClr val="tx1"/>
                </a:solidFill>
                <a:latin typeface="Adobe 黑体 Std R" pitchFamily="34" charset="-122"/>
                <a:ea typeface="Adobe 黑体 Std R" pitchFamily="34" charset="-122"/>
              </a:rPr>
              <a:t>Item CF</a:t>
            </a:r>
            <a:r>
              <a:rPr lang="zh-CN" altLang="en-US" b="1" dirty="0" smtClean="0">
                <a:solidFill>
                  <a:schemeClr val="tx1"/>
                </a:solidFill>
                <a:latin typeface="Adobe 黑体 Std R" pitchFamily="34" charset="-122"/>
                <a:ea typeface="Adobe 黑体 Std R" pitchFamily="34" charset="-122"/>
              </a:rPr>
              <a:t>）原理的协同过滤算法</a:t>
            </a:r>
            <a:endParaRPr lang="en-US" altLang="zh-CN" b="1" dirty="0">
              <a:solidFill>
                <a:schemeClr val="tx1"/>
              </a:solidFill>
              <a:latin typeface="Adobe 黑体 Std R" pitchFamily="34" charset="-122"/>
              <a:ea typeface="Adobe 黑体 Std R" pitchFamily="34" charset="-122"/>
            </a:endParaRPr>
          </a:p>
          <a:p>
            <a:r>
              <a:rPr lang="zh-CN" altLang="en-US" b="1" dirty="0">
                <a:solidFill>
                  <a:schemeClr val="tx1"/>
                </a:solidFill>
                <a:latin typeface="Adobe 黑体 Std R" pitchFamily="34" charset="-122"/>
                <a:ea typeface="Adobe 黑体 Std R" pitchFamily="34" charset="-122"/>
              </a:rPr>
              <a:t>搜现为了</a:t>
            </a:r>
            <a:r>
              <a:rPr lang="zh-CN" altLang="en-US" b="1" dirty="0" smtClean="0">
                <a:solidFill>
                  <a:schemeClr val="tx1"/>
                </a:solidFill>
                <a:latin typeface="Adobe 黑体 Std R" pitchFamily="34" charset="-122"/>
                <a:ea typeface="Adobe 黑体 Std R" pitchFamily="34" charset="-122"/>
              </a:rPr>
              <a:t>获取足够的美食店铺数据，我么你用</a:t>
            </a:r>
            <a:r>
              <a:rPr lang="en-US" altLang="zh-CN" b="1" dirty="0" smtClean="0">
                <a:solidFill>
                  <a:schemeClr val="tx1"/>
                </a:solidFill>
                <a:latin typeface="Adobe 黑体 Std R" pitchFamily="34" charset="-122"/>
                <a:ea typeface="Adobe 黑体 Std R" pitchFamily="34" charset="-122"/>
              </a:rPr>
              <a:t>Python</a:t>
            </a:r>
            <a:r>
              <a:rPr lang="zh-CN" altLang="en-US" b="1" dirty="0" smtClean="0">
                <a:solidFill>
                  <a:schemeClr val="tx1"/>
                </a:solidFill>
                <a:latin typeface="Adobe 黑体 Std R" pitchFamily="34" charset="-122"/>
                <a:ea typeface="Adobe 黑体 Std R" pitchFamily="34" charset="-122"/>
              </a:rPr>
              <a:t>爬虫，从网站</a:t>
            </a:r>
            <a:endParaRPr lang="en-US" altLang="zh-CN" b="1" dirty="0" smtClean="0">
              <a:solidFill>
                <a:schemeClr val="tx1"/>
              </a:solidFill>
              <a:latin typeface="Adobe 黑体 Std R" pitchFamily="34" charset="-122"/>
              <a:ea typeface="Adobe 黑体 Std R" pitchFamily="34" charset="-122"/>
            </a:endParaRPr>
          </a:p>
          <a:p>
            <a:r>
              <a:rPr lang="zh-CN" altLang="en-US" b="1" dirty="0">
                <a:solidFill>
                  <a:schemeClr val="tx1"/>
                </a:solidFill>
                <a:latin typeface="Adobe 黑体 Std R" pitchFamily="34" charset="-122"/>
                <a:ea typeface="Adobe 黑体 Std R" pitchFamily="34" charset="-122"/>
              </a:rPr>
              <a:t>爬取</a:t>
            </a:r>
            <a:r>
              <a:rPr lang="zh-CN" altLang="en-US" b="1" dirty="0" smtClean="0">
                <a:solidFill>
                  <a:schemeClr val="tx1"/>
                </a:solidFill>
                <a:latin typeface="Adobe 黑体 Std R" pitchFamily="34" charset="-122"/>
                <a:ea typeface="Adobe 黑体 Std R" pitchFamily="34" charset="-122"/>
              </a:rPr>
              <a:t>大量美食信息，其中包括美食店铺的评分，最大的难点在于</a:t>
            </a:r>
            <a:endParaRPr lang="en-US" altLang="zh-CN" b="1" dirty="0" smtClean="0">
              <a:solidFill>
                <a:schemeClr val="tx1"/>
              </a:solidFill>
              <a:latin typeface="Adobe 黑体 Std R" pitchFamily="34" charset="-122"/>
              <a:ea typeface="Adobe 黑体 Std R" pitchFamily="34" charset="-122"/>
            </a:endParaRPr>
          </a:p>
          <a:p>
            <a:r>
              <a:rPr lang="zh-CN" altLang="en-US" b="1" dirty="0" smtClean="0">
                <a:solidFill>
                  <a:schemeClr val="tx1"/>
                </a:solidFill>
                <a:latin typeface="Adobe 黑体 Std R" pitchFamily="34" charset="-122"/>
                <a:ea typeface="Adobe 黑体 Std R" pitchFamily="34" charset="-122"/>
              </a:rPr>
              <a:t>对网页源代码的分析，通过正则表达式获取</a:t>
            </a:r>
            <a:r>
              <a:rPr lang="en-US" altLang="zh-CN" b="1" dirty="0" err="1" smtClean="0">
                <a:solidFill>
                  <a:schemeClr val="tx1"/>
                </a:solidFill>
                <a:latin typeface="Adobe 黑体 Std R" pitchFamily="34" charset="-122"/>
                <a:ea typeface="Adobe 黑体 Std R" pitchFamily="34" charset="-122"/>
              </a:rPr>
              <a:t>url</a:t>
            </a:r>
            <a:r>
              <a:rPr lang="zh-CN" altLang="en-US" b="1" dirty="0" smtClean="0">
                <a:solidFill>
                  <a:schemeClr val="tx1"/>
                </a:solidFill>
                <a:latin typeface="Adobe 黑体 Std R" pitchFamily="34" charset="-122"/>
                <a:ea typeface="Adobe 黑体 Std R" pitchFamily="34" charset="-122"/>
              </a:rPr>
              <a:t>，可能匹配不到，也可能</a:t>
            </a:r>
            <a:endParaRPr lang="en-US" altLang="zh-CN" b="1" dirty="0" smtClean="0">
              <a:solidFill>
                <a:schemeClr val="tx1"/>
              </a:solidFill>
              <a:latin typeface="Adobe 黑体 Std R" pitchFamily="34" charset="-122"/>
              <a:ea typeface="Adobe 黑体 Std R" pitchFamily="34" charset="-122"/>
            </a:endParaRPr>
          </a:p>
          <a:p>
            <a:r>
              <a:rPr lang="zh-CN" altLang="en-US" b="1" dirty="0">
                <a:solidFill>
                  <a:schemeClr val="tx1"/>
                </a:solidFill>
                <a:latin typeface="Adobe 黑体 Std R" pitchFamily="34" charset="-122"/>
                <a:ea typeface="Adobe 黑体 Std R" pitchFamily="34" charset="-122"/>
              </a:rPr>
              <a:t>匹配</a:t>
            </a:r>
            <a:r>
              <a:rPr lang="zh-CN" altLang="en-US" b="1" dirty="0" smtClean="0">
                <a:solidFill>
                  <a:schemeClr val="tx1"/>
                </a:solidFill>
                <a:latin typeface="Adobe 黑体 Std R" pitchFamily="34" charset="-122"/>
                <a:ea typeface="Adobe 黑体 Std R" pitchFamily="34" charset="-122"/>
              </a:rPr>
              <a:t>过多。再有就是对协同过滤算法的学习和应用。</a:t>
            </a:r>
            <a:endParaRPr lang="en-US" altLang="zh-CN" b="1" dirty="0" smtClean="0">
              <a:solidFill>
                <a:schemeClr val="tx1"/>
              </a:solidFill>
              <a:latin typeface="Adobe 黑体 Std R" pitchFamily="34" charset="-122"/>
              <a:ea typeface="Adobe 黑体 Std R" pitchFamily="34" charset="-122"/>
            </a:endParaRPr>
          </a:p>
          <a:p>
            <a:r>
              <a:rPr lang="zh-CN" altLang="en-US" b="1" dirty="0" smtClean="0">
                <a:solidFill>
                  <a:schemeClr val="tx1"/>
                </a:solidFill>
                <a:latin typeface="Adobe 黑体 Std R" pitchFamily="34" charset="-122"/>
                <a:ea typeface="Adobe 黑体 Std R" pitchFamily="34" charset="-122"/>
              </a:rPr>
              <a:t>这里我们用到了</a:t>
            </a:r>
            <a:r>
              <a:rPr lang="en-US" altLang="zh-CN" b="1" dirty="0" smtClean="0">
                <a:solidFill>
                  <a:schemeClr val="tx1"/>
                </a:solidFill>
                <a:latin typeface="Adobe 黑体 Std R" pitchFamily="34" charset="-122"/>
                <a:ea typeface="Adobe 黑体 Std R" pitchFamily="34" charset="-122"/>
              </a:rPr>
              <a:t>Mahout</a:t>
            </a:r>
            <a:r>
              <a:rPr lang="zh-CN" altLang="en-US" b="1" dirty="0" smtClean="0">
                <a:solidFill>
                  <a:schemeClr val="tx1"/>
                </a:solidFill>
                <a:latin typeface="Adobe 黑体 Std R" pitchFamily="34" charset="-122"/>
                <a:ea typeface="Adobe 黑体 Std R" pitchFamily="34" charset="-122"/>
              </a:rPr>
              <a:t>推荐算法，是基于</a:t>
            </a:r>
            <a:r>
              <a:rPr lang="en-US" altLang="zh-CN" b="1" dirty="0" err="1" smtClean="0">
                <a:solidFill>
                  <a:schemeClr val="tx1"/>
                </a:solidFill>
                <a:latin typeface="Adobe 黑体 Std R" pitchFamily="34" charset="-122"/>
                <a:ea typeface="Adobe 黑体 Std R" pitchFamily="34" charset="-122"/>
              </a:rPr>
              <a:t>Hadoop</a:t>
            </a:r>
            <a:r>
              <a:rPr lang="zh-CN" altLang="en-US" b="1" dirty="0" smtClean="0">
                <a:solidFill>
                  <a:schemeClr val="tx1"/>
                </a:solidFill>
                <a:latin typeface="Adobe 黑体 Std R" pitchFamily="34" charset="-122"/>
                <a:ea typeface="Adobe 黑体 Std R" pitchFamily="34" charset="-122"/>
              </a:rPr>
              <a:t>的分布式算法实现</a:t>
            </a:r>
            <a:endParaRPr lang="en-US" altLang="zh-CN" b="1" dirty="0" smtClean="0">
              <a:solidFill>
                <a:schemeClr val="tx1"/>
              </a:solidFill>
              <a:latin typeface="Adobe 黑体 Std R" pitchFamily="34" charset="-122"/>
              <a:ea typeface="Adobe 黑体 Std R" pitchFamily="34" charset="-122"/>
            </a:endParaRPr>
          </a:p>
          <a:p>
            <a:endParaRPr lang="en-US" altLang="zh-CN" dirty="0" smtClean="0"/>
          </a:p>
          <a:p>
            <a:endParaRPr lang="en-US" altLang="zh-CN" dirty="0" smtClean="0"/>
          </a:p>
          <a:p>
            <a:endParaRPr lang="zh-CN" altLang="en-US" dirty="0"/>
          </a:p>
        </p:txBody>
      </p:sp>
      <p:pic>
        <p:nvPicPr>
          <p:cNvPr id="2" name="图片 1"/>
          <p:cNvPicPr>
            <a:picLocks noChangeAspect="1"/>
          </p:cNvPicPr>
          <p:nvPr/>
        </p:nvPicPr>
        <p:blipFill>
          <a:blip r:embed="rId3"/>
          <a:stretch>
            <a:fillRect/>
          </a:stretch>
        </p:blipFill>
        <p:spPr>
          <a:xfrm>
            <a:off x="10110378" y="454867"/>
            <a:ext cx="1988288" cy="4657569"/>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par>
                                <p:cTn id="14" presetID="47" presetClass="entr" presetSubtype="0" fill="hold" grpId="0" nodeType="withEffect">
                                  <p:stCondLst>
                                    <p:cond delay="150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15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技术难点</a:t>
            </a:r>
          </a:p>
        </p:txBody>
      </p:sp>
      <p:sp>
        <p:nvSpPr>
          <p:cNvPr id="19" name="矩形 18"/>
          <p:cNvSpPr/>
          <p:nvPr/>
        </p:nvSpPr>
        <p:spPr>
          <a:xfrm>
            <a:off x="5181599" y="0"/>
            <a:ext cx="1828800" cy="609956"/>
          </a:xfrm>
          <a:prstGeom prst="rect">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1054418" y="1557055"/>
            <a:ext cx="2709396" cy="451406"/>
          </a:xfrm>
          <a:prstGeom prst="rect">
            <a:avLst/>
          </a:prstGeom>
          <a:noFill/>
        </p:spPr>
        <p:txBody>
          <a:bodyPr wrap="none" rtlCol="0">
            <a:spAutoFit/>
          </a:bodyPr>
          <a:lstStyle/>
          <a:p>
            <a:pPr algn="r">
              <a:lnSpc>
                <a:spcPts val="2800"/>
              </a:lnSpc>
            </a:pPr>
            <a:r>
              <a:rPr lang="zh-CN" altLang="en-US" sz="2800" b="1" dirty="0" smtClean="0">
                <a:solidFill>
                  <a:schemeClr val="tx1">
                    <a:lumMod val="75000"/>
                    <a:lumOff val="25000"/>
                  </a:schemeClr>
                </a:solidFill>
                <a:latin typeface="黑体" pitchFamily="49" charset="-122"/>
                <a:ea typeface="黑体" pitchFamily="49" charset="-122"/>
              </a:rPr>
              <a:t>关于爬取数据：</a:t>
            </a:r>
            <a:endParaRPr lang="zh-CN" altLang="en-US" sz="2800" b="1" dirty="0">
              <a:solidFill>
                <a:schemeClr val="tx1">
                  <a:lumMod val="75000"/>
                  <a:lumOff val="25000"/>
                </a:schemeClr>
              </a:solidFill>
              <a:latin typeface="黑体" pitchFamily="49" charset="-122"/>
              <a:ea typeface="黑体" pitchFamily="49" charset="-122"/>
            </a:endParaRPr>
          </a:p>
        </p:txBody>
      </p:sp>
      <p:sp>
        <p:nvSpPr>
          <p:cNvPr id="58" name="文本框 57"/>
          <p:cNvSpPr txBox="1"/>
          <p:nvPr/>
        </p:nvSpPr>
        <p:spPr>
          <a:xfrm>
            <a:off x="973126" y="1986339"/>
            <a:ext cx="2893149" cy="810478"/>
          </a:xfrm>
          <a:prstGeom prst="rect">
            <a:avLst/>
          </a:prstGeom>
          <a:noFill/>
        </p:spPr>
        <p:txBody>
          <a:bodyPr wrap="square" rtlCol="0">
            <a:spAutoFit/>
          </a:bodyPr>
          <a:lstStyle/>
          <a:p>
            <a:pPr algn="r">
              <a:lnSpc>
                <a:spcPts val="2800"/>
              </a:lnSpc>
            </a:pPr>
            <a:r>
              <a:rPr lang="zh-CN" altLang="en-US" dirty="0" smtClean="0">
                <a:latin typeface="黑体" pitchFamily="49" charset="-122"/>
                <a:ea typeface="黑体" pitchFamily="49" charset="-122"/>
              </a:rPr>
              <a:t>整个</a:t>
            </a:r>
            <a:r>
              <a:rPr lang="zh-CN" altLang="en-US" dirty="0">
                <a:latin typeface="黑体" pitchFamily="49" charset="-122"/>
                <a:ea typeface="黑体" pitchFamily="49" charset="-122"/>
              </a:rPr>
              <a:t>项目没使用</a:t>
            </a:r>
            <a:r>
              <a:rPr lang="en-US" altLang="zh-CN" dirty="0" err="1" smtClean="0">
                <a:latin typeface="黑体" pitchFamily="49" charset="-122"/>
                <a:ea typeface="黑体" pitchFamily="49" charset="-122"/>
              </a:rPr>
              <a:t>scrapy</a:t>
            </a:r>
            <a:r>
              <a:rPr lang="zh-CN" altLang="en-US" dirty="0">
                <a:latin typeface="黑体" pitchFamily="49" charset="-122"/>
                <a:ea typeface="黑体" pitchFamily="49" charset="-122"/>
              </a:rPr>
              <a:t>，</a:t>
            </a:r>
            <a:r>
              <a:rPr lang="en-US" altLang="zh-CN" dirty="0" smtClean="0">
                <a:latin typeface="黑体" pitchFamily="49" charset="-122"/>
                <a:ea typeface="黑体" pitchFamily="49" charset="-122"/>
              </a:rPr>
              <a:t>bs4</a:t>
            </a:r>
            <a:r>
              <a:rPr lang="zh-CN" altLang="en-US" dirty="0">
                <a:latin typeface="黑体" pitchFamily="49" charset="-122"/>
                <a:ea typeface="黑体" pitchFamily="49" charset="-122"/>
              </a:rPr>
              <a:t>，比较原生简单，</a:t>
            </a:r>
            <a:endParaRPr lang="zh-CN" altLang="en-US" dirty="0">
              <a:solidFill>
                <a:schemeClr val="tx1">
                  <a:lumMod val="75000"/>
                  <a:lumOff val="25000"/>
                </a:schemeClr>
              </a:solidFill>
              <a:latin typeface="黑体" pitchFamily="49" charset="-122"/>
              <a:ea typeface="黑体" pitchFamily="49" charset="-122"/>
            </a:endParaRPr>
          </a:p>
        </p:txBody>
      </p:sp>
      <p:sp>
        <p:nvSpPr>
          <p:cNvPr id="59" name="文本框 58"/>
          <p:cNvSpPr txBox="1"/>
          <p:nvPr/>
        </p:nvSpPr>
        <p:spPr>
          <a:xfrm>
            <a:off x="8280400" y="1603222"/>
            <a:ext cx="3647152" cy="1169551"/>
          </a:xfrm>
          <a:prstGeom prst="rect">
            <a:avLst/>
          </a:prstGeom>
          <a:noFill/>
        </p:spPr>
        <p:txBody>
          <a:bodyPr wrap="none" rtlCol="0">
            <a:spAutoFit/>
          </a:bodyPr>
          <a:lstStyle/>
          <a:p>
            <a:pP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我们爬取的是美团网站的饭店数据</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包括商家的图片，名称，评分，</a:t>
            </a:r>
            <a:endParaRPr lang="en-US" altLang="zh-CN" b="1" dirty="0" smtClean="0">
              <a:solidFill>
                <a:schemeClr val="tx1">
                  <a:lumMod val="75000"/>
                  <a:lumOff val="25000"/>
                </a:schemeClr>
              </a:solidFill>
              <a:latin typeface="苹方 常规" panose="020B0300000000000000" pitchFamily="34" charset="-122"/>
              <a:ea typeface="苹方 常规" panose="020B0300000000000000" pitchFamily="34" charset="-122"/>
            </a:endParaRPr>
          </a:p>
          <a:p>
            <a:pPr>
              <a:lnSpc>
                <a:spcPts val="2800"/>
              </a:lnSpc>
            </a:pPr>
            <a:r>
              <a:rPr lang="zh-CN" altLang="en-US" b="1" dirty="0" smtClean="0">
                <a:solidFill>
                  <a:schemeClr val="tx1">
                    <a:lumMod val="75000"/>
                    <a:lumOff val="25000"/>
                  </a:schemeClr>
                </a:solidFill>
                <a:latin typeface="苹方 常规" panose="020B0300000000000000" pitchFamily="34" charset="-122"/>
                <a:ea typeface="苹方 常规" panose="020B0300000000000000" pitchFamily="34" charset="-122"/>
              </a:rPr>
              <a:t>地址等信息</a:t>
            </a:r>
            <a:endPar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pic>
        <p:nvPicPr>
          <p:cNvPr id="20" name="图片 19" descr="D:\Documents\我的文档\Tencent Files\2460960649\FileRecv\test3.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1945" y="1548447"/>
            <a:ext cx="3792855" cy="4953953"/>
          </a:xfrm>
          <a:prstGeom prst="rect">
            <a:avLst/>
          </a:prstGeom>
          <a:noFill/>
          <a:ln>
            <a:noFill/>
          </a:ln>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75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1000" fill="hold"/>
                                        <p:tgtEl>
                                          <p:spTgt spid="57"/>
                                        </p:tgtEl>
                                        <p:attrNameLst>
                                          <p:attrName>ppt_x</p:attrName>
                                        </p:attrNameLst>
                                      </p:cBhvr>
                                      <p:tavLst>
                                        <p:tav tm="0">
                                          <p:val>
                                            <p:strVal val="0-#ppt_w/2"/>
                                          </p:val>
                                        </p:tav>
                                        <p:tav tm="100000">
                                          <p:val>
                                            <p:strVal val="#ppt_x"/>
                                          </p:val>
                                        </p:tav>
                                      </p:tavLst>
                                    </p:anim>
                                    <p:anim calcmode="lin" valueType="num">
                                      <p:cBhvr additive="base">
                                        <p:cTn id="8" dur="100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750"/>
                                  </p:stCondLst>
                                  <p:childTnLst>
                                    <p:set>
                                      <p:cBhvr>
                                        <p:cTn id="10" dur="1" fill="hold">
                                          <p:stCondLst>
                                            <p:cond delay="0"/>
                                          </p:stCondLst>
                                        </p:cTn>
                                        <p:tgtEl>
                                          <p:spTgt spid="58"/>
                                        </p:tgtEl>
                                        <p:attrNameLst>
                                          <p:attrName>style.visibility</p:attrName>
                                        </p:attrNameLst>
                                      </p:cBhvr>
                                      <p:to>
                                        <p:strVal val="visible"/>
                                      </p:to>
                                    </p:set>
                                    <p:anim calcmode="lin" valueType="num">
                                      <p:cBhvr additive="base">
                                        <p:cTn id="11" dur="1000" fill="hold"/>
                                        <p:tgtEl>
                                          <p:spTgt spid="58"/>
                                        </p:tgtEl>
                                        <p:attrNameLst>
                                          <p:attrName>ppt_x</p:attrName>
                                        </p:attrNameLst>
                                      </p:cBhvr>
                                      <p:tavLst>
                                        <p:tav tm="0">
                                          <p:val>
                                            <p:strVal val="0-#ppt_w/2"/>
                                          </p:val>
                                        </p:tav>
                                        <p:tav tm="100000">
                                          <p:val>
                                            <p:strVal val="#ppt_x"/>
                                          </p:val>
                                        </p:tav>
                                      </p:tavLst>
                                    </p:anim>
                                    <p:anim calcmode="lin" valueType="num">
                                      <p:cBhvr additive="base">
                                        <p:cTn id="12" dur="1000" fill="hold"/>
                                        <p:tgtEl>
                                          <p:spTgt spid="5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750"/>
                                  </p:stCondLst>
                                  <p:childTnLst>
                                    <p:set>
                                      <p:cBhvr>
                                        <p:cTn id="14" dur="1" fill="hold">
                                          <p:stCondLst>
                                            <p:cond delay="0"/>
                                          </p:stCondLst>
                                        </p:cTn>
                                        <p:tgtEl>
                                          <p:spTgt spid="59"/>
                                        </p:tgtEl>
                                        <p:attrNameLst>
                                          <p:attrName>style.visibility</p:attrName>
                                        </p:attrNameLst>
                                      </p:cBhvr>
                                      <p:to>
                                        <p:strVal val="visible"/>
                                      </p:to>
                                    </p:set>
                                    <p:anim calcmode="lin" valueType="num">
                                      <p:cBhvr additive="base">
                                        <p:cTn id="15" dur="1000" fill="hold"/>
                                        <p:tgtEl>
                                          <p:spTgt spid="59"/>
                                        </p:tgtEl>
                                        <p:attrNameLst>
                                          <p:attrName>ppt_x</p:attrName>
                                        </p:attrNameLst>
                                      </p:cBhvr>
                                      <p:tavLst>
                                        <p:tav tm="0">
                                          <p:val>
                                            <p:strVal val="1+#ppt_w/2"/>
                                          </p:val>
                                        </p:tav>
                                        <p:tav tm="100000">
                                          <p:val>
                                            <p:strVal val="#ppt_x"/>
                                          </p:val>
                                        </p:tav>
                                      </p:tavLst>
                                    </p:anim>
                                    <p:anim calcmode="lin" valueType="num">
                                      <p:cBhvr additive="base">
                                        <p:cTn id="16"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849504" y="689066"/>
            <a:ext cx="2492991" cy="553998"/>
          </a:xfrm>
          <a:prstGeom prst="rect">
            <a:avLst/>
          </a:prstGeom>
          <a:noFill/>
        </p:spPr>
        <p:txBody>
          <a:bodyPr wrap="none" rtlCol="0">
            <a:spAutoFit/>
          </a:bodyPr>
          <a:lstStyle/>
          <a:p>
            <a:pPr algn="ctr"/>
            <a:r>
              <a:rPr lang="zh-CN" altLang="en-US" sz="3000" dirty="0" smtClean="0">
                <a:solidFill>
                  <a:schemeClr val="tx1">
                    <a:lumMod val="75000"/>
                    <a:lumOff val="25000"/>
                  </a:schemeClr>
                </a:solidFill>
                <a:latin typeface="汉仪雅酷黑W" panose="00020600040101010101" pitchFamily="18" charset="-122"/>
                <a:ea typeface="汉仪雅酷黑W" panose="00020600040101010101" pitchFamily="18" charset="-122"/>
              </a:rPr>
              <a:t>关于推荐算法</a:t>
            </a:r>
            <a:endPar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endParaRPr>
          </a:p>
        </p:txBody>
      </p:sp>
      <p:sp>
        <p:nvSpPr>
          <p:cNvPr id="19" name="矩形 18"/>
          <p:cNvSpPr/>
          <p:nvPr/>
        </p:nvSpPr>
        <p:spPr>
          <a:xfrm>
            <a:off x="5181599" y="0"/>
            <a:ext cx="1828800" cy="609956"/>
          </a:xfrm>
          <a:prstGeom prst="rect">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43710"/>
            <a:ext cx="4876397" cy="4614290"/>
          </a:xfrm>
          <a:prstGeom prst="rect">
            <a:avLst/>
          </a:prstGeom>
        </p:spPr>
      </p:pic>
      <p:grpSp>
        <p:nvGrpSpPr>
          <p:cNvPr id="20" name="组合 19"/>
          <p:cNvGrpSpPr/>
          <p:nvPr/>
        </p:nvGrpSpPr>
        <p:grpSpPr>
          <a:xfrm>
            <a:off x="4546600" y="1361387"/>
            <a:ext cx="10166013" cy="5496613"/>
            <a:chOff x="5290072" y="2521677"/>
            <a:chExt cx="6901928" cy="985306"/>
          </a:xfrm>
        </p:grpSpPr>
        <p:grpSp>
          <p:nvGrpSpPr>
            <p:cNvPr id="21" name="组合 20"/>
            <p:cNvGrpSpPr/>
            <p:nvPr/>
          </p:nvGrpSpPr>
          <p:grpSpPr>
            <a:xfrm>
              <a:off x="5290072" y="2521677"/>
              <a:ext cx="4047655" cy="985306"/>
              <a:chOff x="588140" y="2195416"/>
              <a:chExt cx="4047655" cy="985306"/>
            </a:xfrm>
          </p:grpSpPr>
          <p:sp>
            <p:nvSpPr>
              <p:cNvPr id="26" name="矩形: 圆角 25"/>
              <p:cNvSpPr/>
              <p:nvPr/>
            </p:nvSpPr>
            <p:spPr>
              <a:xfrm>
                <a:off x="588140" y="2195416"/>
                <a:ext cx="4047655" cy="985306"/>
              </a:xfrm>
              <a:prstGeom prst="roundRect">
                <a:avLst>
                  <a:gd name="adj" fmla="val 20141"/>
                </a:avLst>
              </a:prstGeom>
              <a:solidFill>
                <a:srgbClr val="F6BD2A"/>
              </a:solid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p:cNvSpPr txBox="1"/>
              <p:nvPr/>
            </p:nvSpPr>
            <p:spPr>
              <a:xfrm>
                <a:off x="1229524" y="2249415"/>
                <a:ext cx="125418" cy="78297"/>
              </a:xfrm>
              <a:prstGeom prst="rect">
                <a:avLst/>
              </a:prstGeom>
              <a:noFill/>
            </p:spPr>
            <p:txBody>
              <a:bodyPr wrap="none" rtlCol="0">
                <a:spAutoFit/>
              </a:bodyPr>
              <a:lstStyle>
                <a:defPPr>
                  <a:defRPr lang="zh-CN"/>
                </a:defPPr>
                <a:lvl1pPr>
                  <a:lnSpc>
                    <a:spcPts val="3000"/>
                  </a:lnSpc>
                  <a:defRPr sz="1900">
                    <a:solidFill>
                      <a:schemeClr val="tx1">
                        <a:lumMod val="75000"/>
                        <a:lumOff val="25000"/>
                      </a:schemeClr>
                    </a:solidFill>
                    <a:latin typeface="苹方 常规" panose="020B0300000000000000" pitchFamily="34" charset="-122"/>
                    <a:ea typeface="苹方 常规" panose="020B0300000000000000" pitchFamily="34" charset="-122"/>
                  </a:defRPr>
                </a:lvl1pPr>
              </a:lstStyle>
              <a:p>
                <a:endParaRPr lang="zh-CN" altLang="en-US" dirty="0"/>
              </a:p>
            </p:txBody>
          </p:sp>
        </p:grpSp>
        <p:cxnSp>
          <p:nvCxnSpPr>
            <p:cNvPr id="22" name="直接连接符 21"/>
            <p:cNvCxnSpPr>
              <a:stCxn id="26" idx="3"/>
            </p:cNvCxnSpPr>
            <p:nvPr/>
          </p:nvCxnSpPr>
          <p:spPr>
            <a:xfrm flipV="1">
              <a:off x="9337727" y="3006563"/>
              <a:ext cx="2854273" cy="7767"/>
            </a:xfrm>
            <a:prstGeom prst="line">
              <a:avLst/>
            </a:prstGeom>
            <a:no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矩形 1"/>
          <p:cNvSpPr/>
          <p:nvPr/>
        </p:nvSpPr>
        <p:spPr>
          <a:xfrm>
            <a:off x="4648199" y="1719366"/>
            <a:ext cx="5860287" cy="4501654"/>
          </a:xfrm>
          <a:prstGeom prst="rect">
            <a:avLst/>
          </a:prstGeom>
        </p:spPr>
        <p:txBody>
          <a:bodyPr wrap="square">
            <a:spAutoFit/>
          </a:bodyPr>
          <a:lstStyle/>
          <a:p>
            <a:r>
              <a:rPr lang="zh-CN" altLang="en-US" sz="2400" i="1" dirty="0">
                <a:latin typeface="Adobe 黑体 Std R" pitchFamily="34" charset="-122"/>
                <a:ea typeface="Adobe 黑体 Std R" pitchFamily="34" charset="-122"/>
              </a:rPr>
              <a:t>基于用户的 </a:t>
            </a:r>
            <a:r>
              <a:rPr lang="en-US" altLang="zh-CN" sz="2400" i="1" dirty="0">
                <a:latin typeface="Adobe 黑体 Std R" pitchFamily="34" charset="-122"/>
                <a:ea typeface="Adobe 黑体 Std R" pitchFamily="34" charset="-122"/>
              </a:rPr>
              <a:t>CF </a:t>
            </a:r>
            <a:r>
              <a:rPr lang="zh-CN" altLang="en-US" sz="2400" i="1" dirty="0">
                <a:latin typeface="Adobe 黑体 Std R" pitchFamily="34" charset="-122"/>
                <a:ea typeface="Adobe 黑体 Std R" pitchFamily="34" charset="-122"/>
              </a:rPr>
              <a:t>的基本思想相当简单，基于用户对物品的偏好找到相邻邻居用户，然后将邻居用户喜欢的推荐给当前用户。计算上，就是将一个用户对所有物品的偏好作为一个向量来计算用户之间的相似度，找到 </a:t>
            </a:r>
            <a:r>
              <a:rPr lang="en-US" altLang="zh-CN" sz="2400" i="1" dirty="0">
                <a:latin typeface="Adobe 黑体 Std R" pitchFamily="34" charset="-122"/>
                <a:ea typeface="Adobe 黑体 Std R" pitchFamily="34" charset="-122"/>
              </a:rPr>
              <a:t>K </a:t>
            </a:r>
            <a:r>
              <a:rPr lang="zh-CN" altLang="en-US" sz="2400" i="1" dirty="0">
                <a:latin typeface="Adobe 黑体 Std R" pitchFamily="34" charset="-122"/>
                <a:ea typeface="Adobe 黑体 Std R" pitchFamily="34" charset="-122"/>
              </a:rPr>
              <a:t>邻居后，根据邻居的相似度权重以及他们对物品的偏好，预测当前用户没有偏好的未涉及物品，计算得到一个排序的物品列表作为推荐。图 </a:t>
            </a:r>
            <a:r>
              <a:rPr lang="en-US" altLang="zh-CN" sz="2400" i="1" dirty="0">
                <a:latin typeface="Adobe 黑体 Std R" pitchFamily="34" charset="-122"/>
                <a:ea typeface="Adobe 黑体 Std R" pitchFamily="34" charset="-122"/>
              </a:rPr>
              <a:t>2 </a:t>
            </a:r>
            <a:r>
              <a:rPr lang="zh-CN" altLang="en-US" sz="2400" i="1" dirty="0">
                <a:latin typeface="Adobe 黑体 Std R" pitchFamily="34" charset="-122"/>
                <a:ea typeface="Adobe 黑体 Std R" pitchFamily="34" charset="-122"/>
              </a:rPr>
              <a:t>给出了一个例子，对于用户 </a:t>
            </a:r>
            <a:r>
              <a:rPr lang="en-US" altLang="zh-CN" sz="2400" i="1" dirty="0">
                <a:latin typeface="Adobe 黑体 Std R" pitchFamily="34" charset="-122"/>
                <a:ea typeface="Adobe 黑体 Std R" pitchFamily="34" charset="-122"/>
              </a:rPr>
              <a:t>A</a:t>
            </a:r>
            <a:r>
              <a:rPr lang="zh-CN" altLang="en-US" sz="2400" i="1" dirty="0">
                <a:latin typeface="Adobe 黑体 Std R" pitchFamily="34" charset="-122"/>
                <a:ea typeface="Adobe 黑体 Std R" pitchFamily="34" charset="-122"/>
              </a:rPr>
              <a:t>，根据用户的历史偏好，这里只计算得到一个邻居 </a:t>
            </a:r>
            <a:r>
              <a:rPr lang="en-US" altLang="zh-CN" sz="2400" i="1" dirty="0">
                <a:latin typeface="Adobe 黑体 Std R" pitchFamily="34" charset="-122"/>
                <a:ea typeface="Adobe 黑体 Std R" pitchFamily="34" charset="-122"/>
              </a:rPr>
              <a:t>– </a:t>
            </a:r>
            <a:r>
              <a:rPr lang="zh-CN" altLang="en-US" sz="2400" i="1" dirty="0">
                <a:latin typeface="Adobe 黑体 Std R" pitchFamily="34" charset="-122"/>
                <a:ea typeface="Adobe 黑体 Std R" pitchFamily="34" charset="-122"/>
              </a:rPr>
              <a:t>用户 </a:t>
            </a:r>
            <a:r>
              <a:rPr lang="en-US" altLang="zh-CN" sz="2400" i="1" dirty="0">
                <a:latin typeface="Adobe 黑体 Std R" pitchFamily="34" charset="-122"/>
                <a:ea typeface="Adobe 黑体 Std R" pitchFamily="34" charset="-122"/>
              </a:rPr>
              <a:t>C</a:t>
            </a:r>
            <a:r>
              <a:rPr lang="zh-CN" altLang="en-US" sz="2400" i="1" dirty="0">
                <a:latin typeface="Adobe 黑体 Std R" pitchFamily="34" charset="-122"/>
                <a:ea typeface="Adobe 黑体 Std R" pitchFamily="34" charset="-122"/>
              </a:rPr>
              <a:t>，然后将用户 </a:t>
            </a:r>
            <a:r>
              <a:rPr lang="en-US" altLang="zh-CN" sz="2400" i="1" dirty="0">
                <a:latin typeface="Adobe 黑体 Std R" pitchFamily="34" charset="-122"/>
                <a:ea typeface="Adobe 黑体 Std R" pitchFamily="34" charset="-122"/>
              </a:rPr>
              <a:t>C </a:t>
            </a:r>
            <a:r>
              <a:rPr lang="zh-CN" altLang="en-US" sz="2400" i="1" dirty="0">
                <a:latin typeface="Adobe 黑体 Std R" pitchFamily="34" charset="-122"/>
                <a:ea typeface="Adobe 黑体 Std R" pitchFamily="34" charset="-122"/>
              </a:rPr>
              <a:t>喜欢的物品 </a:t>
            </a:r>
            <a:r>
              <a:rPr lang="en-US" altLang="zh-CN" sz="2400" i="1" dirty="0">
                <a:latin typeface="Adobe 黑体 Std R" pitchFamily="34" charset="-122"/>
                <a:ea typeface="Adobe 黑体 Std R" pitchFamily="34" charset="-122"/>
              </a:rPr>
              <a:t>D </a:t>
            </a:r>
            <a:r>
              <a:rPr lang="zh-CN" altLang="en-US" sz="2400" i="1" dirty="0">
                <a:latin typeface="Adobe 黑体 Std R" pitchFamily="34" charset="-122"/>
                <a:ea typeface="Adobe 黑体 Std R" pitchFamily="34" charset="-122"/>
              </a:rPr>
              <a:t>推荐给用户 </a:t>
            </a:r>
            <a:r>
              <a:rPr lang="en-US" altLang="zh-CN" sz="2400" i="1" dirty="0">
                <a:latin typeface="Adobe 黑体 Std R" pitchFamily="34" charset="-122"/>
                <a:ea typeface="Adobe 黑体 Std R" pitchFamily="34" charset="-122"/>
              </a:rPr>
              <a:t>A</a:t>
            </a:r>
            <a:r>
              <a:rPr lang="zh-CN" altLang="en-US" sz="2400" i="1" dirty="0">
                <a:latin typeface="Adobe 黑体 Std R" pitchFamily="34" charset="-122"/>
                <a:ea typeface="Adobe 黑体 Std R" pitchFamily="34" charset="-122"/>
              </a:rPr>
              <a:t>。</a:t>
            </a:r>
            <a:endParaRPr lang="zh-CN" altLang="en-US" sz="2400" dirty="0">
              <a:latin typeface="Adobe 黑体 Std R" pitchFamily="34" charset="-122"/>
              <a:ea typeface="Adobe 黑体 Std R"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75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000" fill="hold"/>
                                        <p:tgtEl>
                                          <p:spTgt spid="20"/>
                                        </p:tgtEl>
                                        <p:attrNameLst>
                                          <p:attrName>ppt_x</p:attrName>
                                        </p:attrNameLst>
                                      </p:cBhvr>
                                      <p:tavLst>
                                        <p:tav tm="0">
                                          <p:val>
                                            <p:strVal val="1+#ppt_w/2"/>
                                          </p:val>
                                        </p:tav>
                                        <p:tav tm="100000">
                                          <p:val>
                                            <p:strVal val="#ppt_x"/>
                                          </p:val>
                                        </p:tav>
                                      </p:tavLst>
                                    </p:anim>
                                    <p:anim calcmode="lin" valueType="num">
                                      <p:cBhvr additive="base">
                                        <p:cTn id="8"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BD2A"/>
        </a:solidFill>
        <a:effectLst/>
      </p:bgPr>
    </p:bg>
    <p:spTree>
      <p:nvGrpSpPr>
        <p:cNvPr id="1" name=""/>
        <p:cNvGrpSpPr/>
        <p:nvPr/>
      </p:nvGrpSpPr>
      <p:grpSpPr>
        <a:xfrm>
          <a:off x="0" y="0"/>
          <a:ext cx="0" cy="0"/>
          <a:chOff x="0" y="0"/>
          <a:chExt cx="0" cy="0"/>
        </a:xfrm>
      </p:grpSpPr>
      <p:sp>
        <p:nvSpPr>
          <p:cNvPr id="2" name="文本框 1"/>
          <p:cNvSpPr txBox="1"/>
          <p:nvPr/>
        </p:nvSpPr>
        <p:spPr>
          <a:xfrm>
            <a:off x="3821980" y="1467295"/>
            <a:ext cx="4548040" cy="1015663"/>
          </a:xfrm>
          <a:prstGeom prst="rect">
            <a:avLst/>
          </a:prstGeom>
          <a:noFill/>
        </p:spPr>
        <p:txBody>
          <a:bodyPr wrap="none" rtlCol="0">
            <a:spAutoFit/>
          </a:bodyPr>
          <a:lstStyle/>
          <a:p>
            <a:pPr algn="ctr"/>
            <a:r>
              <a:rPr lang="en-US" altLang="zh-CN" sz="6000" spc="300" dirty="0">
                <a:solidFill>
                  <a:srgbClr val="F2F2F2"/>
                </a:solidFill>
                <a:latin typeface="汉仪雅酷黑W" panose="00020600040101010101" pitchFamily="18" charset="-122"/>
                <a:ea typeface="汉仪雅酷黑W" panose="00020600040101010101" pitchFamily="18" charset="-122"/>
              </a:rPr>
              <a:t>CONTENTS</a:t>
            </a:r>
            <a:endParaRPr lang="zh-CN" altLang="en-US" sz="6000" spc="300" dirty="0">
              <a:solidFill>
                <a:srgbClr val="F2F2F2"/>
              </a:solidFill>
              <a:latin typeface="汉仪雅酷黑W" panose="00020600040101010101" pitchFamily="18" charset="-122"/>
              <a:ea typeface="汉仪雅酷黑W" panose="00020600040101010101" pitchFamily="18" charset="-122"/>
            </a:endParaRPr>
          </a:p>
        </p:txBody>
      </p:sp>
      <p:grpSp>
        <p:nvGrpSpPr>
          <p:cNvPr id="6" name="组合 5"/>
          <p:cNvGrpSpPr/>
          <p:nvPr/>
        </p:nvGrpSpPr>
        <p:grpSpPr>
          <a:xfrm>
            <a:off x="0" y="1895382"/>
            <a:ext cx="3264195" cy="159488"/>
            <a:chOff x="0" y="1789055"/>
            <a:chExt cx="3264195" cy="159488"/>
          </a:xfrm>
        </p:grpSpPr>
        <p:sp>
          <p:nvSpPr>
            <p:cNvPr id="3" name="椭圆 2"/>
            <p:cNvSpPr/>
            <p:nvPr/>
          </p:nvSpPr>
          <p:spPr>
            <a:xfrm>
              <a:off x="3104707" y="1789055"/>
              <a:ext cx="159488" cy="15948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0" y="1858166"/>
              <a:ext cx="3104707" cy="0"/>
            </a:xfrm>
            <a:prstGeom prst="line">
              <a:avLst/>
            </a:prstGeom>
            <a:ln w="38100">
              <a:solidFill>
                <a:srgbClr val="F2F2F2"/>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flipH="1">
            <a:off x="8927805" y="1895382"/>
            <a:ext cx="3264195" cy="159488"/>
            <a:chOff x="0" y="1789055"/>
            <a:chExt cx="3264195" cy="159488"/>
          </a:xfrm>
        </p:grpSpPr>
        <p:sp>
          <p:nvSpPr>
            <p:cNvPr id="8" name="椭圆 7"/>
            <p:cNvSpPr/>
            <p:nvPr/>
          </p:nvSpPr>
          <p:spPr>
            <a:xfrm>
              <a:off x="3104707" y="1789055"/>
              <a:ext cx="159488" cy="159488"/>
            </a:xfrm>
            <a:prstGeom prst="ellipse">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H="1">
              <a:off x="0" y="1858166"/>
              <a:ext cx="3104707" cy="0"/>
            </a:xfrm>
            <a:prstGeom prst="line">
              <a:avLst/>
            </a:prstGeom>
            <a:ln w="38100">
              <a:solidFill>
                <a:srgbClr val="F2F2F2"/>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979799" y="3535327"/>
            <a:ext cx="2316480" cy="1887262"/>
            <a:chOff x="1654072" y="3051545"/>
            <a:chExt cx="2316480" cy="1887262"/>
          </a:xfrm>
        </p:grpSpPr>
        <p:sp>
          <p:nvSpPr>
            <p:cNvPr id="11" name="椭圆 10"/>
            <p:cNvSpPr/>
            <p:nvPr/>
          </p:nvSpPr>
          <p:spPr>
            <a:xfrm>
              <a:off x="2360428" y="3051545"/>
              <a:ext cx="903767" cy="903767"/>
            </a:xfrm>
            <a:prstGeom prst="ellipse">
              <a:avLst/>
            </a:prstGeom>
            <a:solidFill>
              <a:srgbClr val="E1AD58"/>
            </a:solidFill>
            <a:ln w="381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2F2F2"/>
                  </a:solidFill>
                  <a:latin typeface="汉仪雅酷黑W" panose="00020600040101010101" pitchFamily="18" charset="-122"/>
                  <a:ea typeface="汉仪雅酷黑W" panose="00020600040101010101" pitchFamily="18" charset="-122"/>
                </a:rPr>
                <a:t>1</a:t>
              </a:r>
              <a:endParaRPr lang="zh-CN" altLang="en-US" sz="3200" dirty="0">
                <a:solidFill>
                  <a:srgbClr val="F2F2F2"/>
                </a:solidFill>
                <a:latin typeface="汉仪雅酷黑W" panose="00020600040101010101" pitchFamily="18" charset="-122"/>
                <a:ea typeface="汉仪雅酷黑W" panose="00020600040101010101" pitchFamily="18" charset="-122"/>
              </a:endParaRPr>
            </a:p>
          </p:txBody>
        </p:sp>
        <p:sp>
          <p:nvSpPr>
            <p:cNvPr id="12" name="文本框 11"/>
            <p:cNvSpPr txBox="1"/>
            <p:nvPr/>
          </p:nvSpPr>
          <p:spPr>
            <a:xfrm>
              <a:off x="1654072" y="4201572"/>
              <a:ext cx="2316480" cy="737235"/>
            </a:xfrm>
            <a:prstGeom prst="rect">
              <a:avLst/>
            </a:prstGeom>
            <a:noFill/>
          </p:spPr>
          <p:txBody>
            <a:bodyPr wrap="none" rtlCol="0">
              <a:spAutoFit/>
            </a:bodyPr>
            <a:lstStyle/>
            <a:p>
              <a:pPr algn="ctr"/>
              <a:r>
                <a:rPr lang="zh-CN" altLang="en-US" sz="4200" dirty="0">
                  <a:ln w="25400">
                    <a:solidFill>
                      <a:schemeClr val="tx1">
                        <a:lumMod val="85000"/>
                        <a:lumOff val="15000"/>
                        <a:alpha val="50000"/>
                      </a:schemeClr>
                    </a:solidFill>
                  </a:ln>
                  <a:solidFill>
                    <a:srgbClr val="F2F2F2"/>
                  </a:solidFill>
                  <a:latin typeface="汉仪雅酷黑W" panose="00020600040101010101" pitchFamily="18" charset="-122"/>
                  <a:ea typeface="汉仪雅酷黑W" panose="00020600040101010101" pitchFamily="18" charset="-122"/>
                </a:rPr>
                <a:t>需求分析</a:t>
              </a:r>
            </a:p>
          </p:txBody>
        </p:sp>
      </p:grpSp>
      <p:grpSp>
        <p:nvGrpSpPr>
          <p:cNvPr id="14" name="组合 13"/>
          <p:cNvGrpSpPr/>
          <p:nvPr/>
        </p:nvGrpSpPr>
        <p:grpSpPr>
          <a:xfrm>
            <a:off x="3623783" y="3535327"/>
            <a:ext cx="2316480" cy="1887262"/>
            <a:chOff x="1654073" y="3051545"/>
            <a:chExt cx="2316480" cy="1887262"/>
          </a:xfrm>
        </p:grpSpPr>
        <p:sp>
          <p:nvSpPr>
            <p:cNvPr id="15" name="椭圆 14"/>
            <p:cNvSpPr/>
            <p:nvPr/>
          </p:nvSpPr>
          <p:spPr>
            <a:xfrm>
              <a:off x="2360428" y="3051545"/>
              <a:ext cx="903767" cy="903767"/>
            </a:xfrm>
            <a:prstGeom prst="ellipse">
              <a:avLst/>
            </a:prstGeom>
            <a:solidFill>
              <a:srgbClr val="8CC5DF"/>
            </a:solidFill>
            <a:ln w="381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2F2F2"/>
                  </a:solidFill>
                  <a:latin typeface="汉仪雅酷黑W" panose="00020600040101010101" pitchFamily="18" charset="-122"/>
                  <a:ea typeface="汉仪雅酷黑W" panose="00020600040101010101" pitchFamily="18" charset="-122"/>
                </a:rPr>
                <a:t>2</a:t>
              </a:r>
              <a:endParaRPr lang="zh-CN" altLang="en-US" sz="3200" dirty="0">
                <a:solidFill>
                  <a:srgbClr val="F2F2F2"/>
                </a:solidFill>
                <a:latin typeface="汉仪雅酷黑W" panose="00020600040101010101" pitchFamily="18" charset="-122"/>
                <a:ea typeface="汉仪雅酷黑W" panose="00020600040101010101" pitchFamily="18" charset="-122"/>
              </a:endParaRPr>
            </a:p>
          </p:txBody>
        </p:sp>
        <p:sp>
          <p:nvSpPr>
            <p:cNvPr id="16" name="文本框 15"/>
            <p:cNvSpPr txBox="1"/>
            <p:nvPr/>
          </p:nvSpPr>
          <p:spPr>
            <a:xfrm>
              <a:off x="1654073" y="4201572"/>
              <a:ext cx="2316480" cy="737235"/>
            </a:xfrm>
            <a:prstGeom prst="rect">
              <a:avLst/>
            </a:prstGeom>
            <a:noFill/>
          </p:spPr>
          <p:txBody>
            <a:bodyPr wrap="none" rtlCol="0">
              <a:spAutoFit/>
            </a:bodyPr>
            <a:lstStyle/>
            <a:p>
              <a:pPr algn="ctr"/>
              <a:r>
                <a:rPr lang="zh-CN" altLang="en-US" sz="4200" dirty="0">
                  <a:ln w="25400">
                    <a:solidFill>
                      <a:schemeClr val="tx1">
                        <a:lumMod val="85000"/>
                        <a:lumOff val="15000"/>
                        <a:alpha val="50000"/>
                      </a:schemeClr>
                    </a:solidFill>
                  </a:ln>
                  <a:solidFill>
                    <a:srgbClr val="F2F2F2"/>
                  </a:solidFill>
                  <a:latin typeface="汉仪雅酷黑W" panose="00020600040101010101" pitchFamily="18" charset="-122"/>
                  <a:ea typeface="汉仪雅酷黑W" panose="00020600040101010101" pitchFamily="18" charset="-122"/>
                </a:rPr>
                <a:t>小组分工</a:t>
              </a:r>
            </a:p>
          </p:txBody>
        </p:sp>
      </p:grpSp>
      <p:grpSp>
        <p:nvGrpSpPr>
          <p:cNvPr id="17" name="组合 16"/>
          <p:cNvGrpSpPr/>
          <p:nvPr/>
        </p:nvGrpSpPr>
        <p:grpSpPr>
          <a:xfrm>
            <a:off x="6267767" y="3535327"/>
            <a:ext cx="2316480" cy="1887262"/>
            <a:chOff x="1654073" y="3051545"/>
            <a:chExt cx="2316480" cy="1887262"/>
          </a:xfrm>
        </p:grpSpPr>
        <p:sp>
          <p:nvSpPr>
            <p:cNvPr id="18" name="椭圆 17"/>
            <p:cNvSpPr/>
            <p:nvPr/>
          </p:nvSpPr>
          <p:spPr>
            <a:xfrm>
              <a:off x="2360428" y="3051545"/>
              <a:ext cx="903767" cy="903767"/>
            </a:xfrm>
            <a:prstGeom prst="ellipse">
              <a:avLst/>
            </a:prstGeom>
            <a:solidFill>
              <a:srgbClr val="CF6B71"/>
            </a:solidFill>
            <a:ln w="381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2F2F2"/>
                  </a:solidFill>
                  <a:latin typeface="汉仪雅酷黑W" panose="00020600040101010101" pitchFamily="18" charset="-122"/>
                  <a:ea typeface="汉仪雅酷黑W" panose="00020600040101010101" pitchFamily="18" charset="-122"/>
                </a:rPr>
                <a:t>3</a:t>
              </a:r>
              <a:endParaRPr lang="zh-CN" altLang="en-US" sz="3200" dirty="0">
                <a:solidFill>
                  <a:srgbClr val="F2F2F2"/>
                </a:solidFill>
                <a:latin typeface="汉仪雅酷黑W" panose="00020600040101010101" pitchFamily="18" charset="-122"/>
                <a:ea typeface="汉仪雅酷黑W" panose="00020600040101010101" pitchFamily="18" charset="-122"/>
              </a:endParaRPr>
            </a:p>
          </p:txBody>
        </p:sp>
        <p:sp>
          <p:nvSpPr>
            <p:cNvPr id="19" name="文本框 18"/>
            <p:cNvSpPr txBox="1"/>
            <p:nvPr/>
          </p:nvSpPr>
          <p:spPr>
            <a:xfrm>
              <a:off x="1654073" y="4201572"/>
              <a:ext cx="2316480" cy="737235"/>
            </a:xfrm>
            <a:prstGeom prst="rect">
              <a:avLst/>
            </a:prstGeom>
            <a:noFill/>
          </p:spPr>
          <p:txBody>
            <a:bodyPr wrap="none" rtlCol="0">
              <a:spAutoFit/>
            </a:bodyPr>
            <a:lstStyle/>
            <a:p>
              <a:pPr algn="ctr"/>
              <a:r>
                <a:rPr lang="zh-CN" altLang="en-US" sz="4200" dirty="0">
                  <a:ln w="25400">
                    <a:solidFill>
                      <a:schemeClr val="tx1">
                        <a:lumMod val="85000"/>
                        <a:lumOff val="15000"/>
                        <a:alpha val="50000"/>
                      </a:schemeClr>
                    </a:solidFill>
                  </a:ln>
                  <a:solidFill>
                    <a:srgbClr val="F2F2F2"/>
                  </a:solidFill>
                  <a:latin typeface="汉仪雅酷黑W" panose="00020600040101010101" pitchFamily="18" charset="-122"/>
                  <a:ea typeface="汉仪雅酷黑W" panose="00020600040101010101" pitchFamily="18" charset="-122"/>
                </a:rPr>
                <a:t>项目特色</a:t>
              </a:r>
            </a:p>
          </p:txBody>
        </p:sp>
      </p:grpSp>
      <p:grpSp>
        <p:nvGrpSpPr>
          <p:cNvPr id="20" name="组合 19"/>
          <p:cNvGrpSpPr/>
          <p:nvPr/>
        </p:nvGrpSpPr>
        <p:grpSpPr>
          <a:xfrm>
            <a:off x="8903738" y="3535327"/>
            <a:ext cx="2316480" cy="1887262"/>
            <a:chOff x="1654075" y="3051545"/>
            <a:chExt cx="2316480" cy="1887262"/>
          </a:xfrm>
        </p:grpSpPr>
        <p:sp>
          <p:nvSpPr>
            <p:cNvPr id="21" name="椭圆 20"/>
            <p:cNvSpPr/>
            <p:nvPr/>
          </p:nvSpPr>
          <p:spPr>
            <a:xfrm>
              <a:off x="2360428" y="3051545"/>
              <a:ext cx="903767" cy="903767"/>
            </a:xfrm>
            <a:prstGeom prst="ellipse">
              <a:avLst/>
            </a:prstGeom>
            <a:solidFill>
              <a:srgbClr val="ECC95D"/>
            </a:solidFill>
            <a:ln w="38100">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F2F2F2"/>
                  </a:solidFill>
                  <a:latin typeface="汉仪雅酷黑W" panose="00020600040101010101" pitchFamily="18" charset="-122"/>
                  <a:ea typeface="汉仪雅酷黑W" panose="00020600040101010101" pitchFamily="18" charset="-122"/>
                </a:rPr>
                <a:t>4</a:t>
              </a:r>
              <a:endParaRPr lang="zh-CN" altLang="en-US" sz="3200" dirty="0">
                <a:solidFill>
                  <a:srgbClr val="F2F2F2"/>
                </a:solidFill>
                <a:latin typeface="汉仪雅酷黑W" panose="00020600040101010101" pitchFamily="18" charset="-122"/>
                <a:ea typeface="汉仪雅酷黑W" panose="00020600040101010101" pitchFamily="18" charset="-122"/>
              </a:endParaRPr>
            </a:p>
          </p:txBody>
        </p:sp>
        <p:sp>
          <p:nvSpPr>
            <p:cNvPr id="22" name="文本框 21"/>
            <p:cNvSpPr txBox="1"/>
            <p:nvPr/>
          </p:nvSpPr>
          <p:spPr>
            <a:xfrm>
              <a:off x="1654075" y="4201572"/>
              <a:ext cx="2316480" cy="737235"/>
            </a:xfrm>
            <a:prstGeom prst="rect">
              <a:avLst/>
            </a:prstGeom>
            <a:noFill/>
          </p:spPr>
          <p:txBody>
            <a:bodyPr wrap="none" rtlCol="0">
              <a:spAutoFit/>
            </a:bodyPr>
            <a:lstStyle/>
            <a:p>
              <a:pPr algn="ctr"/>
              <a:r>
                <a:rPr lang="zh-CN" altLang="en-US" sz="4200" dirty="0">
                  <a:ln w="25400">
                    <a:solidFill>
                      <a:schemeClr val="tx1">
                        <a:lumMod val="85000"/>
                        <a:lumOff val="15000"/>
                        <a:alpha val="50000"/>
                      </a:schemeClr>
                    </a:solidFill>
                  </a:ln>
                  <a:solidFill>
                    <a:srgbClr val="F2F2F2"/>
                  </a:solidFill>
                  <a:latin typeface="汉仪雅酷黑W" panose="00020600040101010101" pitchFamily="18" charset="-122"/>
                  <a:ea typeface="汉仪雅酷黑W" panose="00020600040101010101" pitchFamily="18" charset="-122"/>
                </a:rPr>
                <a:t>技术难点</a:t>
              </a: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75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50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041865" y="689066"/>
            <a:ext cx="2108269" cy="553998"/>
          </a:xfrm>
          <a:prstGeom prst="rect">
            <a:avLst/>
          </a:prstGeom>
          <a:noFill/>
        </p:spPr>
        <p:txBody>
          <a:bodyPr wrap="none" rtlCol="0">
            <a:spAutoFit/>
          </a:bodyPr>
          <a:lstStyle/>
          <a:p>
            <a:pPr algn="ctr"/>
            <a:r>
              <a:rPr lang="en-US" altLang="zh-CN" sz="3000" dirty="0" smtClean="0">
                <a:solidFill>
                  <a:schemeClr val="tx1">
                    <a:lumMod val="75000"/>
                    <a:lumOff val="25000"/>
                  </a:schemeClr>
                </a:solidFill>
                <a:latin typeface="汉仪雅酷黑W" panose="00020600040101010101" pitchFamily="18" charset="-122"/>
                <a:ea typeface="汉仪雅酷黑W" panose="00020600040101010101" pitchFamily="18" charset="-122"/>
              </a:rPr>
              <a:t>CF</a:t>
            </a:r>
            <a:r>
              <a:rPr lang="zh-CN" altLang="en-US" sz="3000" dirty="0" smtClean="0">
                <a:solidFill>
                  <a:schemeClr val="tx1">
                    <a:lumMod val="75000"/>
                    <a:lumOff val="25000"/>
                  </a:schemeClr>
                </a:solidFill>
                <a:latin typeface="汉仪雅酷黑W" panose="00020600040101010101" pitchFamily="18" charset="-122"/>
                <a:ea typeface="汉仪雅酷黑W" panose="00020600040101010101" pitchFamily="18" charset="-122"/>
              </a:rPr>
              <a:t>协同过滤</a:t>
            </a:r>
            <a:endPar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endParaRPr>
          </a:p>
        </p:txBody>
      </p:sp>
      <p:sp>
        <p:nvSpPr>
          <p:cNvPr id="19" name="矩形 18"/>
          <p:cNvSpPr/>
          <p:nvPr/>
        </p:nvSpPr>
        <p:spPr>
          <a:xfrm>
            <a:off x="5181599" y="0"/>
            <a:ext cx="1828800" cy="609956"/>
          </a:xfrm>
          <a:prstGeom prst="rect">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ECC95D"/>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ECC9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7558232" y="444499"/>
            <a:ext cx="4633768" cy="3437957"/>
          </a:xfrm>
          <a:prstGeom prst="rect">
            <a:avLst/>
          </a:prstGeom>
        </p:spPr>
      </p:pic>
      <p:grpSp>
        <p:nvGrpSpPr>
          <p:cNvPr id="3" name="组合 2"/>
          <p:cNvGrpSpPr/>
          <p:nvPr/>
        </p:nvGrpSpPr>
        <p:grpSpPr>
          <a:xfrm>
            <a:off x="761592" y="1511300"/>
            <a:ext cx="1600608" cy="1383973"/>
            <a:chOff x="410718" y="2147355"/>
            <a:chExt cx="944311" cy="718013"/>
          </a:xfrm>
        </p:grpSpPr>
        <p:sp>
          <p:nvSpPr>
            <p:cNvPr id="12" name="Freeform 45"/>
            <p:cNvSpPr>
              <a:spLocks noEditPoints="1"/>
            </p:cNvSpPr>
            <p:nvPr/>
          </p:nvSpPr>
          <p:spPr bwMode="auto">
            <a:xfrm>
              <a:off x="410718" y="2172429"/>
              <a:ext cx="692939" cy="69293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E1AD58"/>
            </a:solidFill>
            <a:ln w="9525">
              <a:noFill/>
              <a:round/>
            </a:ln>
          </p:spPr>
          <p:txBody>
            <a:bodyPr vert="horz" wrap="square" lIns="91440" tIns="45720" rIns="91440" bIns="45720" numCol="1" anchor="t" anchorCtr="0" compatLnSpc="1"/>
            <a:lstStyle/>
            <a:p>
              <a:endParaRPr lang="en-US"/>
            </a:p>
          </p:txBody>
        </p:sp>
        <p:sp>
          <p:nvSpPr>
            <p:cNvPr id="13" name="文本框 12"/>
            <p:cNvSpPr txBox="1"/>
            <p:nvPr/>
          </p:nvSpPr>
          <p:spPr>
            <a:xfrm>
              <a:off x="1230815" y="2147355"/>
              <a:ext cx="124214" cy="205118"/>
            </a:xfrm>
            <a:prstGeom prst="rect">
              <a:avLst/>
            </a:prstGeom>
            <a:noFill/>
          </p:spPr>
          <p:txBody>
            <a:bodyPr wrap="none" rtlCol="0">
              <a:spAutoFit/>
            </a:bodyPr>
            <a:lstStyle/>
            <a:p>
              <a:pPr>
                <a:lnSpc>
                  <a:spcPts val="2600"/>
                </a:lnSpc>
              </a:pPr>
              <a:endParaRPr lang="zh-CN" altLang="en-US"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grpSp>
      <p:sp>
        <p:nvSpPr>
          <p:cNvPr id="27" name="Freeform 45"/>
          <p:cNvSpPr>
            <a:spLocks noEditPoints="1"/>
          </p:cNvSpPr>
          <p:nvPr/>
        </p:nvSpPr>
        <p:spPr bwMode="auto">
          <a:xfrm>
            <a:off x="761592" y="4179737"/>
            <a:ext cx="1219647" cy="130666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rgbClr val="CF6B71"/>
          </a:solidFill>
          <a:ln w="9525">
            <a:noFill/>
            <a:round/>
          </a:ln>
        </p:spPr>
        <p:txBody>
          <a:bodyPr vert="horz" wrap="square" lIns="91440" tIns="45720" rIns="91440" bIns="45720" numCol="1" anchor="t" anchorCtr="0" compatLnSpc="1"/>
          <a:lstStyle/>
          <a:p>
            <a:endParaRPr lang="en-US"/>
          </a:p>
        </p:txBody>
      </p:sp>
      <p:sp>
        <p:nvSpPr>
          <p:cNvPr id="4" name="矩形 3"/>
          <p:cNvSpPr/>
          <p:nvPr/>
        </p:nvSpPr>
        <p:spPr>
          <a:xfrm>
            <a:off x="2151657" y="1708983"/>
            <a:ext cx="3300913" cy="2246769"/>
          </a:xfrm>
          <a:prstGeom prst="rect">
            <a:avLst/>
          </a:prstGeom>
        </p:spPr>
        <p:txBody>
          <a:bodyPr wrap="square">
            <a:spAutoFit/>
          </a:bodyPr>
          <a:lstStyle/>
          <a:p>
            <a:r>
              <a:rPr lang="zh-CN" altLang="en-US" sz="2000" b="1" dirty="0"/>
              <a:t>基于</a:t>
            </a:r>
            <a:r>
              <a:rPr lang="en-US" altLang="zh-CN" sz="2000" b="1" dirty="0"/>
              <a:t>item</a:t>
            </a:r>
            <a:r>
              <a:rPr lang="zh-CN" altLang="en-US" sz="2000" b="1" dirty="0"/>
              <a:t>的协同过滤，通过用户对不同</a:t>
            </a:r>
            <a:r>
              <a:rPr lang="en-US" altLang="zh-CN" sz="2000" b="1" dirty="0"/>
              <a:t>item</a:t>
            </a:r>
            <a:r>
              <a:rPr lang="zh-CN" altLang="en-US" sz="2000" b="1" dirty="0"/>
              <a:t>的评分来评测</a:t>
            </a:r>
            <a:r>
              <a:rPr lang="en-US" altLang="zh-CN" sz="2000" b="1" dirty="0"/>
              <a:t>item</a:t>
            </a:r>
            <a:r>
              <a:rPr lang="zh-CN" altLang="en-US" sz="2000" b="1" dirty="0"/>
              <a:t>之间的相似性，基于</a:t>
            </a:r>
            <a:r>
              <a:rPr lang="en-US" altLang="zh-CN" sz="2000" b="1" dirty="0"/>
              <a:t>item</a:t>
            </a:r>
            <a:r>
              <a:rPr lang="zh-CN" altLang="en-US" sz="2000" b="1" dirty="0"/>
              <a:t>之间的相似性做出推荐。简单来讲就是：给用户推荐和他之前喜欢的物品相似的物品。</a:t>
            </a:r>
          </a:p>
        </p:txBody>
      </p:sp>
      <p:sp>
        <p:nvSpPr>
          <p:cNvPr id="5" name="矩形 4"/>
          <p:cNvSpPr/>
          <p:nvPr/>
        </p:nvSpPr>
        <p:spPr>
          <a:xfrm>
            <a:off x="1981239" y="3943053"/>
            <a:ext cx="7594599" cy="2585323"/>
          </a:xfrm>
          <a:prstGeom prst="rect">
            <a:avLst/>
          </a:prstGeom>
        </p:spPr>
        <p:txBody>
          <a:bodyPr wrap="square">
            <a:spAutoFit/>
          </a:bodyPr>
          <a:lstStyle/>
          <a:p>
            <a:r>
              <a:rPr lang="zh-CN" altLang="en-US" b="1" i="1" dirty="0">
                <a:latin typeface="Adobe 黑体 Std R" pitchFamily="34" charset="-122"/>
                <a:ea typeface="Adobe 黑体 Std R" pitchFamily="34" charset="-122"/>
              </a:rPr>
              <a:t>基于物品的 </a:t>
            </a:r>
            <a:r>
              <a:rPr lang="en-US" altLang="zh-CN" b="1" i="1" dirty="0">
                <a:latin typeface="Adobe 黑体 Std R" pitchFamily="34" charset="-122"/>
                <a:ea typeface="Adobe 黑体 Std R" pitchFamily="34" charset="-122"/>
              </a:rPr>
              <a:t>CF </a:t>
            </a:r>
            <a:r>
              <a:rPr lang="zh-CN" altLang="en-US" b="1" i="1" dirty="0">
                <a:latin typeface="Adobe 黑体 Std R" pitchFamily="34" charset="-122"/>
                <a:ea typeface="Adobe 黑体 Std R" pitchFamily="34" charset="-122"/>
              </a:rPr>
              <a:t>的原理和基于用户的 </a:t>
            </a:r>
            <a:r>
              <a:rPr lang="en-US" altLang="zh-CN" b="1" i="1" dirty="0">
                <a:latin typeface="Adobe 黑体 Std R" pitchFamily="34" charset="-122"/>
                <a:ea typeface="Adobe 黑体 Std R" pitchFamily="34" charset="-122"/>
              </a:rPr>
              <a:t>CF </a:t>
            </a:r>
            <a:r>
              <a:rPr lang="zh-CN" altLang="en-US" b="1" i="1" dirty="0">
                <a:latin typeface="Adobe 黑体 Std R" pitchFamily="34" charset="-122"/>
                <a:ea typeface="Adobe 黑体 Std R" pitchFamily="34" charset="-122"/>
              </a:rPr>
              <a:t>类似，只是在计算邻居时采用物品本身，而不是从用户的角度，即基于用户对物品的偏好找到相似的物品，然后根据用户的历史偏好，推荐相似的物品给他。从计算的角度看，就是将所有用户对某个物品的偏好作为一个向量来计算物品之间的相似度，得到物品的相似物品后，根据用户历史的偏好预测当前用户还没有表示偏好的物品，计算得到一个排序的物品列表作为</a:t>
            </a:r>
            <a:r>
              <a:rPr lang="zh-CN" altLang="en-US" b="1" i="1" dirty="0" smtClean="0">
                <a:latin typeface="Adobe 黑体 Std R" pitchFamily="34" charset="-122"/>
                <a:ea typeface="Adobe 黑体 Std R" pitchFamily="34" charset="-122"/>
              </a:rPr>
              <a:t>推荐对于</a:t>
            </a:r>
            <a:r>
              <a:rPr lang="zh-CN" altLang="en-US" b="1" i="1" dirty="0">
                <a:latin typeface="Adobe 黑体 Std R" pitchFamily="34" charset="-122"/>
                <a:ea typeface="Adobe 黑体 Std R" pitchFamily="34" charset="-122"/>
              </a:rPr>
              <a:t>物品 </a:t>
            </a:r>
            <a:r>
              <a:rPr lang="en-US" altLang="zh-CN" b="1" i="1" dirty="0">
                <a:latin typeface="Adobe 黑体 Std R" pitchFamily="34" charset="-122"/>
                <a:ea typeface="Adobe 黑体 Std R" pitchFamily="34" charset="-122"/>
              </a:rPr>
              <a:t>A</a:t>
            </a:r>
            <a:r>
              <a:rPr lang="zh-CN" altLang="en-US" b="1" i="1" dirty="0">
                <a:latin typeface="Adobe 黑体 Std R" pitchFamily="34" charset="-122"/>
                <a:ea typeface="Adobe 黑体 Std R" pitchFamily="34" charset="-122"/>
              </a:rPr>
              <a:t>，根据所有用户的历史偏好，喜欢物品 </a:t>
            </a:r>
            <a:r>
              <a:rPr lang="en-US" altLang="zh-CN" b="1" i="1" dirty="0">
                <a:latin typeface="Adobe 黑体 Std R" pitchFamily="34" charset="-122"/>
                <a:ea typeface="Adobe 黑体 Std R" pitchFamily="34" charset="-122"/>
              </a:rPr>
              <a:t>A </a:t>
            </a:r>
            <a:r>
              <a:rPr lang="zh-CN" altLang="en-US" b="1" i="1" dirty="0">
                <a:latin typeface="Adobe 黑体 Std R" pitchFamily="34" charset="-122"/>
                <a:ea typeface="Adobe 黑体 Std R" pitchFamily="34" charset="-122"/>
              </a:rPr>
              <a:t>的用户都喜欢物品 </a:t>
            </a:r>
            <a:r>
              <a:rPr lang="en-US" altLang="zh-CN" b="1" i="1" dirty="0">
                <a:latin typeface="Adobe 黑体 Std R" pitchFamily="34" charset="-122"/>
                <a:ea typeface="Adobe 黑体 Std R" pitchFamily="34" charset="-122"/>
              </a:rPr>
              <a:t>C</a:t>
            </a:r>
            <a:r>
              <a:rPr lang="zh-CN" altLang="en-US" b="1" i="1" dirty="0">
                <a:latin typeface="Adobe 黑体 Std R" pitchFamily="34" charset="-122"/>
                <a:ea typeface="Adobe 黑体 Std R" pitchFamily="34" charset="-122"/>
              </a:rPr>
              <a:t>，得出物品 </a:t>
            </a:r>
            <a:r>
              <a:rPr lang="en-US" altLang="zh-CN" b="1" i="1" dirty="0">
                <a:latin typeface="Adobe 黑体 Std R" pitchFamily="34" charset="-122"/>
                <a:ea typeface="Adobe 黑体 Std R" pitchFamily="34" charset="-122"/>
              </a:rPr>
              <a:t>A </a:t>
            </a:r>
            <a:r>
              <a:rPr lang="zh-CN" altLang="en-US" b="1" i="1" dirty="0">
                <a:latin typeface="Adobe 黑体 Std R" pitchFamily="34" charset="-122"/>
                <a:ea typeface="Adobe 黑体 Std R" pitchFamily="34" charset="-122"/>
              </a:rPr>
              <a:t>和物品 </a:t>
            </a:r>
            <a:r>
              <a:rPr lang="en-US" altLang="zh-CN" b="1" i="1" dirty="0">
                <a:latin typeface="Adobe 黑体 Std R" pitchFamily="34" charset="-122"/>
                <a:ea typeface="Adobe 黑体 Std R" pitchFamily="34" charset="-122"/>
              </a:rPr>
              <a:t>C </a:t>
            </a:r>
            <a:r>
              <a:rPr lang="zh-CN" altLang="en-US" b="1" i="1" dirty="0">
                <a:latin typeface="Adobe 黑体 Std R" pitchFamily="34" charset="-122"/>
                <a:ea typeface="Adobe 黑体 Std R" pitchFamily="34" charset="-122"/>
              </a:rPr>
              <a:t>比较相似，而用户 </a:t>
            </a:r>
            <a:r>
              <a:rPr lang="en-US" altLang="zh-CN" b="1" i="1" dirty="0">
                <a:latin typeface="Adobe 黑体 Std R" pitchFamily="34" charset="-122"/>
                <a:ea typeface="Adobe 黑体 Std R" pitchFamily="34" charset="-122"/>
              </a:rPr>
              <a:t>C </a:t>
            </a:r>
            <a:r>
              <a:rPr lang="zh-CN" altLang="en-US" b="1" i="1" dirty="0">
                <a:latin typeface="Adobe 黑体 Std R" pitchFamily="34" charset="-122"/>
                <a:ea typeface="Adobe 黑体 Std R" pitchFamily="34" charset="-122"/>
              </a:rPr>
              <a:t>喜欢物品 </a:t>
            </a:r>
            <a:r>
              <a:rPr lang="en-US" altLang="zh-CN" b="1" i="1" dirty="0">
                <a:latin typeface="Adobe 黑体 Std R" pitchFamily="34" charset="-122"/>
                <a:ea typeface="Adobe 黑体 Std R" pitchFamily="34" charset="-122"/>
              </a:rPr>
              <a:t>A</a:t>
            </a:r>
            <a:r>
              <a:rPr lang="zh-CN" altLang="en-US" b="1" i="1" dirty="0">
                <a:latin typeface="Adobe 黑体 Std R" pitchFamily="34" charset="-122"/>
                <a:ea typeface="Adobe 黑体 Std R" pitchFamily="34" charset="-122"/>
              </a:rPr>
              <a:t>，那么可以推断出用户 </a:t>
            </a:r>
            <a:r>
              <a:rPr lang="en-US" altLang="zh-CN" b="1" i="1" dirty="0">
                <a:latin typeface="Adobe 黑体 Std R" pitchFamily="34" charset="-122"/>
                <a:ea typeface="Adobe 黑体 Std R" pitchFamily="34" charset="-122"/>
              </a:rPr>
              <a:t>C </a:t>
            </a:r>
            <a:r>
              <a:rPr lang="zh-CN" altLang="en-US" b="1" i="1" dirty="0">
                <a:latin typeface="Adobe 黑体 Std R" pitchFamily="34" charset="-122"/>
                <a:ea typeface="Adobe 黑体 Std R" pitchFamily="34" charset="-122"/>
              </a:rPr>
              <a:t>可能也喜欢物品 </a:t>
            </a:r>
            <a:r>
              <a:rPr lang="en-US" altLang="zh-CN" b="1" i="1" dirty="0">
                <a:latin typeface="Adobe 黑体 Std R" pitchFamily="34" charset="-122"/>
                <a:ea typeface="Adobe 黑体 Std R" pitchFamily="34" charset="-122"/>
              </a:rPr>
              <a:t>C</a:t>
            </a:r>
            <a:r>
              <a:rPr lang="zh-CN" altLang="en-US" b="1" i="1" dirty="0">
                <a:latin typeface="Adobe 黑体 Std R" pitchFamily="34" charset="-122"/>
                <a:ea typeface="Adobe 黑体 Std R" pitchFamily="34" charset="-122"/>
              </a:rPr>
              <a:t>。</a:t>
            </a:r>
            <a:endParaRPr lang="zh-CN" altLang="en-US" b="1" dirty="0">
              <a:latin typeface="Adobe 黑体 Std R" pitchFamily="34" charset="-122"/>
              <a:ea typeface="Adobe 黑体 Std R" pitchFamily="34" charset="-122"/>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0-#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251637" y="5635255"/>
            <a:ext cx="12695274" cy="2604977"/>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3"/>
          <a:stretch>
            <a:fillRect/>
          </a:stretch>
        </p:blipFill>
        <p:spPr>
          <a:xfrm>
            <a:off x="2285478" y="2300670"/>
            <a:ext cx="7621044" cy="4217103"/>
          </a:xfrm>
          <a:prstGeom prst="rect">
            <a:avLst/>
          </a:prstGeom>
        </p:spPr>
      </p:pic>
      <p:sp>
        <p:nvSpPr>
          <p:cNvPr id="9" name="文本框 8"/>
          <p:cNvSpPr txBox="1"/>
          <p:nvPr/>
        </p:nvSpPr>
        <p:spPr>
          <a:xfrm>
            <a:off x="2701162" y="925043"/>
            <a:ext cx="6917278" cy="1200329"/>
          </a:xfrm>
          <a:prstGeom prst="rect">
            <a:avLst/>
          </a:prstGeom>
          <a:noFill/>
        </p:spPr>
        <p:txBody>
          <a:bodyPr wrap="none" rtlCol="0">
            <a:spAutoFit/>
          </a:bodyPr>
          <a:lstStyle/>
          <a:p>
            <a:pPr algn="ctr"/>
            <a:r>
              <a:rPr lang="zh-CN" altLang="en-US" sz="7200" spc="300" dirty="0">
                <a:solidFill>
                  <a:schemeClr val="tx1">
                    <a:lumMod val="85000"/>
                    <a:lumOff val="15000"/>
                  </a:schemeClr>
                </a:solidFill>
                <a:latin typeface="汉仪雅酷黑W" panose="00020600040101010101" pitchFamily="18" charset="-122"/>
                <a:ea typeface="汉仪雅酷黑W" panose="00020600040101010101" pitchFamily="18" charset="-122"/>
              </a:rPr>
              <a:t>感謝大家的觀看</a:t>
            </a:r>
          </a:p>
        </p:txBody>
      </p:sp>
      <p:sp>
        <p:nvSpPr>
          <p:cNvPr id="10" name="文本框 9"/>
          <p:cNvSpPr txBox="1"/>
          <p:nvPr/>
        </p:nvSpPr>
        <p:spPr>
          <a:xfrm>
            <a:off x="2839178" y="545937"/>
            <a:ext cx="6747360" cy="338554"/>
          </a:xfrm>
          <a:prstGeom prst="rect">
            <a:avLst/>
          </a:prstGeom>
          <a:noFill/>
        </p:spPr>
        <p:txBody>
          <a:bodyPr wrap="none" rtlCol="0">
            <a:spAutoFit/>
          </a:bodyPr>
          <a:lstStyle/>
          <a:p>
            <a:pPr algn="ctr"/>
            <a:r>
              <a:rPr lang="en-US" altLang="zh-CN" sz="1600" spc="1600" dirty="0">
                <a:solidFill>
                  <a:srgbClr val="F6BD2A"/>
                </a:solidFill>
                <a:latin typeface="苹方 中等" panose="020B0400000000000000" pitchFamily="34" charset="-122"/>
                <a:ea typeface="苹方 中等" panose="020B0400000000000000" pitchFamily="34" charset="-122"/>
              </a:rPr>
              <a:t>BUSINESS REPORT 2018</a:t>
            </a:r>
            <a:endParaRPr lang="zh-CN" altLang="en-US" sz="1600" spc="1600" dirty="0">
              <a:solidFill>
                <a:srgbClr val="F6BD2A"/>
              </a:solidFill>
              <a:latin typeface="苹方 中等" panose="020B0400000000000000" pitchFamily="34" charset="-122"/>
              <a:ea typeface="苹方 中等" panose="020B0400000000000000" pitchFamily="34" charset="-122"/>
            </a:endParaRPr>
          </a:p>
        </p:txBody>
      </p:sp>
      <p:grpSp>
        <p:nvGrpSpPr>
          <p:cNvPr id="14" name="组合 13"/>
          <p:cNvGrpSpPr/>
          <p:nvPr/>
        </p:nvGrpSpPr>
        <p:grpSpPr>
          <a:xfrm>
            <a:off x="1796902" y="747113"/>
            <a:ext cx="893623" cy="915795"/>
            <a:chOff x="1796902" y="747113"/>
            <a:chExt cx="893623" cy="915795"/>
          </a:xfrm>
        </p:grpSpPr>
        <p:sp>
          <p:nvSpPr>
            <p:cNvPr id="8" name="椭圆 7"/>
            <p:cNvSpPr/>
            <p:nvPr/>
          </p:nvSpPr>
          <p:spPr>
            <a:xfrm>
              <a:off x="2147515" y="1386983"/>
              <a:ext cx="275925" cy="275925"/>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连接符 2"/>
            <p:cNvCxnSpPr>
              <a:stCxn id="8" idx="2"/>
            </p:cNvCxnSpPr>
            <p:nvPr/>
          </p:nvCxnSpPr>
          <p:spPr>
            <a:xfrm flipH="1" flipV="1">
              <a:off x="1807535" y="1524945"/>
              <a:ext cx="339980" cy="1"/>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818169" y="759854"/>
              <a:ext cx="0" cy="775724"/>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96902" y="747113"/>
              <a:ext cx="893623" cy="0"/>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H="1">
            <a:off x="9490842" y="759854"/>
            <a:ext cx="893623" cy="915795"/>
            <a:chOff x="1796902" y="747113"/>
            <a:chExt cx="893623" cy="915795"/>
          </a:xfrm>
        </p:grpSpPr>
        <p:sp>
          <p:nvSpPr>
            <p:cNvPr id="16" name="椭圆 15"/>
            <p:cNvSpPr/>
            <p:nvPr/>
          </p:nvSpPr>
          <p:spPr>
            <a:xfrm>
              <a:off x="2147515" y="1386983"/>
              <a:ext cx="275925" cy="275925"/>
            </a:xfrm>
            <a:prstGeom prst="ellipse">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a:stCxn id="16" idx="2"/>
            </p:cNvCxnSpPr>
            <p:nvPr/>
          </p:nvCxnSpPr>
          <p:spPr>
            <a:xfrm flipH="1" flipV="1">
              <a:off x="1807535" y="1524945"/>
              <a:ext cx="339980" cy="1"/>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V="1">
              <a:off x="1818169" y="759854"/>
              <a:ext cx="0" cy="775724"/>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1796902" y="747113"/>
              <a:ext cx="893623" cy="0"/>
            </a:xfrm>
            <a:prstGeom prst="line">
              <a:avLst/>
            </a:prstGeom>
            <a:ln w="38100">
              <a:solidFill>
                <a:srgbClr val="F6BD2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22" presetClass="entr" presetSubtype="1" fill="hold" nodeType="withEffect">
                                  <p:stCondLst>
                                    <p:cond delay="75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1000"/>
                                        <p:tgtEl>
                                          <p:spTgt spid="14"/>
                                        </p:tgtEl>
                                      </p:cBhvr>
                                    </p:animEffect>
                                  </p:childTnLst>
                                </p:cTn>
                              </p:par>
                              <p:par>
                                <p:cTn id="13" presetID="22" presetClass="entr" presetSubtype="1" fill="hold" nodeType="withEffect">
                                  <p:stCondLst>
                                    <p:cond delay="75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1000"/>
                                        <p:tgtEl>
                                          <p:spTgt spid="15"/>
                                        </p:tgtEl>
                                      </p:cBhvr>
                                    </p:animEffect>
                                  </p:childTnLst>
                                </p:cTn>
                              </p:par>
                              <p:par>
                                <p:cTn id="16" presetID="16" presetClass="entr" presetSubtype="21" fill="hold" grpId="0" nodeType="withEffect">
                                  <p:stCondLst>
                                    <p:cond delay="1500"/>
                                  </p:stCondLst>
                                  <p:childTnLst>
                                    <p:set>
                                      <p:cBhvr>
                                        <p:cTn id="17" dur="1" fill="hold">
                                          <p:stCondLst>
                                            <p:cond delay="0"/>
                                          </p:stCondLst>
                                        </p:cTn>
                                        <p:tgtEl>
                                          <p:spTgt spid="9"/>
                                        </p:tgtEl>
                                        <p:attrNameLst>
                                          <p:attrName>style.visibility</p:attrName>
                                        </p:attrNameLst>
                                      </p:cBhvr>
                                      <p:to>
                                        <p:strVal val="visible"/>
                                      </p:to>
                                    </p:set>
                                    <p:animEffect transition="in" filter="barn(inVertical)">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797445" y="1581721"/>
            <a:ext cx="7644816" cy="159488"/>
            <a:chOff x="-116956" y="1890065"/>
            <a:chExt cx="7644816" cy="159488"/>
          </a:xfrm>
        </p:grpSpPr>
        <p:sp>
          <p:nvSpPr>
            <p:cNvPr id="3" name="椭圆 2"/>
            <p:cNvSpPr/>
            <p:nvPr/>
          </p:nvSpPr>
          <p:spPr>
            <a:xfrm>
              <a:off x="7368372"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a:endCxn id="5" idx="6"/>
            </p:cNvCxnSpPr>
            <p:nvPr/>
          </p:nvCxnSpPr>
          <p:spPr>
            <a:xfrm flipH="1">
              <a:off x="42532" y="1969809"/>
              <a:ext cx="7325842" cy="0"/>
            </a:xfrm>
            <a:prstGeom prst="line">
              <a:avLst/>
            </a:prstGeom>
            <a:ln w="38100">
              <a:solidFill>
                <a:srgbClr val="E1AD58"/>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116956"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797446" y="3158883"/>
            <a:ext cx="7644816" cy="159488"/>
            <a:chOff x="-116956" y="1890065"/>
            <a:chExt cx="7644816" cy="159488"/>
          </a:xfrm>
        </p:grpSpPr>
        <p:sp>
          <p:nvSpPr>
            <p:cNvPr id="10" name="椭圆 9"/>
            <p:cNvSpPr/>
            <p:nvPr/>
          </p:nvSpPr>
          <p:spPr>
            <a:xfrm>
              <a:off x="7368372"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a:endCxn id="12" idx="6"/>
            </p:cNvCxnSpPr>
            <p:nvPr/>
          </p:nvCxnSpPr>
          <p:spPr>
            <a:xfrm flipH="1">
              <a:off x="42532" y="1969809"/>
              <a:ext cx="7325842" cy="0"/>
            </a:xfrm>
            <a:prstGeom prst="line">
              <a:avLst/>
            </a:prstGeom>
            <a:ln w="38100">
              <a:solidFill>
                <a:srgbClr val="E1AD58"/>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116956" y="1890065"/>
              <a:ext cx="159488" cy="159488"/>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p:cNvSpPr txBox="1"/>
          <p:nvPr/>
        </p:nvSpPr>
        <p:spPr>
          <a:xfrm>
            <a:off x="3750853" y="1982086"/>
            <a:ext cx="3383280" cy="1014730"/>
          </a:xfrm>
          <a:prstGeom prst="rect">
            <a:avLst/>
          </a:prstGeom>
          <a:noFill/>
        </p:spPr>
        <p:txBody>
          <a:bodyPr wrap="none" rtlCol="0">
            <a:spAutoFit/>
          </a:bodyPr>
          <a:lstStyle/>
          <a:p>
            <a:pPr algn="ctr"/>
            <a:r>
              <a:rPr lang="zh-CN" altLang="en-US" sz="6000" spc="300" dirty="0">
                <a:solidFill>
                  <a:schemeClr val="tx1">
                    <a:lumMod val="85000"/>
                    <a:lumOff val="15000"/>
                  </a:schemeClr>
                </a:solidFill>
                <a:latin typeface="汉仪雅酷黑W" panose="00020600040101010101" pitchFamily="18" charset="-122"/>
                <a:ea typeface="汉仪雅酷黑W" panose="00020600040101010101" pitchFamily="18" charset="-122"/>
              </a:rPr>
              <a:t>需求分析</a:t>
            </a:r>
          </a:p>
        </p:txBody>
      </p:sp>
      <p:sp>
        <p:nvSpPr>
          <p:cNvPr id="14" name="文本框 13"/>
          <p:cNvSpPr txBox="1"/>
          <p:nvPr/>
        </p:nvSpPr>
        <p:spPr>
          <a:xfrm>
            <a:off x="1446527" y="1889752"/>
            <a:ext cx="1479892" cy="1200329"/>
          </a:xfrm>
          <a:prstGeom prst="rect">
            <a:avLst/>
          </a:prstGeom>
          <a:noFill/>
        </p:spPr>
        <p:txBody>
          <a:bodyPr wrap="none" rtlCol="0">
            <a:spAutoFit/>
          </a:bodyPr>
          <a:lstStyle/>
          <a:p>
            <a:r>
              <a:rPr lang="en-US" altLang="zh-CN" sz="7200" spc="300" dirty="0">
                <a:solidFill>
                  <a:srgbClr val="E1AD58"/>
                </a:solidFill>
                <a:latin typeface="汉仪雅酷黑W" panose="00020600040101010101" pitchFamily="18" charset="-122"/>
                <a:ea typeface="汉仪雅酷黑W" panose="00020600040101010101" pitchFamily="18" charset="-122"/>
              </a:rPr>
              <a:t>01</a:t>
            </a:r>
            <a:endParaRPr lang="zh-CN" altLang="en-US" sz="7200" spc="300" dirty="0">
              <a:solidFill>
                <a:srgbClr val="E1AD58"/>
              </a:solidFill>
              <a:latin typeface="汉仪雅酷黑W" panose="00020600040101010101" pitchFamily="18" charset="-122"/>
              <a:ea typeface="汉仪雅酷黑W" panose="00020600040101010101" pitchFamily="18" charset="-122"/>
            </a:endParaRPr>
          </a:p>
        </p:txBody>
      </p:sp>
      <p:sp>
        <p:nvSpPr>
          <p:cNvPr id="15" name="矩形 14"/>
          <p:cNvSpPr/>
          <p:nvPr/>
        </p:nvSpPr>
        <p:spPr>
          <a:xfrm>
            <a:off x="1562987" y="0"/>
            <a:ext cx="1988288" cy="1648869"/>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562987" y="3226030"/>
            <a:ext cx="1988288" cy="3631970"/>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3"/>
          <a:stretch>
            <a:fillRect/>
          </a:stretch>
        </p:blipFill>
        <p:spPr>
          <a:xfrm>
            <a:off x="8888829" y="1741209"/>
            <a:ext cx="2679800" cy="3960000"/>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1000"/>
                                        <p:tgtEl>
                                          <p:spTgt spid="13"/>
                                        </p:tgtEl>
                                      </p:cBhvr>
                                    </p:animEffect>
                                  </p:childTnLst>
                                </p:cTn>
                              </p:par>
                              <p:par>
                                <p:cTn id="14" presetID="42" presetClass="entr" presetSubtype="0" fill="hold" nodeType="withEffect">
                                  <p:stCondLst>
                                    <p:cond delay="1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p:cTn id="17" dur="1000" fill="hold"/>
                                        <p:tgtEl>
                                          <p:spTgt spid="17"/>
                                        </p:tgtEl>
                                        <p:attrNameLst>
                                          <p:attrName>ppt_x</p:attrName>
                                        </p:attrNameLst>
                                      </p:cBhvr>
                                      <p:tavLst>
                                        <p:tav tm="0">
                                          <p:val>
                                            <p:strVal val="#ppt_x"/>
                                          </p:val>
                                        </p:tav>
                                        <p:tav tm="100000">
                                          <p:val>
                                            <p:strVal val="#ppt_x"/>
                                          </p:val>
                                        </p:tav>
                                      </p:tavLst>
                                    </p:anim>
                                    <p:anim calcmode="lin" valueType="num">
                                      <p:cBhvr>
                                        <p:cTn id="1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stCxn id="15" idx="2"/>
            <a:endCxn id="17"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2731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需求分析</a:t>
            </a:r>
          </a:p>
        </p:txBody>
      </p:sp>
      <p:sp>
        <p:nvSpPr>
          <p:cNvPr id="19" name="矩形 18"/>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23"/>
          <p:cNvCxnSpPr>
            <a:stCxn id="23" idx="2"/>
            <a:endCxn id="25"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a:stretch>
            <a:fillRect/>
          </a:stretch>
        </p:blipFill>
        <p:spPr>
          <a:xfrm>
            <a:off x="0" y="1722766"/>
            <a:ext cx="7011008" cy="4730906"/>
          </a:xfrm>
          <a:prstGeom prst="rect">
            <a:avLst/>
          </a:prstGeom>
        </p:spPr>
      </p:pic>
      <p:grpSp>
        <p:nvGrpSpPr>
          <p:cNvPr id="8" name="组合 7"/>
          <p:cNvGrpSpPr/>
          <p:nvPr/>
        </p:nvGrpSpPr>
        <p:grpSpPr>
          <a:xfrm>
            <a:off x="5830186" y="2179672"/>
            <a:ext cx="2994883" cy="946295"/>
            <a:chOff x="5830186" y="2232837"/>
            <a:chExt cx="2994883" cy="946295"/>
          </a:xfrm>
        </p:grpSpPr>
        <p:sp>
          <p:nvSpPr>
            <p:cNvPr id="6" name="平行四边形 5"/>
            <p:cNvSpPr/>
            <p:nvPr/>
          </p:nvSpPr>
          <p:spPr>
            <a:xfrm>
              <a:off x="5830186" y="2232837"/>
              <a:ext cx="1623238" cy="946295"/>
            </a:xfrm>
            <a:prstGeom prst="parallelogram">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01</a:t>
              </a:r>
              <a:endParaRPr lang="zh-CN" altLang="en-US" sz="3200" b="1"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7626189" y="2293890"/>
              <a:ext cx="1198880" cy="501650"/>
            </a:xfrm>
            <a:prstGeom prst="rect">
              <a:avLst/>
            </a:prstGeom>
            <a:noFill/>
          </p:spPr>
          <p:txBody>
            <a:bodyPr wrap="none" rtlCol="0">
              <a:spAutoFit/>
            </a:bodyPr>
            <a:lstStyle/>
            <a:p>
              <a:pPr>
                <a:lnSpc>
                  <a:spcPts val="3200"/>
                </a:lnSpc>
              </a:pPr>
              <a:r>
                <a:rPr lang="zh-CN" altLang="en-US" sz="2000" dirty="0">
                  <a:solidFill>
                    <a:schemeClr val="tx1">
                      <a:lumMod val="75000"/>
                      <a:lumOff val="25000"/>
                    </a:schemeClr>
                  </a:solidFill>
                  <a:latin typeface="苹方 常规" panose="020B0300000000000000" pitchFamily="34" charset="-122"/>
                  <a:ea typeface="苹方 常规" panose="020B0300000000000000" pitchFamily="34" charset="-122"/>
                </a:rPr>
                <a:t>市场现状</a:t>
              </a:r>
            </a:p>
          </p:txBody>
        </p:sp>
      </p:grpSp>
      <p:grpSp>
        <p:nvGrpSpPr>
          <p:cNvPr id="21" name="组合 20"/>
          <p:cNvGrpSpPr/>
          <p:nvPr/>
        </p:nvGrpSpPr>
        <p:grpSpPr>
          <a:xfrm>
            <a:off x="5463579" y="3643542"/>
            <a:ext cx="2994883" cy="946295"/>
            <a:chOff x="5830186" y="2232837"/>
            <a:chExt cx="2994883" cy="946295"/>
          </a:xfrm>
        </p:grpSpPr>
        <p:sp>
          <p:nvSpPr>
            <p:cNvPr id="22" name="平行四边形 21"/>
            <p:cNvSpPr/>
            <p:nvPr/>
          </p:nvSpPr>
          <p:spPr>
            <a:xfrm>
              <a:off x="5830186" y="2232837"/>
              <a:ext cx="1623238" cy="946295"/>
            </a:xfrm>
            <a:prstGeom prst="parallelogram">
              <a:avLst/>
            </a:prstGeom>
            <a:solidFill>
              <a:schemeClr val="bg1"/>
            </a:solid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F6BD2A"/>
                  </a:solidFill>
                  <a:latin typeface="微软雅黑" panose="020B0503020204020204" pitchFamily="34" charset="-122"/>
                  <a:ea typeface="微软雅黑" panose="020B0503020204020204" pitchFamily="34" charset="-122"/>
                </a:rPr>
                <a:t>02</a:t>
              </a:r>
              <a:endParaRPr lang="zh-CN" altLang="en-US" sz="3200" b="1" dirty="0">
                <a:solidFill>
                  <a:srgbClr val="F6BD2A"/>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7626189" y="2293890"/>
              <a:ext cx="1198880" cy="501650"/>
            </a:xfrm>
            <a:prstGeom prst="rect">
              <a:avLst/>
            </a:prstGeom>
            <a:noFill/>
          </p:spPr>
          <p:txBody>
            <a:bodyPr wrap="none" rtlCol="0">
              <a:spAutoFit/>
            </a:bodyPr>
            <a:lstStyle/>
            <a:p>
              <a:pPr>
                <a:lnSpc>
                  <a:spcPts val="3200"/>
                </a:lnSpc>
              </a:pPr>
              <a:r>
                <a:rPr lang="zh-CN" altLang="en-US" sz="2000" dirty="0">
                  <a:solidFill>
                    <a:schemeClr val="tx1">
                      <a:lumMod val="75000"/>
                      <a:lumOff val="25000"/>
                    </a:schemeClr>
                  </a:solidFill>
                  <a:latin typeface="苹方 常规" panose="020B0300000000000000" pitchFamily="34" charset="-122"/>
                  <a:ea typeface="苹方 常规" panose="020B0300000000000000" pitchFamily="34" charset="-122"/>
                </a:rPr>
                <a:t>市场细分</a:t>
              </a:r>
            </a:p>
          </p:txBody>
        </p:sp>
      </p:grpSp>
      <p:grpSp>
        <p:nvGrpSpPr>
          <p:cNvPr id="27" name="组合 26"/>
          <p:cNvGrpSpPr/>
          <p:nvPr/>
        </p:nvGrpSpPr>
        <p:grpSpPr>
          <a:xfrm>
            <a:off x="5096971" y="5107413"/>
            <a:ext cx="2994883" cy="946295"/>
            <a:chOff x="5830186" y="2232837"/>
            <a:chExt cx="2994883" cy="946295"/>
          </a:xfrm>
        </p:grpSpPr>
        <p:sp>
          <p:nvSpPr>
            <p:cNvPr id="28" name="平行四边形 27"/>
            <p:cNvSpPr/>
            <p:nvPr/>
          </p:nvSpPr>
          <p:spPr>
            <a:xfrm>
              <a:off x="5830186" y="2232837"/>
              <a:ext cx="1623238" cy="946295"/>
            </a:xfrm>
            <a:prstGeom prst="parallelogram">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03</a:t>
              </a:r>
              <a:endParaRPr lang="zh-CN" altLang="en-US" sz="3200" b="1" dirty="0">
                <a:latin typeface="微软雅黑" panose="020B0503020204020204" pitchFamily="34" charset="-122"/>
                <a:ea typeface="微软雅黑" panose="020B0503020204020204" pitchFamily="34" charset="-122"/>
              </a:endParaRPr>
            </a:p>
          </p:txBody>
        </p:sp>
        <p:sp>
          <p:nvSpPr>
            <p:cNvPr id="29" name="文本框 28"/>
            <p:cNvSpPr txBox="1"/>
            <p:nvPr/>
          </p:nvSpPr>
          <p:spPr>
            <a:xfrm>
              <a:off x="7626189" y="2293890"/>
              <a:ext cx="1198880" cy="501650"/>
            </a:xfrm>
            <a:prstGeom prst="rect">
              <a:avLst/>
            </a:prstGeom>
            <a:noFill/>
          </p:spPr>
          <p:txBody>
            <a:bodyPr wrap="none" rtlCol="0">
              <a:spAutoFit/>
            </a:bodyPr>
            <a:lstStyle/>
            <a:p>
              <a:pPr>
                <a:lnSpc>
                  <a:spcPts val="3200"/>
                </a:lnSpc>
              </a:pPr>
              <a:r>
                <a:rPr lang="zh-CN" altLang="en-US" sz="2000" dirty="0">
                  <a:solidFill>
                    <a:schemeClr val="tx1">
                      <a:lumMod val="75000"/>
                      <a:lumOff val="25000"/>
                    </a:schemeClr>
                  </a:solidFill>
                  <a:latin typeface="苹方 常规" panose="020B0300000000000000" pitchFamily="34" charset="-122"/>
                  <a:ea typeface="苹方 常规" panose="020B0300000000000000" pitchFamily="34" charset="-122"/>
                </a:rPr>
                <a:t>产品简介</a:t>
              </a: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75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1000" fill="hold"/>
                                        <p:tgtEl>
                                          <p:spTgt spid="21"/>
                                        </p:tgtEl>
                                        <p:attrNameLst>
                                          <p:attrName>ppt_x</p:attrName>
                                        </p:attrNameLst>
                                      </p:cBhvr>
                                      <p:tavLst>
                                        <p:tav tm="0">
                                          <p:val>
                                            <p:strVal val="#ppt_x"/>
                                          </p:val>
                                        </p:tav>
                                        <p:tav tm="100000">
                                          <p:val>
                                            <p:strVal val="#ppt_x"/>
                                          </p:val>
                                        </p:tav>
                                      </p:tavLst>
                                    </p:anim>
                                    <p:anim calcmode="lin" valueType="num">
                                      <p:cBhvr additive="base">
                                        <p:cTn id="12" dur="10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50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1000" fill="hold"/>
                                        <p:tgtEl>
                                          <p:spTgt spid="27"/>
                                        </p:tgtEl>
                                        <p:attrNameLst>
                                          <p:attrName>ppt_x</p:attrName>
                                        </p:attrNameLst>
                                      </p:cBhvr>
                                      <p:tavLst>
                                        <p:tav tm="0">
                                          <p:val>
                                            <p:strVal val="#ppt_x"/>
                                          </p:val>
                                        </p:tav>
                                        <p:tav tm="100000">
                                          <p:val>
                                            <p:strVal val="#ppt_x"/>
                                          </p:val>
                                        </p:tav>
                                      </p:tavLst>
                                    </p:anim>
                                    <p:anim calcmode="lin" valueType="num">
                                      <p:cBhvr additive="base">
                                        <p:cTn id="16" dur="10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79400" y="2035927"/>
            <a:ext cx="5757748" cy="4483174"/>
            <a:chOff x="1036617" y="2035927"/>
            <a:chExt cx="5082446" cy="3989742"/>
          </a:xfrm>
        </p:grpSpPr>
        <p:sp>
          <p:nvSpPr>
            <p:cNvPr id="3" name="矩形 2"/>
            <p:cNvSpPr/>
            <p:nvPr/>
          </p:nvSpPr>
          <p:spPr>
            <a:xfrm>
              <a:off x="1063257" y="2458601"/>
              <a:ext cx="3840972" cy="3567068"/>
            </a:xfrm>
            <a:prstGeom prst="rect">
              <a:avLst/>
            </a:prstGeom>
            <a:noFill/>
            <a:ln w="254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3"/>
            <a:stretch>
              <a:fillRect/>
            </a:stretch>
          </p:blipFill>
          <p:spPr>
            <a:xfrm>
              <a:off x="4548962" y="2035927"/>
              <a:ext cx="1570101" cy="2320173"/>
            </a:xfrm>
            <a:prstGeom prst="rect">
              <a:avLst/>
            </a:prstGeom>
          </p:spPr>
        </p:pic>
        <p:sp>
          <p:nvSpPr>
            <p:cNvPr id="12" name="文本框 11"/>
            <p:cNvSpPr txBox="1"/>
            <p:nvPr/>
          </p:nvSpPr>
          <p:spPr>
            <a:xfrm>
              <a:off x="1036617" y="2548784"/>
              <a:ext cx="3769698" cy="1246495"/>
            </a:xfrm>
            <a:prstGeom prst="rect">
              <a:avLst/>
            </a:prstGeom>
            <a:noFill/>
          </p:spPr>
          <p:txBody>
            <a:bodyPr wrap="square" rtlCol="0">
              <a:spAutoFit/>
            </a:bodyPr>
            <a:lstStyle/>
            <a:p>
              <a:pPr algn="r">
                <a:lnSpc>
                  <a:spcPts val="3000"/>
                </a:lnSpc>
              </a:pPr>
              <a:r>
                <a:rPr lang="zh-CN" altLang="en-US" sz="1400" dirty="0" smtClean="0">
                  <a:solidFill>
                    <a:schemeClr val="tx1">
                      <a:lumMod val="75000"/>
                      <a:lumOff val="25000"/>
                    </a:schemeClr>
                  </a:solidFill>
                  <a:latin typeface="苹方 常规" panose="020B0300000000000000" pitchFamily="34" charset="-122"/>
                  <a:ea typeface="苹方 常规" panose="020B0300000000000000" pitchFamily="34" charset="-122"/>
                </a:rPr>
                <a:t>                </a:t>
              </a: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a:p>
              <a:pPr algn="r">
                <a:lnSpc>
                  <a:spcPts val="3000"/>
                </a:lnSpc>
              </a:pP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a:p>
              <a:pPr algn="r">
                <a:lnSpc>
                  <a:spcPts val="3000"/>
                </a:lnSpc>
              </a:pP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grpSp>
      <p:grpSp>
        <p:nvGrpSpPr>
          <p:cNvPr id="8" name="组合 7"/>
          <p:cNvGrpSpPr/>
          <p:nvPr/>
        </p:nvGrpSpPr>
        <p:grpSpPr>
          <a:xfrm>
            <a:off x="6746342" y="2035926"/>
            <a:ext cx="4975758" cy="4483175"/>
            <a:chOff x="6623225" y="2035927"/>
            <a:chExt cx="4975758" cy="4483175"/>
          </a:xfrm>
        </p:grpSpPr>
        <p:sp>
          <p:nvSpPr>
            <p:cNvPr id="21" name="矩形 20"/>
            <p:cNvSpPr/>
            <p:nvPr/>
          </p:nvSpPr>
          <p:spPr>
            <a:xfrm>
              <a:off x="7152167" y="2458601"/>
              <a:ext cx="4446816" cy="4060501"/>
            </a:xfrm>
            <a:prstGeom prst="rect">
              <a:avLst/>
            </a:prstGeom>
            <a:noFill/>
            <a:ln w="254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583669" y="2548784"/>
              <a:ext cx="3901013" cy="422039"/>
            </a:xfrm>
            <a:prstGeom prst="rect">
              <a:avLst/>
            </a:prstGeom>
            <a:noFill/>
          </p:spPr>
          <p:txBody>
            <a:bodyPr wrap="square" rtlCol="0">
              <a:spAutoFit/>
            </a:bodyPr>
            <a:lstStyle/>
            <a:p>
              <a:pPr>
                <a:lnSpc>
                  <a:spcPts val="3000"/>
                </a:lnSpc>
              </a:pPr>
              <a:r>
                <a:rPr lang="zh-CN" altLang="en-US" sz="1400" dirty="0" smtClean="0">
                  <a:solidFill>
                    <a:schemeClr val="tx1">
                      <a:lumMod val="75000"/>
                      <a:lumOff val="25000"/>
                    </a:schemeClr>
                  </a:solidFill>
                  <a:latin typeface="苹方 常规" panose="020B0300000000000000" pitchFamily="34" charset="-122"/>
                  <a:ea typeface="苹方 常规" panose="020B0300000000000000" pitchFamily="34" charset="-122"/>
                </a:rPr>
                <a:t>随</a:t>
              </a: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pic>
          <p:nvPicPr>
            <p:cNvPr id="5" name="图片 4"/>
            <p:cNvPicPr>
              <a:picLocks noChangeAspect="1"/>
            </p:cNvPicPr>
            <p:nvPr/>
          </p:nvPicPr>
          <p:blipFill>
            <a:blip r:embed="rId4"/>
            <a:stretch>
              <a:fillRect/>
            </a:stretch>
          </p:blipFill>
          <p:spPr>
            <a:xfrm>
              <a:off x="6623225" y="2035927"/>
              <a:ext cx="1617322" cy="2320173"/>
            </a:xfrm>
            <a:prstGeom prst="rect">
              <a:avLst/>
            </a:prstGeom>
          </p:spPr>
        </p:pic>
      </p:grpSp>
      <p:sp>
        <p:nvSpPr>
          <p:cNvPr id="28" name="椭圆 27"/>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8" idx="2"/>
            <a:endCxn id="30"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市场现状</a:t>
            </a:r>
          </a:p>
        </p:txBody>
      </p:sp>
      <p:sp>
        <p:nvSpPr>
          <p:cNvPr id="32" name="矩形 31"/>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3" idx="2"/>
            <a:endCxn id="35"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63968" y="2548783"/>
            <a:ext cx="3901439" cy="3970318"/>
          </a:xfrm>
          <a:prstGeom prst="rect">
            <a:avLst/>
          </a:prstGeom>
        </p:spPr>
        <p:txBody>
          <a:bodyPr wrap="square">
            <a:spAutoFit/>
          </a:bodyPr>
          <a:lstStyle/>
          <a:p>
            <a:r>
              <a:rPr lang="zh-CN" altLang="zh-CN" dirty="0">
                <a:latin typeface="Adobe 黑体 Std R" pitchFamily="34" charset="-122"/>
                <a:ea typeface="Adobe 黑体 Std R" pitchFamily="34" charset="-122"/>
              </a:rPr>
              <a:t>中国可谓是美食大国，</a:t>
            </a:r>
            <a:r>
              <a:rPr lang="en-US" altLang="zh-CN" dirty="0">
                <a:latin typeface="Adobe 黑体 Std R" pitchFamily="34" charset="-122"/>
                <a:ea typeface="Adobe 黑体 Std R" pitchFamily="34" charset="-122"/>
              </a:rPr>
              <a:t>“</a:t>
            </a:r>
            <a:r>
              <a:rPr lang="zh-CN" altLang="zh-CN" dirty="0">
                <a:latin typeface="Adobe 黑体 Std R" pitchFamily="34" charset="-122"/>
                <a:ea typeface="Adobe 黑体 Std R" pitchFamily="34" charset="-122"/>
              </a:rPr>
              <a:t>饮食文化</a:t>
            </a:r>
            <a:r>
              <a:rPr lang="en-US" altLang="zh-CN" dirty="0">
                <a:latin typeface="Adobe 黑体 Std R" pitchFamily="34" charset="-122"/>
                <a:ea typeface="Adobe 黑体 Std R" pitchFamily="34" charset="-122"/>
              </a:rPr>
              <a:t>”</a:t>
            </a:r>
            <a:r>
              <a:rPr lang="zh-CN" altLang="zh-CN" dirty="0">
                <a:latin typeface="Adobe 黑体 Std R" pitchFamily="34" charset="-122"/>
                <a:ea typeface="Adobe 黑体 Std R" pitchFamily="34" charset="-122"/>
              </a:rPr>
              <a:t>是中国传统文化的重要组成部分之一。人们对于美食的追捧热度始终不减，自央视出品美食类记录片《舌尖上的中国》后，美食行业也受此推动而快速崛起。随着互联网的普及，催生了不少菜谱类</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、美食直播、短视频、新媒体平台的诞生，视频图文教做菜、分享美食、交流心得、在线商城购买食材成为美食行业的新玩法。</a:t>
            </a:r>
          </a:p>
          <a:p>
            <a:r>
              <a:rPr lang="zh-CN" altLang="zh-CN" dirty="0">
                <a:latin typeface="Adobe 黑体 Std R" pitchFamily="34" charset="-122"/>
                <a:ea typeface="Adobe 黑体 Std R" pitchFamily="34" charset="-122"/>
              </a:rPr>
              <a:t>速途研究院分析师团队通过对国内美食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行业相关数据的收集整理，结合用户调研，分析讨论移动美食行业发展态势。</a:t>
            </a:r>
          </a:p>
        </p:txBody>
      </p:sp>
      <p:sp>
        <p:nvSpPr>
          <p:cNvPr id="13" name="矩形 12"/>
          <p:cNvSpPr/>
          <p:nvPr/>
        </p:nvSpPr>
        <p:spPr>
          <a:xfrm>
            <a:off x="8014138" y="2970822"/>
            <a:ext cx="3286307" cy="1754326"/>
          </a:xfrm>
          <a:prstGeom prst="rect">
            <a:avLst/>
          </a:prstGeom>
        </p:spPr>
        <p:txBody>
          <a:bodyPr wrap="square">
            <a:spAutoFit/>
          </a:bodyPr>
          <a:lstStyle/>
          <a:p>
            <a:r>
              <a:rPr lang="zh-CN" altLang="zh-CN" dirty="0">
                <a:latin typeface="Adobe 黑体 Std R" pitchFamily="34" charset="-122"/>
                <a:ea typeface="Adobe 黑体 Std R" pitchFamily="34" charset="-122"/>
              </a:rPr>
              <a:t>当下，不少美食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均兼备做菜教学、美食资讯、购物商城、交流学习等多种功能，深受美食爱好者的追捧。随着多款各具特色的美食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涌现，该市场呈现出一番稳步发展的格局。</a:t>
            </a:r>
          </a:p>
        </p:txBody>
      </p:sp>
    </p:spTree>
    <p:extLst>
      <p:ext uri="{BB962C8B-B14F-4D97-AF65-F5344CB8AC3E}">
        <p14:creationId xmlns:p14="http://schemas.microsoft.com/office/powerpoint/2010/main" val="1051925197"/>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1000" fill="hold"/>
                                        <p:tgtEl>
                                          <p:spTgt spid="8"/>
                                        </p:tgtEl>
                                        <p:attrNameLst>
                                          <p:attrName>ppt_x</p:attrName>
                                        </p:attrNameLst>
                                      </p:cBhvr>
                                      <p:tavLst>
                                        <p:tav tm="0">
                                          <p:val>
                                            <p:strVal val="1+#ppt_w/2"/>
                                          </p:val>
                                        </p:tav>
                                        <p:tav tm="100000">
                                          <p:val>
                                            <p:strVal val="#ppt_x"/>
                                          </p:val>
                                        </p:tav>
                                      </p:tavLst>
                                    </p:anim>
                                    <p:anim calcmode="lin" valueType="num">
                                      <p:cBhvr additive="base">
                                        <p:cTn id="1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952501" y="1898428"/>
            <a:ext cx="4927600" cy="4413471"/>
            <a:chOff x="1063257" y="3133398"/>
            <a:chExt cx="4816843" cy="2900570"/>
          </a:xfrm>
        </p:grpSpPr>
        <p:sp>
          <p:nvSpPr>
            <p:cNvPr id="14" name="矩形 13"/>
            <p:cNvSpPr/>
            <p:nvPr/>
          </p:nvSpPr>
          <p:spPr>
            <a:xfrm>
              <a:off x="1063257" y="3133398"/>
              <a:ext cx="3976576" cy="2729648"/>
            </a:xfrm>
            <a:prstGeom prst="rect">
              <a:avLst/>
            </a:prstGeom>
            <a:noFill/>
            <a:ln w="254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412966" y="4932506"/>
              <a:ext cx="184731" cy="422039"/>
            </a:xfrm>
            <a:prstGeom prst="rect">
              <a:avLst/>
            </a:prstGeom>
            <a:noFill/>
          </p:spPr>
          <p:txBody>
            <a:bodyPr wrap="none" rtlCol="0">
              <a:spAutoFit/>
            </a:bodyPr>
            <a:lstStyle/>
            <a:p>
              <a:pPr algn="r">
                <a:lnSpc>
                  <a:spcPts val="3000"/>
                </a:lnSpc>
              </a:pP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pic>
          <p:nvPicPr>
            <p:cNvPr id="4" name="图片 3"/>
            <p:cNvPicPr>
              <a:picLocks noChangeAspect="1"/>
            </p:cNvPicPr>
            <p:nvPr/>
          </p:nvPicPr>
          <p:blipFill>
            <a:blip r:embed="rId3"/>
            <a:stretch>
              <a:fillRect/>
            </a:stretch>
          </p:blipFill>
          <p:spPr>
            <a:xfrm>
              <a:off x="4703311" y="3133398"/>
              <a:ext cx="1176789" cy="2900570"/>
            </a:xfrm>
            <a:prstGeom prst="rect">
              <a:avLst/>
            </a:prstGeom>
          </p:spPr>
        </p:pic>
      </p:grpSp>
      <p:grpSp>
        <p:nvGrpSpPr>
          <p:cNvPr id="10" name="组合 9"/>
          <p:cNvGrpSpPr/>
          <p:nvPr/>
        </p:nvGrpSpPr>
        <p:grpSpPr>
          <a:xfrm>
            <a:off x="6489806" y="1898428"/>
            <a:ext cx="4724294" cy="3964618"/>
            <a:chOff x="6190378" y="4290468"/>
            <a:chExt cx="4841701" cy="3263790"/>
          </a:xfrm>
        </p:grpSpPr>
        <p:sp>
          <p:nvSpPr>
            <p:cNvPr id="26" name="矩形 25"/>
            <p:cNvSpPr/>
            <p:nvPr/>
          </p:nvSpPr>
          <p:spPr>
            <a:xfrm>
              <a:off x="7152167" y="4442248"/>
              <a:ext cx="3879912" cy="3112010"/>
            </a:xfrm>
            <a:prstGeom prst="rect">
              <a:avLst/>
            </a:prstGeom>
            <a:noFill/>
            <a:ln w="254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583670" y="4932506"/>
              <a:ext cx="208367" cy="374625"/>
            </a:xfrm>
            <a:prstGeom prst="rect">
              <a:avLst/>
            </a:prstGeom>
            <a:noFill/>
          </p:spPr>
          <p:txBody>
            <a:bodyPr wrap="none" rtlCol="0">
              <a:spAutoFit/>
            </a:bodyPr>
            <a:lstStyle/>
            <a:p>
              <a:pPr>
                <a:lnSpc>
                  <a:spcPts val="3000"/>
                </a:lnSpc>
              </a:pPr>
              <a:endParaRPr lang="zh-CN" altLang="en-US" sz="1400"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pic>
          <p:nvPicPr>
            <p:cNvPr id="6" name="图片 5"/>
            <p:cNvPicPr>
              <a:picLocks noChangeAspect="1"/>
            </p:cNvPicPr>
            <p:nvPr/>
          </p:nvPicPr>
          <p:blipFill>
            <a:blip r:embed="rId4"/>
            <a:stretch>
              <a:fillRect/>
            </a:stretch>
          </p:blipFill>
          <p:spPr>
            <a:xfrm>
              <a:off x="6190378" y="4290468"/>
              <a:ext cx="1393292" cy="3263790"/>
            </a:xfrm>
            <a:prstGeom prst="rect">
              <a:avLst/>
            </a:prstGeom>
          </p:spPr>
        </p:pic>
      </p:grpSp>
      <p:sp>
        <p:nvSpPr>
          <p:cNvPr id="28" name="椭圆 27"/>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8" idx="2"/>
            <a:endCxn id="30"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市场现状</a:t>
            </a:r>
          </a:p>
        </p:txBody>
      </p:sp>
      <p:sp>
        <p:nvSpPr>
          <p:cNvPr id="32" name="矩形 31"/>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a:stCxn id="33" idx="2"/>
            <a:endCxn id="35"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5" name="椭圆 34"/>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628870" y="2529697"/>
            <a:ext cx="3705256" cy="2585323"/>
          </a:xfrm>
          <a:prstGeom prst="rect">
            <a:avLst/>
          </a:prstGeom>
        </p:spPr>
        <p:txBody>
          <a:bodyPr wrap="square">
            <a:spAutoFit/>
          </a:bodyPr>
          <a:lstStyle/>
          <a:p>
            <a:r>
              <a:rPr lang="zh-CN" altLang="zh-CN" dirty="0">
                <a:latin typeface="Adobe 黑体 Std R" pitchFamily="34" charset="-122"/>
                <a:ea typeface="Adobe 黑体 Std R" pitchFamily="34" charset="-122"/>
              </a:rPr>
              <a:t>数据显示，自</a:t>
            </a:r>
            <a:r>
              <a:rPr lang="en-US" altLang="zh-CN" dirty="0">
                <a:latin typeface="Adobe 黑体 Std R" pitchFamily="34" charset="-122"/>
                <a:ea typeface="Adobe 黑体 Std R" pitchFamily="34" charset="-122"/>
              </a:rPr>
              <a:t>2013</a:t>
            </a:r>
            <a:r>
              <a:rPr lang="zh-CN" altLang="zh-CN" dirty="0">
                <a:latin typeface="Adobe 黑体 Std R" pitchFamily="34" charset="-122"/>
                <a:ea typeface="Adobe 黑体 Std R" pitchFamily="34" charset="-122"/>
              </a:rPr>
              <a:t>年起，美食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用户规模呈现出增长态势，其中</a:t>
            </a:r>
            <a:r>
              <a:rPr lang="en-US" altLang="zh-CN" dirty="0">
                <a:latin typeface="Adobe 黑体 Std R" pitchFamily="34" charset="-122"/>
                <a:ea typeface="Adobe 黑体 Std R" pitchFamily="34" charset="-122"/>
              </a:rPr>
              <a:t>2014</a:t>
            </a:r>
            <a:r>
              <a:rPr lang="zh-CN" altLang="zh-CN" dirty="0">
                <a:latin typeface="Adobe 黑体 Std R" pitchFamily="34" charset="-122"/>
                <a:ea typeface="Adobe 黑体 Std R" pitchFamily="34" charset="-122"/>
              </a:rPr>
              <a:t>年增长速度较快，为</a:t>
            </a:r>
            <a:r>
              <a:rPr lang="en-US" altLang="zh-CN" dirty="0">
                <a:latin typeface="Adobe 黑体 Std R" pitchFamily="34" charset="-122"/>
                <a:ea typeface="Adobe 黑体 Std R" pitchFamily="34" charset="-122"/>
              </a:rPr>
              <a:t>2850</a:t>
            </a:r>
            <a:r>
              <a:rPr lang="zh-CN" altLang="zh-CN" dirty="0">
                <a:latin typeface="Adobe 黑体 Std R" pitchFamily="34" charset="-122"/>
                <a:ea typeface="Adobe 黑体 Std R" pitchFamily="34" charset="-122"/>
              </a:rPr>
              <a:t>万，增长率为</a:t>
            </a:r>
            <a:r>
              <a:rPr lang="en-US" altLang="zh-CN" dirty="0">
                <a:latin typeface="Adobe 黑体 Std R" pitchFamily="34" charset="-122"/>
                <a:ea typeface="Adobe 黑体 Std R" pitchFamily="34" charset="-122"/>
              </a:rPr>
              <a:t>46.2%</a:t>
            </a:r>
            <a:r>
              <a:rPr lang="zh-CN" altLang="zh-CN" dirty="0">
                <a:latin typeface="Adobe 黑体 Std R" pitchFamily="34" charset="-122"/>
                <a:ea typeface="Adobe 黑体 Std R" pitchFamily="34" charset="-122"/>
              </a:rPr>
              <a:t>，随后增速放缓，</a:t>
            </a:r>
            <a:r>
              <a:rPr lang="en-US" altLang="zh-CN" dirty="0">
                <a:latin typeface="Adobe 黑体 Std R" pitchFamily="34" charset="-122"/>
                <a:ea typeface="Adobe 黑体 Std R" pitchFamily="34" charset="-122"/>
              </a:rPr>
              <a:t>2016</a:t>
            </a:r>
            <a:r>
              <a:rPr lang="zh-CN" altLang="zh-CN" dirty="0">
                <a:latin typeface="Adobe 黑体 Std R" pitchFamily="34" charset="-122"/>
                <a:ea typeface="Adobe 黑体 Std R" pitchFamily="34" charset="-122"/>
              </a:rPr>
              <a:t>年较</a:t>
            </a:r>
            <a:r>
              <a:rPr lang="en-US" altLang="zh-CN" dirty="0">
                <a:latin typeface="Adobe 黑体 Std R" pitchFamily="34" charset="-122"/>
                <a:ea typeface="Adobe 黑体 Std R" pitchFamily="34" charset="-122"/>
              </a:rPr>
              <a:t>2015</a:t>
            </a:r>
            <a:r>
              <a:rPr lang="zh-CN" altLang="zh-CN" dirty="0">
                <a:latin typeface="Adobe 黑体 Std R" pitchFamily="34" charset="-122"/>
                <a:ea typeface="Adobe 黑体 Std R" pitchFamily="34" charset="-122"/>
              </a:rPr>
              <a:t>年增长</a:t>
            </a:r>
            <a:r>
              <a:rPr lang="en-US" altLang="zh-CN" dirty="0">
                <a:latin typeface="Adobe 黑体 Std R" pitchFamily="34" charset="-122"/>
                <a:ea typeface="Adobe 黑体 Std R" pitchFamily="34" charset="-122"/>
              </a:rPr>
              <a:t>700</a:t>
            </a:r>
            <a:r>
              <a:rPr lang="zh-CN" altLang="zh-CN" dirty="0">
                <a:latin typeface="Adobe 黑体 Std R" pitchFamily="34" charset="-122"/>
                <a:ea typeface="Adobe 黑体 Std R" pitchFamily="34" charset="-122"/>
              </a:rPr>
              <a:t>万，增长率为</a:t>
            </a:r>
            <a:r>
              <a:rPr lang="en-US" altLang="zh-CN" dirty="0">
                <a:latin typeface="Adobe 黑体 Std R" pitchFamily="34" charset="-122"/>
                <a:ea typeface="Adobe 黑体 Std R" pitchFamily="34" charset="-122"/>
              </a:rPr>
              <a:t>19.4%</a:t>
            </a:r>
            <a:r>
              <a:rPr lang="zh-CN" altLang="zh-CN" dirty="0">
                <a:latin typeface="Adobe 黑体 Std R" pitchFamily="34" charset="-122"/>
                <a:ea typeface="Adobe 黑体 Std R" pitchFamily="34" charset="-122"/>
              </a:rPr>
              <a:t>，预计</a:t>
            </a:r>
            <a:r>
              <a:rPr lang="en-US" altLang="zh-CN" dirty="0">
                <a:latin typeface="Adobe 黑体 Std R" pitchFamily="34" charset="-122"/>
                <a:ea typeface="Adobe 黑体 Std R" pitchFamily="34" charset="-122"/>
              </a:rPr>
              <a:t>2018</a:t>
            </a:r>
            <a:r>
              <a:rPr lang="zh-CN" altLang="zh-CN" dirty="0">
                <a:latin typeface="Adobe 黑体 Std R" pitchFamily="34" charset="-122"/>
                <a:ea typeface="Adobe 黑体 Std R" pitchFamily="34" charset="-122"/>
              </a:rPr>
              <a:t>年，美食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用户规模将超过</a:t>
            </a:r>
            <a:r>
              <a:rPr lang="en-US" altLang="zh-CN" dirty="0">
                <a:latin typeface="Adobe 黑体 Std R" pitchFamily="34" charset="-122"/>
                <a:ea typeface="Adobe 黑体 Std R" pitchFamily="34" charset="-122"/>
              </a:rPr>
              <a:t>5200</a:t>
            </a:r>
            <a:r>
              <a:rPr lang="zh-CN" altLang="zh-CN" dirty="0">
                <a:latin typeface="Adobe 黑体 Std R" pitchFamily="34" charset="-122"/>
                <a:ea typeface="Adobe 黑体 Std R" pitchFamily="34" charset="-122"/>
              </a:rPr>
              <a:t>万人。作为一个拥有千万级用户的市场，依旧还有很多可供挖掘的潜力。</a:t>
            </a:r>
          </a:p>
        </p:txBody>
      </p:sp>
      <p:sp>
        <p:nvSpPr>
          <p:cNvPr id="15" name="矩形 14"/>
          <p:cNvSpPr/>
          <p:nvPr/>
        </p:nvSpPr>
        <p:spPr>
          <a:xfrm>
            <a:off x="1132823" y="1987763"/>
            <a:ext cx="3683000" cy="3970318"/>
          </a:xfrm>
          <a:prstGeom prst="rect">
            <a:avLst/>
          </a:prstGeom>
        </p:spPr>
        <p:txBody>
          <a:bodyPr wrap="square">
            <a:spAutoFit/>
          </a:bodyPr>
          <a:lstStyle/>
          <a:p>
            <a:r>
              <a:rPr lang="zh-CN" altLang="zh-CN" dirty="0">
                <a:latin typeface="Adobe 黑体 Std R" pitchFamily="34" charset="-122"/>
                <a:ea typeface="Adobe 黑体 Std R" pitchFamily="34" charset="-122"/>
              </a:rPr>
              <a:t>如今，大多生活在城市中的年轻人无论是受生活节奏还是习惯的影响，不会做饭成为一种普遍现象，而受到健康生活概念的传播，自己动手制作美食成为新风尚。通过美食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可以获取做菜的视频、图文教程，甚至可以通过商城直接获得菜谱中所需食材。调查数据显示，在使用美食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的用户中，有</a:t>
            </a:r>
            <a:r>
              <a:rPr lang="en-US" altLang="zh-CN" dirty="0">
                <a:latin typeface="Adobe 黑体 Std R" pitchFamily="34" charset="-122"/>
                <a:ea typeface="Adobe 黑体 Std R" pitchFamily="34" charset="-122"/>
              </a:rPr>
              <a:t>49%</a:t>
            </a:r>
            <a:r>
              <a:rPr lang="zh-CN" altLang="zh-CN" dirty="0">
                <a:latin typeface="Adobe 黑体 Std R" pitchFamily="34" charset="-122"/>
                <a:ea typeface="Adobe 黑体 Std R" pitchFamily="34" charset="-122"/>
              </a:rPr>
              <a:t>是喜欢做菜，想通过</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交流提升厨艺，</a:t>
            </a:r>
            <a:r>
              <a:rPr lang="en-US" altLang="zh-CN" dirty="0">
                <a:latin typeface="Adobe 黑体 Std R" pitchFamily="34" charset="-122"/>
                <a:ea typeface="Adobe 黑体 Std R" pitchFamily="34" charset="-122"/>
              </a:rPr>
              <a:t>42%</a:t>
            </a:r>
            <a:r>
              <a:rPr lang="zh-CN" altLang="zh-CN" dirty="0">
                <a:latin typeface="Adobe 黑体 Std R" pitchFamily="34" charset="-122"/>
                <a:ea typeface="Adobe 黑体 Std R" pitchFamily="34" charset="-122"/>
              </a:rPr>
              <a:t>想学习做菜，</a:t>
            </a:r>
            <a:r>
              <a:rPr lang="en-US" altLang="zh-CN" dirty="0">
                <a:latin typeface="Adobe 黑体 Std R" pitchFamily="34" charset="-122"/>
                <a:ea typeface="Adobe 黑体 Std R" pitchFamily="34" charset="-122"/>
              </a:rPr>
              <a:t>36%</a:t>
            </a:r>
            <a:r>
              <a:rPr lang="zh-CN" altLang="zh-CN" dirty="0">
                <a:latin typeface="Adobe 黑体 Std R" pitchFamily="34" charset="-122"/>
                <a:ea typeface="Adobe 黑体 Std R" pitchFamily="34" charset="-122"/>
              </a:rPr>
              <a:t>的用户想了解三餐营养搭配知识，</a:t>
            </a:r>
            <a:r>
              <a:rPr lang="en-US" altLang="zh-CN" dirty="0">
                <a:latin typeface="Adobe 黑体 Std R" pitchFamily="34" charset="-122"/>
                <a:ea typeface="Adobe 黑体 Std R" pitchFamily="34" charset="-122"/>
              </a:rPr>
              <a:t>33%</a:t>
            </a:r>
            <a:r>
              <a:rPr lang="zh-CN" altLang="zh-CN" dirty="0">
                <a:latin typeface="Adobe 黑体 Std R" pitchFamily="34" charset="-122"/>
                <a:ea typeface="Adobe 黑体 Std R" pitchFamily="34" charset="-122"/>
              </a:rPr>
              <a:t>的用户使用美食</a:t>
            </a:r>
            <a:r>
              <a:rPr lang="en-US" altLang="zh-CN" dirty="0">
                <a:latin typeface="Adobe 黑体 Std R" pitchFamily="34" charset="-122"/>
                <a:ea typeface="Adobe 黑体 Std R" pitchFamily="34" charset="-122"/>
              </a:rPr>
              <a:t>APP</a:t>
            </a:r>
            <a:r>
              <a:rPr lang="zh-CN" altLang="zh-CN" dirty="0">
                <a:latin typeface="Adobe 黑体 Std R" pitchFamily="34" charset="-122"/>
                <a:ea typeface="Adobe 黑体 Std R" pitchFamily="34" charset="-122"/>
              </a:rPr>
              <a:t>主要是为了方便购买食材。</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10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1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1+#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086546" y="2289931"/>
            <a:ext cx="10018906" cy="3568607"/>
          </a:xfrm>
          <a:prstGeom prst="rect">
            <a:avLst/>
          </a:prstGeom>
        </p:spPr>
      </p:pic>
      <p:sp>
        <p:nvSpPr>
          <p:cNvPr id="11" name="文本框 10"/>
          <p:cNvSpPr txBox="1"/>
          <p:nvPr/>
        </p:nvSpPr>
        <p:spPr>
          <a:xfrm>
            <a:off x="2474212" y="5447111"/>
            <a:ext cx="2775119" cy="1062214"/>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增长速度较快，为</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2850</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万</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增长率为</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46.2%</a:t>
            </a:r>
            <a:endPar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endParaRPr>
          </a:p>
          <a:p>
            <a:pPr algn="ctr">
              <a:lnSpc>
                <a:spcPts val="2600"/>
              </a:lnSpc>
            </a:pPr>
            <a:endParaRPr lang="zh-CN" altLang="en-US"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sp>
        <p:nvSpPr>
          <p:cNvPr id="12" name="文本框 11"/>
          <p:cNvSpPr txBox="1"/>
          <p:nvPr/>
        </p:nvSpPr>
        <p:spPr>
          <a:xfrm>
            <a:off x="7053434" y="5447110"/>
            <a:ext cx="2031325"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增长速度再次加快</a:t>
            </a:r>
          </a:p>
        </p:txBody>
      </p:sp>
      <p:sp>
        <p:nvSpPr>
          <p:cNvPr id="13" name="文本框 12"/>
          <p:cNvSpPr txBox="1"/>
          <p:nvPr/>
        </p:nvSpPr>
        <p:spPr>
          <a:xfrm>
            <a:off x="1224090" y="1907753"/>
            <a:ext cx="1999265" cy="728789"/>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美食APP用户规模</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呈现出增长态势</a:t>
            </a:r>
          </a:p>
        </p:txBody>
      </p:sp>
      <p:sp>
        <p:nvSpPr>
          <p:cNvPr id="14" name="文本框 13"/>
          <p:cNvSpPr txBox="1"/>
          <p:nvPr/>
        </p:nvSpPr>
        <p:spPr>
          <a:xfrm>
            <a:off x="5214894" y="1907753"/>
            <a:ext cx="1710725" cy="728789"/>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增长速度放慢</a:t>
            </a:r>
          </a:p>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增长率为</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19.4%</a:t>
            </a:r>
          </a:p>
        </p:txBody>
      </p:sp>
      <p:sp>
        <p:nvSpPr>
          <p:cNvPr id="20" name="文本框 19"/>
          <p:cNvSpPr txBox="1"/>
          <p:nvPr/>
        </p:nvSpPr>
        <p:spPr>
          <a:xfrm>
            <a:off x="8413815" y="1907752"/>
            <a:ext cx="3005951"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美食用户将有望超过</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5800</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万</a:t>
            </a:r>
          </a:p>
        </p:txBody>
      </p:sp>
      <p:sp>
        <p:nvSpPr>
          <p:cNvPr id="21" name="椭圆 20"/>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a:stCxn id="21" idx="2"/>
            <a:endCxn id="26"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市场现状</a:t>
            </a:r>
          </a:p>
        </p:txBody>
      </p:sp>
      <p:sp>
        <p:nvSpPr>
          <p:cNvPr id="28" name="矩形 27"/>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p:cNvCxnSpPr>
            <a:stCxn id="29" idx="2"/>
            <a:endCxn id="31"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1000"/>
                                        <p:tgtEl>
                                          <p:spTgt spid="11"/>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grpId="0" nodeType="withEffect">
                                  <p:stCondLst>
                                    <p:cond delay="150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childTnLst>
                                </p:cTn>
                              </p:par>
                              <p:par>
                                <p:cTn id="17" presetID="10" presetClass="entr" presetSubtype="0" fill="hold" grpId="0" nodeType="withEffect">
                                  <p:stCondLst>
                                    <p:cond delay="200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957143" y="2120992"/>
            <a:ext cx="10277714" cy="2417277"/>
          </a:xfrm>
          <a:prstGeom prst="rect">
            <a:avLst/>
          </a:prstGeom>
        </p:spPr>
      </p:pic>
      <p:sp>
        <p:nvSpPr>
          <p:cNvPr id="11" name="文本框 10"/>
          <p:cNvSpPr txBox="1"/>
          <p:nvPr/>
        </p:nvSpPr>
        <p:spPr>
          <a:xfrm>
            <a:off x="1391275" y="4860265"/>
            <a:ext cx="1338828"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美食公众号</a:t>
            </a:r>
          </a:p>
        </p:txBody>
      </p:sp>
      <p:sp>
        <p:nvSpPr>
          <p:cNvPr id="12" name="文本框 11"/>
          <p:cNvSpPr txBox="1"/>
          <p:nvPr/>
        </p:nvSpPr>
        <p:spPr>
          <a:xfrm>
            <a:off x="4210905" y="4860265"/>
            <a:ext cx="1107996"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美食直播</a:t>
            </a:r>
          </a:p>
        </p:txBody>
      </p:sp>
      <p:sp>
        <p:nvSpPr>
          <p:cNvPr id="13" name="文本框 12"/>
          <p:cNvSpPr txBox="1"/>
          <p:nvPr/>
        </p:nvSpPr>
        <p:spPr>
          <a:xfrm>
            <a:off x="6789070" y="4860265"/>
            <a:ext cx="1338828"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美食短视频</a:t>
            </a:r>
          </a:p>
        </p:txBody>
      </p:sp>
      <p:sp>
        <p:nvSpPr>
          <p:cNvPr id="14" name="文本框 13"/>
          <p:cNvSpPr txBox="1"/>
          <p:nvPr/>
        </p:nvSpPr>
        <p:spPr>
          <a:xfrm>
            <a:off x="8908274" y="4860265"/>
            <a:ext cx="2467342" cy="395365"/>
          </a:xfrm>
          <a:prstGeom prst="rect">
            <a:avLst/>
          </a:prstGeom>
          <a:noFill/>
        </p:spPr>
        <p:txBody>
          <a:bodyPr wrap="none" rtlCol="0">
            <a:spAutoFit/>
          </a:bodyPr>
          <a:lstStyle/>
          <a:p>
            <a:pPr algn="ctr">
              <a:lnSpc>
                <a:spcPts val="2600"/>
              </a:lnSpc>
            </a:pP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美食</a:t>
            </a:r>
            <a:r>
              <a:rPr lang="en-US" altLang="zh-CN" b="1" dirty="0">
                <a:solidFill>
                  <a:schemeClr val="tx1">
                    <a:lumMod val="75000"/>
                    <a:lumOff val="25000"/>
                  </a:schemeClr>
                </a:solidFill>
                <a:latin typeface="苹方 常规" panose="020B0300000000000000" pitchFamily="34" charset="-122"/>
                <a:ea typeface="苹方 常规" panose="020B0300000000000000" pitchFamily="34" charset="-122"/>
              </a:rPr>
              <a:t>App</a:t>
            </a:r>
            <a:r>
              <a:rPr lang="zh-CN" altLang="en-US" b="1" dirty="0">
                <a:solidFill>
                  <a:schemeClr val="tx1">
                    <a:lumMod val="75000"/>
                    <a:lumOff val="25000"/>
                  </a:schemeClr>
                </a:solidFill>
                <a:latin typeface="苹方 常规" panose="020B0300000000000000" pitchFamily="34" charset="-122"/>
                <a:ea typeface="苹方 常规" panose="020B0300000000000000" pitchFamily="34" charset="-122"/>
              </a:rPr>
              <a:t>和美食类网站</a:t>
            </a:r>
          </a:p>
        </p:txBody>
      </p:sp>
      <p:sp>
        <p:nvSpPr>
          <p:cNvPr id="20" name="椭圆 19"/>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2"/>
            <a:endCxn id="22"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市场细分</a:t>
            </a:r>
          </a:p>
        </p:txBody>
      </p:sp>
      <p:sp>
        <p:nvSpPr>
          <p:cNvPr id="27" name="矩形 26"/>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8" idx="2"/>
            <a:endCxn id="30"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75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1000" fill="hold"/>
                                        <p:tgtEl>
                                          <p:spTgt spid="12"/>
                                        </p:tgtEl>
                                        <p:attrNameLst>
                                          <p:attrName>ppt_x</p:attrName>
                                        </p:attrNameLst>
                                      </p:cBhvr>
                                      <p:tavLst>
                                        <p:tav tm="0">
                                          <p:val>
                                            <p:strVal val="1+#ppt_w/2"/>
                                          </p:val>
                                        </p:tav>
                                        <p:tav tm="100000">
                                          <p:val>
                                            <p:strVal val="#ppt_x"/>
                                          </p:val>
                                        </p:tav>
                                      </p:tavLst>
                                    </p:anim>
                                    <p:anim calcmode="lin" valueType="num">
                                      <p:cBhvr additive="base">
                                        <p:cTn id="12" dur="10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1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1+#ppt_w/2"/>
                                          </p:val>
                                        </p:tav>
                                        <p:tav tm="100000">
                                          <p:val>
                                            <p:strVal val="#ppt_x"/>
                                          </p:val>
                                        </p:tav>
                                      </p:tavLst>
                                    </p:anim>
                                    <p:anim calcmode="lin" valueType="num">
                                      <p:cBhvr additive="base">
                                        <p:cTn id="16" dur="10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22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1+#ppt_w/2"/>
                                          </p:val>
                                        </p:tav>
                                        <p:tav tm="100000">
                                          <p:val>
                                            <p:strVal val="#ppt_x"/>
                                          </p:val>
                                        </p:tav>
                                      </p:tavLst>
                                    </p:anim>
                                    <p:anim calcmode="lin" valueType="num">
                                      <p:cBhvr additive="base">
                                        <p:cTn id="20" dur="10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5290730" y="1778827"/>
            <a:ext cx="6901270" cy="4596782"/>
          </a:xfrm>
          <a:prstGeom prst="rect">
            <a:avLst/>
          </a:prstGeom>
        </p:spPr>
      </p:pic>
      <p:grpSp>
        <p:nvGrpSpPr>
          <p:cNvPr id="6" name="组合 5"/>
          <p:cNvGrpSpPr/>
          <p:nvPr/>
        </p:nvGrpSpPr>
        <p:grpSpPr>
          <a:xfrm>
            <a:off x="1780065" y="2179672"/>
            <a:ext cx="5024771" cy="1352596"/>
            <a:chOff x="1780065" y="2179672"/>
            <a:chExt cx="5024771" cy="1352596"/>
          </a:xfrm>
        </p:grpSpPr>
        <p:sp>
          <p:nvSpPr>
            <p:cNvPr id="20" name="平行四边形 19"/>
            <p:cNvSpPr/>
            <p:nvPr/>
          </p:nvSpPr>
          <p:spPr>
            <a:xfrm>
              <a:off x="5290729" y="2179672"/>
              <a:ext cx="1514107" cy="946295"/>
            </a:xfrm>
            <a:prstGeom prst="parallelogram">
              <a:avLst>
                <a:gd name="adj" fmla="val 22753"/>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01</a:t>
              </a:r>
              <a:endParaRPr lang="zh-CN" altLang="en-US" sz="32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1780065" y="2210198"/>
              <a:ext cx="3561080" cy="1322070"/>
            </a:xfrm>
            <a:prstGeom prst="rect">
              <a:avLst/>
            </a:prstGeom>
            <a:noFill/>
          </p:spPr>
          <p:txBody>
            <a:bodyPr wrap="none" rtlCol="0">
              <a:spAutoFit/>
            </a:bodyPr>
            <a:lstStyle/>
            <a:p>
              <a:pPr algn="l">
                <a:lnSpc>
                  <a:spcPts val="3200"/>
                </a:lnSpc>
              </a:pPr>
              <a:r>
                <a:rPr lang="zh-CN" altLang="en-US" sz="3200" dirty="0">
                  <a:solidFill>
                    <a:schemeClr val="tx1">
                      <a:lumMod val="75000"/>
                      <a:lumOff val="25000"/>
                    </a:schemeClr>
                  </a:solidFill>
                  <a:latin typeface="苹方 常规" panose="020B0300000000000000" pitchFamily="34" charset="-122"/>
                  <a:ea typeface="苹方 常规" panose="020B0300000000000000" pitchFamily="34" charset="-122"/>
                </a:rPr>
                <a:t>选择推荐</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推荐算法为用户生成具体食谱推荐和相关用</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户已发布动态推荐到首页</a:t>
              </a:r>
            </a:p>
          </p:txBody>
        </p:sp>
      </p:grpSp>
      <p:grpSp>
        <p:nvGrpSpPr>
          <p:cNvPr id="22" name="组合 21"/>
          <p:cNvGrpSpPr/>
          <p:nvPr/>
        </p:nvGrpSpPr>
        <p:grpSpPr>
          <a:xfrm>
            <a:off x="1366897" y="3638069"/>
            <a:ext cx="5024771" cy="1352596"/>
            <a:chOff x="1780065" y="2179672"/>
            <a:chExt cx="5024771" cy="1352596"/>
          </a:xfrm>
        </p:grpSpPr>
        <p:sp>
          <p:nvSpPr>
            <p:cNvPr id="26" name="平行四边形 25"/>
            <p:cNvSpPr/>
            <p:nvPr/>
          </p:nvSpPr>
          <p:spPr>
            <a:xfrm>
              <a:off x="5290729" y="2179672"/>
              <a:ext cx="1514107" cy="946295"/>
            </a:xfrm>
            <a:prstGeom prst="parallelogram">
              <a:avLst>
                <a:gd name="adj" fmla="val 22753"/>
              </a:avLst>
            </a:prstGeom>
            <a:solidFill>
              <a:schemeClr val="bg1"/>
            </a:solidFill>
            <a:ln w="38100">
              <a:solidFill>
                <a:srgbClr val="F6BD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a:solidFill>
                    <a:srgbClr val="F6BD2A"/>
                  </a:solidFill>
                  <a:latin typeface="微软雅黑" panose="020B0503020204020204" pitchFamily="34" charset="-122"/>
                  <a:ea typeface="微软雅黑" panose="020B0503020204020204" pitchFamily="34" charset="-122"/>
                </a:rPr>
                <a:t>02</a:t>
              </a:r>
              <a:endParaRPr lang="zh-CN" altLang="en-US" sz="3200" b="1" dirty="0">
                <a:solidFill>
                  <a:srgbClr val="F6BD2A"/>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1780065" y="2210198"/>
              <a:ext cx="3738880" cy="1322070"/>
            </a:xfrm>
            <a:prstGeom prst="rect">
              <a:avLst/>
            </a:prstGeom>
            <a:noFill/>
          </p:spPr>
          <p:txBody>
            <a:bodyPr wrap="none" rtlCol="0">
              <a:spAutoFit/>
            </a:bodyPr>
            <a:lstStyle/>
            <a:p>
              <a:pPr algn="l">
                <a:lnSpc>
                  <a:spcPts val="3200"/>
                </a:lnSpc>
              </a:pPr>
              <a:r>
                <a:rPr lang="zh-CN" altLang="en-US" sz="3200" dirty="0">
                  <a:solidFill>
                    <a:schemeClr val="tx1">
                      <a:lumMod val="75000"/>
                      <a:lumOff val="25000"/>
                    </a:schemeClr>
                  </a:solidFill>
                  <a:latin typeface="苹方 常规" panose="020B0300000000000000" pitchFamily="34" charset="-122"/>
                  <a:ea typeface="苹方 常规" panose="020B0300000000000000" pitchFamily="34" charset="-122"/>
                </a:rPr>
                <a:t>膳食计划</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根据用户键入的相关参数调用算法为用户匹配</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sym typeface="+mn-ea"/>
                </a:rPr>
                <a:t>并输出科学健康的膳食计划</a:t>
              </a:r>
              <a:endPar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endParaRPr>
            </a:p>
          </p:txBody>
        </p:sp>
      </p:grpSp>
      <p:grpSp>
        <p:nvGrpSpPr>
          <p:cNvPr id="28" name="组合 27"/>
          <p:cNvGrpSpPr/>
          <p:nvPr/>
        </p:nvGrpSpPr>
        <p:grpSpPr>
          <a:xfrm>
            <a:off x="953730" y="5096465"/>
            <a:ext cx="6050280" cy="1763441"/>
            <a:chOff x="1780065" y="2179672"/>
            <a:chExt cx="6050280" cy="1763441"/>
          </a:xfrm>
        </p:grpSpPr>
        <p:sp>
          <p:nvSpPr>
            <p:cNvPr id="29" name="平行四边形 28"/>
            <p:cNvSpPr/>
            <p:nvPr/>
          </p:nvSpPr>
          <p:spPr>
            <a:xfrm>
              <a:off x="5290729" y="2179672"/>
              <a:ext cx="1514107" cy="946295"/>
            </a:xfrm>
            <a:prstGeom prst="parallelogram">
              <a:avLst>
                <a:gd name="adj" fmla="val 22753"/>
              </a:avLst>
            </a:prstGeom>
            <a:solidFill>
              <a:srgbClr val="F6BD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latin typeface="微软雅黑" panose="020B0503020204020204" pitchFamily="34" charset="-122"/>
                  <a:ea typeface="微软雅黑" panose="020B0503020204020204" pitchFamily="34" charset="-122"/>
                </a:rPr>
                <a:t>03</a:t>
              </a:r>
              <a:endParaRPr lang="zh-CN" altLang="en-US" sz="3200" b="1" dirty="0">
                <a:latin typeface="微软雅黑" panose="020B0503020204020204" pitchFamily="34" charset="-122"/>
                <a:ea typeface="微软雅黑" panose="020B0503020204020204" pitchFamily="34" charset="-122"/>
              </a:endParaRPr>
            </a:p>
          </p:txBody>
        </p:sp>
        <p:sp>
          <p:nvSpPr>
            <p:cNvPr id="30" name="文本框 29"/>
            <p:cNvSpPr txBox="1"/>
            <p:nvPr/>
          </p:nvSpPr>
          <p:spPr>
            <a:xfrm>
              <a:off x="1780065" y="2210198"/>
              <a:ext cx="6050280" cy="1732915"/>
            </a:xfrm>
            <a:prstGeom prst="rect">
              <a:avLst/>
            </a:prstGeom>
            <a:noFill/>
          </p:spPr>
          <p:txBody>
            <a:bodyPr wrap="none" rtlCol="0">
              <a:spAutoFit/>
            </a:bodyPr>
            <a:lstStyle/>
            <a:p>
              <a:pPr algn="l">
                <a:lnSpc>
                  <a:spcPts val="3200"/>
                </a:lnSpc>
              </a:pPr>
              <a:r>
                <a:rPr lang="zh-CN" altLang="en-US" sz="3200" dirty="0">
                  <a:solidFill>
                    <a:schemeClr val="tx1">
                      <a:lumMod val="75000"/>
                      <a:lumOff val="25000"/>
                    </a:schemeClr>
                  </a:solidFill>
                  <a:latin typeface="苹方 常规" panose="020B0300000000000000" pitchFamily="34" charset="-122"/>
                  <a:ea typeface="苹方 常规" panose="020B0300000000000000" pitchFamily="34" charset="-122"/>
                </a:rPr>
                <a:t>动态发布</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rPr>
                <a:t>用户可以发布动态，并且可以对要发布的动态</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sym typeface="+mn-ea"/>
                </a:rPr>
                <a:t>进行相应的权限设置。对于已经发布的动态</a:t>
              </a:r>
            </a:p>
            <a:p>
              <a:pPr algn="l">
                <a:lnSpc>
                  <a:spcPts val="3200"/>
                </a:lnSpc>
              </a:pPr>
              <a:r>
                <a:rPr lang="zh-CN" altLang="en-US" sz="1400" b="1" dirty="0">
                  <a:solidFill>
                    <a:schemeClr val="tx1">
                      <a:lumMod val="75000"/>
                      <a:lumOff val="25000"/>
                    </a:schemeClr>
                  </a:solidFill>
                  <a:latin typeface="苹方 常规" panose="020B0300000000000000" pitchFamily="34" charset="-122"/>
                  <a:ea typeface="苹方 常规" panose="020B0300000000000000" pitchFamily="34" charset="-122"/>
                  <a:sym typeface="+mn-ea"/>
                </a:rPr>
                <a:t>系统仍然为用户提供了相应的操作权限（用户可以对他人的动态进行浏览）</a:t>
              </a:r>
            </a:p>
          </p:txBody>
        </p:sp>
      </p:grpSp>
      <p:sp>
        <p:nvSpPr>
          <p:cNvPr id="31" name="椭圆 30"/>
          <p:cNvSpPr/>
          <p:nvPr/>
        </p:nvSpPr>
        <p:spPr>
          <a:xfrm>
            <a:off x="8674397"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1" idx="2"/>
            <a:endCxn id="33" idx="6"/>
          </p:cNvCxnSpPr>
          <p:nvPr/>
        </p:nvCxnSpPr>
        <p:spPr>
          <a:xfrm flipH="1">
            <a:off x="3466116" y="1288387"/>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3358116" y="1234387"/>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5242559" y="689066"/>
            <a:ext cx="1706880" cy="553085"/>
          </a:xfrm>
          <a:prstGeom prst="rect">
            <a:avLst/>
          </a:prstGeom>
          <a:noFill/>
        </p:spPr>
        <p:txBody>
          <a:bodyPr wrap="none" rtlCol="0">
            <a:spAutoFit/>
          </a:bodyPr>
          <a:lstStyle/>
          <a:p>
            <a:pPr algn="ctr"/>
            <a:r>
              <a:rPr lang="zh-CN" altLang="en-US" sz="3000" dirty="0">
                <a:solidFill>
                  <a:schemeClr val="tx1">
                    <a:lumMod val="75000"/>
                    <a:lumOff val="25000"/>
                  </a:schemeClr>
                </a:solidFill>
                <a:latin typeface="汉仪雅酷黑W" panose="00020600040101010101" pitchFamily="18" charset="-122"/>
                <a:ea typeface="汉仪雅酷黑W" panose="00020600040101010101" pitchFamily="18" charset="-122"/>
              </a:rPr>
              <a:t>产品简介</a:t>
            </a:r>
          </a:p>
        </p:txBody>
      </p:sp>
      <p:sp>
        <p:nvSpPr>
          <p:cNvPr id="35" name="矩形 34"/>
          <p:cNvSpPr/>
          <p:nvPr/>
        </p:nvSpPr>
        <p:spPr>
          <a:xfrm>
            <a:off x="5181599" y="0"/>
            <a:ext cx="1828800" cy="609956"/>
          </a:xfrm>
          <a:prstGeom prst="rect">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8674397"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连接符 36"/>
          <p:cNvCxnSpPr>
            <a:stCxn id="36" idx="2"/>
            <a:endCxn id="38" idx="6"/>
          </p:cNvCxnSpPr>
          <p:nvPr/>
        </p:nvCxnSpPr>
        <p:spPr>
          <a:xfrm flipH="1">
            <a:off x="3466116" y="594845"/>
            <a:ext cx="5208281" cy="0"/>
          </a:xfrm>
          <a:prstGeom prst="line">
            <a:avLst/>
          </a:prstGeom>
          <a:ln w="25400">
            <a:solidFill>
              <a:srgbClr val="E1AD58"/>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3358116" y="540845"/>
            <a:ext cx="108000" cy="108000"/>
          </a:xfrm>
          <a:prstGeom prst="ellipse">
            <a:avLst/>
          </a:prstGeom>
          <a:solidFill>
            <a:srgbClr val="E1A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7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0-#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15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000" fill="hold"/>
                                        <p:tgtEl>
                                          <p:spTgt spid="28"/>
                                        </p:tgtEl>
                                        <p:attrNameLst>
                                          <p:attrName>ppt_x</p:attrName>
                                        </p:attrNameLst>
                                      </p:cBhvr>
                                      <p:tavLst>
                                        <p:tav tm="0">
                                          <p:val>
                                            <p:strVal val="0-#ppt_w/2"/>
                                          </p:val>
                                        </p:tav>
                                        <p:tav tm="100000">
                                          <p:val>
                                            <p:strVal val="#ppt_x"/>
                                          </p:val>
                                        </p:tav>
                                      </p:tavLst>
                                    </p:anim>
                                    <p:anim calcmode="lin" valueType="num">
                                      <p:cBhvr additive="base">
                                        <p:cTn id="16"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1410</Words>
  <Application>Microsoft Office PowerPoint</Application>
  <PresentationFormat>自定义</PresentationFormat>
  <Paragraphs>173</Paragraphs>
  <Slides>21</Slides>
  <Notes>20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高志远</dc:creator>
  <cp:lastModifiedBy>lenovo</cp:lastModifiedBy>
  <cp:revision>191</cp:revision>
  <dcterms:created xsi:type="dcterms:W3CDTF">2018-03-07T13:05:00Z</dcterms:created>
  <dcterms:modified xsi:type="dcterms:W3CDTF">2018-06-27T02:58:44Z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