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3" r:id="rId5"/>
    <p:sldId id="288" r:id="rId6"/>
    <p:sldId id="287" r:id="rId7"/>
    <p:sldId id="274" r:id="rId8"/>
    <p:sldId id="275" r:id="rId9"/>
    <p:sldId id="276" r:id="rId10"/>
    <p:sldId id="277" r:id="rId11"/>
    <p:sldId id="279" r:id="rId12"/>
    <p:sldId id="289" r:id="rId13"/>
    <p:sldId id="258" r:id="rId14"/>
    <p:sldId id="259" r:id="rId15"/>
    <p:sldId id="260" r:id="rId16"/>
    <p:sldId id="261" r:id="rId17"/>
    <p:sldId id="265" r:id="rId18"/>
    <p:sldId id="266" r:id="rId19"/>
    <p:sldId id="267" r:id="rId20"/>
    <p:sldId id="293" r:id="rId21"/>
    <p:sldId id="269" r:id="rId22"/>
    <p:sldId id="272" r:id="rId23"/>
    <p:sldId id="270" r:id="rId24"/>
    <p:sldId id="281" r:id="rId25"/>
    <p:sldId id="273" r:id="rId26"/>
    <p:sldId id="291" r:id="rId27"/>
    <p:sldId id="29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55CF2-0C6F-4A93-A6E3-0F4FB6948E58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5644B-7D16-4D7B-9991-97A11F66D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EDB44-E28D-F9CC-ACC9-CCD66217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7C0C4-1561-17BF-F9E1-FCEC006D5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2EBC3-9700-2230-1992-24DDE63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B7D6-51C5-47D8-80FA-B1497FD759FD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5F258-16CF-180C-FB05-01086B27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54F7-FDBD-B481-FFA6-10242B3E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8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AB86-92FB-A0D9-4805-DFC61D63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49BCA-DC1A-248B-1516-CD32B4A41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F4FBD-C7DA-48CC-0345-5E82393E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81B-178C-448B-B968-767F22924D61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6F087-01E5-524B-DB01-878AD787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46E2B-111C-8882-D203-2C3FB3DB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09F0DE-6769-55AB-20DB-C8F9F689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9983B-48BB-C7D4-9FD9-2579685D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FA85-5DF5-7887-1EAB-FB10B635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C49-801D-42BE-A4BE-0C49287B838D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589DD-B35D-FA4F-49D9-596E22A2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89D2C-FC42-FC5D-8F42-5740F00D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7DCCB-7315-A02B-C66F-A6B69194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BD1A-C627-C44C-2C4B-2CDD94A3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C63B4-C598-0D46-4361-E7DFDB95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11D1-45B3-4A82-B2E4-9E65DCD8A117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30901-E15A-66E1-4BAA-9D918463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AB1E-E3DB-57EF-6854-F41C85C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D868-2A86-84A7-6AFC-960094ED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894DA-86C4-64D5-416C-097F4DD0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934B6-64DC-BF62-14CD-BE3AFB93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692-06DC-487E-A181-108F1E3AEA15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260C8-9F5F-F187-129B-F1CD39EF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13E8D-BFCB-6810-1869-5AEAAB8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1FA01-0754-B54D-BECC-6A0D7766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46984-C612-47FD-FC7C-0739A8E3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B1477-B080-CA19-D65D-EB24BEA5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5825B-36F4-7705-6B24-E6FEE0F3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8256-A1A0-4C60-B41A-ADF312325090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F7598-0584-ED62-634B-E5CB4F8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8607E-BBE6-BD8D-248B-C93255AD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1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0EBF5-E104-4225-9328-1E38E3DF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94C8D-D124-959A-3F40-F649D967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9BD1D-4AA1-85E6-9A3D-E2A438D2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19619-690D-33E5-E47E-D4B120879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DEC7D6-5B13-C579-2A3F-2259F1AFB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6BCC2-2D14-EEE6-6F7D-CE96CF08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61ED-A403-4E88-AC02-172A5B9679E0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170BE5-4A25-5081-230C-C8403AD9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211BF9-6053-DC73-7EDE-4346D8CF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C80E-3BBD-D123-CB83-8EA1F50C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987C8D-3FAC-1779-9811-9BF8A1E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2FD7-E274-4357-B4CB-7DFDA4E2B7A7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CA866-CEC6-0D56-B411-4E23837D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634A59-8239-465E-4291-26113B3E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5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97601-3550-BA10-3F87-3957929D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5D53-FD2A-479E-BBE5-2B7DD330A75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C031B-743C-2DB7-46F3-E7BD5E48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FB9BE-8715-E699-5A4A-69AC94FD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8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7D9C-0B86-F16F-9623-0C16B07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9BC4A-9879-4BE6-2058-EFDC912C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A08BA-2745-477D-D39F-9C689A4B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C8EE2-FF80-7F2B-3E26-852FE2C3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EABA-64CA-4900-B7D5-1F43A054AA80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1D5D5-4475-6190-1E3D-831F1C33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AECDD-7D8B-1C9B-3C3B-76289F8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544FA-A2FE-4D72-EDF9-B48F7FB3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87C8D-1F1F-4742-2C16-EC6FF4990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28F90-2F61-4C7A-BBE3-5ACB20D38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E2D1D-AF18-C851-AC2E-940A8805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073F-CA07-4442-AAFB-A0B12ECF20BB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92BD2-15DE-327C-DB4E-52264275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09AF8-5771-F400-9FF0-483D8AB9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42F74B-853E-6E84-ECE4-A581439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3673C-67C4-1E50-7F75-6C990B75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63E92-4DC2-1BE3-9250-1210B38FC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26FE-2744-46C8-A7AE-A9166D6BFD19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FA90B-7373-8523-3F5A-4929F9B3D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A6071-1FCC-DAF0-4F5D-1FE6EFCEC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A86C-3489-43DD-B31F-8391C058F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1A4433-10B7-59B0-4101-997E8A5243B0}"/>
              </a:ext>
            </a:extLst>
          </p:cNvPr>
          <p:cNvSpPr txBox="1"/>
          <p:nvPr/>
        </p:nvSpPr>
        <p:spPr>
          <a:xfrm>
            <a:off x="1906804" y="2020452"/>
            <a:ext cx="8428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Nonlinear properties calculation for Gold</a:t>
            </a:r>
          </a:p>
          <a:p>
            <a:endParaRPr lang="en-US" altLang="zh-CN" sz="3200" dirty="0"/>
          </a:p>
          <a:p>
            <a:r>
              <a:rPr lang="en-US" altLang="zh-CN" sz="2400" dirty="0"/>
              <a:t>Xiao Chen</a:t>
            </a:r>
          </a:p>
          <a:p>
            <a:r>
              <a:rPr lang="en-US" altLang="zh-CN" sz="2400" dirty="0"/>
              <a:t>22/07/2022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E48919-F32D-F7FB-52F7-7AA4E0D0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8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4F088-082A-B006-F6AB-8A2D8913AB46}"/>
              </a:ext>
            </a:extLst>
          </p:cNvPr>
          <p:cNvSpPr txBox="1"/>
          <p:nvPr/>
        </p:nvSpPr>
        <p:spPr>
          <a:xfrm>
            <a:off x="191834" y="159832"/>
            <a:ext cx="96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[10,20, 30,40]  Ha/e   without envelope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BA9200E2-8D9E-DC6D-0399-260115994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68" y="1677840"/>
            <a:ext cx="9920360" cy="42910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8CFFF8-0DA8-3B27-EF54-9A01D8E50CDA}"/>
              </a:ext>
            </a:extLst>
          </p:cNvPr>
          <p:cNvSpPr txBox="1"/>
          <p:nvPr/>
        </p:nvSpPr>
        <p:spPr>
          <a:xfrm>
            <a:off x="519321" y="952203"/>
            <a:ext cx="212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3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C3845-28D8-B55A-84A5-D697D6E4EDE6}"/>
                  </a:ext>
                </a:extLst>
              </p:cNvPr>
              <p:cNvSpPr txBox="1"/>
              <p:nvPr/>
            </p:nvSpPr>
            <p:spPr>
              <a:xfrm>
                <a:off x="3325173" y="889116"/>
                <a:ext cx="6499210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=0.18)</m:t>
                    </m:r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C3845-28D8-B55A-84A5-D697D6E4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73" y="889116"/>
                <a:ext cx="6499210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44A03F-6C77-DEF1-1959-34761C43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, 散点图&#10;&#10;描述已自动生成">
            <a:extLst>
              <a:ext uri="{FF2B5EF4-FFF2-40B4-BE49-F238E27FC236}">
                <a16:creationId xmlns:a16="http://schemas.microsoft.com/office/drawing/2014/main" id="{3B633DE8-F292-F33B-93E6-955C5485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9" y="2137975"/>
            <a:ext cx="9872735" cy="40814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1CE348-9C3B-7A9B-ECDE-FEB7DABB7F94}"/>
              </a:ext>
            </a:extLst>
          </p:cNvPr>
          <p:cNvSpPr txBox="1"/>
          <p:nvPr/>
        </p:nvSpPr>
        <p:spPr>
          <a:xfrm>
            <a:off x="191834" y="159832"/>
            <a:ext cx="96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[10,20, 30,40]  Ha/e   without envelope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B2EBDC-73E0-22FC-497F-37280E962A9C}"/>
              </a:ext>
            </a:extLst>
          </p:cNvPr>
          <p:cNvSpPr txBox="1"/>
          <p:nvPr/>
        </p:nvSpPr>
        <p:spPr>
          <a:xfrm>
            <a:off x="519321" y="952203"/>
            <a:ext cx="2756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1 or 2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F6A65D-4F39-B9D1-6564-DD814EA5B1D1}"/>
                  </a:ext>
                </a:extLst>
              </p:cNvPr>
              <p:cNvSpPr txBox="1"/>
              <p:nvPr/>
            </p:nvSpPr>
            <p:spPr>
              <a:xfrm>
                <a:off x="4095297" y="751208"/>
                <a:ext cx="5525404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F6A65D-4F39-B9D1-6564-DD814EA5B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97" y="751208"/>
                <a:ext cx="5525404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C7DE41-5510-EA77-1D06-7EF81231FF85}"/>
                  </a:ext>
                </a:extLst>
              </p:cNvPr>
              <p:cNvSpPr txBox="1"/>
              <p:nvPr/>
            </p:nvSpPr>
            <p:spPr>
              <a:xfrm>
                <a:off x="4095297" y="1443383"/>
                <a:ext cx="4427366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3.50947×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C7DE41-5510-EA77-1D06-7EF81231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97" y="1443383"/>
                <a:ext cx="4427366" cy="537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7A43C1-DE50-1800-0EEF-294416DE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7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DE25A7-0BA1-E66D-CF1C-20CF734D78E2}"/>
              </a:ext>
            </a:extLst>
          </p:cNvPr>
          <p:cNvSpPr txBox="1"/>
          <p:nvPr/>
        </p:nvSpPr>
        <p:spPr>
          <a:xfrm>
            <a:off x="1367998" y="3465906"/>
            <a:ext cx="829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</a:rPr>
              <a:t>Find the suitable amplitude range ? 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CF911-8C67-447A-3084-8F35E614D282}"/>
              </a:ext>
            </a:extLst>
          </p:cNvPr>
          <p:cNvSpPr txBox="1"/>
          <p:nvPr/>
        </p:nvSpPr>
        <p:spPr>
          <a:xfrm>
            <a:off x="1447385" y="1257805"/>
            <a:ext cx="76866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How to calculate intensity exactly? </a:t>
            </a:r>
          </a:p>
          <a:p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>
                <a:solidFill>
                  <a:srgbClr val="00B0F0"/>
                </a:solidFill>
              </a:rPr>
              <a:t>Do we need epsilon modification?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5C3110-B988-CE8B-ED38-D27D39A4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3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52169E72-E7F0-BA91-3438-90DA06D3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3" y="1297443"/>
            <a:ext cx="4930202" cy="31675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95F265-0DC2-3D97-A07F-F7ECBA9A4BF7}"/>
              </a:ext>
            </a:extLst>
          </p:cNvPr>
          <p:cNvSpPr txBox="1"/>
          <p:nvPr/>
        </p:nvSpPr>
        <p:spPr>
          <a:xfrm>
            <a:off x="1480199" y="5214969"/>
            <a:ext cx="9486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Gaussian shape  Propagation time = 400 [</a:t>
            </a:r>
            <a:r>
              <a:rPr lang="en-US" altLang="zh-CN" dirty="0" err="1"/>
              <a:t>hbar</a:t>
            </a:r>
            <a:r>
              <a:rPr lang="en-US" altLang="zh-CN" dirty="0"/>
              <a:t>/Ha]   dt = 0.2 [</a:t>
            </a:r>
            <a:r>
              <a:rPr lang="en-US" altLang="zh-CN" dirty="0" err="1"/>
              <a:t>hbar</a:t>
            </a:r>
            <a:r>
              <a:rPr lang="en-US" altLang="zh-CN" dirty="0"/>
              <a:t>/Ha] </a:t>
            </a:r>
          </a:p>
          <a:p>
            <a:r>
              <a:rPr lang="en-US" altLang="zh-CN" dirty="0"/>
              <a:t>A= [0.04, 0.06, 0.08, 0.1, 0.12, 0.14, 0.16, 0.2, 0.3, 0.4, 0.5, 0.6, 0.8, 1, 1.2, 1.4, 1.6,1.8, 2]   Ha/e</a:t>
            </a:r>
          </a:p>
          <a:p>
            <a:r>
              <a:rPr lang="en-US" altLang="zh-CN" dirty="0"/>
              <a:t>Intensity =  [0.02, 0.04, 0.06, 0.10, 0.14, 0.19, 0.25, 0.39, 0.88, 1.56, 2.44, 3.52, 6.26, 9.78, 14.08, </a:t>
            </a:r>
          </a:p>
          <a:p>
            <a:r>
              <a:rPr lang="en-US" altLang="zh-CN" dirty="0"/>
              <a:t>                   19.16, 25.02, 31.67, 39.10 ]</a:t>
            </a:r>
            <a:r>
              <a:rPr lang="en-US" altLang="zh-CN" dirty="0">
                <a:solidFill>
                  <a:srgbClr val="FF0000"/>
                </a:solidFill>
              </a:rPr>
              <a:t> GW/cm^2</a:t>
            </a:r>
          </a:p>
          <a:p>
            <a:r>
              <a:rPr lang="en-US" altLang="zh-CN" dirty="0"/>
              <a:t>Spacing = 0.5 [Bohr]   k = 20   LDA  </a:t>
            </a:r>
          </a:p>
        </p:txBody>
      </p:sp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DEEB85E0-5E13-32C5-C11E-7060D9D0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06" y="1157172"/>
            <a:ext cx="4930202" cy="36908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690162-2BFF-FD7C-B49A-FC956A130E1B}"/>
              </a:ext>
            </a:extLst>
          </p:cNvPr>
          <p:cNvSpPr txBox="1"/>
          <p:nvPr/>
        </p:nvSpPr>
        <p:spPr>
          <a:xfrm>
            <a:off x="353023" y="368478"/>
            <a:ext cx="234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1/2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EB83E2-39E6-ACA2-7563-F0976E434390}"/>
                  </a:ext>
                </a:extLst>
              </p:cNvPr>
              <p:cNvSpPr txBox="1"/>
              <p:nvPr/>
            </p:nvSpPr>
            <p:spPr>
              <a:xfrm>
                <a:off x="2998264" y="100493"/>
                <a:ext cx="5525404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EB83E2-39E6-ACA2-7563-F0976E43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64" y="100493"/>
                <a:ext cx="5525404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68519F-61BE-D78B-D8DC-FC55A4A92F0F}"/>
                  </a:ext>
                </a:extLst>
              </p:cNvPr>
              <p:cNvSpPr txBox="1"/>
              <p:nvPr/>
            </p:nvSpPr>
            <p:spPr>
              <a:xfrm>
                <a:off x="3057098" y="759860"/>
                <a:ext cx="4427366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3.50947×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68519F-61BE-D78B-D8DC-FC55A4A9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759860"/>
                <a:ext cx="4427366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6FADE2-7DB1-EEEC-D4A3-7A5A22A7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4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5C5AA477-7843-47F9-E7DD-9CCF2F22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83" y="3233744"/>
            <a:ext cx="8562408" cy="3328284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E2D55F64-F492-6655-24DD-37DD4855A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23" y="120892"/>
            <a:ext cx="8434396" cy="29809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456471-BAFE-6F55-5BF4-4A01196F5A21}"/>
              </a:ext>
            </a:extLst>
          </p:cNvPr>
          <p:cNvSpPr/>
          <p:nvPr/>
        </p:nvSpPr>
        <p:spPr>
          <a:xfrm>
            <a:off x="7752899" y="3466919"/>
            <a:ext cx="2608856" cy="1001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3B3969-6751-E429-8D55-6D6C48C0A463}"/>
              </a:ext>
            </a:extLst>
          </p:cNvPr>
          <p:cNvSpPr txBox="1"/>
          <p:nvPr/>
        </p:nvSpPr>
        <p:spPr>
          <a:xfrm>
            <a:off x="8930880" y="401295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saturation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C2EF2F-5239-C65D-7B5F-F207C918A64F}"/>
              </a:ext>
            </a:extLst>
          </p:cNvPr>
          <p:cNvSpPr/>
          <p:nvPr/>
        </p:nvSpPr>
        <p:spPr>
          <a:xfrm>
            <a:off x="2790871" y="4350984"/>
            <a:ext cx="195014" cy="1672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5282A0-14BF-3F00-2C3B-3F8CCC0B6F5E}"/>
              </a:ext>
            </a:extLst>
          </p:cNvPr>
          <p:cNvSpPr/>
          <p:nvPr/>
        </p:nvSpPr>
        <p:spPr>
          <a:xfrm>
            <a:off x="7142577" y="4736679"/>
            <a:ext cx="397973" cy="128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AE303-8CF7-07DE-33B9-C99605FDBD8B}"/>
              </a:ext>
            </a:extLst>
          </p:cNvPr>
          <p:cNvSpPr txBox="1"/>
          <p:nvPr/>
        </p:nvSpPr>
        <p:spPr>
          <a:xfrm>
            <a:off x="7592504" y="544811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Nonlinear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C61837-34AC-28CC-79CE-30C4C12DA5C9}"/>
              </a:ext>
            </a:extLst>
          </p:cNvPr>
          <p:cNvSpPr txBox="1"/>
          <p:nvPr/>
        </p:nvSpPr>
        <p:spPr>
          <a:xfrm>
            <a:off x="3357302" y="5309619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range</a:t>
            </a:r>
          </a:p>
          <a:p>
            <a:r>
              <a:rPr lang="en-US" altLang="zh-CN" dirty="0"/>
              <a:t>(should be flatten)</a:t>
            </a:r>
            <a:endParaRPr lang="zh-CN" altLang="en-US" dirty="0"/>
          </a:p>
        </p:txBody>
      </p:sp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2156FF02-9DBA-DA05-5F8F-FD474FFAB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45" y="1356563"/>
            <a:ext cx="4006832" cy="113022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5207FB-A275-CC42-90F4-458EDF3C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B01C0A6-A3C8-1DD8-F9DD-28783D2D99E2}"/>
              </a:ext>
            </a:extLst>
          </p:cNvPr>
          <p:cNvSpPr txBox="1"/>
          <p:nvPr/>
        </p:nvSpPr>
        <p:spPr>
          <a:xfrm>
            <a:off x="195015" y="168282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Double log coordinate system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12" name="图片 11" descr="图表, 折线图, 散点图&#10;&#10;描述已自动生成">
            <a:extLst>
              <a:ext uri="{FF2B5EF4-FFF2-40B4-BE49-F238E27FC236}">
                <a16:creationId xmlns:a16="http://schemas.microsoft.com/office/drawing/2014/main" id="{66FB2DBA-3F33-DDD3-BF9A-44AD9856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45" y="642639"/>
            <a:ext cx="7684077" cy="3096848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AA023A3-83C9-3D31-FF9B-991129D2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76" y="3461982"/>
            <a:ext cx="7867118" cy="32277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F382ABF-85B2-A8A1-3B2A-630834113854}"/>
              </a:ext>
            </a:extLst>
          </p:cNvPr>
          <p:cNvSpPr/>
          <p:nvPr/>
        </p:nvSpPr>
        <p:spPr>
          <a:xfrm>
            <a:off x="7602051" y="4512860"/>
            <a:ext cx="1441865" cy="1556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4A4E9A-D788-0EFE-18A2-BED8B3B7CDE7}"/>
              </a:ext>
            </a:extLst>
          </p:cNvPr>
          <p:cNvSpPr txBox="1"/>
          <p:nvPr/>
        </p:nvSpPr>
        <p:spPr>
          <a:xfrm>
            <a:off x="7889433" y="569993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Nonlinear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AE5A9D-087F-42C8-4309-B5A164359C7A}"/>
              </a:ext>
            </a:extLst>
          </p:cNvPr>
          <p:cNvSpPr/>
          <p:nvPr/>
        </p:nvSpPr>
        <p:spPr>
          <a:xfrm>
            <a:off x="8830101" y="3648501"/>
            <a:ext cx="914400" cy="8643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0FFD1-3D7E-2343-C487-BA8C1777FE05}"/>
              </a:ext>
            </a:extLst>
          </p:cNvPr>
          <p:cNvSpPr txBox="1"/>
          <p:nvPr/>
        </p:nvSpPr>
        <p:spPr>
          <a:xfrm>
            <a:off x="9744501" y="408068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saturation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54F2AA-3FC9-7B56-31B6-EF4CF4EDD706}"/>
              </a:ext>
            </a:extLst>
          </p:cNvPr>
          <p:cNvSpPr/>
          <p:nvPr/>
        </p:nvSpPr>
        <p:spPr>
          <a:xfrm>
            <a:off x="6626151" y="4130722"/>
            <a:ext cx="975900" cy="1938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689290-20CC-E73B-4438-6303E8928170}"/>
              </a:ext>
            </a:extLst>
          </p:cNvPr>
          <p:cNvSpPr txBox="1"/>
          <p:nvPr/>
        </p:nvSpPr>
        <p:spPr>
          <a:xfrm>
            <a:off x="6622714" y="373948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ACB600-703E-BF72-279C-E64E5E25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3C2E7ED1-D83A-AFA6-CA87-1735B368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41" y="2144553"/>
            <a:ext cx="8610173" cy="322773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1BDC47D-0DEF-3658-82FD-D9C966507CDC}"/>
              </a:ext>
            </a:extLst>
          </p:cNvPr>
          <p:cNvCxnSpPr>
            <a:cxnSpLocks/>
          </p:cNvCxnSpPr>
          <p:nvPr/>
        </p:nvCxnSpPr>
        <p:spPr>
          <a:xfrm flipV="1">
            <a:off x="7063848" y="4550332"/>
            <a:ext cx="312023" cy="9057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00C6691-7958-19C4-D8E1-90AB1FFAAA1E}"/>
              </a:ext>
            </a:extLst>
          </p:cNvPr>
          <p:cNvCxnSpPr>
            <a:cxnSpLocks/>
          </p:cNvCxnSpPr>
          <p:nvPr/>
        </p:nvCxnSpPr>
        <p:spPr>
          <a:xfrm flipH="1" flipV="1">
            <a:off x="7575941" y="4447046"/>
            <a:ext cx="456658" cy="9656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1153A6-B988-EE1F-94D4-3AA58187C49A}"/>
              </a:ext>
            </a:extLst>
          </p:cNvPr>
          <p:cNvCxnSpPr>
            <a:cxnSpLocks/>
          </p:cNvCxnSpPr>
          <p:nvPr/>
        </p:nvCxnSpPr>
        <p:spPr>
          <a:xfrm flipH="1" flipV="1">
            <a:off x="7887242" y="4143689"/>
            <a:ext cx="290715" cy="1704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3B6D9E-2625-2F4A-84AE-061EAD87EA56}"/>
              </a:ext>
            </a:extLst>
          </p:cNvPr>
          <p:cNvSpPr txBox="1"/>
          <p:nvPr/>
        </p:nvSpPr>
        <p:spPr>
          <a:xfrm>
            <a:off x="6348026" y="545606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0.16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8E9FB3-7BD8-9E19-E5A0-5425DE36034A}"/>
              </a:ext>
            </a:extLst>
          </p:cNvPr>
          <p:cNvSpPr txBox="1"/>
          <p:nvPr/>
        </p:nvSpPr>
        <p:spPr>
          <a:xfrm>
            <a:off x="7664034" y="541272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0.20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1DD569-CD30-535E-B917-529959D335F8}"/>
              </a:ext>
            </a:extLst>
          </p:cNvPr>
          <p:cNvSpPr txBox="1"/>
          <p:nvPr/>
        </p:nvSpPr>
        <p:spPr>
          <a:xfrm>
            <a:off x="8134620" y="428993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0.30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404E11-7CF6-674F-16CB-A37A4BDD2892}"/>
              </a:ext>
            </a:extLst>
          </p:cNvPr>
          <p:cNvSpPr txBox="1"/>
          <p:nvPr/>
        </p:nvSpPr>
        <p:spPr>
          <a:xfrm>
            <a:off x="217836" y="341499"/>
            <a:ext cx="735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Choose the amplitude range A  = [0.16, 0.20, 0.30, 0.40]  Ha/e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9A0B22-41A7-977F-A3E8-4654010CE167}"/>
              </a:ext>
            </a:extLst>
          </p:cNvPr>
          <p:cNvCxnSpPr>
            <a:cxnSpLocks/>
          </p:cNvCxnSpPr>
          <p:nvPr/>
        </p:nvCxnSpPr>
        <p:spPr>
          <a:xfrm flipH="1" flipV="1">
            <a:off x="8159357" y="3780810"/>
            <a:ext cx="290715" cy="1704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F393DDC-7D33-2A9B-A2D1-311C9C6FB867}"/>
              </a:ext>
            </a:extLst>
          </p:cNvPr>
          <p:cNvSpPr txBox="1"/>
          <p:nvPr/>
        </p:nvSpPr>
        <p:spPr>
          <a:xfrm>
            <a:off x="8395361" y="380848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0.40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1839FD-8A9C-FE58-3679-35231FCE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61" y="1031596"/>
            <a:ext cx="36402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effectLst/>
                <a:latin typeface="+mj-lt"/>
                <a:ea typeface="JetBrains Mono"/>
              </a:rPr>
              <a:t>spacing = 0.5, k = 20, LDA, dt = 0.2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9FC2E-7542-5B51-28AB-28930DC6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6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AAC53D7F-4985-990D-3616-68294187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6" y="929239"/>
            <a:ext cx="9700152" cy="51182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6E2F44-2D62-78F0-89C8-B4B4A1AD1324}"/>
              </a:ext>
            </a:extLst>
          </p:cNvPr>
          <p:cNvSpPr txBox="1"/>
          <p:nvPr/>
        </p:nvSpPr>
        <p:spPr>
          <a:xfrm>
            <a:off x="187501" y="294175"/>
            <a:ext cx="11448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Choose the amplitude range A  = [0.16, 0.20, 0.30, 0.40]  Ha/e   T = 400 au = 10 fs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DB15C7-109A-D4C0-A09E-386A9291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7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885C5D2D-1305-C007-49EA-8E231AAD7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67" y="3429000"/>
            <a:ext cx="6137871" cy="2949874"/>
          </a:xfrm>
          <a:prstGeom prst="rect">
            <a:avLst/>
          </a:prstGeom>
        </p:spPr>
      </p:pic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078A0E1C-45BA-3A1F-3792-706C70D6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67" y="364027"/>
            <a:ext cx="6249120" cy="29246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9A5EED5-248F-7D63-72AC-7EF4017F8ACA}"/>
              </a:ext>
            </a:extLst>
          </p:cNvPr>
          <p:cNvSpPr txBox="1"/>
          <p:nvPr/>
        </p:nvSpPr>
        <p:spPr>
          <a:xfrm>
            <a:off x="165832" y="23647"/>
            <a:ext cx="1121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Choose the amplitude range A  = [0.16, 0.20, 0.30, 0.40]  Ha/e T = 400 au = 10 fs 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F22BC7-3CE9-B54D-200E-3FE41C9F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7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4963FFC1-64FA-3143-A88D-72DFA9DB9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5" y="741791"/>
            <a:ext cx="9791772" cy="20288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C2BA29-B731-1867-27F6-18A9E268EFB9}"/>
              </a:ext>
            </a:extLst>
          </p:cNvPr>
          <p:cNvSpPr txBox="1"/>
          <p:nvPr/>
        </p:nvSpPr>
        <p:spPr>
          <a:xfrm>
            <a:off x="161498" y="159832"/>
            <a:ext cx="1127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Choose the amplitude range A  = [0.16, 0.20, 0.30, 0.40]  Ha/e T = 400 au = 10 fs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39B26D66-EE56-E64B-298C-A138C8D7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12" y="3190831"/>
            <a:ext cx="7549342" cy="322481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4EF44B-CE1F-6A01-542D-C23CD231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4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EC7842-D304-0D20-6777-E75EB5318635}"/>
              </a:ext>
            </a:extLst>
          </p:cNvPr>
          <p:cNvSpPr txBox="1"/>
          <p:nvPr/>
        </p:nvSpPr>
        <p:spPr>
          <a:xfrm>
            <a:off x="2414926" y="4883714"/>
            <a:ext cx="71104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383A42"/>
                </a:solidFill>
                <a:latin typeface="+mj-lt"/>
              </a:rPr>
              <a:t>[Ref1] </a:t>
            </a:r>
            <a:r>
              <a:rPr lang="en-US" altLang="zh-CN" sz="1600" b="0" i="1" dirty="0">
                <a:solidFill>
                  <a:srgbClr val="383A42"/>
                </a:solidFill>
                <a:effectLst/>
                <a:latin typeface="+mj-lt"/>
              </a:rPr>
              <a:t>https://refractiveindex.info/?shelf=main&amp;book=Au&amp;page=McPeak</a:t>
            </a:r>
          </a:p>
          <a:p>
            <a:endParaRPr lang="en-US" altLang="zh-CN" sz="1600" i="1" dirty="0">
              <a:solidFill>
                <a:srgbClr val="383A42"/>
              </a:solidFill>
              <a:latin typeface="+mj-lt"/>
            </a:endParaRPr>
          </a:p>
          <a:p>
            <a:r>
              <a:rPr lang="en-US" altLang="zh-CN" sz="1600" b="0" i="1" dirty="0">
                <a:solidFill>
                  <a:srgbClr val="383A42"/>
                </a:solidFill>
                <a:effectLst/>
                <a:latin typeface="+mj-lt"/>
              </a:rPr>
              <a:t>[Ref2] https://refractiveindex.info/?shelf=main&amp;book=Au&amp;page=Johnson</a:t>
            </a:r>
          </a:p>
          <a:p>
            <a:endParaRPr lang="en-US" altLang="zh-CN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CE5D6-03D3-AF60-C5A6-1FF38F5FB126}"/>
              </a:ext>
            </a:extLst>
          </p:cNvPr>
          <p:cNvSpPr txBox="1"/>
          <p:nvPr/>
        </p:nvSpPr>
        <p:spPr>
          <a:xfrm>
            <a:off x="377028" y="272290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Linear Experimental data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27B8C20-8B11-7F08-9633-BBBABD69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98" y="2158628"/>
            <a:ext cx="6729883" cy="189833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A4CD7C-4BC5-2EBF-55B5-E86A296D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3C2E7ED1-D83A-AFA6-CA87-1735B368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41" y="2144553"/>
            <a:ext cx="8610173" cy="322773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1BDC47D-0DEF-3658-82FD-D9C966507CDC}"/>
              </a:ext>
            </a:extLst>
          </p:cNvPr>
          <p:cNvCxnSpPr>
            <a:cxnSpLocks/>
          </p:cNvCxnSpPr>
          <p:nvPr/>
        </p:nvCxnSpPr>
        <p:spPr>
          <a:xfrm flipV="1">
            <a:off x="7063848" y="4550332"/>
            <a:ext cx="312023" cy="9057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00C6691-7958-19C4-D8E1-90AB1FFAAA1E}"/>
              </a:ext>
            </a:extLst>
          </p:cNvPr>
          <p:cNvCxnSpPr>
            <a:cxnSpLocks/>
          </p:cNvCxnSpPr>
          <p:nvPr/>
        </p:nvCxnSpPr>
        <p:spPr>
          <a:xfrm flipH="1" flipV="1">
            <a:off x="7575941" y="4447046"/>
            <a:ext cx="456658" cy="9656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1153A6-B988-EE1F-94D4-3AA58187C49A}"/>
              </a:ext>
            </a:extLst>
          </p:cNvPr>
          <p:cNvCxnSpPr>
            <a:cxnSpLocks/>
          </p:cNvCxnSpPr>
          <p:nvPr/>
        </p:nvCxnSpPr>
        <p:spPr>
          <a:xfrm flipH="1" flipV="1">
            <a:off x="7887242" y="4143689"/>
            <a:ext cx="290715" cy="1704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3B6D9E-2625-2F4A-84AE-061EAD87EA56}"/>
              </a:ext>
            </a:extLst>
          </p:cNvPr>
          <p:cNvSpPr txBox="1"/>
          <p:nvPr/>
        </p:nvSpPr>
        <p:spPr>
          <a:xfrm>
            <a:off x="6348026" y="545606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0.16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8E9FB3-7BD8-9E19-E5A0-5425DE36034A}"/>
              </a:ext>
            </a:extLst>
          </p:cNvPr>
          <p:cNvSpPr txBox="1"/>
          <p:nvPr/>
        </p:nvSpPr>
        <p:spPr>
          <a:xfrm>
            <a:off x="7664034" y="541272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0.20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1DD569-CD30-535E-B917-529959D335F8}"/>
              </a:ext>
            </a:extLst>
          </p:cNvPr>
          <p:cNvSpPr txBox="1"/>
          <p:nvPr/>
        </p:nvSpPr>
        <p:spPr>
          <a:xfrm>
            <a:off x="8134620" y="428993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= 0.30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404E11-7CF6-674F-16CB-A37A4BDD2892}"/>
              </a:ext>
            </a:extLst>
          </p:cNvPr>
          <p:cNvSpPr txBox="1"/>
          <p:nvPr/>
        </p:nvSpPr>
        <p:spPr>
          <a:xfrm>
            <a:off x="148498" y="268174"/>
            <a:ext cx="1177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Another amplitude range A  = [0.18, 0.20, 0.22, 0.24]  Ha/e  T = 10,000 au = 240 fs  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CA0568A-7BCE-3BF8-2721-2382F903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71" y="930092"/>
            <a:ext cx="36359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spacing = 0.5, k = 20,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GGA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dt = 0.2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1A724A-7DC0-8906-5688-D3EA0E82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BD8C3C-0854-E914-8F91-7D8327C842CE}"/>
              </a:ext>
            </a:extLst>
          </p:cNvPr>
          <p:cNvSpPr txBox="1"/>
          <p:nvPr/>
        </p:nvSpPr>
        <p:spPr>
          <a:xfrm>
            <a:off x="243838" y="233504"/>
            <a:ext cx="1034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[0.18, 0.20, 0.22, 0.24]  Ha/e T = 10,000 au = 240 fs 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75DC44C0-41BE-27CE-3ED5-C6E1F616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25" y="1192430"/>
            <a:ext cx="9466135" cy="500403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B18E3AE-86D3-F852-6620-A97B062F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97" y="743745"/>
            <a:ext cx="36359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spacing = 0.5, k = 20, GGA, dt = 0.2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6548F1-8F38-4C17-A667-A64EC3F8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6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BD8C3C-0854-E914-8F91-7D8327C842CE}"/>
              </a:ext>
            </a:extLst>
          </p:cNvPr>
          <p:cNvSpPr txBox="1"/>
          <p:nvPr/>
        </p:nvSpPr>
        <p:spPr>
          <a:xfrm>
            <a:off x="243838" y="233504"/>
            <a:ext cx="10620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[0.18, 0.20, 0.22, 0.24]  Ha/e T = 10,000 au = 240 fs 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515A266F-FC2E-B310-6E94-27FFEBD41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39" y="924361"/>
            <a:ext cx="7374219" cy="3825954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401F1F56-B021-8203-A1D9-844E41EEA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72" y="4750315"/>
            <a:ext cx="4295806" cy="16859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E52096-3C4F-DD3C-ABFF-015E19EE21B8}"/>
              </a:ext>
            </a:extLst>
          </p:cNvPr>
          <p:cNvSpPr txBox="1"/>
          <p:nvPr/>
        </p:nvSpPr>
        <p:spPr>
          <a:xfrm>
            <a:off x="3302241" y="143877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 decrease?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1888F-DDF3-FAF3-A98E-006B0BCEDBBE}"/>
              </a:ext>
            </a:extLst>
          </p:cNvPr>
          <p:cNvSpPr txBox="1"/>
          <p:nvPr/>
        </p:nvSpPr>
        <p:spPr>
          <a:xfrm>
            <a:off x="7020512" y="5291386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Maybe still the problem of amplitude choosing.</a:t>
            </a:r>
          </a:p>
          <a:p>
            <a:r>
              <a:rPr lang="en-US" altLang="zh-CN" dirty="0"/>
              <a:t>For some small range, the n decrease.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A73B7-DA32-737B-D8D6-1F76508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3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BD8C3C-0854-E914-8F91-7D8327C842CE}"/>
              </a:ext>
            </a:extLst>
          </p:cNvPr>
          <p:cNvSpPr txBox="1"/>
          <p:nvPr/>
        </p:nvSpPr>
        <p:spPr>
          <a:xfrm>
            <a:off x="243838" y="233504"/>
            <a:ext cx="1178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[0.18, 0.20, 0.22, 0.24]  Ha/e  with envelope T = 10,000 au = 240 fs 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40E6F50-D3BF-2A61-84BE-74CA4ED9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26" y="1302246"/>
            <a:ext cx="9706046" cy="411483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9CD56C-1901-2858-FE09-381D9B1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9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54E0BD-901D-9294-2B99-EA25F0A23ECE}"/>
              </a:ext>
            </a:extLst>
          </p:cNvPr>
          <p:cNvSpPr txBox="1"/>
          <p:nvPr/>
        </p:nvSpPr>
        <p:spPr>
          <a:xfrm>
            <a:off x="243838" y="233504"/>
            <a:ext cx="96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[0.7, 1.2, 1.6, 2]  Ha/e  T = 5000 au = 120 fs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图表, 折线图, 散点图&#10;&#10;描述已自动生成">
            <a:extLst>
              <a:ext uri="{FF2B5EF4-FFF2-40B4-BE49-F238E27FC236}">
                <a16:creationId xmlns:a16="http://schemas.microsoft.com/office/drawing/2014/main" id="{FA7F63EC-925C-3A39-B4BD-09202756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63" y="1582559"/>
            <a:ext cx="7696256" cy="395290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F539FA0-8051-5633-783E-0533AB44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57" y="887050"/>
            <a:ext cx="50183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Spacing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0.20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k = 16   dt  = 0.08  LDA 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0DD8A-04EB-DE5B-AF67-9613ECE0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6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9CBBB7-659B-EF4E-61DB-24081C45665B}"/>
              </a:ext>
            </a:extLst>
          </p:cNvPr>
          <p:cNvSpPr txBox="1"/>
          <p:nvPr/>
        </p:nvSpPr>
        <p:spPr>
          <a:xfrm>
            <a:off x="243838" y="233504"/>
            <a:ext cx="955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[0.7, 1.2, 1.6, 2]  Ha/e T = 5000 au = 120 fs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00A29726-DC74-7F5B-33F7-1FED522F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61" y="1519787"/>
            <a:ext cx="8148697" cy="409578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01D206-6528-BED8-397E-CBC790B6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6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7C64A9-79A4-B067-F1C3-0D135A1B51CE}"/>
              </a:ext>
            </a:extLst>
          </p:cNvPr>
          <p:cNvSpPr txBox="1"/>
          <p:nvPr/>
        </p:nvSpPr>
        <p:spPr>
          <a:xfrm>
            <a:off x="1971809" y="1135417"/>
            <a:ext cx="5785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 step?</a:t>
            </a:r>
          </a:p>
          <a:p>
            <a:endParaRPr lang="en-US" altLang="zh-CN" dirty="0"/>
          </a:p>
          <a:p>
            <a:r>
              <a:rPr lang="en-US" altLang="zh-CN" dirty="0"/>
              <a:t>Finding other amplitude range?</a:t>
            </a:r>
          </a:p>
          <a:p>
            <a:endParaRPr lang="en-US" altLang="zh-CN" dirty="0"/>
          </a:p>
          <a:p>
            <a:r>
              <a:rPr lang="en-US" altLang="zh-CN" dirty="0" err="1"/>
              <a:t>PBE_sol</a:t>
            </a:r>
            <a:r>
              <a:rPr lang="en-US" altLang="zh-CN" dirty="0"/>
              <a:t>?   </a:t>
            </a:r>
            <a:r>
              <a:rPr lang="en-US" altLang="zh-CN" dirty="0" err="1"/>
              <a:t>Mohanmond</a:t>
            </a:r>
            <a:r>
              <a:rPr lang="en-US" altLang="zh-CN" dirty="0"/>
              <a:t> said it works well for gold</a:t>
            </a:r>
          </a:p>
          <a:p>
            <a:endParaRPr lang="en-US" altLang="zh-CN" dirty="0"/>
          </a:p>
          <a:p>
            <a:r>
              <a:rPr lang="en-US" altLang="zh-CN" dirty="0"/>
              <a:t>Spin-orbital interaction including?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F3DFA9-5FE7-767B-DB32-A257E7C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10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E43F3F-A7D7-8712-D8D7-67185DD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D0FCBE7D-036D-151F-4E70-95327D5DB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54" y="1127925"/>
            <a:ext cx="9844159" cy="4448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9B9E30-B804-63AE-627B-8A2F24FD09D0}"/>
              </a:ext>
            </a:extLst>
          </p:cNvPr>
          <p:cNvSpPr txBox="1"/>
          <p:nvPr/>
        </p:nvSpPr>
        <p:spPr>
          <a:xfrm>
            <a:off x="1197364" y="5987313"/>
            <a:ext cx="93726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600" i="1" dirty="0">
                <a:latin typeface="+mj-lt"/>
              </a:rPr>
              <a:t>Robert W. Boyd, Zhimin Shi, and Israel De Leon. The third-order no</a:t>
            </a:r>
            <a:r>
              <a:rPr lang="en-US" altLang="zh-CN" sz="1600" i="1" dirty="0">
                <a:latin typeface="+mj-lt"/>
              </a:rPr>
              <a:t>n</a:t>
            </a:r>
            <a:r>
              <a:rPr lang="zh-CN" altLang="en-US" sz="1600" i="1" dirty="0">
                <a:latin typeface="+mj-lt"/>
              </a:rPr>
              <a:t>linear optical susceptibility of gold. Optics Communications, 326:74–79, 2014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397D03-6C85-A9F6-5E0B-8435EF4300BD}"/>
              </a:ext>
            </a:extLst>
          </p:cNvPr>
          <p:cNvSpPr txBox="1"/>
          <p:nvPr/>
        </p:nvSpPr>
        <p:spPr>
          <a:xfrm>
            <a:off x="377028" y="272290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Nonlinear Experimental data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C0FE112-06A5-56ED-007B-81A3FC87E626}"/>
              </a:ext>
            </a:extLst>
          </p:cNvPr>
          <p:cNvSpPr/>
          <p:nvPr/>
        </p:nvSpPr>
        <p:spPr>
          <a:xfrm>
            <a:off x="2439630" y="3383889"/>
            <a:ext cx="1677337" cy="1309453"/>
          </a:xfrm>
          <a:custGeom>
            <a:avLst/>
            <a:gdLst>
              <a:gd name="connsiteX0" fmla="*/ 1529993 w 1677337"/>
              <a:gd name="connsiteY0" fmla="*/ 5025 h 1309453"/>
              <a:gd name="connsiteX1" fmla="*/ 1386982 w 1677337"/>
              <a:gd name="connsiteY1" fmla="*/ 13692 h 1309453"/>
              <a:gd name="connsiteX2" fmla="*/ 1278641 w 1677337"/>
              <a:gd name="connsiteY2" fmla="*/ 57029 h 1309453"/>
              <a:gd name="connsiteX3" fmla="*/ 1239638 w 1677337"/>
              <a:gd name="connsiteY3" fmla="*/ 74363 h 1309453"/>
              <a:gd name="connsiteX4" fmla="*/ 1213636 w 1677337"/>
              <a:gd name="connsiteY4" fmla="*/ 91698 h 1309453"/>
              <a:gd name="connsiteX5" fmla="*/ 1191968 w 1677337"/>
              <a:gd name="connsiteY5" fmla="*/ 100365 h 1309453"/>
              <a:gd name="connsiteX6" fmla="*/ 1165966 w 1677337"/>
              <a:gd name="connsiteY6" fmla="*/ 117700 h 1309453"/>
              <a:gd name="connsiteX7" fmla="*/ 1126963 w 1677337"/>
              <a:gd name="connsiteY7" fmla="*/ 135034 h 1309453"/>
              <a:gd name="connsiteX8" fmla="*/ 1083627 w 1677337"/>
              <a:gd name="connsiteY8" fmla="*/ 165370 h 1309453"/>
              <a:gd name="connsiteX9" fmla="*/ 1066292 w 1677337"/>
              <a:gd name="connsiteY9" fmla="*/ 174037 h 1309453"/>
              <a:gd name="connsiteX10" fmla="*/ 988287 w 1677337"/>
              <a:gd name="connsiteY10" fmla="*/ 234708 h 1309453"/>
              <a:gd name="connsiteX11" fmla="*/ 966618 w 1677337"/>
              <a:gd name="connsiteY11" fmla="*/ 260710 h 1309453"/>
              <a:gd name="connsiteX12" fmla="*/ 949284 w 1677337"/>
              <a:gd name="connsiteY12" fmla="*/ 278045 h 1309453"/>
              <a:gd name="connsiteX13" fmla="*/ 936283 w 1677337"/>
              <a:gd name="connsiteY13" fmla="*/ 295379 h 1309453"/>
              <a:gd name="connsiteX14" fmla="*/ 914615 w 1677337"/>
              <a:gd name="connsiteY14" fmla="*/ 304047 h 1309453"/>
              <a:gd name="connsiteX15" fmla="*/ 905947 w 1677337"/>
              <a:gd name="connsiteY15" fmla="*/ 317047 h 1309453"/>
              <a:gd name="connsiteX16" fmla="*/ 840943 w 1677337"/>
              <a:gd name="connsiteY16" fmla="*/ 356050 h 1309453"/>
              <a:gd name="connsiteX17" fmla="*/ 784605 w 1677337"/>
              <a:gd name="connsiteY17" fmla="*/ 395053 h 1309453"/>
              <a:gd name="connsiteX18" fmla="*/ 728268 w 1677337"/>
              <a:gd name="connsiteY18" fmla="*/ 447057 h 1309453"/>
              <a:gd name="connsiteX19" fmla="*/ 702266 w 1677337"/>
              <a:gd name="connsiteY19" fmla="*/ 460058 h 1309453"/>
              <a:gd name="connsiteX20" fmla="*/ 684931 w 1677337"/>
              <a:gd name="connsiteY20" fmla="*/ 481726 h 1309453"/>
              <a:gd name="connsiteX21" fmla="*/ 637261 w 1677337"/>
              <a:gd name="connsiteY21" fmla="*/ 525063 h 1309453"/>
              <a:gd name="connsiteX22" fmla="*/ 628594 w 1677337"/>
              <a:gd name="connsiteY22" fmla="*/ 538064 h 1309453"/>
              <a:gd name="connsiteX23" fmla="*/ 611259 w 1677337"/>
              <a:gd name="connsiteY23" fmla="*/ 551065 h 1309453"/>
              <a:gd name="connsiteX24" fmla="*/ 563589 w 1677337"/>
              <a:gd name="connsiteY24" fmla="*/ 607402 h 1309453"/>
              <a:gd name="connsiteX25" fmla="*/ 524586 w 1677337"/>
              <a:gd name="connsiteY25" fmla="*/ 637738 h 1309453"/>
              <a:gd name="connsiteX26" fmla="*/ 494251 w 1677337"/>
              <a:gd name="connsiteY26" fmla="*/ 668073 h 1309453"/>
              <a:gd name="connsiteX27" fmla="*/ 463915 w 1677337"/>
              <a:gd name="connsiteY27" fmla="*/ 689741 h 1309453"/>
              <a:gd name="connsiteX28" fmla="*/ 433579 w 1677337"/>
              <a:gd name="connsiteY28" fmla="*/ 720077 h 1309453"/>
              <a:gd name="connsiteX29" fmla="*/ 390243 w 1677337"/>
              <a:gd name="connsiteY29" fmla="*/ 741745 h 1309453"/>
              <a:gd name="connsiteX30" fmla="*/ 320905 w 1677337"/>
              <a:gd name="connsiteY30" fmla="*/ 780748 h 1309453"/>
              <a:gd name="connsiteX31" fmla="*/ 286235 w 1677337"/>
              <a:gd name="connsiteY31" fmla="*/ 802416 h 1309453"/>
              <a:gd name="connsiteX32" fmla="*/ 186561 w 1677337"/>
              <a:gd name="connsiteY32" fmla="*/ 845753 h 1309453"/>
              <a:gd name="connsiteX33" fmla="*/ 169227 w 1677337"/>
              <a:gd name="connsiteY33" fmla="*/ 858754 h 1309453"/>
              <a:gd name="connsiteX34" fmla="*/ 143225 w 1677337"/>
              <a:gd name="connsiteY34" fmla="*/ 871755 h 1309453"/>
              <a:gd name="connsiteX35" fmla="*/ 65219 w 1677337"/>
              <a:gd name="connsiteY35" fmla="*/ 949760 h 1309453"/>
              <a:gd name="connsiteX36" fmla="*/ 4548 w 1677337"/>
              <a:gd name="connsiteY36" fmla="*/ 1006098 h 1309453"/>
              <a:gd name="connsiteX37" fmla="*/ 34884 w 1677337"/>
              <a:gd name="connsiteY37" fmla="*/ 1136107 h 1309453"/>
              <a:gd name="connsiteX38" fmla="*/ 73887 w 1677337"/>
              <a:gd name="connsiteY38" fmla="*/ 1175110 h 1309453"/>
              <a:gd name="connsiteX39" fmla="*/ 86888 w 1677337"/>
              <a:gd name="connsiteY39" fmla="*/ 1196778 h 1309453"/>
              <a:gd name="connsiteX40" fmla="*/ 138891 w 1677337"/>
              <a:gd name="connsiteY40" fmla="*/ 1240115 h 1309453"/>
              <a:gd name="connsiteX41" fmla="*/ 229898 w 1677337"/>
              <a:gd name="connsiteY41" fmla="*/ 1283451 h 1309453"/>
              <a:gd name="connsiteX42" fmla="*/ 299236 w 1677337"/>
              <a:gd name="connsiteY42" fmla="*/ 1309453 h 1309453"/>
              <a:gd name="connsiteX43" fmla="*/ 489917 w 1677337"/>
              <a:gd name="connsiteY43" fmla="*/ 1305120 h 1309453"/>
              <a:gd name="connsiteX44" fmla="*/ 537587 w 1677337"/>
              <a:gd name="connsiteY44" fmla="*/ 1287785 h 1309453"/>
              <a:gd name="connsiteX45" fmla="*/ 606925 w 1677337"/>
              <a:gd name="connsiteY45" fmla="*/ 1270450 h 1309453"/>
              <a:gd name="connsiteX46" fmla="*/ 762937 w 1677337"/>
              <a:gd name="connsiteY46" fmla="*/ 1179444 h 1309453"/>
              <a:gd name="connsiteX47" fmla="*/ 819274 w 1677337"/>
              <a:gd name="connsiteY47" fmla="*/ 1149108 h 1309453"/>
              <a:gd name="connsiteX48" fmla="*/ 875612 w 1677337"/>
              <a:gd name="connsiteY48" fmla="*/ 1114439 h 1309453"/>
              <a:gd name="connsiteX49" fmla="*/ 927615 w 1677337"/>
              <a:gd name="connsiteY49" fmla="*/ 1088437 h 1309453"/>
              <a:gd name="connsiteX50" fmla="*/ 1100961 w 1677337"/>
              <a:gd name="connsiteY50" fmla="*/ 962761 h 1309453"/>
              <a:gd name="connsiteX51" fmla="*/ 1235305 w 1677337"/>
              <a:gd name="connsiteY51" fmla="*/ 867421 h 1309453"/>
              <a:gd name="connsiteX52" fmla="*/ 1378315 w 1677337"/>
              <a:gd name="connsiteY52" fmla="*/ 750412 h 1309453"/>
              <a:gd name="connsiteX53" fmla="*/ 1499657 w 1677337"/>
              <a:gd name="connsiteY53" fmla="*/ 590067 h 1309453"/>
              <a:gd name="connsiteX54" fmla="*/ 1516992 w 1677337"/>
              <a:gd name="connsiteY54" fmla="*/ 542397 h 1309453"/>
              <a:gd name="connsiteX55" fmla="*/ 1547327 w 1677337"/>
              <a:gd name="connsiteY55" fmla="*/ 499061 h 1309453"/>
              <a:gd name="connsiteX56" fmla="*/ 1573329 w 1677337"/>
              <a:gd name="connsiteY56" fmla="*/ 447057 h 1309453"/>
              <a:gd name="connsiteX57" fmla="*/ 1620999 w 1677337"/>
              <a:gd name="connsiteY57" fmla="*/ 356050 h 1309453"/>
              <a:gd name="connsiteX58" fmla="*/ 1642668 w 1677337"/>
              <a:gd name="connsiteY58" fmla="*/ 295379 h 1309453"/>
              <a:gd name="connsiteX59" fmla="*/ 1647001 w 1677337"/>
              <a:gd name="connsiteY59" fmla="*/ 269377 h 1309453"/>
              <a:gd name="connsiteX60" fmla="*/ 1660002 w 1677337"/>
              <a:gd name="connsiteY60" fmla="*/ 239042 h 1309453"/>
              <a:gd name="connsiteX61" fmla="*/ 1677337 w 1677337"/>
              <a:gd name="connsiteY61" fmla="*/ 165370 h 1309453"/>
              <a:gd name="connsiteX62" fmla="*/ 1668670 w 1677337"/>
              <a:gd name="connsiteY62" fmla="*/ 78697 h 1309453"/>
              <a:gd name="connsiteX63" fmla="*/ 1599331 w 1677337"/>
              <a:gd name="connsiteY63" fmla="*/ 5025 h 1309453"/>
              <a:gd name="connsiteX64" fmla="*/ 1529993 w 1677337"/>
              <a:gd name="connsiteY64" fmla="*/ 5025 h 130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77337" h="1309453">
                <a:moveTo>
                  <a:pt x="1529993" y="5025"/>
                </a:moveTo>
                <a:cubicBezTo>
                  <a:pt x="1494602" y="6469"/>
                  <a:pt x="1430145" y="3731"/>
                  <a:pt x="1386982" y="13692"/>
                </a:cubicBezTo>
                <a:cubicBezTo>
                  <a:pt x="1344120" y="23583"/>
                  <a:pt x="1326123" y="35926"/>
                  <a:pt x="1278641" y="57029"/>
                </a:cubicBezTo>
                <a:cubicBezTo>
                  <a:pt x="1265640" y="62807"/>
                  <a:pt x="1251476" y="66471"/>
                  <a:pt x="1239638" y="74363"/>
                </a:cubicBezTo>
                <a:cubicBezTo>
                  <a:pt x="1230971" y="80141"/>
                  <a:pt x="1222781" y="86710"/>
                  <a:pt x="1213636" y="91698"/>
                </a:cubicBezTo>
                <a:cubicBezTo>
                  <a:pt x="1206807" y="95423"/>
                  <a:pt x="1198797" y="96640"/>
                  <a:pt x="1191968" y="100365"/>
                </a:cubicBezTo>
                <a:cubicBezTo>
                  <a:pt x="1182823" y="105353"/>
                  <a:pt x="1174898" y="112340"/>
                  <a:pt x="1165966" y="117700"/>
                </a:cubicBezTo>
                <a:cubicBezTo>
                  <a:pt x="1142989" y="131486"/>
                  <a:pt x="1153046" y="121993"/>
                  <a:pt x="1126963" y="135034"/>
                </a:cubicBezTo>
                <a:cubicBezTo>
                  <a:pt x="1094546" y="151242"/>
                  <a:pt x="1114966" y="144477"/>
                  <a:pt x="1083627" y="165370"/>
                </a:cubicBezTo>
                <a:cubicBezTo>
                  <a:pt x="1078252" y="168954"/>
                  <a:pt x="1071716" y="170527"/>
                  <a:pt x="1066292" y="174037"/>
                </a:cubicBezTo>
                <a:cubicBezTo>
                  <a:pt x="1026693" y="199660"/>
                  <a:pt x="1014864" y="205474"/>
                  <a:pt x="988287" y="234708"/>
                </a:cubicBezTo>
                <a:cubicBezTo>
                  <a:pt x="980698" y="243056"/>
                  <a:pt x="974166" y="252324"/>
                  <a:pt x="966618" y="260710"/>
                </a:cubicBezTo>
                <a:cubicBezTo>
                  <a:pt x="961152" y="266784"/>
                  <a:pt x="954665" y="271895"/>
                  <a:pt x="949284" y="278045"/>
                </a:cubicBezTo>
                <a:cubicBezTo>
                  <a:pt x="944528" y="283481"/>
                  <a:pt x="942061" y="291045"/>
                  <a:pt x="936283" y="295379"/>
                </a:cubicBezTo>
                <a:cubicBezTo>
                  <a:pt x="930060" y="300047"/>
                  <a:pt x="921838" y="301158"/>
                  <a:pt x="914615" y="304047"/>
                </a:cubicBezTo>
                <a:cubicBezTo>
                  <a:pt x="911726" y="308380"/>
                  <a:pt x="909978" y="313749"/>
                  <a:pt x="905947" y="317047"/>
                </a:cubicBezTo>
                <a:cubicBezTo>
                  <a:pt x="862017" y="352988"/>
                  <a:pt x="878975" y="333231"/>
                  <a:pt x="840943" y="356050"/>
                </a:cubicBezTo>
                <a:cubicBezTo>
                  <a:pt x="838207" y="357692"/>
                  <a:pt x="794898" y="385790"/>
                  <a:pt x="784605" y="395053"/>
                </a:cubicBezTo>
                <a:cubicBezTo>
                  <a:pt x="761090" y="416217"/>
                  <a:pt x="754975" y="428567"/>
                  <a:pt x="728268" y="447057"/>
                </a:cubicBezTo>
                <a:cubicBezTo>
                  <a:pt x="720301" y="452573"/>
                  <a:pt x="710933" y="455724"/>
                  <a:pt x="702266" y="460058"/>
                </a:cubicBezTo>
                <a:cubicBezTo>
                  <a:pt x="696488" y="467281"/>
                  <a:pt x="691471" y="475186"/>
                  <a:pt x="684931" y="481726"/>
                </a:cubicBezTo>
                <a:cubicBezTo>
                  <a:pt x="628277" y="538380"/>
                  <a:pt x="703483" y="450563"/>
                  <a:pt x="637261" y="525063"/>
                </a:cubicBezTo>
                <a:cubicBezTo>
                  <a:pt x="633801" y="528956"/>
                  <a:pt x="632277" y="534381"/>
                  <a:pt x="628594" y="538064"/>
                </a:cubicBezTo>
                <a:cubicBezTo>
                  <a:pt x="623487" y="543171"/>
                  <a:pt x="616091" y="545696"/>
                  <a:pt x="611259" y="551065"/>
                </a:cubicBezTo>
                <a:cubicBezTo>
                  <a:pt x="567673" y="599493"/>
                  <a:pt x="612970" y="564605"/>
                  <a:pt x="563589" y="607402"/>
                </a:cubicBezTo>
                <a:cubicBezTo>
                  <a:pt x="551142" y="618189"/>
                  <a:pt x="536981" y="626892"/>
                  <a:pt x="524586" y="637738"/>
                </a:cubicBezTo>
                <a:cubicBezTo>
                  <a:pt x="513824" y="647155"/>
                  <a:pt x="505108" y="658767"/>
                  <a:pt x="494251" y="668073"/>
                </a:cubicBezTo>
                <a:cubicBezTo>
                  <a:pt x="484816" y="676160"/>
                  <a:pt x="473350" y="681654"/>
                  <a:pt x="463915" y="689741"/>
                </a:cubicBezTo>
                <a:cubicBezTo>
                  <a:pt x="453057" y="699048"/>
                  <a:pt x="445262" y="711830"/>
                  <a:pt x="433579" y="720077"/>
                </a:cubicBezTo>
                <a:cubicBezTo>
                  <a:pt x="420385" y="729391"/>
                  <a:pt x="404463" y="734088"/>
                  <a:pt x="390243" y="741745"/>
                </a:cubicBezTo>
                <a:cubicBezTo>
                  <a:pt x="366894" y="754317"/>
                  <a:pt x="343811" y="767386"/>
                  <a:pt x="320905" y="780748"/>
                </a:cubicBezTo>
                <a:cubicBezTo>
                  <a:pt x="309133" y="787615"/>
                  <a:pt x="298502" y="796480"/>
                  <a:pt x="286235" y="802416"/>
                </a:cubicBezTo>
                <a:cubicBezTo>
                  <a:pt x="253623" y="818196"/>
                  <a:pt x="215544" y="824015"/>
                  <a:pt x="186561" y="845753"/>
                </a:cubicBezTo>
                <a:cubicBezTo>
                  <a:pt x="180783" y="850087"/>
                  <a:pt x="175420" y="855038"/>
                  <a:pt x="169227" y="858754"/>
                </a:cubicBezTo>
                <a:cubicBezTo>
                  <a:pt x="160918" y="863740"/>
                  <a:pt x="151039" y="866024"/>
                  <a:pt x="143225" y="871755"/>
                </a:cubicBezTo>
                <a:cubicBezTo>
                  <a:pt x="94867" y="907217"/>
                  <a:pt x="110081" y="907034"/>
                  <a:pt x="65219" y="949760"/>
                </a:cubicBezTo>
                <a:cubicBezTo>
                  <a:pt x="-2959" y="1014691"/>
                  <a:pt x="28541" y="970107"/>
                  <a:pt x="4548" y="1006098"/>
                </a:cubicBezTo>
                <a:cubicBezTo>
                  <a:pt x="-2103" y="1065966"/>
                  <a:pt x="-7584" y="1061163"/>
                  <a:pt x="34884" y="1136107"/>
                </a:cubicBezTo>
                <a:cubicBezTo>
                  <a:pt x="43949" y="1152103"/>
                  <a:pt x="61921" y="1161150"/>
                  <a:pt x="73887" y="1175110"/>
                </a:cubicBezTo>
                <a:cubicBezTo>
                  <a:pt x="79369" y="1181505"/>
                  <a:pt x="81196" y="1190569"/>
                  <a:pt x="86888" y="1196778"/>
                </a:cubicBezTo>
                <a:cubicBezTo>
                  <a:pt x="88259" y="1198274"/>
                  <a:pt x="127491" y="1233702"/>
                  <a:pt x="138891" y="1240115"/>
                </a:cubicBezTo>
                <a:cubicBezTo>
                  <a:pt x="181590" y="1264133"/>
                  <a:pt x="189356" y="1264373"/>
                  <a:pt x="229898" y="1283451"/>
                </a:cubicBezTo>
                <a:cubicBezTo>
                  <a:pt x="281268" y="1307625"/>
                  <a:pt x="246458" y="1296259"/>
                  <a:pt x="299236" y="1309453"/>
                </a:cubicBezTo>
                <a:cubicBezTo>
                  <a:pt x="362796" y="1308009"/>
                  <a:pt x="426601" y="1310876"/>
                  <a:pt x="489917" y="1305120"/>
                </a:cubicBezTo>
                <a:cubicBezTo>
                  <a:pt x="506756" y="1303589"/>
                  <a:pt x="521376" y="1292588"/>
                  <a:pt x="537587" y="1287785"/>
                </a:cubicBezTo>
                <a:cubicBezTo>
                  <a:pt x="560429" y="1281017"/>
                  <a:pt x="583812" y="1276228"/>
                  <a:pt x="606925" y="1270450"/>
                </a:cubicBezTo>
                <a:cubicBezTo>
                  <a:pt x="808803" y="1164705"/>
                  <a:pt x="602669" y="1276750"/>
                  <a:pt x="762937" y="1179444"/>
                </a:cubicBezTo>
                <a:cubicBezTo>
                  <a:pt x="781168" y="1168375"/>
                  <a:pt x="800800" y="1159766"/>
                  <a:pt x="819274" y="1149108"/>
                </a:cubicBezTo>
                <a:cubicBezTo>
                  <a:pt x="838374" y="1138089"/>
                  <a:pt x="856373" y="1125213"/>
                  <a:pt x="875612" y="1114439"/>
                </a:cubicBezTo>
                <a:cubicBezTo>
                  <a:pt x="892522" y="1104970"/>
                  <a:pt x="911537" y="1099259"/>
                  <a:pt x="927615" y="1088437"/>
                </a:cubicBezTo>
                <a:cubicBezTo>
                  <a:pt x="986823" y="1048585"/>
                  <a:pt x="1042885" y="1004244"/>
                  <a:pt x="1100961" y="962761"/>
                </a:cubicBezTo>
                <a:cubicBezTo>
                  <a:pt x="1141331" y="933925"/>
                  <a:pt x="1196647" y="899051"/>
                  <a:pt x="1235305" y="867421"/>
                </a:cubicBezTo>
                <a:cubicBezTo>
                  <a:pt x="1282975" y="828418"/>
                  <a:pt x="1339614" y="798327"/>
                  <a:pt x="1378315" y="750412"/>
                </a:cubicBezTo>
                <a:cubicBezTo>
                  <a:pt x="1400057" y="723493"/>
                  <a:pt x="1475042" y="639298"/>
                  <a:pt x="1499657" y="590067"/>
                </a:cubicBezTo>
                <a:cubicBezTo>
                  <a:pt x="1507218" y="574944"/>
                  <a:pt x="1509147" y="557375"/>
                  <a:pt x="1516992" y="542397"/>
                </a:cubicBezTo>
                <a:cubicBezTo>
                  <a:pt x="1525174" y="526777"/>
                  <a:pt x="1538357" y="514242"/>
                  <a:pt x="1547327" y="499061"/>
                </a:cubicBezTo>
                <a:cubicBezTo>
                  <a:pt x="1557187" y="482376"/>
                  <a:pt x="1564098" y="464098"/>
                  <a:pt x="1573329" y="447057"/>
                </a:cubicBezTo>
                <a:cubicBezTo>
                  <a:pt x="1623078" y="355213"/>
                  <a:pt x="1586834" y="432923"/>
                  <a:pt x="1620999" y="356050"/>
                </a:cubicBezTo>
                <a:cubicBezTo>
                  <a:pt x="1631395" y="262494"/>
                  <a:pt x="1613597" y="359335"/>
                  <a:pt x="1642668" y="295379"/>
                </a:cubicBezTo>
                <a:cubicBezTo>
                  <a:pt x="1646304" y="287380"/>
                  <a:pt x="1644417" y="277775"/>
                  <a:pt x="1647001" y="269377"/>
                </a:cubicBezTo>
                <a:cubicBezTo>
                  <a:pt x="1650236" y="258862"/>
                  <a:pt x="1656302" y="249402"/>
                  <a:pt x="1660002" y="239042"/>
                </a:cubicBezTo>
                <a:cubicBezTo>
                  <a:pt x="1668673" y="214765"/>
                  <a:pt x="1672273" y="190690"/>
                  <a:pt x="1677337" y="165370"/>
                </a:cubicBezTo>
                <a:cubicBezTo>
                  <a:pt x="1674448" y="136479"/>
                  <a:pt x="1676151" y="106752"/>
                  <a:pt x="1668670" y="78697"/>
                </a:cubicBezTo>
                <a:cubicBezTo>
                  <a:pt x="1661702" y="52565"/>
                  <a:pt x="1627051" y="11185"/>
                  <a:pt x="1599331" y="5025"/>
                </a:cubicBezTo>
                <a:cubicBezTo>
                  <a:pt x="1551867" y="-5523"/>
                  <a:pt x="1565384" y="3581"/>
                  <a:pt x="1529993" y="50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EFB93EF-7D7D-8AA4-A8F3-720A544E77B2}"/>
              </a:ext>
            </a:extLst>
          </p:cNvPr>
          <p:cNvSpPr/>
          <p:nvPr/>
        </p:nvSpPr>
        <p:spPr>
          <a:xfrm>
            <a:off x="6743158" y="3635932"/>
            <a:ext cx="1698791" cy="1196087"/>
          </a:xfrm>
          <a:custGeom>
            <a:avLst/>
            <a:gdLst>
              <a:gd name="connsiteX0" fmla="*/ 1295761 w 1698791"/>
              <a:gd name="connsiteY0" fmla="*/ 69338 h 1196087"/>
              <a:gd name="connsiteX1" fmla="*/ 1269760 w 1698791"/>
              <a:gd name="connsiteY1" fmla="*/ 78005 h 1196087"/>
              <a:gd name="connsiteX2" fmla="*/ 1248091 w 1698791"/>
              <a:gd name="connsiteY2" fmla="*/ 82339 h 1196087"/>
              <a:gd name="connsiteX3" fmla="*/ 1213422 w 1698791"/>
              <a:gd name="connsiteY3" fmla="*/ 104007 h 1196087"/>
              <a:gd name="connsiteX4" fmla="*/ 1165752 w 1698791"/>
              <a:gd name="connsiteY4" fmla="*/ 125676 h 1196087"/>
              <a:gd name="connsiteX5" fmla="*/ 1105081 w 1698791"/>
              <a:gd name="connsiteY5" fmla="*/ 164678 h 1196087"/>
              <a:gd name="connsiteX6" fmla="*/ 1066078 w 1698791"/>
              <a:gd name="connsiteY6" fmla="*/ 182013 h 1196087"/>
              <a:gd name="connsiteX7" fmla="*/ 1035742 w 1698791"/>
              <a:gd name="connsiteY7" fmla="*/ 208015 h 1196087"/>
              <a:gd name="connsiteX8" fmla="*/ 975071 w 1698791"/>
              <a:gd name="connsiteY8" fmla="*/ 242684 h 1196087"/>
              <a:gd name="connsiteX9" fmla="*/ 910067 w 1698791"/>
              <a:gd name="connsiteY9" fmla="*/ 286021 h 1196087"/>
              <a:gd name="connsiteX10" fmla="*/ 814726 w 1698791"/>
              <a:gd name="connsiteY10" fmla="*/ 342358 h 1196087"/>
              <a:gd name="connsiteX11" fmla="*/ 788724 w 1698791"/>
              <a:gd name="connsiteY11" fmla="*/ 364026 h 1196087"/>
              <a:gd name="connsiteX12" fmla="*/ 771390 w 1698791"/>
              <a:gd name="connsiteY12" fmla="*/ 381361 h 1196087"/>
              <a:gd name="connsiteX13" fmla="*/ 736721 w 1698791"/>
              <a:gd name="connsiteY13" fmla="*/ 407363 h 1196087"/>
              <a:gd name="connsiteX14" fmla="*/ 723720 w 1698791"/>
              <a:gd name="connsiteY14" fmla="*/ 429031 h 1196087"/>
              <a:gd name="connsiteX15" fmla="*/ 624046 w 1698791"/>
              <a:gd name="connsiteY15" fmla="*/ 533039 h 1196087"/>
              <a:gd name="connsiteX16" fmla="*/ 580709 w 1698791"/>
              <a:gd name="connsiteY16" fmla="*/ 576375 h 1196087"/>
              <a:gd name="connsiteX17" fmla="*/ 537373 w 1698791"/>
              <a:gd name="connsiteY17" fmla="*/ 619712 h 1196087"/>
              <a:gd name="connsiteX18" fmla="*/ 489703 w 1698791"/>
              <a:gd name="connsiteY18" fmla="*/ 654381 h 1196087"/>
              <a:gd name="connsiteX19" fmla="*/ 463701 w 1698791"/>
              <a:gd name="connsiteY19" fmla="*/ 676049 h 1196087"/>
              <a:gd name="connsiteX20" fmla="*/ 333691 w 1698791"/>
              <a:gd name="connsiteY20" fmla="*/ 745387 h 1196087"/>
              <a:gd name="connsiteX21" fmla="*/ 255686 w 1698791"/>
              <a:gd name="connsiteY21" fmla="*/ 788724 h 1196087"/>
              <a:gd name="connsiteX22" fmla="*/ 130010 w 1698791"/>
              <a:gd name="connsiteY22" fmla="*/ 853729 h 1196087"/>
              <a:gd name="connsiteX23" fmla="*/ 65005 w 1698791"/>
              <a:gd name="connsiteY23" fmla="*/ 875397 h 1196087"/>
              <a:gd name="connsiteX24" fmla="*/ 13001 w 1698791"/>
              <a:gd name="connsiteY24" fmla="*/ 910066 h 1196087"/>
              <a:gd name="connsiteX25" fmla="*/ 0 w 1698791"/>
              <a:gd name="connsiteY25" fmla="*/ 931734 h 1196087"/>
              <a:gd name="connsiteX26" fmla="*/ 17335 w 1698791"/>
              <a:gd name="connsiteY26" fmla="*/ 1022741 h 1196087"/>
              <a:gd name="connsiteX27" fmla="*/ 47670 w 1698791"/>
              <a:gd name="connsiteY27" fmla="*/ 1057410 h 1196087"/>
              <a:gd name="connsiteX28" fmla="*/ 99674 w 1698791"/>
              <a:gd name="connsiteY28" fmla="*/ 1096413 h 1196087"/>
              <a:gd name="connsiteX29" fmla="*/ 151678 w 1698791"/>
              <a:gd name="connsiteY29" fmla="*/ 1139750 h 1196087"/>
              <a:gd name="connsiteX30" fmla="*/ 173346 w 1698791"/>
              <a:gd name="connsiteY30" fmla="*/ 1144083 h 1196087"/>
              <a:gd name="connsiteX31" fmla="*/ 216683 w 1698791"/>
              <a:gd name="connsiteY31" fmla="*/ 1165751 h 1196087"/>
              <a:gd name="connsiteX32" fmla="*/ 238351 w 1698791"/>
              <a:gd name="connsiteY32" fmla="*/ 1170085 h 1196087"/>
              <a:gd name="connsiteX33" fmla="*/ 299022 w 1698791"/>
              <a:gd name="connsiteY33" fmla="*/ 1187420 h 1196087"/>
              <a:gd name="connsiteX34" fmla="*/ 351026 w 1698791"/>
              <a:gd name="connsiteY34" fmla="*/ 1191753 h 1196087"/>
              <a:gd name="connsiteX35" fmla="*/ 381361 w 1698791"/>
              <a:gd name="connsiteY35" fmla="*/ 1196087 h 1196087"/>
              <a:gd name="connsiteX36" fmla="*/ 602378 w 1698791"/>
              <a:gd name="connsiteY36" fmla="*/ 1170085 h 1196087"/>
              <a:gd name="connsiteX37" fmla="*/ 723720 w 1698791"/>
              <a:gd name="connsiteY37" fmla="*/ 1092079 h 1196087"/>
              <a:gd name="connsiteX38" fmla="*/ 853729 w 1698791"/>
              <a:gd name="connsiteY38" fmla="*/ 1018407 h 1196087"/>
              <a:gd name="connsiteX39" fmla="*/ 949069 w 1698791"/>
              <a:gd name="connsiteY39" fmla="*/ 957736 h 1196087"/>
              <a:gd name="connsiteX40" fmla="*/ 1018408 w 1698791"/>
              <a:gd name="connsiteY40" fmla="*/ 927401 h 1196087"/>
              <a:gd name="connsiteX41" fmla="*/ 1187420 w 1698791"/>
              <a:gd name="connsiteY41" fmla="*/ 840728 h 1196087"/>
              <a:gd name="connsiteX42" fmla="*/ 1330431 w 1698791"/>
              <a:gd name="connsiteY42" fmla="*/ 758388 h 1196087"/>
              <a:gd name="connsiteX43" fmla="*/ 1425771 w 1698791"/>
              <a:gd name="connsiteY43" fmla="*/ 676049 h 1196087"/>
              <a:gd name="connsiteX44" fmla="*/ 1482108 w 1698791"/>
              <a:gd name="connsiteY44" fmla="*/ 637046 h 1196087"/>
              <a:gd name="connsiteX45" fmla="*/ 1616451 w 1698791"/>
              <a:gd name="connsiteY45" fmla="*/ 498369 h 1196087"/>
              <a:gd name="connsiteX46" fmla="*/ 1638120 w 1698791"/>
              <a:gd name="connsiteY46" fmla="*/ 459367 h 1196087"/>
              <a:gd name="connsiteX47" fmla="*/ 1646787 w 1698791"/>
              <a:gd name="connsiteY47" fmla="*/ 429031 h 1196087"/>
              <a:gd name="connsiteX48" fmla="*/ 1659788 w 1698791"/>
              <a:gd name="connsiteY48" fmla="*/ 390028 h 1196087"/>
              <a:gd name="connsiteX49" fmla="*/ 1664122 w 1698791"/>
              <a:gd name="connsiteY49" fmla="*/ 355359 h 1196087"/>
              <a:gd name="connsiteX50" fmla="*/ 1668455 w 1698791"/>
              <a:gd name="connsiteY50" fmla="*/ 299022 h 1196087"/>
              <a:gd name="connsiteX51" fmla="*/ 1685790 w 1698791"/>
              <a:gd name="connsiteY51" fmla="*/ 216682 h 1196087"/>
              <a:gd name="connsiteX52" fmla="*/ 1698791 w 1698791"/>
              <a:gd name="connsiteY52" fmla="*/ 143010 h 1196087"/>
              <a:gd name="connsiteX53" fmla="*/ 1681456 w 1698791"/>
              <a:gd name="connsiteY53" fmla="*/ 91006 h 1196087"/>
              <a:gd name="connsiteX54" fmla="*/ 1668455 w 1698791"/>
              <a:gd name="connsiteY54" fmla="*/ 78005 h 1196087"/>
              <a:gd name="connsiteX55" fmla="*/ 1599117 w 1698791"/>
              <a:gd name="connsiteY55" fmla="*/ 43336 h 1196087"/>
              <a:gd name="connsiteX56" fmla="*/ 1538446 w 1698791"/>
              <a:gd name="connsiteY56" fmla="*/ 26002 h 1196087"/>
              <a:gd name="connsiteX57" fmla="*/ 1499443 w 1698791"/>
              <a:gd name="connsiteY57" fmla="*/ 13001 h 1196087"/>
              <a:gd name="connsiteX58" fmla="*/ 1417104 w 1698791"/>
              <a:gd name="connsiteY58" fmla="*/ 0 h 1196087"/>
              <a:gd name="connsiteX59" fmla="*/ 1356433 w 1698791"/>
              <a:gd name="connsiteY59" fmla="*/ 21668 h 1196087"/>
              <a:gd name="connsiteX60" fmla="*/ 1339098 w 1698791"/>
              <a:gd name="connsiteY60" fmla="*/ 39003 h 1196087"/>
              <a:gd name="connsiteX61" fmla="*/ 1295761 w 1698791"/>
              <a:gd name="connsiteY61" fmla="*/ 69338 h 11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698791" h="1196087">
                <a:moveTo>
                  <a:pt x="1295761" y="69338"/>
                </a:moveTo>
                <a:cubicBezTo>
                  <a:pt x="1284205" y="75838"/>
                  <a:pt x="1278574" y="75601"/>
                  <a:pt x="1269760" y="78005"/>
                </a:cubicBezTo>
                <a:cubicBezTo>
                  <a:pt x="1262653" y="79943"/>
                  <a:pt x="1254779" y="79252"/>
                  <a:pt x="1248091" y="82339"/>
                </a:cubicBezTo>
                <a:cubicBezTo>
                  <a:pt x="1235718" y="88050"/>
                  <a:pt x="1225481" y="97660"/>
                  <a:pt x="1213422" y="104007"/>
                </a:cubicBezTo>
                <a:cubicBezTo>
                  <a:pt x="1197976" y="112137"/>
                  <a:pt x="1180981" y="117148"/>
                  <a:pt x="1165752" y="125676"/>
                </a:cubicBezTo>
                <a:cubicBezTo>
                  <a:pt x="1144775" y="137423"/>
                  <a:pt x="1126011" y="152848"/>
                  <a:pt x="1105081" y="164678"/>
                </a:cubicBezTo>
                <a:cubicBezTo>
                  <a:pt x="1092695" y="171679"/>
                  <a:pt x="1078143" y="174473"/>
                  <a:pt x="1066078" y="182013"/>
                </a:cubicBezTo>
                <a:cubicBezTo>
                  <a:pt x="1054784" y="189072"/>
                  <a:pt x="1046823" y="200627"/>
                  <a:pt x="1035742" y="208015"/>
                </a:cubicBezTo>
                <a:cubicBezTo>
                  <a:pt x="1016361" y="220935"/>
                  <a:pt x="995124" y="230834"/>
                  <a:pt x="975071" y="242684"/>
                </a:cubicBezTo>
                <a:cubicBezTo>
                  <a:pt x="838796" y="323210"/>
                  <a:pt x="1034532" y="208767"/>
                  <a:pt x="910067" y="286021"/>
                </a:cubicBezTo>
                <a:cubicBezTo>
                  <a:pt x="878703" y="305488"/>
                  <a:pt x="843084" y="318726"/>
                  <a:pt x="814726" y="342358"/>
                </a:cubicBezTo>
                <a:cubicBezTo>
                  <a:pt x="806059" y="349581"/>
                  <a:pt x="797110" y="356478"/>
                  <a:pt x="788724" y="364026"/>
                </a:cubicBezTo>
                <a:cubicBezTo>
                  <a:pt x="782650" y="369493"/>
                  <a:pt x="777667" y="376130"/>
                  <a:pt x="771390" y="381361"/>
                </a:cubicBezTo>
                <a:cubicBezTo>
                  <a:pt x="760293" y="390609"/>
                  <a:pt x="748277" y="398696"/>
                  <a:pt x="736721" y="407363"/>
                </a:cubicBezTo>
                <a:cubicBezTo>
                  <a:pt x="732387" y="414586"/>
                  <a:pt x="728674" y="422219"/>
                  <a:pt x="723720" y="429031"/>
                </a:cubicBezTo>
                <a:cubicBezTo>
                  <a:pt x="699611" y="462180"/>
                  <a:pt x="641255" y="515830"/>
                  <a:pt x="624046" y="533039"/>
                </a:cubicBezTo>
                <a:lnTo>
                  <a:pt x="580709" y="576375"/>
                </a:lnTo>
                <a:cubicBezTo>
                  <a:pt x="566263" y="590821"/>
                  <a:pt x="553895" y="607696"/>
                  <a:pt x="537373" y="619712"/>
                </a:cubicBezTo>
                <a:cubicBezTo>
                  <a:pt x="521483" y="631268"/>
                  <a:pt x="505311" y="642446"/>
                  <a:pt x="489703" y="654381"/>
                </a:cubicBezTo>
                <a:cubicBezTo>
                  <a:pt x="480741" y="661234"/>
                  <a:pt x="473446" y="670364"/>
                  <a:pt x="463701" y="676049"/>
                </a:cubicBezTo>
                <a:cubicBezTo>
                  <a:pt x="421277" y="700796"/>
                  <a:pt x="376877" y="721994"/>
                  <a:pt x="333691" y="745387"/>
                </a:cubicBezTo>
                <a:cubicBezTo>
                  <a:pt x="307536" y="759554"/>
                  <a:pt x="281767" y="774422"/>
                  <a:pt x="255686" y="788724"/>
                </a:cubicBezTo>
                <a:cubicBezTo>
                  <a:pt x="223178" y="806551"/>
                  <a:pt x="161987" y="839518"/>
                  <a:pt x="130010" y="853729"/>
                </a:cubicBezTo>
                <a:cubicBezTo>
                  <a:pt x="82977" y="874632"/>
                  <a:pt x="105041" y="868724"/>
                  <a:pt x="65005" y="875397"/>
                </a:cubicBezTo>
                <a:cubicBezTo>
                  <a:pt x="60601" y="878039"/>
                  <a:pt x="23289" y="895663"/>
                  <a:pt x="13001" y="910066"/>
                </a:cubicBezTo>
                <a:cubicBezTo>
                  <a:pt x="8105" y="916920"/>
                  <a:pt x="4334" y="924511"/>
                  <a:pt x="0" y="931734"/>
                </a:cubicBezTo>
                <a:cubicBezTo>
                  <a:pt x="5778" y="962070"/>
                  <a:pt x="6383" y="993867"/>
                  <a:pt x="17335" y="1022741"/>
                </a:cubicBezTo>
                <a:cubicBezTo>
                  <a:pt x="22781" y="1037098"/>
                  <a:pt x="37294" y="1046091"/>
                  <a:pt x="47670" y="1057410"/>
                </a:cubicBezTo>
                <a:cubicBezTo>
                  <a:pt x="79742" y="1092398"/>
                  <a:pt x="49569" y="1057045"/>
                  <a:pt x="99674" y="1096413"/>
                </a:cubicBezTo>
                <a:cubicBezTo>
                  <a:pt x="127346" y="1118156"/>
                  <a:pt x="120317" y="1125495"/>
                  <a:pt x="151678" y="1139750"/>
                </a:cubicBezTo>
                <a:cubicBezTo>
                  <a:pt x="158383" y="1142798"/>
                  <a:pt x="166123" y="1142639"/>
                  <a:pt x="173346" y="1144083"/>
                </a:cubicBezTo>
                <a:cubicBezTo>
                  <a:pt x="187792" y="1151306"/>
                  <a:pt x="201687" y="1159753"/>
                  <a:pt x="216683" y="1165751"/>
                </a:cubicBezTo>
                <a:cubicBezTo>
                  <a:pt x="223522" y="1168487"/>
                  <a:pt x="231228" y="1168210"/>
                  <a:pt x="238351" y="1170085"/>
                </a:cubicBezTo>
                <a:cubicBezTo>
                  <a:pt x="258691" y="1175438"/>
                  <a:pt x="278367" y="1183448"/>
                  <a:pt x="299022" y="1187420"/>
                </a:cubicBezTo>
                <a:cubicBezTo>
                  <a:pt x="316104" y="1190705"/>
                  <a:pt x="333727" y="1189932"/>
                  <a:pt x="351026" y="1191753"/>
                </a:cubicBezTo>
                <a:cubicBezTo>
                  <a:pt x="361184" y="1192822"/>
                  <a:pt x="371249" y="1194642"/>
                  <a:pt x="381361" y="1196087"/>
                </a:cubicBezTo>
                <a:cubicBezTo>
                  <a:pt x="476483" y="1193204"/>
                  <a:pt x="520781" y="1203234"/>
                  <a:pt x="602378" y="1170085"/>
                </a:cubicBezTo>
                <a:cubicBezTo>
                  <a:pt x="655337" y="1148570"/>
                  <a:pt x="675347" y="1121762"/>
                  <a:pt x="723720" y="1092079"/>
                </a:cubicBezTo>
                <a:cubicBezTo>
                  <a:pt x="766175" y="1066027"/>
                  <a:pt x="811706" y="1045149"/>
                  <a:pt x="853729" y="1018407"/>
                </a:cubicBezTo>
                <a:cubicBezTo>
                  <a:pt x="885509" y="998183"/>
                  <a:pt x="916099" y="975956"/>
                  <a:pt x="949069" y="957736"/>
                </a:cubicBezTo>
                <a:cubicBezTo>
                  <a:pt x="971150" y="945534"/>
                  <a:pt x="995762" y="938518"/>
                  <a:pt x="1018408" y="927401"/>
                </a:cubicBezTo>
                <a:cubicBezTo>
                  <a:pt x="1075242" y="899501"/>
                  <a:pt x="1131213" y="869872"/>
                  <a:pt x="1187420" y="840728"/>
                </a:cubicBezTo>
                <a:cubicBezTo>
                  <a:pt x="1237199" y="814917"/>
                  <a:pt x="1283729" y="790079"/>
                  <a:pt x="1330431" y="758388"/>
                </a:cubicBezTo>
                <a:cubicBezTo>
                  <a:pt x="1380041" y="724724"/>
                  <a:pt x="1375497" y="716268"/>
                  <a:pt x="1425771" y="676049"/>
                </a:cubicBezTo>
                <a:cubicBezTo>
                  <a:pt x="1443606" y="661781"/>
                  <a:pt x="1464431" y="651509"/>
                  <a:pt x="1482108" y="637046"/>
                </a:cubicBezTo>
                <a:cubicBezTo>
                  <a:pt x="1545107" y="585502"/>
                  <a:pt x="1573083" y="560710"/>
                  <a:pt x="1616451" y="498369"/>
                </a:cubicBezTo>
                <a:cubicBezTo>
                  <a:pt x="1624944" y="486160"/>
                  <a:pt x="1632159" y="472992"/>
                  <a:pt x="1638120" y="459367"/>
                </a:cubicBezTo>
                <a:cubicBezTo>
                  <a:pt x="1642335" y="449732"/>
                  <a:pt x="1643650" y="439069"/>
                  <a:pt x="1646787" y="429031"/>
                </a:cubicBezTo>
                <a:cubicBezTo>
                  <a:pt x="1650875" y="415951"/>
                  <a:pt x="1655454" y="403029"/>
                  <a:pt x="1659788" y="390028"/>
                </a:cubicBezTo>
                <a:cubicBezTo>
                  <a:pt x="1661233" y="378472"/>
                  <a:pt x="1663018" y="366953"/>
                  <a:pt x="1664122" y="355359"/>
                </a:cubicBezTo>
                <a:cubicBezTo>
                  <a:pt x="1665908" y="336609"/>
                  <a:pt x="1665547" y="317631"/>
                  <a:pt x="1668455" y="299022"/>
                </a:cubicBezTo>
                <a:cubicBezTo>
                  <a:pt x="1672785" y="271310"/>
                  <a:pt x="1680289" y="244186"/>
                  <a:pt x="1685790" y="216682"/>
                </a:cubicBezTo>
                <a:cubicBezTo>
                  <a:pt x="1696460" y="163330"/>
                  <a:pt x="1692374" y="187929"/>
                  <a:pt x="1698791" y="143010"/>
                </a:cubicBezTo>
                <a:cubicBezTo>
                  <a:pt x="1693013" y="125675"/>
                  <a:pt x="1689183" y="107564"/>
                  <a:pt x="1681456" y="91006"/>
                </a:cubicBezTo>
                <a:cubicBezTo>
                  <a:pt x="1678864" y="85452"/>
                  <a:pt x="1673759" y="81076"/>
                  <a:pt x="1668455" y="78005"/>
                </a:cubicBezTo>
                <a:cubicBezTo>
                  <a:pt x="1646092" y="65058"/>
                  <a:pt x="1623110" y="52933"/>
                  <a:pt x="1599117" y="43336"/>
                </a:cubicBezTo>
                <a:cubicBezTo>
                  <a:pt x="1579588" y="35525"/>
                  <a:pt x="1558568" y="32126"/>
                  <a:pt x="1538446" y="26002"/>
                </a:cubicBezTo>
                <a:cubicBezTo>
                  <a:pt x="1525335" y="22012"/>
                  <a:pt x="1512696" y="16489"/>
                  <a:pt x="1499443" y="13001"/>
                </a:cubicBezTo>
                <a:cubicBezTo>
                  <a:pt x="1466603" y="4359"/>
                  <a:pt x="1450038" y="3659"/>
                  <a:pt x="1417104" y="0"/>
                </a:cubicBezTo>
                <a:cubicBezTo>
                  <a:pt x="1396880" y="7223"/>
                  <a:pt x="1375641" y="12064"/>
                  <a:pt x="1356433" y="21668"/>
                </a:cubicBezTo>
                <a:cubicBezTo>
                  <a:pt x="1349124" y="25323"/>
                  <a:pt x="1343905" y="32394"/>
                  <a:pt x="1339098" y="39003"/>
                </a:cubicBezTo>
                <a:cubicBezTo>
                  <a:pt x="1319613" y="65794"/>
                  <a:pt x="1307317" y="62838"/>
                  <a:pt x="1295761" y="6933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2C41B-BA69-A58C-099B-8FD343FD621A}"/>
              </a:ext>
            </a:extLst>
          </p:cNvPr>
          <p:cNvSpPr/>
          <p:nvPr/>
        </p:nvSpPr>
        <p:spPr>
          <a:xfrm>
            <a:off x="6660819" y="1707458"/>
            <a:ext cx="1971810" cy="32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800369-496B-7305-F261-54788F2E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C49DCC-03B3-6530-36E3-5F0A85D51F53}"/>
              </a:ext>
            </a:extLst>
          </p:cNvPr>
          <p:cNvSpPr txBox="1"/>
          <p:nvPr/>
        </p:nvSpPr>
        <p:spPr>
          <a:xfrm>
            <a:off x="1297025" y="6157863"/>
            <a:ext cx="9398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N. Rotenberg, A.D. Bristow, M. Pfeiffer, M. Betz, H.M. van Driel, Phys. Rev. B 75 (2007) 155426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0AD4DBC-B915-0930-07EC-3B50E4A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9" y="1297648"/>
            <a:ext cx="5357852" cy="44196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D66DA1-B634-9F4C-AB0E-02BDF4C1BA0F}"/>
              </a:ext>
            </a:extLst>
          </p:cNvPr>
          <p:cNvSpPr txBox="1"/>
          <p:nvPr/>
        </p:nvSpPr>
        <p:spPr>
          <a:xfrm>
            <a:off x="377028" y="272290"/>
            <a:ext cx="6814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Experimental: Rotenberg07(630nm)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FEAF97-0FC9-6FE0-1B13-31DB56416BCD}"/>
              </a:ext>
            </a:extLst>
          </p:cNvPr>
          <p:cNvSpPr txBox="1"/>
          <p:nvPr/>
        </p:nvSpPr>
        <p:spPr>
          <a:xfrm>
            <a:off x="6907837" y="1867803"/>
            <a:ext cx="4918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Usually,  our simulation intensity should be smaller than the experimental intensity.</a:t>
            </a:r>
          </a:p>
          <a:p>
            <a:r>
              <a:rPr lang="en-US" altLang="zh-CN" dirty="0"/>
              <a:t>Because of the reflection, scattering, focusing 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Here they use the 20nm thick Au film </a:t>
            </a:r>
          </a:p>
          <a:p>
            <a:r>
              <a:rPr lang="en-US" altLang="zh-CN" dirty="0"/>
              <a:t>on microscope slide with 630 nm laser  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E6A34-8F0F-F6FC-C7E4-3AF8E5D4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D66DA1-B634-9F4C-AB0E-02BDF4C1BA0F}"/>
              </a:ext>
            </a:extLst>
          </p:cNvPr>
          <p:cNvSpPr txBox="1"/>
          <p:nvPr/>
        </p:nvSpPr>
        <p:spPr>
          <a:xfrm>
            <a:off x="377028" y="272290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Intensity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B043387-ED93-CA3F-83F1-315626A4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51" y="161672"/>
            <a:ext cx="4029921" cy="55969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A40955-2438-049E-04D6-DF48559195A0}"/>
              </a:ext>
            </a:extLst>
          </p:cNvPr>
          <p:cNvSpPr txBox="1"/>
          <p:nvPr/>
        </p:nvSpPr>
        <p:spPr>
          <a:xfrm>
            <a:off x="763805" y="6002327"/>
            <a:ext cx="1076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Raúl del Coso and Javier Solis. Relation between nonlinear refractive index and third-order susceptibility in </a:t>
            </a:r>
            <a:r>
              <a:rPr lang="zh-CN" altLang="en-US" b="1" dirty="0">
                <a:solidFill>
                  <a:srgbClr val="FF0000"/>
                </a:solidFill>
              </a:rPr>
              <a:t>absorbing media</a:t>
            </a:r>
            <a:r>
              <a:rPr lang="zh-CN" altLang="en-US" dirty="0"/>
              <a:t>. J. Opt. Soc</a:t>
            </a:r>
            <a:r>
              <a:rPr lang="en-US" altLang="zh-CN" dirty="0"/>
              <a:t>.</a:t>
            </a:r>
            <a:r>
              <a:rPr lang="zh-CN" altLang="en-US" dirty="0"/>
              <a:t> Am. B, 21(3):640–644, Mar 2004.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F5FCC6-D8DE-4E0E-963C-E39FA34ED751}"/>
                  </a:ext>
                </a:extLst>
              </p:cNvPr>
              <p:cNvSpPr txBox="1"/>
              <p:nvPr/>
            </p:nvSpPr>
            <p:spPr>
              <a:xfrm>
                <a:off x="763805" y="2513292"/>
                <a:ext cx="220474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F5FCC6-D8DE-4E0E-963C-E39FA34E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05" y="2513292"/>
                <a:ext cx="220474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DCA23E-8213-D9CA-DA76-8DAEEC6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7D5C33-E249-9807-67A1-291DA181D951}"/>
              </a:ext>
            </a:extLst>
          </p:cNvPr>
          <p:cNvSpPr txBox="1"/>
          <p:nvPr/>
        </p:nvSpPr>
        <p:spPr>
          <a:xfrm>
            <a:off x="365110" y="100492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1  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A263E23-9066-BBB9-2AB5-C1CCB0E2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850" y="951712"/>
            <a:ext cx="2608857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(cx.A2E(time, A_ext))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I1 = cx.E2I(Emax,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F06C4E-91CD-6437-4798-D1458FFB6B52}"/>
              </a:ext>
            </a:extLst>
          </p:cNvPr>
          <p:cNvSpPr txBox="1"/>
          <p:nvPr/>
        </p:nvSpPr>
        <p:spPr>
          <a:xfrm>
            <a:off x="331884" y="1858976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2 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0B3C8B-738A-7940-957D-A3D4337B2EA6}"/>
              </a:ext>
            </a:extLst>
          </p:cNvPr>
          <p:cNvSpPr txBox="1"/>
          <p:nvPr/>
        </p:nvSpPr>
        <p:spPr>
          <a:xfrm>
            <a:off x="331884" y="2887170"/>
            <a:ext cx="2318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3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F5DE00-1474-DE0A-ADF2-B643463A5C5D}"/>
              </a:ext>
            </a:extLst>
          </p:cNvPr>
          <p:cNvSpPr txBox="1"/>
          <p:nvPr/>
        </p:nvSpPr>
        <p:spPr>
          <a:xfrm>
            <a:off x="276269" y="3919301"/>
            <a:ext cx="212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4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5D3A2-C68F-E04E-B124-60692E0DAB70}"/>
              </a:ext>
            </a:extLst>
          </p:cNvPr>
          <p:cNvSpPr txBox="1"/>
          <p:nvPr/>
        </p:nvSpPr>
        <p:spPr>
          <a:xfrm>
            <a:off x="331884" y="5325392"/>
            <a:ext cx="260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5  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B7A52AF-5D6D-1727-F990-269BF8C8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13" y="1827309"/>
            <a:ext cx="41083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137.03604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(A_ext) * omega / c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I2 = np.square(</a:t>
            </a:r>
            <a:r>
              <a:rPr lang="en-US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np.sqrt(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3.509470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1e16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C49F2DB-EDC8-89F5-4961-0DE0D975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112" y="2979503"/>
            <a:ext cx="22079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I3 = cx.E2I(Emax, n00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=0.18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794D46-D073-BF46-1704-AFC5737A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13" y="3837516"/>
            <a:ext cx="357959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modification =  epsilon_real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(cx.A2E(time, A_ext)) / modification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I4= cx.E2I(Emax, n_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724A635-B376-D3E2-5891-3B8186CA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866" y="5144663"/>
            <a:ext cx="357959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modification = 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(cx.A2E(time, A_ext)) / modification  </a:t>
            </a:r>
            <a:endParaRPr kumimoji="0" lang="en-US" altLang="zh-CN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I5= cx.E2I(Emax, n_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[W/cm^2] 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55B67A-5013-4D98-DD15-A85A7299F678}"/>
                  </a:ext>
                </a:extLst>
              </p:cNvPr>
              <p:cNvSpPr txBox="1"/>
              <p:nvPr/>
            </p:nvSpPr>
            <p:spPr>
              <a:xfrm>
                <a:off x="5328221" y="857228"/>
                <a:ext cx="5525404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55B67A-5013-4D98-DD15-A85A7299F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21" y="857228"/>
                <a:ext cx="5525404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047D0C-1F27-ABD7-0158-FDB6A7E30B9F}"/>
                  </a:ext>
                </a:extLst>
              </p:cNvPr>
              <p:cNvSpPr txBox="1"/>
              <p:nvPr/>
            </p:nvSpPr>
            <p:spPr>
              <a:xfrm>
                <a:off x="6096000" y="1937419"/>
                <a:ext cx="4427366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3.50947×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047D0C-1F27-ABD7-0158-FDB6A7E3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37419"/>
                <a:ext cx="4427366" cy="537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09DAE7-23A4-7037-7AAD-EBE46B104ECA}"/>
                  </a:ext>
                </a:extLst>
              </p:cNvPr>
              <p:cNvSpPr txBox="1"/>
              <p:nvPr/>
            </p:nvSpPr>
            <p:spPr>
              <a:xfrm>
                <a:off x="4997962" y="2805764"/>
                <a:ext cx="6499210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 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=0.18)</m:t>
                    </m:r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09DAE7-23A4-7037-7AAD-EBE46B10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2" y="2805764"/>
                <a:ext cx="6499210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BE4ADE-3DF5-3A36-1862-4C94119C9D81}"/>
                  </a:ext>
                </a:extLst>
              </p:cNvPr>
              <p:cNvSpPr txBox="1"/>
              <p:nvPr/>
            </p:nvSpPr>
            <p:spPr>
              <a:xfrm>
                <a:off x="5781087" y="3798499"/>
                <a:ext cx="3894507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BE4ADE-3DF5-3A36-1862-4C94119C9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798499"/>
                <a:ext cx="3894507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DFB42F4-5D1B-23A0-B8D9-A4AF3F7D2D19}"/>
                  </a:ext>
                </a:extLst>
              </p:cNvPr>
              <p:cNvSpPr txBox="1"/>
              <p:nvPr/>
            </p:nvSpPr>
            <p:spPr>
              <a:xfrm>
                <a:off x="6371545" y="5171391"/>
                <a:ext cx="4850437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=−12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DFB42F4-5D1B-23A0-B8D9-A4AF3F7D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45" y="5171391"/>
                <a:ext cx="4850437" cy="80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429FD1-6473-6A69-6452-06227594806B}"/>
                  </a:ext>
                </a:extLst>
              </p:cNvPr>
              <p:cNvSpPr txBox="1"/>
              <p:nvPr/>
            </p:nvSpPr>
            <p:spPr>
              <a:xfrm>
                <a:off x="9675594" y="3837516"/>
                <a:ext cx="2558298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429FD1-6473-6A69-6452-062275948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594" y="3837516"/>
                <a:ext cx="2558298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3BDA5FC-F4D6-FC74-B134-187A45C5ED2F}"/>
              </a:ext>
            </a:extLst>
          </p:cNvPr>
          <p:cNvSpPr txBox="1"/>
          <p:nvPr/>
        </p:nvSpPr>
        <p:spPr>
          <a:xfrm>
            <a:off x="377028" y="272290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Intensity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2354AA-3ECC-A8AD-2252-658B6F4E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54E0BD-901D-9294-2B99-EA25F0A23ECE}"/>
              </a:ext>
            </a:extLst>
          </p:cNvPr>
          <p:cNvSpPr txBox="1"/>
          <p:nvPr/>
        </p:nvSpPr>
        <p:spPr>
          <a:xfrm>
            <a:off x="243838" y="233504"/>
            <a:ext cx="96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[10,20, 30,40]  Ha/e   without envelope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B431906-ADAE-D52C-A43A-4299551C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" y="2246834"/>
            <a:ext cx="10525202" cy="426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79381-50C2-1387-8AE3-8BB391CE42C9}"/>
                  </a:ext>
                </a:extLst>
              </p:cNvPr>
              <p:cNvSpPr txBox="1"/>
              <p:nvPr/>
            </p:nvSpPr>
            <p:spPr>
              <a:xfrm>
                <a:off x="2857029" y="1064105"/>
                <a:ext cx="4277312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79381-50C2-1387-8AE3-8BB391CE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29" y="1064105"/>
                <a:ext cx="4277312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413FD8-1008-9E19-6F3E-11471C5764A9}"/>
                  </a:ext>
                </a:extLst>
              </p:cNvPr>
              <p:cNvSpPr txBox="1"/>
              <p:nvPr/>
            </p:nvSpPr>
            <p:spPr>
              <a:xfrm>
                <a:off x="7804902" y="1198491"/>
                <a:ext cx="4025961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413FD8-1008-9E19-6F3E-11471C57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02" y="1198491"/>
                <a:ext cx="4025961" cy="483466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EC7B068-19FD-AE86-9F55-35606A078CC0}"/>
              </a:ext>
            </a:extLst>
          </p:cNvPr>
          <p:cNvSpPr txBox="1"/>
          <p:nvPr/>
        </p:nvSpPr>
        <p:spPr>
          <a:xfrm>
            <a:off x="562290" y="1255558"/>
            <a:ext cx="212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4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9D72AA-CCC9-F522-B1D1-51067F35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4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93A40A4-EE23-C8A7-B674-18332575901C}"/>
              </a:ext>
            </a:extLst>
          </p:cNvPr>
          <p:cNvSpPr txBox="1"/>
          <p:nvPr/>
        </p:nvSpPr>
        <p:spPr>
          <a:xfrm>
            <a:off x="191834" y="159832"/>
            <a:ext cx="96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[10,20, 30,40]  Ha/e   </a:t>
            </a:r>
            <a:r>
              <a:rPr lang="en-US" altLang="zh-CN" sz="2000" b="1" dirty="0">
                <a:solidFill>
                  <a:srgbClr val="FF0000"/>
                </a:solidFill>
              </a:rPr>
              <a:t>with envelope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25717DEC-00CB-C3B6-AA68-2DA1E305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" y="2200688"/>
            <a:ext cx="11839662" cy="42767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A666D2-7E98-2F1A-2E1F-315D695B7F2A}"/>
              </a:ext>
            </a:extLst>
          </p:cNvPr>
          <p:cNvSpPr txBox="1"/>
          <p:nvPr/>
        </p:nvSpPr>
        <p:spPr>
          <a:xfrm>
            <a:off x="562290" y="1255558"/>
            <a:ext cx="212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4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79F33D-2F8E-904C-A73D-C8EA44DA5425}"/>
                  </a:ext>
                </a:extLst>
              </p:cNvPr>
              <p:cNvSpPr txBox="1"/>
              <p:nvPr/>
            </p:nvSpPr>
            <p:spPr>
              <a:xfrm>
                <a:off x="2857029" y="1064105"/>
                <a:ext cx="4277312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79F33D-2F8E-904C-A73D-C8EA44DA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29" y="1064105"/>
                <a:ext cx="4277312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43FEF4-8CB4-B2D5-8686-28EC86505E78}"/>
                  </a:ext>
                </a:extLst>
              </p:cNvPr>
              <p:cNvSpPr txBox="1"/>
              <p:nvPr/>
            </p:nvSpPr>
            <p:spPr>
              <a:xfrm>
                <a:off x="7406206" y="1198491"/>
                <a:ext cx="4025961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43FEF4-8CB4-B2D5-8686-28EC8650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206" y="1198491"/>
                <a:ext cx="4025961" cy="483466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F121F4-8178-1B73-8952-BB362982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5554E0-25ED-A14B-50C2-33E75B38886B}"/>
              </a:ext>
            </a:extLst>
          </p:cNvPr>
          <p:cNvSpPr txBox="1"/>
          <p:nvPr/>
        </p:nvSpPr>
        <p:spPr>
          <a:xfrm>
            <a:off x="191834" y="159832"/>
            <a:ext cx="963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Amplitude range A  = [10,20, 30,40]  Ha/e   without envelope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3EA9116-1A63-EF92-6B9B-C3BB0100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1" y="1822994"/>
            <a:ext cx="10763329" cy="42434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00D5F-73A0-F304-AC3A-D1EFC3DA7867}"/>
              </a:ext>
            </a:extLst>
          </p:cNvPr>
          <p:cNvSpPr txBox="1"/>
          <p:nvPr/>
        </p:nvSpPr>
        <p:spPr>
          <a:xfrm>
            <a:off x="519321" y="952203"/>
            <a:ext cx="212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IntensityMode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Arial Unicode MS"/>
                <a:ea typeface="JetBrains Mono"/>
              </a:rPr>
              <a:t> 5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AE22860-21C5-BBAF-80C3-D923269B727D}"/>
                  </a:ext>
                </a:extLst>
              </p:cNvPr>
              <p:cNvSpPr txBox="1"/>
              <p:nvPr/>
            </p:nvSpPr>
            <p:spPr>
              <a:xfrm>
                <a:off x="2718352" y="787350"/>
                <a:ext cx="4843866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=−12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AE22860-21C5-BBAF-80C3-D923269B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52" y="787350"/>
                <a:ext cx="4843866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4E6A7-7A11-4FC5-A745-FA03EA095F72}"/>
                  </a:ext>
                </a:extLst>
              </p:cNvPr>
              <p:cNvSpPr txBox="1"/>
              <p:nvPr/>
            </p:nvSpPr>
            <p:spPr>
              <a:xfrm>
                <a:off x="7856905" y="949735"/>
                <a:ext cx="4025961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4E6A7-7A11-4FC5-A745-FA03EA095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905" y="949735"/>
                <a:ext cx="4025961" cy="483466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C0AB12-BD99-6341-8403-C6733989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Microsoft Office PowerPoint</Application>
  <PresentationFormat>宽屏</PresentationFormat>
  <Paragraphs>137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Unicode MS</vt:lpstr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xiao.chen</dc:creator>
  <cp:lastModifiedBy>xiao.chen</cp:lastModifiedBy>
  <cp:revision>11</cp:revision>
  <dcterms:created xsi:type="dcterms:W3CDTF">2022-07-22T07:30:24Z</dcterms:created>
  <dcterms:modified xsi:type="dcterms:W3CDTF">2022-07-22T13:47:54Z</dcterms:modified>
</cp:coreProperties>
</file>