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6" r:id="rId5"/>
  </p:sldMasterIdLst>
  <p:notesMasterIdLst>
    <p:notesMasterId r:id="rId9"/>
  </p:notesMasterIdLst>
  <p:handoutMasterIdLst>
    <p:handoutMasterId r:id="rId57"/>
  </p:handoutMasterIdLst>
  <p:sldIdLst>
    <p:sldId id="262" r:id="rId6"/>
    <p:sldId id="272" r:id="rId7"/>
    <p:sldId id="354" r:id="rId8"/>
    <p:sldId id="273" r:id="rId10"/>
    <p:sldId id="279" r:id="rId11"/>
    <p:sldId id="283" r:id="rId12"/>
    <p:sldId id="277" r:id="rId13"/>
    <p:sldId id="278" r:id="rId14"/>
    <p:sldId id="280" r:id="rId15"/>
    <p:sldId id="305" r:id="rId16"/>
    <p:sldId id="306" r:id="rId17"/>
    <p:sldId id="307" r:id="rId18"/>
    <p:sldId id="281" r:id="rId19"/>
    <p:sldId id="284" r:id="rId20"/>
    <p:sldId id="317" r:id="rId21"/>
    <p:sldId id="318" r:id="rId22"/>
    <p:sldId id="320" r:id="rId23"/>
    <p:sldId id="321" r:id="rId24"/>
    <p:sldId id="319" r:id="rId25"/>
    <p:sldId id="322" r:id="rId26"/>
    <p:sldId id="323" r:id="rId27"/>
    <p:sldId id="308"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50" r:id="rId47"/>
    <p:sldId id="351" r:id="rId48"/>
    <p:sldId id="352" r:id="rId49"/>
    <p:sldId id="303" r:id="rId50"/>
    <p:sldId id="304" r:id="rId51"/>
    <p:sldId id="311" r:id="rId52"/>
    <p:sldId id="312" r:id="rId53"/>
    <p:sldId id="349" r:id="rId54"/>
    <p:sldId id="401" r:id="rId55"/>
    <p:sldId id="261" r:id="rId56"/>
  </p:sldIdLst>
  <p:sldSz cx="9144000" cy="6858000" type="screen4x3"/>
  <p:notesSz cx="6858000" cy="9144000"/>
  <p:defaultTex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D4"/>
    <a:srgbClr val="5ACBF5"/>
    <a:srgbClr val="8CC63E"/>
    <a:srgbClr val="0070B1"/>
    <a:srgbClr val="00ABBD"/>
    <a:srgbClr val="00AEEF"/>
    <a:srgbClr val="0089C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09" y="-39"/>
      </p:cViewPr>
      <p:guideLst>
        <p:guide orient="horz" pos="2200"/>
        <p:guide pos="2892"/>
      </p:guideLst>
    </p:cSldViewPr>
  </p:slid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 Id="rId60" Type="http://schemas.openxmlformats.org/officeDocument/2006/relationships/tableStyles" Target="tableStyles.xml"/><Relationship Id="rId6" Type="http://schemas.openxmlformats.org/officeDocument/2006/relationships/slide" Target="slides/slide1.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3301A21-906D-4AC6-961E-C206F7BEB902}" type="doc">
      <dgm:prSet loTypeId="relationship" loCatId="relationship" qsTypeId="urn:microsoft.com/office/officeart/2005/8/quickstyle/simple3" qsCatId="simple" csTypeId="urn:microsoft.com/office/officeart/2005/8/colors/accent1_2" csCatId="accent1" phldr="0"/>
      <dgm:spPr/>
      <dgm:t>
        <a:bodyPr/>
        <a:p>
          <a:endParaRPr lang="zh-CN" altLang="en-US"/>
        </a:p>
      </dgm:t>
    </dgm:pt>
    <dgm:pt modelId="{2D14C672-9146-47EB-A1B3-5C78646C9089}">
      <dgm:prSet phldrT="[文本]" phldr="0" custT="0"/>
      <dgm:spPr/>
      <dgm:t>
        <a:bodyPr vert="horz" wrap="square"/>
        <a:p>
          <a:pPr>
            <a:lnSpc>
              <a:spcPct val="100000"/>
            </a:lnSpc>
            <a:spcBef>
              <a:spcPct val="0"/>
            </a:spcBef>
            <a:spcAft>
              <a:spcPct val="35000"/>
            </a:spcAft>
          </a:pPr>
          <a:r>
            <a:rPr lang="en-US" altLang="zh-CN"/>
            <a:t>MySQL</a:t>
          </a:r>
          <a:r>
            <a:rPr lang="en-US" altLang="zh-CN"/>
            <a:t/>
          </a:r>
          <a:endParaRPr lang="en-US" altLang="zh-CN"/>
        </a:p>
      </dgm:t>
    </dgm:pt>
    <dgm:pt modelId="{B2C1AC3C-C432-4902-BB5E-B0F7F333B9A3}" cxnId="{6803705B-8CD8-4F95-8513-B28FBC24CA83}" type="parTrans">
      <dgm:prSet/>
      <dgm:spPr/>
      <dgm:t>
        <a:bodyPr/>
        <a:p>
          <a:endParaRPr lang="zh-CN" altLang="en-US"/>
        </a:p>
      </dgm:t>
    </dgm:pt>
    <dgm:pt modelId="{9965C3B9-B8E6-48DF-9F1F-7F7DD5C82F45}" cxnId="{6803705B-8CD8-4F95-8513-B28FBC24CA83}" type="sibTrans">
      <dgm:prSet/>
      <dgm:spPr/>
      <dgm:t>
        <a:bodyPr/>
        <a:p>
          <a:endParaRPr lang="zh-CN" altLang="en-US"/>
        </a:p>
      </dgm:t>
    </dgm:pt>
    <dgm:pt modelId="{30EA4024-5A74-40B5-ABD6-B348D5D3D89F}">
      <dgm:prSet phldrT="[文本]" phldr="0" custT="1"/>
      <dgm:spPr/>
      <dgm:t>
        <a:bodyPr vert="horz" wrap="square"/>
        <a:p>
          <a:pPr>
            <a:lnSpc>
              <a:spcPct val="100000"/>
            </a:lnSpc>
            <a:spcBef>
              <a:spcPct val="0"/>
            </a:spcBef>
            <a:spcAft>
              <a:spcPct val="35000"/>
            </a:spcAft>
          </a:pPr>
          <a:r>
            <a:rPr lang="en-US" altLang="zh-CN" sz="2400"/>
            <a:t>Mariadb</a:t>
          </a:r>
          <a:r>
            <a:rPr lang="en-US" altLang="zh-CN" sz="2400"/>
            <a:t/>
          </a:r>
          <a:endParaRPr lang="en-US" altLang="zh-CN" sz="2400"/>
        </a:p>
      </dgm:t>
    </dgm:pt>
    <dgm:pt modelId="{DBCA849D-F3DD-465C-B7B4-0F888E8C1DF5}" cxnId="{0C3902EC-ECCE-4EDD-9339-23C67AEEEE0A}" type="parTrans">
      <dgm:prSet/>
      <dgm:spPr/>
      <dgm:t>
        <a:bodyPr/>
        <a:p>
          <a:endParaRPr lang="zh-CN" altLang="en-US"/>
        </a:p>
      </dgm:t>
    </dgm:pt>
    <dgm:pt modelId="{A6DCE076-FC36-499D-9023-CAA96F4E1762}" cxnId="{0C3902EC-ECCE-4EDD-9339-23C67AEEEE0A}" type="sibTrans">
      <dgm:prSet/>
      <dgm:spPr/>
      <dgm:t>
        <a:bodyPr/>
        <a:p>
          <a:endParaRPr lang="zh-CN" altLang="en-US"/>
        </a:p>
      </dgm:t>
    </dgm:pt>
    <dgm:pt modelId="{E3010FA0-6266-4186-8196-674ECAD450A7}">
      <dgm:prSet phldrT="[文本]" phldr="0" custT="1"/>
      <dgm:spPr/>
      <dgm:t>
        <a:bodyPr vert="horz" wrap="square"/>
        <a:p>
          <a:pPr>
            <a:lnSpc>
              <a:spcPct val="100000"/>
            </a:lnSpc>
            <a:spcBef>
              <a:spcPct val="0"/>
            </a:spcBef>
            <a:spcAft>
              <a:spcPct val="35000"/>
            </a:spcAft>
          </a:pPr>
          <a:r>
            <a:rPr lang="zh-CN" altLang="en-US" sz="2400"/>
            <a:t>其它衍生产品</a:t>
          </a:r>
          <a:r>
            <a:rPr lang="en-US" altLang="zh-CN" sz="2400"/>
            <a:t/>
          </a:r>
          <a:endParaRPr lang="en-US" altLang="zh-CN" sz="2400"/>
        </a:p>
      </dgm:t>
    </dgm:pt>
    <dgm:pt modelId="{B962716B-562E-4D54-8A82-321D3A2037EA}" cxnId="{54402E05-0BA2-4B45-B0A6-E0235B82B1F2}" type="parTrans">
      <dgm:prSet/>
      <dgm:spPr/>
      <dgm:t>
        <a:bodyPr/>
        <a:p>
          <a:endParaRPr lang="zh-CN" altLang="en-US"/>
        </a:p>
      </dgm:t>
    </dgm:pt>
    <dgm:pt modelId="{7CCE576C-2622-47C1-B80E-1AB971C70FF4}" cxnId="{54402E05-0BA2-4B45-B0A6-E0235B82B1F2}" type="sibTrans">
      <dgm:prSet/>
      <dgm:spPr/>
      <dgm:t>
        <a:bodyPr/>
        <a:p>
          <a:endParaRPr lang="zh-CN" altLang="en-US"/>
        </a:p>
      </dgm:t>
    </dgm:pt>
    <dgm:pt modelId="{3DCAE548-F1DD-4586-986C-330B578BCF0F}">
      <dgm:prSet phldrT="[文本]" phldr="0" custT="1"/>
      <dgm:spPr/>
      <dgm:t>
        <a:bodyPr vert="horz" wrap="square"/>
        <a:p>
          <a:pPr>
            <a:lnSpc>
              <a:spcPct val="100000"/>
            </a:lnSpc>
            <a:spcBef>
              <a:spcPct val="0"/>
            </a:spcBef>
            <a:spcAft>
              <a:spcPct val="35000"/>
            </a:spcAft>
          </a:pPr>
          <a:r>
            <a:rPr lang="en-US" altLang="zh-CN" sz="2400"/>
            <a:t>PerconaDB</a:t>
          </a:r>
          <a:r>
            <a:rPr lang="en-US" altLang="zh-CN" sz="2400"/>
            <a:t/>
          </a:r>
          <a:endParaRPr lang="en-US" altLang="zh-CN" sz="2400"/>
        </a:p>
      </dgm:t>
    </dgm:pt>
    <dgm:pt modelId="{073D923E-047D-4586-8A75-095147CDB16C}" cxnId="{5F2718E1-9723-498A-AE45-E095CBF48CD9}" type="parTrans">
      <dgm:prSet/>
      <dgm:spPr/>
      <dgm:t>
        <a:bodyPr/>
        <a:p>
          <a:endParaRPr lang="zh-CN" altLang="en-US"/>
        </a:p>
      </dgm:t>
    </dgm:pt>
    <dgm:pt modelId="{86E7D5D2-4388-461A-BB8B-4F36C776EB29}" cxnId="{5F2718E1-9723-498A-AE45-E095CBF48CD9}" type="sibTrans">
      <dgm:prSet/>
      <dgm:spPr/>
      <dgm:t>
        <a:bodyPr/>
        <a:p>
          <a:endParaRPr lang="zh-CN" altLang="en-US"/>
        </a:p>
      </dgm:t>
    </dgm:pt>
    <dgm:pt modelId="{75073B69-45F5-4D22-8727-467A1FA8D00A}" type="pres">
      <dgm:prSet presAssocID="{E3301A21-906D-4AC6-961E-C206F7BEB902}" presName="Name0" presStyleCnt="0">
        <dgm:presLayoutVars>
          <dgm:chMax val="1"/>
          <dgm:chPref val="1"/>
          <dgm:dir/>
          <dgm:animOne val="branch"/>
          <dgm:animLvl val="lvl"/>
        </dgm:presLayoutVars>
      </dgm:prSet>
      <dgm:spPr/>
    </dgm:pt>
    <dgm:pt modelId="{50CD979E-A5B7-4805-B637-33C868124383}" type="pres">
      <dgm:prSet presAssocID="{2D14C672-9146-47EB-A1B3-5C78646C9089}" presName="singleCycle" presStyleCnt="0"/>
      <dgm:spPr/>
    </dgm:pt>
    <dgm:pt modelId="{AE9041A0-C26E-4510-B34C-136E9FAA86EF}" type="pres">
      <dgm:prSet presAssocID="{2D14C672-9146-47EB-A1B3-5C78646C9089}" presName="singleCenter" presStyleLbl="node1" presStyleIdx="0" presStyleCnt="4">
        <dgm:presLayoutVars>
          <dgm:chMax val="7"/>
          <dgm:chPref val="7"/>
        </dgm:presLayoutVars>
      </dgm:prSet>
      <dgm:spPr/>
    </dgm:pt>
    <dgm:pt modelId="{1AA0B0C8-CC00-49AB-8794-25D3DC091D70}" type="pres">
      <dgm:prSet presAssocID="{DBCA849D-F3DD-465C-B7B4-0F888E8C1DF5}" presName="Name56" presStyleLbl="parChTrans1D2" presStyleIdx="0" presStyleCnt="3"/>
      <dgm:spPr/>
    </dgm:pt>
    <dgm:pt modelId="{03EF0E3D-160B-4FC3-9CA3-5AD3CB34FC25}" type="pres">
      <dgm:prSet presAssocID="{30EA4024-5A74-40B5-ABD6-B348D5D3D89F}" presName="text0" presStyleLbl="node1" presStyleIdx="1" presStyleCnt="4">
        <dgm:presLayoutVars>
          <dgm:bulletEnabled val="1"/>
        </dgm:presLayoutVars>
      </dgm:prSet>
      <dgm:spPr/>
    </dgm:pt>
    <dgm:pt modelId="{23CEBA6F-BDD8-4458-A508-9223A9F35EF8}" type="pres">
      <dgm:prSet presAssocID="{B962716B-562E-4D54-8A82-321D3A2037EA}" presName="Name56" presStyleLbl="parChTrans1D2" presStyleIdx="1" presStyleCnt="3"/>
      <dgm:spPr/>
    </dgm:pt>
    <dgm:pt modelId="{23F432BB-2935-4C7B-B571-2A2B0E781546}" type="pres">
      <dgm:prSet presAssocID="{E3010FA0-6266-4186-8196-674ECAD450A7}" presName="text0" presStyleLbl="node1" presStyleIdx="2" presStyleCnt="4">
        <dgm:presLayoutVars>
          <dgm:bulletEnabled val="1"/>
        </dgm:presLayoutVars>
      </dgm:prSet>
      <dgm:spPr/>
    </dgm:pt>
    <dgm:pt modelId="{1C260F5A-9F65-4B64-BCB2-3674249DD6D6}" type="pres">
      <dgm:prSet presAssocID="{073D923E-047D-4586-8A75-095147CDB16C}" presName="Name56" presStyleLbl="parChTrans1D2" presStyleIdx="2" presStyleCnt="3"/>
      <dgm:spPr/>
    </dgm:pt>
    <dgm:pt modelId="{CE286D9C-C3A9-470B-A654-754E4C1E02C9}" type="pres">
      <dgm:prSet presAssocID="{3DCAE548-F1DD-4586-986C-330B578BCF0F}" presName="text0" presStyleLbl="node1" presStyleIdx="3" presStyleCnt="4">
        <dgm:presLayoutVars>
          <dgm:bulletEnabled val="1"/>
        </dgm:presLayoutVars>
      </dgm:prSet>
      <dgm:spPr/>
    </dgm:pt>
  </dgm:ptLst>
  <dgm:cxnLst>
    <dgm:cxn modelId="{6803705B-8CD8-4F95-8513-B28FBC24CA83}" srcId="{E3301A21-906D-4AC6-961E-C206F7BEB902}" destId="{2D14C672-9146-47EB-A1B3-5C78646C9089}" srcOrd="0" destOrd="0" parTransId="{B2C1AC3C-C432-4902-BB5E-B0F7F333B9A3}" sibTransId="{9965C3B9-B8E6-48DF-9F1F-7F7DD5C82F45}"/>
    <dgm:cxn modelId="{0C3902EC-ECCE-4EDD-9339-23C67AEEEE0A}" srcId="{2D14C672-9146-47EB-A1B3-5C78646C9089}" destId="{30EA4024-5A74-40B5-ABD6-B348D5D3D89F}" srcOrd="0" destOrd="0" parTransId="{DBCA849D-F3DD-465C-B7B4-0F888E8C1DF5}" sibTransId="{A6DCE076-FC36-499D-9023-CAA96F4E1762}"/>
    <dgm:cxn modelId="{54402E05-0BA2-4B45-B0A6-E0235B82B1F2}" srcId="{2D14C672-9146-47EB-A1B3-5C78646C9089}" destId="{E3010FA0-6266-4186-8196-674ECAD450A7}" srcOrd="1" destOrd="0" parTransId="{B962716B-562E-4D54-8A82-321D3A2037EA}" sibTransId="{7CCE576C-2622-47C1-B80E-1AB971C70FF4}"/>
    <dgm:cxn modelId="{5F2718E1-9723-498A-AE45-E095CBF48CD9}" srcId="{2D14C672-9146-47EB-A1B3-5C78646C9089}" destId="{3DCAE548-F1DD-4586-986C-330B578BCF0F}" srcOrd="2" destOrd="0" parTransId="{073D923E-047D-4586-8A75-095147CDB16C}" sibTransId="{86E7D5D2-4388-461A-BB8B-4F36C776EB29}"/>
    <dgm:cxn modelId="{17A00B47-3241-4D5B-BEA2-21895FD466C0}" type="presOf" srcId="{E3301A21-906D-4AC6-961E-C206F7BEB902}" destId="{75073B69-45F5-4D22-8727-467A1FA8D00A}" srcOrd="0" destOrd="0" presId="urn:microsoft.com/office/officeart/2008/layout/RadialCluster"/>
    <dgm:cxn modelId="{8B6A260D-1EAB-455E-9F0E-EDBCA5759E21}" type="presParOf" srcId="{75073B69-45F5-4D22-8727-467A1FA8D00A}" destId="{50CD979E-A5B7-4805-B637-33C868124383}" srcOrd="0" destOrd="0" presId="urn:microsoft.com/office/officeart/2008/layout/RadialCluster"/>
    <dgm:cxn modelId="{6E1A9747-45D4-4647-A43D-F867694DCEF8}" type="presParOf" srcId="{50CD979E-A5B7-4805-B637-33C868124383}" destId="{AE9041A0-C26E-4510-B34C-136E9FAA86EF}" srcOrd="0" destOrd="0" presId="urn:microsoft.com/office/officeart/2008/layout/RadialCluster"/>
    <dgm:cxn modelId="{65F42175-B7FC-471C-9C20-B6D2E5FBF9A6}" type="presOf" srcId="{2D14C672-9146-47EB-A1B3-5C78646C9089}" destId="{AE9041A0-C26E-4510-B34C-136E9FAA86EF}" srcOrd="0" destOrd="0" presId="urn:microsoft.com/office/officeart/2008/layout/RadialCluster"/>
    <dgm:cxn modelId="{B7BB1E8F-A8D7-4926-9E3E-2A61F99E43FF}" type="presParOf" srcId="{50CD979E-A5B7-4805-B637-33C868124383}" destId="{1AA0B0C8-CC00-49AB-8794-25D3DC091D70}" srcOrd="1" destOrd="0" presId="urn:microsoft.com/office/officeart/2008/layout/RadialCluster"/>
    <dgm:cxn modelId="{40CE15A8-82F2-4AAD-B83A-4DFA45340628}" type="presOf" srcId="{DBCA849D-F3DD-465C-B7B4-0F888E8C1DF5}" destId="{1AA0B0C8-CC00-49AB-8794-25D3DC091D70}" srcOrd="0" destOrd="0" presId="urn:microsoft.com/office/officeart/2008/layout/RadialCluster"/>
    <dgm:cxn modelId="{AABCCC1C-1D9A-4912-A1C9-DFD1BAAFF118}" type="presParOf" srcId="{50CD979E-A5B7-4805-B637-33C868124383}" destId="{03EF0E3D-160B-4FC3-9CA3-5AD3CB34FC25}" srcOrd="2" destOrd="0" presId="urn:microsoft.com/office/officeart/2008/layout/RadialCluster"/>
    <dgm:cxn modelId="{AC32E899-DF35-4B66-9138-828CC6F3D4E3}" type="presOf" srcId="{30EA4024-5A74-40B5-ABD6-B348D5D3D89F}" destId="{03EF0E3D-160B-4FC3-9CA3-5AD3CB34FC25}" srcOrd="0" destOrd="0" presId="urn:microsoft.com/office/officeart/2008/layout/RadialCluster"/>
    <dgm:cxn modelId="{AD610B25-0B8C-46C9-A984-E7EA7A46A0AA}" type="presParOf" srcId="{50CD979E-A5B7-4805-B637-33C868124383}" destId="{23CEBA6F-BDD8-4458-A508-9223A9F35EF8}" srcOrd="3" destOrd="0" presId="urn:microsoft.com/office/officeart/2008/layout/RadialCluster"/>
    <dgm:cxn modelId="{855967C9-71A0-450B-BBC6-43991EAC889F}" type="presOf" srcId="{B962716B-562E-4D54-8A82-321D3A2037EA}" destId="{23CEBA6F-BDD8-4458-A508-9223A9F35EF8}" srcOrd="0" destOrd="0" presId="urn:microsoft.com/office/officeart/2008/layout/RadialCluster"/>
    <dgm:cxn modelId="{B02E2AE7-9A9C-4942-824B-4B3BC3AD5F3A}" type="presParOf" srcId="{50CD979E-A5B7-4805-B637-33C868124383}" destId="{23F432BB-2935-4C7B-B571-2A2B0E781546}" srcOrd="4" destOrd="0" presId="urn:microsoft.com/office/officeart/2008/layout/RadialCluster"/>
    <dgm:cxn modelId="{40CC1D86-D34B-4A44-A9D5-F99F85A20076}" type="presOf" srcId="{E3010FA0-6266-4186-8196-674ECAD450A7}" destId="{23F432BB-2935-4C7B-B571-2A2B0E781546}" srcOrd="0" destOrd="0" presId="urn:microsoft.com/office/officeart/2008/layout/RadialCluster"/>
    <dgm:cxn modelId="{43F871A4-F192-43D3-A9A6-127A36D93291}" type="presParOf" srcId="{50CD979E-A5B7-4805-B637-33C868124383}" destId="{1C260F5A-9F65-4B64-BCB2-3674249DD6D6}" srcOrd="5" destOrd="0" presId="urn:microsoft.com/office/officeart/2008/layout/RadialCluster"/>
    <dgm:cxn modelId="{41476B52-B26C-4DE4-AEFF-04B660759A5E}" type="presOf" srcId="{073D923E-047D-4586-8A75-095147CDB16C}" destId="{1C260F5A-9F65-4B64-BCB2-3674249DD6D6}" srcOrd="0" destOrd="0" presId="urn:microsoft.com/office/officeart/2008/layout/RadialCluster"/>
    <dgm:cxn modelId="{80E155A8-0379-41B3-B0E7-EE4D01A04885}" type="presParOf" srcId="{50CD979E-A5B7-4805-B637-33C868124383}" destId="{CE286D9C-C3A9-470B-A654-754E4C1E02C9}" srcOrd="6" destOrd="0" presId="urn:microsoft.com/office/officeart/2008/layout/RadialCluster"/>
    <dgm:cxn modelId="{02451AAE-0951-4065-94B3-30CDD3E32F0E}" type="presOf" srcId="{3DCAE548-F1DD-4586-986C-330B578BCF0F}" destId="{CE286D9C-C3A9-470B-A654-754E4C1E02C9}" srcOrd="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18455" cy="5418455"/>
        <a:chOff x="0" y="0"/>
        <a:chExt cx="5418455" cy="5418455"/>
      </a:xfrm>
    </dsp:grpSpPr>
    <dsp:sp modelId="{AE9041A0-C26E-4510-B34C-136E9FAA86EF}">
      <dsp:nvSpPr>
        <dsp:cNvPr id="3" name="圆角矩形 2"/>
        <dsp:cNvSpPr/>
      </dsp:nvSpPr>
      <dsp:spPr bwMode="white">
        <a:xfrm>
          <a:off x="3251232" y="2521314"/>
          <a:ext cx="1625537" cy="1625537"/>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88900" tIns="88900" rIns="88900" bIns="8890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ltLang="zh-CN"/>
            <a:t>MySQL</a:t>
          </a:r>
          <a:endParaRPr lang="en-US" altLang="zh-CN"/>
        </a:p>
      </dsp:txBody>
      <dsp:txXfrm>
        <a:off x="3251232" y="2521314"/>
        <a:ext cx="1625537" cy="1625537"/>
      </dsp:txXfrm>
    </dsp:sp>
    <dsp:sp modelId="{1AA0B0C8-CC00-49AB-8794-25D3DC091D70}">
      <dsp:nvSpPr>
        <dsp:cNvPr id="4" name="任意多边形 3"/>
        <dsp:cNvSpPr/>
      </dsp:nvSpPr>
      <dsp:spPr bwMode="white">
        <a:xfrm>
          <a:off x="3492953" y="1918516"/>
          <a:ext cx="1142094" cy="63500"/>
        </a:xfrm>
        <a:custGeom>
          <a:avLst/>
          <a:gdLst/>
          <a:ahLst/>
          <a:cxnLst/>
          <a:pathLst>
            <a:path w="1799" h="100">
              <a:moveTo>
                <a:pt x="899" y="949"/>
              </a:moveTo>
              <a:lnTo>
                <a:pt x="899" y="-849"/>
              </a:lnTo>
            </a:path>
          </a:pathLst>
        </a:custGeom>
      </dsp:spPr>
      <dsp:style>
        <a:lnRef idx="2">
          <a:schemeClr val="accent1">
            <a:shade val="60000"/>
          </a:schemeClr>
        </a:lnRef>
        <a:fillRef idx="0">
          <a:schemeClr val="accent1"/>
        </a:fillRef>
        <a:effectRef idx="0">
          <a:scrgbClr r="0" g="0" b="0"/>
        </a:effectRef>
        <a:fontRef idx="minor"/>
      </dsp:style>
      <dsp:txXfrm>
        <a:off x="3492953" y="1918516"/>
        <a:ext cx="1142094" cy="63500"/>
      </dsp:txXfrm>
    </dsp:sp>
    <dsp:sp modelId="{03EF0E3D-160B-4FC3-9CA3-5AD3CB34FC25}">
      <dsp:nvSpPr>
        <dsp:cNvPr id="5" name="圆角矩形 4"/>
        <dsp:cNvSpPr/>
      </dsp:nvSpPr>
      <dsp:spPr bwMode="white">
        <a:xfrm>
          <a:off x="3519445" y="290110"/>
          <a:ext cx="1089109" cy="1089109"/>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60960" tIns="60960" rIns="60960" bIns="6096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US" altLang="zh-CN" sz="2400"/>
            <a:t>Mariadb</a:t>
          </a:r>
          <a:endParaRPr lang="en-US" altLang="zh-CN" sz="2400"/>
        </a:p>
      </dsp:txBody>
      <dsp:txXfrm>
        <a:off x="3519445" y="290110"/>
        <a:ext cx="1089109" cy="1089109"/>
      </dsp:txXfrm>
    </dsp:sp>
    <dsp:sp modelId="{23CEBA6F-BDD8-4458-A508-9223A9F35EF8}">
      <dsp:nvSpPr>
        <dsp:cNvPr id="6" name="任意多边形 5"/>
        <dsp:cNvSpPr/>
      </dsp:nvSpPr>
      <dsp:spPr bwMode="white">
        <a:xfrm>
          <a:off x="4814328" y="4004613"/>
          <a:ext cx="932116" cy="63500"/>
        </a:xfrm>
        <a:custGeom>
          <a:avLst/>
          <a:gdLst/>
          <a:ahLst/>
          <a:cxnLst/>
          <a:pathLst>
            <a:path w="1468" h="100">
              <a:moveTo>
                <a:pt x="98" y="-317"/>
              </a:moveTo>
              <a:lnTo>
                <a:pt x="1370" y="417"/>
              </a:lnTo>
            </a:path>
          </a:pathLst>
        </a:custGeom>
      </dsp:spPr>
      <dsp:style>
        <a:lnRef idx="2">
          <a:schemeClr val="accent1">
            <a:shade val="60000"/>
          </a:schemeClr>
        </a:lnRef>
        <a:fillRef idx="0">
          <a:schemeClr val="accent1"/>
        </a:fillRef>
        <a:effectRef idx="0">
          <a:scrgbClr r="0" g="0" b="0"/>
        </a:effectRef>
        <a:fontRef idx="minor"/>
      </dsp:style>
      <dsp:txXfrm>
        <a:off x="4814328" y="4004613"/>
        <a:ext cx="932116" cy="63500"/>
      </dsp:txXfrm>
    </dsp:sp>
    <dsp:sp modelId="{23F432BB-2935-4C7B-B571-2A2B0E781546}">
      <dsp:nvSpPr>
        <dsp:cNvPr id="7" name="圆角矩形 6"/>
        <dsp:cNvSpPr/>
      </dsp:nvSpPr>
      <dsp:spPr bwMode="white">
        <a:xfrm>
          <a:off x="5684004" y="4039236"/>
          <a:ext cx="1089109" cy="1089109"/>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60960" tIns="60960" rIns="60960" bIns="6096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zh-CN" altLang="en-US" sz="2400"/>
            <a:t>其它衍生产品</a:t>
          </a:r>
          <a:endParaRPr lang="en-US" altLang="zh-CN" sz="2400"/>
        </a:p>
      </dsp:txBody>
      <dsp:txXfrm>
        <a:off x="5684004" y="4039236"/>
        <a:ext cx="1089109" cy="1089109"/>
      </dsp:txXfrm>
    </dsp:sp>
    <dsp:sp modelId="{1C260F5A-9F65-4B64-BCB2-3674249DD6D6}">
      <dsp:nvSpPr>
        <dsp:cNvPr id="8" name="任意多边形 7"/>
        <dsp:cNvSpPr/>
      </dsp:nvSpPr>
      <dsp:spPr bwMode="white">
        <a:xfrm>
          <a:off x="2381556" y="4004613"/>
          <a:ext cx="932116" cy="63500"/>
        </a:xfrm>
        <a:custGeom>
          <a:avLst/>
          <a:gdLst/>
          <a:ahLst/>
          <a:cxnLst/>
          <a:pathLst>
            <a:path w="1468" h="100">
              <a:moveTo>
                <a:pt x="1370" y="-317"/>
              </a:moveTo>
              <a:lnTo>
                <a:pt x="98" y="417"/>
              </a:lnTo>
            </a:path>
          </a:pathLst>
        </a:custGeom>
      </dsp:spPr>
      <dsp:style>
        <a:lnRef idx="2">
          <a:schemeClr val="accent1">
            <a:shade val="60000"/>
          </a:schemeClr>
        </a:lnRef>
        <a:fillRef idx="0">
          <a:schemeClr val="accent1"/>
        </a:fillRef>
        <a:effectRef idx="0">
          <a:scrgbClr r="0" g="0" b="0"/>
        </a:effectRef>
        <a:fontRef idx="minor"/>
      </dsp:style>
      <dsp:txXfrm>
        <a:off x="2381556" y="4004613"/>
        <a:ext cx="932116" cy="63500"/>
      </dsp:txXfrm>
    </dsp:sp>
    <dsp:sp modelId="{CE286D9C-C3A9-470B-A654-754E4C1E02C9}">
      <dsp:nvSpPr>
        <dsp:cNvPr id="9" name="圆角矩形 8"/>
        <dsp:cNvSpPr/>
      </dsp:nvSpPr>
      <dsp:spPr bwMode="white">
        <a:xfrm>
          <a:off x="1354886" y="4039236"/>
          <a:ext cx="1089109" cy="1089109"/>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60960" tIns="60960" rIns="60960" bIns="6096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US" altLang="zh-CN" sz="2400"/>
            <a:t>PerconaDB</a:t>
          </a:r>
          <a:endParaRPr lang="en-US" altLang="zh-CN" sz="2400"/>
        </a:p>
      </dsp:txBody>
      <dsp:txXfrm>
        <a:off x="1354886" y="4039236"/>
        <a:ext cx="1089109" cy="108910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rSet qsTypeId="urn:microsoft.com/office/officeart/2005/8/quickstyle/simple5"/>
        </dgm:pt>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cs typeface="Arial" panose="020B0604020202020204" pitchFamily="34" charset="0"/>
              </a:defRPr>
            </a:lvl1pPr>
          </a:lstStyle>
          <a:p>
            <a:pPr>
              <a:defRPr/>
            </a:pPr>
            <a:fld id="{ADBB1F30-D4F2-4E95-8CC5-2961C493C956}"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cs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cs typeface="Arial" panose="020B0604020202020204" pitchFamily="34" charset="0"/>
              </a:defRPr>
            </a:lvl1pPr>
          </a:lstStyle>
          <a:p>
            <a:pPr>
              <a:defRPr/>
            </a:pPr>
            <a:fld id="{B25176F1-1209-4F30-8B48-CB87B0693010}"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1</a:t>
            </a:r>
            <a:r>
              <a:rPr lang="zh-CN" altLang="en-US">
                <a:sym typeface="+mn-ea"/>
              </a:rPr>
              <a:t>、关于数据的定义：是事实或观察的结果，是对客观事物的逻辑归纳，是用于表示客观事物的未经加工的原始素材。</a:t>
            </a:r>
            <a:endParaRPr lang="zh-CN" altLang="en-US">
              <a:sym typeface="+mn-ea"/>
            </a:endParaRPr>
          </a:p>
          <a:p>
            <a:r>
              <a:rPr lang="zh-CN" altLang="en-US">
                <a:sym typeface="+mn-ea"/>
              </a:rPr>
              <a:t>这个描述比较抽象，我们可以理解数据是声音、图像、符号、文字等等。</a:t>
            </a:r>
            <a:endParaRPr lang="zh-CN" altLang="en-US">
              <a:sym typeface="+mn-ea"/>
            </a:endParaRPr>
          </a:p>
          <a:p>
            <a:r>
              <a:rPr lang="zh-CN" altLang="en-US">
                <a:sym typeface="+mn-ea"/>
              </a:rPr>
              <a:t>在我们计算机系统中，数据最终以二进制信息单元</a:t>
            </a:r>
            <a:r>
              <a:rPr lang="en-US" altLang="zh-CN">
                <a:sym typeface="+mn-ea"/>
              </a:rPr>
              <a:t>0</a:t>
            </a:r>
            <a:r>
              <a:rPr lang="zh-CN" altLang="en-US">
                <a:sym typeface="+mn-ea"/>
              </a:rPr>
              <a:t>、</a:t>
            </a:r>
            <a:r>
              <a:rPr lang="en-US" altLang="zh-CN">
                <a:sym typeface="+mn-ea"/>
              </a:rPr>
              <a:t>1</a:t>
            </a:r>
            <a:r>
              <a:rPr lang="zh-CN" altLang="en-US">
                <a:sym typeface="+mn-ea"/>
              </a:rPr>
              <a:t>的形式表示。</a:t>
            </a:r>
            <a:endParaRPr lang="zh-CN" altLang="en-US"/>
          </a:p>
          <a:p>
            <a:r>
              <a:rPr lang="en-US" altLang="zh-CN"/>
              <a:t>2</a:t>
            </a:r>
            <a:r>
              <a:rPr lang="zh-CN" altLang="en-US"/>
              <a:t>、</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t>、创始人：Monty Widenius，其有一个女儿名叫：My Widenius</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Text Placeholder 2"/>
          <p:cNvSpPr>
            <a:spLocks noGrp="1"/>
          </p:cNvSpPr>
          <p:nvPr userDrawn="1">
            <p:ph type="body" sz="quarter" idx="4294967295"/>
          </p:nvPr>
        </p:nvSpPr>
        <p:spPr>
          <a:xfrm>
            <a:off x="336550" y="2820988"/>
            <a:ext cx="4478338" cy="1343025"/>
          </a:xfrm>
          <a:prstGeom prst="rect">
            <a:avLst/>
          </a:prstGeom>
        </p:spPr>
        <p:txBody>
          <a:bodyPr/>
          <a:lstStyle/>
          <a:p>
            <a:pPr marL="0" lvl="0" indent="0" eaLnBrk="1" hangingPunct="1">
              <a:buFont typeface="Arial" panose="020B0604020202020204" pitchFamily="34" charset="0"/>
              <a:buNone/>
            </a:pPr>
            <a:r>
              <a:rPr lang="zh-CN" altLang="en-US" sz="1400" smtClean="0">
                <a:solidFill>
                  <a:srgbClr val="FFFFFF"/>
                </a:solidFill>
                <a:latin typeface="微软雅黑" panose="020B0503020204020204" charset="-122"/>
              </a:rPr>
              <a:t>单击此处编辑母版文本样式</a:t>
            </a:r>
            <a:endParaRPr lang="zh-CN" altLang="en-US" sz="1400" smtClean="0">
              <a:solidFill>
                <a:srgbClr val="FFFFFF"/>
              </a:solidFill>
              <a:latin typeface="微软雅黑" panose="020B0503020204020204" charset="-122"/>
            </a:endParaRPr>
          </a:p>
        </p:txBody>
      </p:sp>
      <p:sp>
        <p:nvSpPr>
          <p:cNvPr id="3" name="Subtitle 1"/>
          <p:cNvSpPr>
            <a:spLocks noGrp="1"/>
          </p:cNvSpPr>
          <p:nvPr userDrawn="1">
            <p:ph type="subTitle" idx="9"/>
          </p:nvPr>
        </p:nvSpPr>
        <p:spPr>
          <a:xfrm>
            <a:off x="336550" y="1147763"/>
            <a:ext cx="6400800" cy="749300"/>
          </a:xfrm>
          <a:prstGeom prst="rect">
            <a:avLst/>
          </a:prstGeom>
        </p:spPr>
        <p:txBody>
          <a:bodyPr/>
          <a:lstStyle/>
          <a:p>
            <a:pPr marL="0" indent="0" eaLnBrk="1" hangingPunct="1">
              <a:buFont typeface="Arial" panose="020B0604020202020204" pitchFamily="34" charset="0"/>
              <a:buNone/>
            </a:pPr>
            <a:r>
              <a:rPr lang="zh-CN" altLang="en-US" smtClean="0">
                <a:solidFill>
                  <a:srgbClr val="8CC63E"/>
                </a:solidFill>
              </a:rPr>
              <a:t>单击此处编辑母版副标题样式</a:t>
            </a:r>
            <a:endParaRPr lang="en-US" altLang="zh-CN" dirty="0" smtClean="0">
              <a:solidFill>
                <a:srgbClr val="8CC63E"/>
              </a:solidFill>
            </a:endParaRPr>
          </a:p>
        </p:txBody>
      </p:sp>
      <p:sp>
        <p:nvSpPr>
          <p:cNvPr id="4" name="Title 3"/>
          <p:cNvSpPr>
            <a:spLocks noGrp="1"/>
          </p:cNvSpPr>
          <p:nvPr userDrawn="1">
            <p:ph type="ctrTitle" idx="19"/>
          </p:nvPr>
        </p:nvSpPr>
        <p:spPr>
          <a:xfrm>
            <a:off x="336550" y="542925"/>
            <a:ext cx="6400800" cy="592138"/>
          </a:xfrm>
          <a:prstGeom prst="rect">
            <a:avLst/>
          </a:prstGeom>
        </p:spPr>
        <p:txBody>
          <a:bodyPr/>
          <a:lstStyle/>
          <a:p>
            <a:pPr eaLnBrk="1" hangingPunct="1"/>
            <a:r>
              <a:rPr lang="zh-CN" altLang="en-US" b="1" smtClean="0">
                <a:solidFill>
                  <a:schemeClr val="bg1"/>
                </a:solidFill>
              </a:rPr>
              <a:t>单击此处编辑母版标题样式</a:t>
            </a:r>
            <a:endParaRPr lang="en-US" altLang="zh-CN" b="1" dirty="0" smtClean="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占位符 1"/>
          <p:cNvSpPr>
            <a:spLocks noGrp="1" noChangeArrowheads="1"/>
          </p:cNvSpPr>
          <p:nvPr>
            <p:ph type="title"/>
          </p:nvPr>
        </p:nvSpPr>
        <p:spPr bwMode="auto">
          <a:xfrm>
            <a:off x="1430338" y="820271"/>
            <a:ext cx="7419975" cy="597367"/>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 name="文本占位符 2"/>
          <p:cNvSpPr>
            <a:spLocks noGrp="1" noChangeArrowheads="1"/>
          </p:cNvSpPr>
          <p:nvPr>
            <p:ph idx="1"/>
          </p:nvPr>
        </p:nvSpPr>
        <p:spPr bwMode="auto">
          <a:xfrm>
            <a:off x="1452563" y="1600200"/>
            <a:ext cx="7397750" cy="4252913"/>
          </a:xfrm>
          <a:prstGeom prst="rect">
            <a:avLst/>
          </a:prstGeom>
          <a:noFill/>
          <a:ln w="9525">
            <a:noFill/>
            <a:miter lim="800000"/>
          </a:ln>
        </p:spPr>
        <p:txBody>
          <a:bodyPr vert="horz" wrap="square" lIns="0" tIns="0" rIns="0" bIns="0" numCol="1" anchor="t" anchorCtr="0" compatLnSpc="1"/>
          <a:lstStyle>
            <a:lvl1pPr marL="342900" marR="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1pPr>
            <a:lvl2pPr marL="742950" marR="0"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2pPr>
            <a:lvl3pPr marL="11430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3pPr>
            <a:lvl4pPr marL="16002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4pPr>
            <a:lvl5pPr marL="20574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5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000000"/>
                </a:solidFill>
                <a:effectLst/>
                <a:uLnTx/>
                <a:uFillTx/>
                <a:latin typeface="+mj-lt"/>
                <a:ea typeface="+mj-ea"/>
                <a:cs typeface="+mn-cs"/>
              </a:rPr>
              <a:t>单击此处编辑母版文本样式</a:t>
            </a:r>
            <a:endParaRPr kumimoji="0" lang="zh-CN" altLang="en-US" sz="2000" b="0" i="0" u="none" strike="noStrike" kern="0" cap="none" spc="0" normalizeH="0" baseline="0" noProof="0" dirty="0" smtClean="0">
              <a:ln>
                <a:noFill/>
              </a:ln>
              <a:solidFill>
                <a:srgbClr val="000000"/>
              </a:solidFill>
              <a:effectLst/>
              <a:uLnTx/>
              <a:uFillTx/>
              <a:latin typeface="+mj-lt"/>
              <a:ea typeface="+mj-ea"/>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二级</a:t>
            </a:r>
            <a:endPar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1143000" marR="0" lvl="2"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三级</a:t>
            </a:r>
            <a:endPar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1600200" marR="0" lvl="3"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四级</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2057400" marR="0" lvl="4"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五级</a:t>
            </a:r>
            <a:endPar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内容占位符 3"/>
          <p:cNvSpPr>
            <a:spLocks noGrp="1"/>
          </p:cNvSpPr>
          <p:nvPr>
            <p:ph sz="quarter" idx="10"/>
          </p:nvPr>
        </p:nvSpPr>
        <p:spPr>
          <a:xfrm>
            <a:off x="333375" y="1775012"/>
            <a:ext cx="8516938" cy="442417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4168775"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9950" y="1600200"/>
            <a:ext cx="4170363"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标题 1"/>
          <p:cNvSpPr>
            <a:spLocks noGrp="1"/>
          </p:cNvSpPr>
          <p:nvPr>
            <p:ph type="title"/>
          </p:nvPr>
        </p:nvSpPr>
        <p:spPr>
          <a:xfrm>
            <a:off x="333375" y="455613"/>
            <a:ext cx="8516938" cy="962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4925919"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459506" y="1600200"/>
            <a:ext cx="3390807"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标题占位符 1"/>
          <p:cNvSpPr>
            <a:spLocks noGrp="1" noChangeArrowheads="1"/>
          </p:cNvSpPr>
          <p:nvPr>
            <p:ph type="title" hasCustomPrompt="1"/>
          </p:nvPr>
        </p:nvSpPr>
        <p:spPr bwMode="auto">
          <a:xfrm>
            <a:off x="1112838" y="2003425"/>
            <a:ext cx="4843462" cy="962025"/>
          </a:xfrm>
          <a:prstGeom prst="rect">
            <a:avLst/>
          </a:prstGeom>
          <a:noFill/>
          <a:ln w="9525">
            <a:noFill/>
            <a:miter lim="800000"/>
          </a:ln>
        </p:spPr>
        <p:txBody>
          <a:bodyPr vert="horz" wrap="square" lIns="0" tIns="0" rIns="0" bIns="0" numCol="1" anchor="t" anchorCtr="0" compatLnSpc="1"/>
          <a:lstStyle>
            <a:lvl1pPr>
              <a:defRPr>
                <a:solidFill>
                  <a:schemeClr val="bg1"/>
                </a:solidFill>
              </a:defRPr>
            </a:lvl1pPr>
          </a:lstStyle>
          <a:p>
            <a:pPr lvl="0"/>
            <a:r>
              <a:rPr lang="zh-CN" altLang="en-US" dirty="0" smtClean="0"/>
              <a:t>谢谢</a:t>
            </a:r>
            <a:r>
              <a:rPr lang="en-US" altLang="zh-CN" dirty="0" smtClean="0"/>
              <a:t>!</a:t>
            </a:r>
            <a:endParaRPr lang="zh-CN" altLang="zh-CN"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3.jpe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4.jpe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5.png"/><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Size：32-24-pt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2051" name="TextBox 4"/>
          <p:cNvSpPr txBox="1">
            <a:spLocks noChangeArrowheads="1"/>
          </p:cNvSpPr>
          <p:nvPr/>
        </p:nvSpPr>
        <p:spPr bwMode="auto">
          <a:xfrm>
            <a:off x="5848350" y="5938838"/>
            <a:ext cx="184150" cy="369887"/>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2" name="TextBox 5"/>
          <p:cNvSpPr txBox="1">
            <a:spLocks noChangeArrowheads="1"/>
          </p:cNvSpPr>
          <p:nvPr/>
        </p:nvSpPr>
        <p:spPr bwMode="auto">
          <a:xfrm>
            <a:off x="4814888" y="5559425"/>
            <a:ext cx="184150" cy="369888"/>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3" name="TextBox 6"/>
          <p:cNvSpPr txBox="1">
            <a:spLocks noChangeArrowheads="1"/>
          </p:cNvSpPr>
          <p:nvPr/>
        </p:nvSpPr>
        <p:spPr bwMode="auto">
          <a:xfrm>
            <a:off x="4037013" y="4851400"/>
            <a:ext cx="185737" cy="369888"/>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grpSp>
        <p:nvGrpSpPr>
          <p:cNvPr id="1030" name="组 5"/>
          <p:cNvGrpSpPr/>
          <p:nvPr/>
        </p:nvGrpSpPr>
        <p:grpSpPr bwMode="auto">
          <a:xfrm>
            <a:off x="9364663" y="5135563"/>
            <a:ext cx="1392237" cy="1317625"/>
            <a:chOff x="0" y="0"/>
            <a:chExt cx="1392554" cy="989008"/>
          </a:xfrm>
        </p:grpSpPr>
        <p:grpSp>
          <p:nvGrpSpPr>
            <p:cNvPr id="1036" name="组 6"/>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57"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1037" name="组 9"/>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60"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061"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62"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
        <p:nvSpPr>
          <p:cNvPr id="2063" name="TextBox 18"/>
          <p:cNvSpPr txBox="1">
            <a:spLocks noChangeArrowheads="1"/>
          </p:cNvSpPr>
          <p:nvPr/>
        </p:nvSpPr>
        <p:spPr bwMode="auto">
          <a:xfrm>
            <a:off x="8153400" y="1354138"/>
            <a:ext cx="914400" cy="12192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sp>
        <p:nvSpPr>
          <p:cNvPr id="2064" name="TextBox 19"/>
          <p:cNvSpPr txBox="1">
            <a:spLocks noChangeArrowheads="1"/>
          </p:cNvSpPr>
          <p:nvPr/>
        </p:nvSpPr>
        <p:spPr bwMode="auto">
          <a:xfrm>
            <a:off x="4864100" y="4503738"/>
            <a:ext cx="914400" cy="12192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pic>
        <p:nvPicPr>
          <p:cNvPr id="2" name="图片 1" descr="ZTE_logo_CN含色值-01"/>
          <p:cNvPicPr>
            <a:picLocks noChangeAspect="1"/>
          </p:cNvPicPr>
          <p:nvPr/>
        </p:nvPicPr>
        <p:blipFill>
          <a:blip r:embed="rId3"/>
          <a:stretch>
            <a:fillRect/>
          </a:stretch>
        </p:blipFill>
        <p:spPr>
          <a:xfrm>
            <a:off x="7103745" y="303530"/>
            <a:ext cx="1878330" cy="7131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1" fontAlgn="base" hangingPunct="1">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grpSp>
        <p:nvGrpSpPr>
          <p:cNvPr id="12" name="组 5"/>
          <p:cNvGrpSpPr/>
          <p:nvPr/>
        </p:nvGrpSpPr>
        <p:grpSpPr bwMode="auto">
          <a:xfrm>
            <a:off x="9364663" y="5135563"/>
            <a:ext cx="1392237" cy="1317625"/>
            <a:chOff x="0" y="0"/>
            <a:chExt cx="1392554" cy="989008"/>
          </a:xfrm>
        </p:grpSpPr>
        <p:grpSp>
          <p:nvGrpSpPr>
            <p:cNvPr id="13" name="组 6"/>
            <p:cNvGrpSpPr/>
            <p:nvPr/>
          </p:nvGrpSpPr>
          <p:grpSpPr bwMode="auto">
            <a:xfrm>
              <a:off x="0" y="0"/>
              <a:ext cx="935250" cy="253805"/>
              <a:chOff x="0" y="0"/>
              <a:chExt cx="935250" cy="253805"/>
            </a:xfrm>
          </p:grpSpPr>
          <p:sp>
            <p:nvSpPr>
              <p:cNvPr id="19"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14" name="组 9"/>
            <p:cNvGrpSpPr/>
            <p:nvPr/>
          </p:nvGrpSpPr>
          <p:grpSpPr bwMode="auto">
            <a:xfrm>
              <a:off x="0" y="372963"/>
              <a:ext cx="1198835" cy="254997"/>
              <a:chOff x="0" y="-497"/>
              <a:chExt cx="1198835" cy="254997"/>
            </a:xfrm>
          </p:grpSpPr>
          <p:sp>
            <p:nvSpPr>
              <p:cNvPr id="17"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18"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15"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16"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457200" rtl="0" eaLnBrk="0" fontAlgn="base" hangingPunct="0">
        <a:spcBef>
          <a:spcPct val="0"/>
        </a:spcBef>
        <a:spcAft>
          <a:spcPct val="0"/>
        </a:spcAft>
        <a:defRPr sz="2400">
          <a:solidFill>
            <a:schemeClr val="tx1"/>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ZTE-PPT-16x9-03"/>
          <p:cNvPicPr>
            <a:picLocks noChangeAspect="1" noChangeArrowheads="1"/>
          </p:cNvPicPr>
          <p:nvPr/>
        </p:nvPicPr>
        <p:blipFill>
          <a:blip r:embed="rId4" cstate="print"/>
          <a:srcRect/>
          <a:stretch>
            <a:fillRect/>
          </a:stretch>
        </p:blipFill>
        <p:spPr bwMode="auto">
          <a:xfrm>
            <a:off x="-4763" y="1716088"/>
            <a:ext cx="9144001" cy="5143500"/>
          </a:xfrm>
          <a:prstGeom prst="rect">
            <a:avLst/>
          </a:prstGeom>
          <a:noFill/>
          <a:ln w="9525">
            <a:noFill/>
            <a:miter lim="800000"/>
            <a:headEnd/>
            <a:tailEnd/>
          </a:ln>
        </p:spPr>
      </p:pic>
      <p:sp>
        <p:nvSpPr>
          <p:cNvPr id="6147" name="TextBox 16"/>
          <p:cNvSpPr txBox="1">
            <a:spLocks noChangeArrowheads="1"/>
          </p:cNvSpPr>
          <p:nvPr/>
        </p:nvSpPr>
        <p:spPr bwMode="auto">
          <a:xfrm>
            <a:off x="5059363" y="6564313"/>
            <a:ext cx="2190750" cy="169862"/>
          </a:xfrm>
          <a:prstGeom prst="rect">
            <a:avLst/>
          </a:prstGeom>
          <a:noFill/>
          <a:ln w="9525" cap="flat" cmpd="sng">
            <a:noFill/>
            <a:bevel/>
          </a:ln>
          <a:effectLst/>
        </p:spPr>
        <p:txBody>
          <a:bodyPr lIns="0" tIns="0" rIns="0" bIns="0"/>
          <a:lstStyle/>
          <a:p>
            <a:pPr>
              <a:defRPr/>
            </a:pPr>
            <a:r>
              <a:rPr lang="en-US" sz="600" dirty="0">
                <a:solidFill>
                  <a:srgbClr val="7F7F7F"/>
                </a:solidFill>
                <a:latin typeface="Arial" panose="020B0604020202020204" pitchFamily="34" charset="0"/>
                <a:cs typeface="Arial" panose="020B0604020202020204" pitchFamily="34" charset="0"/>
              </a:rPr>
              <a:t>© ZTE </a:t>
            </a:r>
            <a:r>
              <a:rPr lang="en-US" sz="600" dirty="0" smtClean="0">
                <a:solidFill>
                  <a:srgbClr val="7F7F7F"/>
                </a:solidFill>
                <a:latin typeface="Arial" panose="020B0604020202020204" pitchFamily="34" charset="0"/>
                <a:cs typeface="Arial" panose="020B0604020202020204" pitchFamily="34" charset="0"/>
              </a:rPr>
              <a:t>All </a:t>
            </a:r>
            <a:r>
              <a:rPr lang="en-US" sz="600" dirty="0">
                <a:solidFill>
                  <a:srgbClr val="7F7F7F"/>
                </a:solidFill>
                <a:latin typeface="Arial" panose="020B0604020202020204" pitchFamily="34" charset="0"/>
                <a:cs typeface="Arial" panose="020B0604020202020204" pitchFamily="34" charset="0"/>
              </a:rPr>
              <a:t>rights reserved</a:t>
            </a:r>
            <a:endParaRPr lang="en-US" sz="600" dirty="0">
              <a:solidFill>
                <a:srgbClr val="7F7F7F"/>
              </a:solidFill>
              <a:latin typeface="Arial" panose="020B0604020202020204" pitchFamily="34" charset="0"/>
              <a:cs typeface="Arial" panose="020B0604020202020204" pitchFamily="34" charset="0"/>
            </a:endParaRPr>
          </a:p>
        </p:txBody>
      </p:sp>
      <p:sp>
        <p:nvSpPr>
          <p:cNvPr id="6148"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Size：24-32pt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Size：18pt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6158" name="Slide Number Placeholder 5"/>
          <p:cNvSpPr>
            <a:spLocks noGrp="1" noChangeArrowheads="1"/>
          </p:cNvSpPr>
          <p:nvPr/>
        </p:nvSpPr>
        <p:spPr bwMode="auto">
          <a:xfrm>
            <a:off x="238125" y="6540500"/>
            <a:ext cx="419100" cy="365125"/>
          </a:xfrm>
          <a:prstGeom prst="rect">
            <a:avLst/>
          </a:prstGeom>
          <a:noFill/>
          <a:ln w="9525">
            <a:noFill/>
            <a:miter lim="800000"/>
          </a:ln>
        </p:spPr>
        <p:txBody>
          <a:bodyPr anchor="ctr"/>
          <a:lstStyle/>
          <a:p>
            <a:pPr>
              <a:defRPr/>
            </a:pPr>
            <a:fld id="{08058874-FB71-43B4-AABD-6FDF89E2EF74}" type="slidenum">
              <a:rPr lang="en-US" sz="800">
                <a:solidFill>
                  <a:srgbClr val="404040"/>
                </a:solidFill>
                <a:latin typeface="微软雅黑" panose="020B0503020204020204" charset="-122"/>
                <a:ea typeface="微软雅黑" panose="020B0503020204020204" charset="-122"/>
                <a:cs typeface="Arial" panose="020B0604020202020204" pitchFamily="34" charset="0"/>
              </a:rPr>
            </a:fld>
            <a:endParaRPr lang="en-US" sz="800">
              <a:solidFill>
                <a:srgbClr val="404040"/>
              </a:solidFill>
              <a:latin typeface="微软雅黑" panose="020B0503020204020204" charset="-122"/>
              <a:ea typeface="微软雅黑" panose="020B0503020204020204" charset="-122"/>
              <a:cs typeface="Arial" panose="020B0604020202020204" pitchFamily="34" charset="0"/>
            </a:endParaRPr>
          </a:p>
        </p:txBody>
      </p:sp>
      <p:sp>
        <p:nvSpPr>
          <p:cNvPr id="6159" name="TextBox 18"/>
          <p:cNvSpPr txBox="1">
            <a:spLocks noChangeArrowheads="1"/>
          </p:cNvSpPr>
          <p:nvPr/>
        </p:nvSpPr>
        <p:spPr bwMode="auto">
          <a:xfrm>
            <a:off x="8341995" y="215900"/>
            <a:ext cx="640715" cy="405130"/>
          </a:xfrm>
          <a:prstGeom prst="rect">
            <a:avLst/>
          </a:prstGeom>
          <a:noFill/>
          <a:ln w="9525">
            <a:noFill/>
            <a:miter lim="800000"/>
          </a:ln>
        </p:spPr>
        <p:txBody>
          <a:bodyPr lIns="0" tIns="0" rIns="0" bIns="0"/>
          <a:lstStyle/>
          <a:p>
            <a:pPr>
              <a:defRPr/>
            </a:pPr>
            <a:r>
              <a:rPr lang="zh-CN" altLang="en-US" sz="1000" b="1" dirty="0" smtClean="0">
                <a:solidFill>
                  <a:srgbClr val="404040"/>
                </a:solidFill>
                <a:latin typeface="微软雅黑" panose="020B0503020204020204" charset="-122"/>
                <a:ea typeface="Heiti SC Light"/>
                <a:cs typeface="Heiti SC Light"/>
              </a:rPr>
              <a:t>内部公开</a:t>
            </a:r>
            <a:r>
              <a:rPr lang="en-US" sz="1000" b="1" dirty="0" smtClean="0">
                <a:solidFill>
                  <a:srgbClr val="404040"/>
                </a:solidFill>
                <a:latin typeface="微软雅黑" panose="020B0503020204020204" charset="-122"/>
                <a:ea typeface="Heiti SC Light"/>
                <a:cs typeface="Heiti SC Light"/>
              </a:rPr>
              <a:t>▲</a:t>
            </a:r>
            <a:endParaRPr lang="en-US" sz="1000" b="1" dirty="0">
              <a:solidFill>
                <a:srgbClr val="404040"/>
              </a:solidFill>
              <a:latin typeface="微软雅黑" panose="020B0503020204020204" charset="-122"/>
              <a:ea typeface="Heiti SC Light"/>
              <a:cs typeface="Heiti SC Light"/>
            </a:endParaRPr>
          </a:p>
        </p:txBody>
      </p:sp>
      <p:sp>
        <p:nvSpPr>
          <p:cNvPr id="3080" name="标题占位符 1"/>
          <p:cNvSpPr>
            <a:spLocks noGrp="1" noChangeArrowheads="1"/>
          </p:cNvSpPr>
          <p:nvPr>
            <p:ph type="title"/>
          </p:nvPr>
        </p:nvSpPr>
        <p:spPr bwMode="auto">
          <a:xfrm>
            <a:off x="333375" y="455613"/>
            <a:ext cx="8516938" cy="962025"/>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081" name="文本占位符 2"/>
          <p:cNvSpPr>
            <a:spLocks noGrp="1" noChangeArrowheads="1"/>
          </p:cNvSpPr>
          <p:nvPr>
            <p:ph type="body" idx="1"/>
          </p:nvPr>
        </p:nvSpPr>
        <p:spPr bwMode="auto">
          <a:xfrm>
            <a:off x="358775" y="1600200"/>
            <a:ext cx="8491538" cy="4252913"/>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单击此处编辑母版文本样式</a:t>
            </a:r>
            <a:endParaRPr lang="zh-CN" dirty="0" smtClean="0"/>
          </a:p>
          <a:p>
            <a:pPr lvl="1"/>
            <a:r>
              <a:rPr lang="zh-CN" dirty="0" smtClean="0"/>
              <a:t>二级</a:t>
            </a:r>
            <a:endParaRPr lang="zh-CN" dirty="0" smtClean="0"/>
          </a:p>
          <a:p>
            <a:pPr lvl="2"/>
            <a:r>
              <a:rPr lang="zh-CN" dirty="0" smtClean="0"/>
              <a:t>三级</a:t>
            </a:r>
            <a:endParaRPr lang="zh-CN" dirty="0" smtClean="0"/>
          </a:p>
          <a:p>
            <a:pPr lvl="3"/>
            <a:r>
              <a:rPr lang="zh-CN" dirty="0" smtClean="0"/>
              <a:t>四级</a:t>
            </a:r>
            <a:endParaRPr lang="zh-CN" dirty="0" smtClean="0"/>
          </a:p>
          <a:p>
            <a:pPr lvl="4"/>
            <a:r>
              <a:rPr lang="zh-CN" dirty="0" smtClean="0"/>
              <a:t>五级</a:t>
            </a:r>
            <a:endParaRPr lang="zh-CN" dirty="0" smtClean="0"/>
          </a:p>
        </p:txBody>
      </p:sp>
      <p:grpSp>
        <p:nvGrpSpPr>
          <p:cNvPr id="18" name="组 5"/>
          <p:cNvGrpSpPr/>
          <p:nvPr/>
        </p:nvGrpSpPr>
        <p:grpSpPr bwMode="auto">
          <a:xfrm>
            <a:off x="9364663" y="5135563"/>
            <a:ext cx="1392237" cy="1317625"/>
            <a:chOff x="0" y="0"/>
            <a:chExt cx="1392554" cy="989008"/>
          </a:xfrm>
        </p:grpSpPr>
        <p:grpSp>
          <p:nvGrpSpPr>
            <p:cNvPr id="19" name="组 6"/>
            <p:cNvGrpSpPr/>
            <p:nvPr/>
          </p:nvGrpSpPr>
          <p:grpSpPr bwMode="auto">
            <a:xfrm>
              <a:off x="0" y="0"/>
              <a:ext cx="935250" cy="253805"/>
              <a:chOff x="0" y="0"/>
              <a:chExt cx="935250" cy="253805"/>
            </a:xfrm>
          </p:grpSpPr>
          <p:sp>
            <p:nvSpPr>
              <p:cNvPr id="25"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6"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20" name="组 9"/>
            <p:cNvGrpSpPr/>
            <p:nvPr/>
          </p:nvGrpSpPr>
          <p:grpSpPr bwMode="auto">
            <a:xfrm>
              <a:off x="0" y="372963"/>
              <a:ext cx="1198835" cy="254997"/>
              <a:chOff x="0" y="-497"/>
              <a:chExt cx="1198835" cy="254997"/>
            </a:xfrm>
          </p:grpSpPr>
          <p:sp>
            <p:nvSpPr>
              <p:cNvPr id="23"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4"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1"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2"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457200" rtl="0" eaLnBrk="0" fontAlgn="base" hangingPunct="0">
        <a:spcBef>
          <a:spcPct val="0"/>
        </a:spcBef>
        <a:spcAft>
          <a:spcPct val="0"/>
        </a:spcAft>
        <a:defRPr sz="2400">
          <a:solidFill>
            <a:schemeClr val="bg2"/>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457200" rtl="0" eaLnBrk="0" fontAlgn="base" hangingPunct="0">
        <a:spcBef>
          <a:spcPct val="0"/>
        </a:spcBef>
        <a:spcAft>
          <a:spcPct val="0"/>
        </a:spcAft>
        <a:defRPr sz="6000">
          <a:solidFill>
            <a:schemeClr val="tx1"/>
          </a:solidFill>
          <a:latin typeface="+mn-ea"/>
          <a:ea typeface="+mn-ea"/>
          <a:cs typeface="+mj-cs"/>
        </a:defRPr>
      </a:lvl1pPr>
      <a:lvl2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2pPr>
      <a:lvl3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3pPr>
      <a:lvl4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4pPr>
      <a:lvl5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5122" name="Text Placeholder 2"/>
          <p:cNvSpPr>
            <a:spLocks noGrp="1"/>
          </p:cNvSpPr>
          <p:nvPr>
            <p:ph type="body" sz="quarter" idx="4294967295"/>
          </p:nvPr>
        </p:nvSpPr>
        <p:spPr>
          <a:xfrm>
            <a:off x="1494155" y="2757805"/>
            <a:ext cx="5617210" cy="1343025"/>
          </a:xfrm>
          <a:prstGeom prst="rect">
            <a:avLst/>
          </a:prstGeom>
        </p:spPr>
        <p:txBody>
          <a:bodyPr/>
          <a:lstStyle/>
          <a:p>
            <a:pPr marL="0" indent="0" eaLnBrk="1" hangingPunct="1">
              <a:buFont typeface="Arial" panose="020B0604020202020204" pitchFamily="34" charset="0"/>
              <a:buNone/>
            </a:pPr>
            <a:r>
              <a:rPr lang="zh-CN" altLang="en-US" sz="2400" smtClean="0">
                <a:solidFill>
                  <a:srgbClr val="FFFFFF"/>
                </a:solidFill>
                <a:latin typeface="微软雅黑" panose="020B0503020204020204" charset="-122"/>
                <a:ea typeface="Heiti SC Light"/>
                <a:cs typeface="Heiti SC Light"/>
              </a:rPr>
              <a:t>讲师：岳新新</a:t>
            </a:r>
            <a:endParaRPr lang="zh-CN" altLang="en-US" sz="2400" smtClean="0">
              <a:solidFill>
                <a:srgbClr val="FFFFFF"/>
              </a:solidFill>
              <a:latin typeface="微软雅黑" panose="020B0503020204020204" charset="-122"/>
              <a:ea typeface="Heiti SC Light"/>
              <a:cs typeface="Heiti SC Light"/>
            </a:endParaRPr>
          </a:p>
          <a:p>
            <a:pPr marL="0" indent="0" eaLnBrk="1" hangingPunct="1">
              <a:buFont typeface="Arial" panose="020B0604020202020204" pitchFamily="34" charset="0"/>
              <a:buNone/>
            </a:pPr>
            <a:r>
              <a:rPr lang="zh-CN" altLang="en-US" sz="2400" smtClean="0">
                <a:solidFill>
                  <a:srgbClr val="FFFFFF"/>
                </a:solidFill>
                <a:latin typeface="微软雅黑" panose="020B0503020204020204" charset="-122"/>
                <a:ea typeface="Heiti SC Light"/>
                <a:cs typeface="Heiti SC Light"/>
              </a:rPr>
              <a:t>单位：中兴通讯</a:t>
            </a:r>
            <a:r>
              <a:rPr lang="en-US" altLang="zh-CN" sz="2400" smtClean="0">
                <a:solidFill>
                  <a:srgbClr val="FFFFFF"/>
                </a:solidFill>
                <a:latin typeface="微软雅黑" panose="020B0503020204020204" charset="-122"/>
                <a:ea typeface="Heiti SC Light"/>
                <a:cs typeface="Heiti SC Light"/>
              </a:rPr>
              <a:t>-</a:t>
            </a:r>
            <a:r>
              <a:rPr lang="zh-CN" altLang="en-US" sz="2400" smtClean="0">
                <a:solidFill>
                  <a:srgbClr val="FFFFFF"/>
                </a:solidFill>
                <a:latin typeface="微软雅黑" panose="020B0503020204020204" charset="-122"/>
                <a:ea typeface="Heiti SC Light"/>
                <a:cs typeface="Heiti SC Light"/>
              </a:rPr>
              <a:t>金篆信科有限责任公司</a:t>
            </a:r>
            <a:endParaRPr lang="zh-CN" altLang="en-US" sz="2400" smtClean="0">
              <a:solidFill>
                <a:srgbClr val="FFFFFF"/>
              </a:solidFill>
              <a:latin typeface="微软雅黑" panose="020B0503020204020204" charset="-122"/>
              <a:ea typeface="Heiti SC Light"/>
              <a:cs typeface="Heiti SC Light"/>
            </a:endParaRPr>
          </a:p>
          <a:p>
            <a:pPr marL="0" indent="0" eaLnBrk="1" hangingPunct="1">
              <a:buFont typeface="Arial" panose="020B0604020202020204" pitchFamily="34" charset="0"/>
              <a:buNone/>
            </a:pPr>
            <a:r>
              <a:rPr lang="zh-CN" altLang="en-US" sz="2400" smtClean="0">
                <a:solidFill>
                  <a:srgbClr val="FFFFFF"/>
                </a:solidFill>
                <a:latin typeface="微软雅黑" panose="020B0503020204020204" charset="-122"/>
                <a:ea typeface="Heiti SC Light"/>
                <a:cs typeface="Heiti SC Light"/>
              </a:rPr>
              <a:t>项目：</a:t>
            </a:r>
            <a:r>
              <a:rPr lang="en-US" altLang="zh-CN" sz="2400" smtClean="0">
                <a:solidFill>
                  <a:srgbClr val="FFFFFF"/>
                </a:solidFill>
                <a:latin typeface="微软雅黑" panose="020B0503020204020204" charset="-122"/>
                <a:ea typeface="Heiti SC Light"/>
                <a:cs typeface="Heiti SC Light"/>
              </a:rPr>
              <a:t>GoldenDB</a:t>
            </a:r>
            <a:r>
              <a:rPr lang="zh-CN" altLang="en-US" sz="2400" smtClean="0">
                <a:solidFill>
                  <a:srgbClr val="FFFFFF"/>
                </a:solidFill>
                <a:latin typeface="微软雅黑" panose="020B0503020204020204" charset="-122"/>
                <a:ea typeface="Heiti SC Light"/>
                <a:cs typeface="Heiti SC Light"/>
              </a:rPr>
              <a:t>产品</a:t>
            </a:r>
            <a:endParaRPr lang="zh-CN" altLang="en-US" sz="2400" smtClean="0">
              <a:solidFill>
                <a:srgbClr val="FFFFFF"/>
              </a:solidFill>
              <a:latin typeface="微软雅黑" panose="020B0503020204020204" charset="-122"/>
              <a:ea typeface="Heiti SC Light"/>
              <a:cs typeface="Heiti SC Light"/>
            </a:endParaRPr>
          </a:p>
        </p:txBody>
      </p:sp>
      <p:sp>
        <p:nvSpPr>
          <p:cNvPr id="5124" name="Title 3"/>
          <p:cNvSpPr>
            <a:spLocks noGrp="1"/>
          </p:cNvSpPr>
          <p:nvPr>
            <p:ph type="ctrTitle" idx="4294967295"/>
          </p:nvPr>
        </p:nvSpPr>
        <p:spPr>
          <a:xfrm>
            <a:off x="2523490" y="1070610"/>
            <a:ext cx="4767580" cy="1074420"/>
          </a:xfrm>
          <a:prstGeom prst="rect">
            <a:avLst/>
          </a:prstGeom>
        </p:spPr>
        <p:txBody>
          <a:bodyPr/>
          <a:lstStyle/>
          <a:p>
            <a:pPr eaLnBrk="1" hangingPunct="1"/>
            <a:r>
              <a:rPr lang="zh-CN" altLang="en-US" sz="4400" b="1" dirty="0" smtClean="0">
                <a:solidFill>
                  <a:schemeClr val="bg1"/>
                </a:solidFill>
              </a:rPr>
              <a:t>初识</a:t>
            </a:r>
            <a:r>
              <a:rPr lang="en-US" altLang="zh-CN" sz="4400" b="1" dirty="0" smtClean="0">
                <a:solidFill>
                  <a:schemeClr val="bg1"/>
                </a:solidFill>
              </a:rPr>
              <a:t>MySQL</a:t>
            </a:r>
            <a:endParaRPr lang="en-US" altLang="zh-CN" sz="4400"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2</a:t>
            </a:r>
            <a:r>
              <a:rPr lang="zh-CN" altLang="en-US" smtClean="0"/>
              <a:t>、</a:t>
            </a:r>
            <a:r>
              <a:rPr lang="en-US" altLang="zh-CN" smtClean="0"/>
              <a:t>MySQL</a:t>
            </a:r>
            <a:r>
              <a:rPr lang="zh-CN" altLang="en-US" smtClean="0"/>
              <a:t>前世今生</a:t>
            </a:r>
            <a:endParaRPr lang="zh-CN" altLang="en-US" smtClean="0"/>
          </a:p>
        </p:txBody>
      </p:sp>
      <p:sp>
        <p:nvSpPr>
          <p:cNvPr id="7171" name="内容占位符 13"/>
          <p:cNvSpPr>
            <a:spLocks noGrp="1"/>
          </p:cNvSpPr>
          <p:nvPr>
            <p:ph sz="quarter" idx="10"/>
          </p:nvPr>
        </p:nvSpPr>
        <p:spPr>
          <a:xfrm>
            <a:off x="1381125" y="1802130"/>
            <a:ext cx="6422390" cy="4015105"/>
          </a:xfrm>
        </p:spPr>
        <p:txBody>
          <a:bodyPr/>
          <a:lstStyle/>
          <a:p>
            <a:pPr eaLnBrk="1" hangingPunct="1">
              <a:buFont typeface="Wingdings" panose="05000000000000000000" charset="0"/>
              <a:buChar char="l"/>
            </a:pPr>
            <a:endParaRPr lang="zh-CN" altLang="en-US" dirty="0" smtClean="0"/>
          </a:p>
          <a:p>
            <a:pPr eaLnBrk="1" hangingPunct="1">
              <a:buFont typeface="Wingdings" panose="05000000000000000000" charset="0"/>
              <a:buChar char="l"/>
            </a:pPr>
            <a:endParaRPr lang="zh-CN" altLang="en-US" dirty="0" smtClean="0"/>
          </a:p>
          <a:p>
            <a:pPr eaLnBrk="1" hangingPunct="1">
              <a:buFont typeface="Wingdings" panose="05000000000000000000" charset="0"/>
              <a:buChar char="l"/>
            </a:pPr>
            <a:endParaRPr lang="zh-CN" altLang="en-US" dirty="0" smtClean="0"/>
          </a:p>
          <a:p>
            <a:pPr eaLnBrk="1" hangingPunct="1">
              <a:buFont typeface="Wingdings" panose="05000000000000000000" charset="0"/>
              <a:buChar char="l"/>
            </a:pPr>
            <a:endParaRPr lang="zh-CN" altLang="en-US"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pic>
        <p:nvPicPr>
          <p:cNvPr id="61" name="图片 59"/>
          <p:cNvPicPr>
            <a:picLocks noChangeAspect="1"/>
          </p:cNvPicPr>
          <p:nvPr/>
        </p:nvPicPr>
        <p:blipFill>
          <a:blip r:embed="rId2"/>
          <a:stretch>
            <a:fillRect/>
          </a:stretch>
        </p:blipFill>
        <p:spPr>
          <a:xfrm>
            <a:off x="502920" y="1148080"/>
            <a:ext cx="7467600" cy="53232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2</a:t>
            </a:r>
            <a:r>
              <a:rPr lang="zh-CN" altLang="en-US" smtClean="0"/>
              <a:t>、</a:t>
            </a:r>
            <a:r>
              <a:rPr lang="en-US" altLang="zh-CN" smtClean="0"/>
              <a:t>MySQL</a:t>
            </a:r>
            <a:r>
              <a:rPr lang="zh-CN" altLang="en-US" smtClean="0"/>
              <a:t>前世今生</a:t>
            </a:r>
            <a:endParaRPr lang="zh-CN" altLang="en-US"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
        <p:nvSpPr>
          <p:cNvPr id="2" name="文本框 1"/>
          <p:cNvSpPr txBox="1"/>
          <p:nvPr/>
        </p:nvSpPr>
        <p:spPr>
          <a:xfrm>
            <a:off x="453390" y="2032635"/>
            <a:ext cx="7387590" cy="3415030"/>
          </a:xfrm>
          <a:prstGeom prst="rect">
            <a:avLst/>
          </a:prstGeom>
          <a:noFill/>
        </p:spPr>
        <p:txBody>
          <a:bodyPr wrap="square" rtlCol="0">
            <a:spAutoFit/>
          </a:bodyPr>
          <a:p>
            <a:pPr marL="285750" indent="-285750">
              <a:buFont typeface="Wingdings" panose="05000000000000000000" charset="0"/>
              <a:buChar char="l"/>
            </a:pPr>
            <a:r>
              <a:rPr lang="zh-CN" altLang="en-US" sz="2400"/>
              <a:t>MySQL中有以下组件:</a:t>
            </a:r>
            <a:endParaRPr lang="zh-CN" altLang="en-US" sz="2400"/>
          </a:p>
          <a:p>
            <a:r>
              <a:rPr lang="zh-CN" altLang="en-US" sz="2400"/>
              <a:t>连接池组件 -- Connection Pool</a:t>
            </a:r>
            <a:endParaRPr lang="zh-CN" altLang="en-US" sz="2400"/>
          </a:p>
          <a:p>
            <a:r>
              <a:rPr lang="zh-CN" altLang="en-US" sz="2400"/>
              <a:t>管理服务和工具组件 -- Management Services &amp; utilities</a:t>
            </a:r>
            <a:endParaRPr lang="zh-CN" altLang="en-US" sz="2400"/>
          </a:p>
          <a:p>
            <a:r>
              <a:rPr lang="zh-CN" altLang="en-US" sz="2400"/>
              <a:t>SQL接口组件 -- SQL Interface</a:t>
            </a:r>
            <a:endParaRPr lang="zh-CN" altLang="en-US" sz="2400"/>
          </a:p>
          <a:p>
            <a:r>
              <a:rPr lang="zh-CN" altLang="en-US" sz="2400"/>
              <a:t>查询分析器组件 -- Parser</a:t>
            </a:r>
            <a:endParaRPr lang="zh-CN" altLang="en-US" sz="2400"/>
          </a:p>
          <a:p>
            <a:r>
              <a:rPr lang="zh-CN" altLang="en-US" sz="2400"/>
              <a:t>优化器组件 -- Optimizer</a:t>
            </a:r>
            <a:endParaRPr lang="zh-CN" altLang="en-US" sz="2400"/>
          </a:p>
          <a:p>
            <a:r>
              <a:rPr lang="zh-CN" altLang="en-US" sz="2400"/>
              <a:t>缓冲组件 -- Caches &amp; Buffers</a:t>
            </a:r>
            <a:endParaRPr lang="zh-CN" altLang="en-US" sz="2400"/>
          </a:p>
          <a:p>
            <a:r>
              <a:rPr lang="zh-CN" altLang="en-US" sz="2400"/>
              <a:t>插件式表存储引擎 -- Pluggable Storage Engines</a:t>
            </a:r>
            <a:endParaRPr lang="zh-CN" altLang="en-US" sz="2400"/>
          </a:p>
          <a:p>
            <a:r>
              <a:rPr lang="zh-CN" altLang="en-US" sz="2400"/>
              <a:t>物理文件 -- Files &amp; Logs</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2</a:t>
            </a:r>
            <a:r>
              <a:rPr lang="zh-CN" altLang="en-US" smtClean="0"/>
              <a:t>、</a:t>
            </a:r>
            <a:r>
              <a:rPr lang="en-US" altLang="zh-CN" smtClean="0"/>
              <a:t>MySQL</a:t>
            </a:r>
            <a:r>
              <a:rPr lang="zh-CN" altLang="en-US" smtClean="0"/>
              <a:t>前世今生</a:t>
            </a:r>
            <a:endParaRPr lang="zh-CN" altLang="en-US"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
        <p:nvSpPr>
          <p:cNvPr id="2" name="文本框 1"/>
          <p:cNvSpPr txBox="1"/>
          <p:nvPr/>
        </p:nvSpPr>
        <p:spPr>
          <a:xfrm>
            <a:off x="453390" y="2032635"/>
            <a:ext cx="7387590" cy="2306955"/>
          </a:xfrm>
          <a:prstGeom prst="rect">
            <a:avLst/>
          </a:prstGeom>
          <a:noFill/>
        </p:spPr>
        <p:txBody>
          <a:bodyPr wrap="square" rtlCol="0">
            <a:spAutoFit/>
          </a:bodyPr>
          <a:p>
            <a:pPr marL="285750" indent="-285750">
              <a:buFont typeface="Wingdings" panose="05000000000000000000" charset="0"/>
              <a:buChar char="l"/>
            </a:pPr>
            <a:r>
              <a:rPr lang="zh-CN" altLang="en-US" sz="2400"/>
              <a:t>插件式体系结构</a:t>
            </a:r>
            <a:endParaRPr lang="zh-CN" altLang="en-US" sz="2400"/>
          </a:p>
          <a:p>
            <a:pPr marL="0" indent="0">
              <a:buFont typeface="Wingdings" panose="05000000000000000000" charset="0"/>
              <a:buNone/>
            </a:pPr>
            <a:r>
              <a:rPr lang="zh-CN" altLang="en-US" sz="2400"/>
              <a:t>目前较为常用的一种存储引擎，innodb存储引擎：</a:t>
            </a:r>
            <a:endParaRPr lang="zh-CN" altLang="en-US" sz="2400"/>
          </a:p>
          <a:p>
            <a:pPr marL="0" indent="0">
              <a:buFont typeface="Wingdings" panose="05000000000000000000" charset="0"/>
              <a:buNone/>
            </a:pPr>
            <a:r>
              <a:rPr lang="zh-CN" altLang="en-US" sz="2400"/>
              <a:t>面向oltp(online transaction processing)、行锁、支持外键、非锁定读、默认采用repeatable级别（可重复读）通过next-key-lock策略避免幻读、插入缓冲、二次写、自适应哈希索引、预读。</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1381125" y="1802130"/>
            <a:ext cx="6422390" cy="3636645"/>
          </a:xfrm>
        </p:spPr>
        <p:txBody>
          <a:bodyPr/>
          <a:lstStyle/>
          <a:p>
            <a:pPr eaLnBrk="1" hangingPunct="1">
              <a:buFont typeface="Wingdings" panose="05000000000000000000" charset="0"/>
              <a:buChar char="l"/>
            </a:pPr>
            <a:r>
              <a:rPr lang="zh-CN" altLang="en-US" dirty="0" smtClean="0"/>
              <a:t>源码下载</a:t>
            </a:r>
            <a:endParaRPr lang="zh-CN" altLang="en-US" dirty="0" smtClean="0"/>
          </a:p>
          <a:p>
            <a:pPr marL="0" indent="0" eaLnBrk="1" hangingPunct="1">
              <a:buFont typeface="Wingdings" panose="05000000000000000000" charset="0"/>
              <a:buNone/>
            </a:pPr>
            <a:r>
              <a:rPr lang="zh-CN" altLang="en-US" dirty="0" smtClean="0"/>
              <a:t>（1）MySQL官网 http://dev.mysql.com/downloads/mysql/</a:t>
            </a:r>
            <a:endParaRPr lang="zh-CN" altLang="en-US" dirty="0" smtClean="0"/>
          </a:p>
          <a:p>
            <a:pPr marL="0" indent="0" eaLnBrk="1" hangingPunct="1">
              <a:buFont typeface="Wingdings" panose="05000000000000000000" charset="0"/>
              <a:buNone/>
            </a:pPr>
            <a:r>
              <a:rPr lang="zh-CN" altLang="en-US" dirty="0" smtClean="0"/>
              <a:t>（2）Github官网 https://github.com/mysql/mysql-server</a:t>
            </a:r>
            <a:endParaRPr lang="zh-CN" altLang="en-US" dirty="0" smtClean="0"/>
          </a:p>
          <a:p>
            <a:pPr marL="0" indent="0" eaLnBrk="1" hangingPunct="1">
              <a:buFont typeface="Wingdings" panose="05000000000000000000" charset="0"/>
              <a:buNone/>
            </a:pPr>
            <a:endParaRPr lang="zh-CN" altLang="en-US" dirty="0" smtClean="0"/>
          </a:p>
          <a:p>
            <a:pPr marL="0" indent="0" eaLnBrk="1" hangingPunct="1">
              <a:buFont typeface="Wingdings" panose="05000000000000000000" charset="0"/>
              <a:buChar char="l"/>
            </a:pPr>
            <a:r>
              <a:rPr lang="zh-CN" altLang="en-US" dirty="0" smtClean="0"/>
              <a:t> 下载带有</a:t>
            </a:r>
            <a:r>
              <a:rPr lang="en-US" altLang="zh-CN" dirty="0" smtClean="0"/>
              <a:t>boost</a:t>
            </a:r>
            <a:r>
              <a:rPr lang="zh-CN" altLang="en-US" dirty="0" smtClean="0"/>
              <a:t>的源码包</a:t>
            </a:r>
            <a:r>
              <a:rPr lang="en-US" altLang="zh-CN" dirty="0" smtClean="0">
                <a:sym typeface="+mn-ea"/>
              </a:rPr>
              <a:t>mysql-boost-8.0.25.tar</a:t>
            </a:r>
            <a:r>
              <a:rPr lang="zh-CN" altLang="en-US" dirty="0" smtClean="0">
                <a:sym typeface="+mn-ea"/>
              </a:rPr>
              <a:t>放到编译安装用户下。</a:t>
            </a:r>
            <a:endParaRPr lang="zh-CN" altLang="en-US" dirty="0" smtClean="0">
              <a:sym typeface="+mn-ea"/>
            </a:endParaRPr>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1381125" y="1802130"/>
            <a:ext cx="5293995" cy="3412490"/>
          </a:xfrm>
        </p:spPr>
        <p:txBody>
          <a:bodyPr/>
          <a:lstStyle/>
          <a:p>
            <a:pPr marL="0" indent="0" eaLnBrk="1" hangingPunct="1">
              <a:buFont typeface="Wingdings" panose="05000000000000000000" charset="0"/>
              <a:buNone/>
            </a:pPr>
            <a:r>
              <a:rPr lang="en-US" altLang="zh-CN" dirty="0" smtClean="0">
                <a:sym typeface="+mn-ea"/>
              </a:rPr>
              <a:t>tar -xvf mysql-boost-8.0.25.tar</a:t>
            </a:r>
            <a:endParaRPr lang="en-US" altLang="zh-CN" dirty="0" smtClean="0">
              <a:sym typeface="+mn-ea"/>
            </a:endParaRPr>
          </a:p>
          <a:p>
            <a:pPr marL="0" indent="0" eaLnBrk="1" hangingPunct="1">
              <a:buFont typeface="Wingdings" panose="05000000000000000000" charset="0"/>
              <a:buNone/>
            </a:pPr>
            <a:r>
              <a:rPr lang="en-US" altLang="zh-CN" dirty="0" smtClean="0">
                <a:sym typeface="+mn-ea"/>
              </a:rPr>
              <a:t>cd mysql-8.0.25/</a:t>
            </a:r>
            <a:endParaRPr lang="en-US" altLang="zh-CN" dirty="0" smtClean="0">
              <a:sym typeface="+mn-ea"/>
            </a:endParaRPr>
          </a:p>
          <a:p>
            <a:pPr marL="0" indent="0" eaLnBrk="1" hangingPunct="1">
              <a:buFont typeface="Wingdings" panose="05000000000000000000" charset="0"/>
              <a:buNone/>
            </a:pPr>
            <a:r>
              <a:rPr lang="en-US" altLang="zh-CN" dirty="0" smtClean="0">
                <a:sym typeface="+mn-ea"/>
              </a:rPr>
              <a:t>mkdir my_build</a:t>
            </a:r>
            <a:endParaRPr lang="en-US" altLang="zh-CN" dirty="0" smtClean="0"/>
          </a:p>
          <a:p>
            <a:pPr marL="0" indent="0" eaLnBrk="1" hangingPunct="1">
              <a:buFont typeface="Wingdings" panose="05000000000000000000" charset="0"/>
              <a:buNone/>
            </a:pPr>
            <a:r>
              <a:rPr lang="en-US" altLang="zh-CN" dirty="0" smtClean="0">
                <a:sym typeface="+mn-ea"/>
              </a:rPr>
              <a:t>cd my_build</a:t>
            </a:r>
            <a:endParaRPr lang="en-US" altLang="zh-CN" dirty="0" smtClean="0">
              <a:sym typeface="+mn-ea"/>
            </a:endParaRPr>
          </a:p>
          <a:p>
            <a:pPr marL="0" indent="0" eaLnBrk="1" hangingPunct="1">
              <a:buFont typeface="Wingdings" panose="05000000000000000000" charset="0"/>
              <a:buNone/>
            </a:pPr>
            <a:r>
              <a:rPr lang="en-US" altLang="zh-CN" dirty="0" smtClean="0">
                <a:sym typeface="+mn-ea"/>
              </a:rPr>
              <a:t>mkdir package</a:t>
            </a:r>
            <a:endParaRPr lang="en-US" altLang="zh-CN" dirty="0" smtClean="0">
              <a:sym typeface="+mn-ea"/>
            </a:endParaRPr>
          </a:p>
          <a:p>
            <a:pPr marL="0" indent="0" eaLnBrk="1" hangingPunct="1">
              <a:buFont typeface="Wingdings" panose="05000000000000000000" charset="0"/>
              <a:buNone/>
            </a:pPr>
            <a:r>
              <a:rPr lang="en-US" altLang="zh-CN" dirty="0" smtClean="0">
                <a:sym typeface="+mn-ea"/>
              </a:rPr>
              <a:t>cd package</a:t>
            </a:r>
            <a:endParaRPr lang="en-US" altLang="zh-CN" dirty="0" smtClean="0">
              <a:sym typeface="+mn-ea"/>
            </a:endParaRPr>
          </a:p>
          <a:p>
            <a:pPr marL="0" indent="0" eaLnBrk="1" hangingPunct="1">
              <a:buFont typeface="Wingdings" panose="05000000000000000000" charset="0"/>
              <a:buNone/>
            </a:pPr>
            <a:r>
              <a:rPr lang="en-US" altLang="zh-CN" dirty="0" smtClean="0">
                <a:sym typeface="+mn-ea"/>
              </a:rPr>
              <a:t>mkdir bin lib share etc</a:t>
            </a:r>
            <a:endParaRPr lang="zh-CN" altLang="en-US" dirty="0" smtClean="0"/>
          </a:p>
          <a:p>
            <a:pPr marL="0" indent="0" eaLnBrk="1" hangingPunct="1">
              <a:buFont typeface="Wingdings" panose="05000000000000000000" charset="0"/>
              <a:buNone/>
            </a:pPr>
            <a:r>
              <a:rPr lang="en-US" altLang="zh-CN" dirty="0" smtClean="0"/>
              <a:t>cd ..</a:t>
            </a:r>
            <a:endParaRPr lang="zh-CN" altLang="en-US" dirty="0" smtClean="0"/>
          </a:p>
          <a:p>
            <a:pPr eaLnBrk="1" hangingPunct="1">
              <a:buFont typeface="Wingdings" panose="05000000000000000000" charset="0"/>
              <a:buChar char="l"/>
            </a:pPr>
            <a:endParaRPr lang="zh-CN" altLang="en-US" dirty="0" smtClean="0"/>
          </a:p>
          <a:p>
            <a:pPr eaLnBrk="1" hangingPunct="1">
              <a:buFont typeface="Wingdings" panose="05000000000000000000" charset="0"/>
              <a:buChar char="l"/>
            </a:pPr>
            <a:endParaRPr lang="zh-CN" altLang="en-US"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636270" y="1221740"/>
            <a:ext cx="7560945" cy="4726940"/>
          </a:xfrm>
        </p:spPr>
        <p:txBody>
          <a:bodyPr/>
          <a:lstStyle/>
          <a:p>
            <a:pPr marL="0" indent="0" eaLnBrk="1" hangingPunct="1">
              <a:buFont typeface="Wingdings" panose="05000000000000000000" charset="0"/>
              <a:buNone/>
            </a:pPr>
            <a:r>
              <a:rPr lang="zh-CN" altLang="en-US" dirty="0" smtClean="0">
                <a:sym typeface="+mn-ea"/>
              </a:rPr>
              <a:t>cmake .</a:t>
            </a:r>
            <a:r>
              <a:rPr lang="en-US" altLang="zh-CN" dirty="0" smtClean="0">
                <a:sym typeface="+mn-ea"/>
              </a:rPr>
              <a:t>.</a:t>
            </a:r>
            <a:r>
              <a:rPr lang="zh-CN" altLang="en-US" dirty="0" smtClean="0">
                <a:sym typeface="+mn-ea"/>
              </a:rPr>
              <a:t> \</a:t>
            </a:r>
            <a:endParaRPr lang="zh-CN" altLang="en-US" dirty="0" smtClean="0"/>
          </a:p>
          <a:p>
            <a:pPr marL="0" indent="0" eaLnBrk="1" hangingPunct="1">
              <a:buFont typeface="Wingdings" panose="05000000000000000000" charset="0"/>
              <a:buNone/>
            </a:pPr>
            <a:r>
              <a:rPr lang="zh-CN" altLang="en-US" dirty="0" smtClean="0">
                <a:sym typeface="+mn-ea"/>
              </a:rPr>
              <a:t>-DCMAKE_INSTALL_PREFIX=$HOME</a:t>
            </a:r>
            <a:r>
              <a:rPr lang="en-US" altLang="zh-CN" dirty="0" smtClean="0">
                <a:sym typeface="+mn-ea"/>
              </a:rPr>
              <a:t>/mysql-8.0.25/my_build/package</a:t>
            </a:r>
            <a:r>
              <a:rPr lang="zh-CN" altLang="en-US" dirty="0" smtClean="0">
                <a:sym typeface="+mn-ea"/>
              </a:rPr>
              <a:t> \</a:t>
            </a:r>
            <a:endParaRPr lang="zh-CN" altLang="en-US" dirty="0" smtClean="0"/>
          </a:p>
          <a:p>
            <a:pPr marL="0" indent="0" eaLnBrk="1" hangingPunct="1">
              <a:buFont typeface="Wingdings" panose="05000000000000000000" charset="0"/>
              <a:buNone/>
            </a:pPr>
            <a:r>
              <a:rPr lang="zh-CN" altLang="en-US" dirty="0" smtClean="0">
                <a:sym typeface="+mn-ea"/>
              </a:rPr>
              <a:t>-DWITH_EXTRA_CHARSETS:STRING=all \</a:t>
            </a:r>
            <a:endParaRPr lang="zh-CN" altLang="en-US" dirty="0" smtClean="0"/>
          </a:p>
          <a:p>
            <a:pPr marL="0" indent="0" eaLnBrk="1" hangingPunct="1">
              <a:buFont typeface="Wingdings" panose="05000000000000000000" charset="0"/>
              <a:buNone/>
            </a:pPr>
            <a:r>
              <a:rPr lang="zh-CN" altLang="en-US" dirty="0" smtClean="0">
                <a:sym typeface="+mn-ea"/>
              </a:rPr>
              <a:t>-DDOWNLOAD_BOOST=1 \</a:t>
            </a:r>
            <a:endParaRPr lang="zh-CN" altLang="en-US" dirty="0" smtClean="0"/>
          </a:p>
          <a:p>
            <a:pPr marL="0" indent="0" eaLnBrk="1" hangingPunct="1">
              <a:buFont typeface="Wingdings" panose="05000000000000000000" charset="0"/>
              <a:buNone/>
            </a:pPr>
            <a:r>
              <a:rPr lang="zh-CN" altLang="en-US" dirty="0" smtClean="0">
                <a:sym typeface="+mn-ea"/>
              </a:rPr>
              <a:t>-DWITH_BOOST=</a:t>
            </a:r>
            <a:r>
              <a:rPr lang="en-US" altLang="zh-CN" dirty="0" smtClean="0">
                <a:sym typeface="+mn-ea"/>
              </a:rPr>
              <a:t>../</a:t>
            </a:r>
            <a:r>
              <a:rPr lang="zh-CN" altLang="en-US" dirty="0" smtClean="0">
                <a:sym typeface="+mn-ea"/>
              </a:rPr>
              <a:t>boost \</a:t>
            </a:r>
            <a:endParaRPr lang="zh-CN" altLang="en-US" dirty="0" smtClean="0">
              <a:sym typeface="+mn-ea"/>
            </a:endParaRPr>
          </a:p>
          <a:p>
            <a:pPr marL="0" indent="0" eaLnBrk="1" hangingPunct="1">
              <a:buFont typeface="Wingdings" panose="05000000000000000000" charset="0"/>
              <a:buNone/>
            </a:pPr>
            <a:r>
              <a:rPr lang="zh-CN" altLang="en-US" dirty="0" smtClean="0"/>
              <a:t>-DWITH_EMBEDDED_SERVER:BOOL=OFF \</a:t>
            </a:r>
            <a:endParaRPr lang="zh-CN" altLang="en-US" dirty="0" smtClean="0"/>
          </a:p>
          <a:p>
            <a:pPr marL="0" indent="0" eaLnBrk="1" hangingPunct="1">
              <a:buFont typeface="Wingdings" panose="05000000000000000000" charset="0"/>
              <a:buNone/>
            </a:pPr>
            <a:r>
              <a:rPr lang="zh-CN" altLang="en-US" dirty="0" smtClean="0">
                <a:sym typeface="+mn-ea"/>
              </a:rPr>
              <a:t>-DWITH_MYISAM_STORAGE_ENGINE=1 \</a:t>
            </a:r>
            <a:endParaRPr lang="zh-CN" altLang="en-US" dirty="0" smtClean="0"/>
          </a:p>
          <a:p>
            <a:pPr marL="0" indent="0" eaLnBrk="1" hangingPunct="1">
              <a:buFont typeface="Wingdings" panose="05000000000000000000" charset="0"/>
              <a:buNone/>
            </a:pPr>
            <a:r>
              <a:rPr lang="zh-CN" altLang="en-US" dirty="0" smtClean="0">
                <a:sym typeface="+mn-ea"/>
              </a:rPr>
              <a:t>-DWITH_INNOBASE_STORAGE_ENGINE=1 \</a:t>
            </a:r>
            <a:endParaRPr lang="zh-CN" altLang="en-US" dirty="0" smtClean="0"/>
          </a:p>
          <a:p>
            <a:pPr marL="0" indent="0" eaLnBrk="1" hangingPunct="1">
              <a:buFont typeface="Wingdings" panose="05000000000000000000" charset="0"/>
              <a:buNone/>
            </a:pPr>
            <a:r>
              <a:rPr lang="zh-CN" altLang="en-US" dirty="0" smtClean="0">
                <a:sym typeface="+mn-ea"/>
              </a:rPr>
              <a:t>-DENABLED_LOCAL_INFILE=1 </a:t>
            </a:r>
            <a:r>
              <a:rPr lang="en-US" altLang="zh-CN" dirty="0" smtClean="0">
                <a:sym typeface="+mn-ea"/>
              </a:rPr>
              <a:t>\</a:t>
            </a:r>
            <a:endParaRPr lang="en-US" altLang="zh-CN" dirty="0" smtClean="0"/>
          </a:p>
          <a:p>
            <a:pPr marL="0" indent="0" eaLnBrk="1" hangingPunct="1">
              <a:buFont typeface="Wingdings" panose="05000000000000000000" charset="0"/>
              <a:buNone/>
            </a:pPr>
            <a:r>
              <a:rPr lang="zh-CN" altLang="en-US" dirty="0" smtClean="0">
                <a:sym typeface="+mn-ea"/>
              </a:rPr>
              <a:t>-DWITH_SSL=system \</a:t>
            </a:r>
            <a:endParaRPr lang="zh-CN" altLang="en-US" dirty="0" smtClean="0"/>
          </a:p>
          <a:p>
            <a:pPr marL="0" indent="0" eaLnBrk="1" hangingPunct="1">
              <a:buFont typeface="Wingdings" panose="05000000000000000000" charset="0"/>
              <a:buNone/>
            </a:pPr>
            <a:r>
              <a:rPr lang="zh-CN" altLang="en-US" dirty="0" smtClean="0">
                <a:sym typeface="+mn-ea"/>
              </a:rPr>
              <a:t> -DCMAKE_CXX_COMPILER=/usr/bin/g++ \</a:t>
            </a:r>
            <a:endParaRPr lang="zh-CN" altLang="en-US" dirty="0" smtClean="0"/>
          </a:p>
          <a:p>
            <a:pPr marL="0" indent="0" eaLnBrk="1" hangingPunct="1">
              <a:buFont typeface="Wingdings" panose="05000000000000000000" charset="0"/>
              <a:buNone/>
            </a:pPr>
            <a:r>
              <a:rPr lang="zh-CN" altLang="en-US" dirty="0" smtClean="0">
                <a:sym typeface="+mn-ea"/>
              </a:rPr>
              <a:t> -DCMAKE_C_COMPILER=/usr/bin/gcc</a:t>
            </a:r>
            <a:endParaRPr lang="zh-CN" altLang="en-US" dirty="0" smtClean="0"/>
          </a:p>
          <a:p>
            <a:pPr marL="0" indent="0" eaLnBrk="1" hangingPunct="1">
              <a:buFont typeface="Wingdings" panose="05000000000000000000" charset="0"/>
              <a:buNone/>
            </a:pPr>
            <a:endParaRPr lang="zh-CN" altLang="en-US" dirty="0" smtClean="0"/>
          </a:p>
          <a:p>
            <a:pPr eaLnBrk="1" hangingPunct="1">
              <a:buFont typeface="Wingdings" panose="05000000000000000000" charset="0"/>
              <a:buChar char="l"/>
            </a:pPr>
            <a:endParaRPr lang="zh-CN" altLang="en-US"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920750" y="1221740"/>
            <a:ext cx="7276465" cy="4726940"/>
          </a:xfrm>
        </p:spPr>
        <p:txBody>
          <a:bodyPr/>
          <a:lstStyle/>
          <a:p>
            <a:pPr marL="0" indent="0" eaLnBrk="1" hangingPunct="1">
              <a:buFont typeface="Wingdings" panose="05000000000000000000" charset="0"/>
              <a:buNone/>
            </a:pPr>
            <a:r>
              <a:rPr lang="en-US" altLang="zh-CN" dirty="0" smtClean="0"/>
              <a:t>make -j 64</a:t>
            </a:r>
            <a:endParaRPr lang="en-US" altLang="zh-CN" dirty="0" smtClean="0"/>
          </a:p>
          <a:p>
            <a:pPr marL="0" indent="0" eaLnBrk="1" hangingPunct="1">
              <a:buFont typeface="Wingdings" panose="05000000000000000000" charset="0"/>
              <a:buNone/>
            </a:pPr>
            <a:r>
              <a:rPr lang="en-US" altLang="zh-CN" dirty="0" smtClean="0"/>
              <a:t>make install</a:t>
            </a:r>
            <a:endParaRPr lang="zh-CN" altLang="en-US" dirty="0" smtClean="0"/>
          </a:p>
          <a:p>
            <a:pPr marL="0" indent="0" eaLnBrk="1" hangingPunct="1">
              <a:buFont typeface="Wingdings" panose="05000000000000000000" charset="0"/>
              <a:buNone/>
            </a:pPr>
            <a:endParaRPr lang="zh-CN" altLang="en-US" dirty="0" smtClean="0"/>
          </a:p>
          <a:p>
            <a:pPr marL="0" indent="0" eaLnBrk="1" hangingPunct="1">
              <a:buFont typeface="Wingdings" panose="05000000000000000000" charset="0"/>
              <a:buNone/>
            </a:pPr>
            <a:r>
              <a:rPr lang="zh-CN" altLang="en-US" dirty="0" smtClean="0"/>
              <a:t>打包二进制程序和</a:t>
            </a:r>
            <a:r>
              <a:rPr lang="en-US" altLang="zh-CN" dirty="0" smtClean="0"/>
              <a:t>lib</a:t>
            </a:r>
            <a:r>
              <a:rPr lang="zh-CN" altLang="en-US" dirty="0" smtClean="0"/>
              <a:t>库：</a:t>
            </a:r>
            <a:endParaRPr lang="zh-CN" altLang="en-US" dirty="0" smtClean="0"/>
          </a:p>
          <a:p>
            <a:pPr marL="0" indent="0" eaLnBrk="1" hangingPunct="1">
              <a:buFont typeface="Wingdings" panose="05000000000000000000" charset="0"/>
              <a:buNone/>
            </a:pPr>
            <a:r>
              <a:rPr lang="en-US" altLang="zh-CN" dirty="0" smtClean="0"/>
              <a:t>cd package</a:t>
            </a:r>
            <a:endParaRPr lang="en-US" altLang="zh-CN" dirty="0" smtClean="0"/>
          </a:p>
          <a:p>
            <a:pPr marL="0" indent="0" eaLnBrk="1" hangingPunct="1">
              <a:buFont typeface="Wingdings" panose="05000000000000000000" charset="0"/>
              <a:buNone/>
            </a:pPr>
            <a:r>
              <a:rPr lang="en-US" altLang="zh-CN" dirty="0" smtClean="0"/>
              <a:t>cp -r bin lib share etc ~/</a:t>
            </a:r>
            <a:endParaRPr lang="en-US" altLang="zh-CN" dirty="0" smtClean="0"/>
          </a:p>
          <a:p>
            <a:pPr marL="0" indent="0" eaLnBrk="1" hangingPunct="1">
              <a:buFont typeface="Wingdings" panose="05000000000000000000" charset="0"/>
              <a:buNone/>
            </a:pPr>
            <a:r>
              <a:rPr lang="en-US" altLang="zh-CN" dirty="0" smtClean="0"/>
              <a:t>cd</a:t>
            </a:r>
            <a:endParaRPr lang="en-US" altLang="zh-CN" dirty="0" smtClean="0"/>
          </a:p>
          <a:p>
            <a:pPr marL="0" indent="0" eaLnBrk="1" hangingPunct="1">
              <a:buFont typeface="Wingdings" panose="05000000000000000000" charset="0"/>
              <a:buNone/>
            </a:pPr>
            <a:endParaRPr lang="en-US" altLang="zh-CN"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482600" y="1065530"/>
            <a:ext cx="7276465" cy="5427980"/>
          </a:xfrm>
        </p:spPr>
        <p:txBody>
          <a:bodyPr/>
          <a:lstStyle/>
          <a:p>
            <a:pPr eaLnBrk="1" hangingPunct="1">
              <a:buFont typeface="Wingdings" panose="05000000000000000000" charset="0"/>
              <a:buChar char="l"/>
            </a:pPr>
            <a:r>
              <a:rPr lang="zh-CN" altLang="en-US" dirty="0" smtClean="0"/>
              <a:t>编写</a:t>
            </a:r>
            <a:r>
              <a:rPr lang="en-US" altLang="zh-CN" dirty="0" smtClean="0"/>
              <a:t>my.cnf</a:t>
            </a:r>
            <a:r>
              <a:rPr lang="zh-CN" altLang="en-US" dirty="0" smtClean="0"/>
              <a:t>配置文件</a:t>
            </a:r>
            <a:endParaRPr lang="zh-CN" altLang="en-US" dirty="0" smtClean="0"/>
          </a:p>
          <a:p>
            <a:pPr marL="0" indent="0" eaLnBrk="1" hangingPunct="1">
              <a:buFont typeface="Wingdings" panose="05000000000000000000" charset="0"/>
              <a:buNone/>
            </a:pPr>
            <a:r>
              <a:rPr lang="zh-CN" altLang="en-US" dirty="0" smtClean="0">
                <a:sym typeface="+mn-ea"/>
              </a:rPr>
              <a:t># generic configuration options</a:t>
            </a:r>
            <a:endParaRPr lang="zh-CN" altLang="en-US" dirty="0" smtClean="0"/>
          </a:p>
          <a:p>
            <a:pPr marL="0" indent="0" eaLnBrk="1" hangingPunct="1">
              <a:buFont typeface="Wingdings" panose="05000000000000000000" charset="0"/>
              <a:buNone/>
            </a:pPr>
            <a:r>
              <a:rPr lang="zh-CN" altLang="en-US" dirty="0" smtClean="0">
                <a:sym typeface="+mn-ea"/>
              </a:rPr>
              <a:t>[mysqld]</a:t>
            </a:r>
            <a:endParaRPr lang="zh-CN" altLang="en-US" dirty="0" smtClean="0"/>
          </a:p>
          <a:p>
            <a:pPr marL="0" indent="0" eaLnBrk="1" hangingPunct="1">
              <a:buFont typeface="Wingdings" panose="05000000000000000000" charset="0"/>
              <a:buNone/>
            </a:pPr>
            <a:r>
              <a:rPr lang="zh-CN" altLang="en-US" dirty="0" smtClean="0">
                <a:sym typeface="+mn-ea"/>
              </a:rPr>
              <a:t># basic config 基础配置：ip、端口、时区等</a:t>
            </a:r>
            <a:endParaRPr lang="zh-CN" altLang="en-US" dirty="0" smtClean="0"/>
          </a:p>
          <a:p>
            <a:pPr marL="0" indent="0" eaLnBrk="1" hangingPunct="1">
              <a:buFont typeface="Wingdings" panose="05000000000000000000" charset="0"/>
              <a:buNone/>
            </a:pPr>
            <a:r>
              <a:rPr lang="zh-CN" altLang="en-US" dirty="0" smtClean="0">
                <a:sym typeface="+mn-ea"/>
              </a:rPr>
              <a:t>port=6315</a:t>
            </a:r>
            <a:endParaRPr lang="zh-CN" altLang="en-US" dirty="0" smtClean="0"/>
          </a:p>
          <a:p>
            <a:pPr marL="0" indent="0" eaLnBrk="1" hangingPunct="1">
              <a:buFont typeface="Wingdings" panose="05000000000000000000" charset="0"/>
              <a:buNone/>
            </a:pPr>
            <a:r>
              <a:rPr lang="zh-CN" altLang="en-US" dirty="0" smtClean="0">
                <a:sym typeface="+mn-ea"/>
              </a:rPr>
              <a:t>bind_address=10.229.31.41</a:t>
            </a:r>
            <a:endParaRPr lang="zh-CN" altLang="en-US" dirty="0" smtClean="0">
              <a:sym typeface="+mn-ea"/>
            </a:endParaRPr>
          </a:p>
          <a:p>
            <a:pPr marL="0" indent="0" eaLnBrk="1" hangingPunct="1">
              <a:buFont typeface="Wingdings" panose="05000000000000000000" charset="0"/>
              <a:buNone/>
            </a:pPr>
            <a:r>
              <a:rPr lang="zh-CN" altLang="en-US" dirty="0" smtClean="0"/>
              <a:t>socket=/home/</a:t>
            </a:r>
            <a:r>
              <a:rPr lang="en-US" altLang="zh-CN" dirty="0" smtClean="0">
                <a:solidFill>
                  <a:srgbClr val="FF0000"/>
                </a:solidFill>
              </a:rPr>
              <a:t>yxxtmp</a:t>
            </a:r>
            <a:r>
              <a:rPr lang="zh-CN" altLang="en-US" dirty="0" smtClean="0"/>
              <a:t>/bin/mysql1.sock</a:t>
            </a:r>
            <a:endParaRPr lang="zh-CN" altLang="en-US" dirty="0" smtClean="0"/>
          </a:p>
          <a:p>
            <a:pPr marL="0" indent="0" eaLnBrk="1" hangingPunct="1">
              <a:buFont typeface="Wingdings" panose="05000000000000000000" charset="0"/>
              <a:buNone/>
            </a:pPr>
            <a:r>
              <a:rPr lang="zh-CN" altLang="en-US" dirty="0" smtClean="0">
                <a:sym typeface="+mn-ea"/>
              </a:rPr>
              <a:t>server-id=</a:t>
            </a:r>
            <a:r>
              <a:rPr lang="en-US" altLang="zh-CN" dirty="0" smtClean="0">
                <a:sym typeface="+mn-ea"/>
              </a:rPr>
              <a:t>11</a:t>
            </a:r>
            <a:endParaRPr lang="zh-CN" altLang="en-US" dirty="0" smtClean="0"/>
          </a:p>
          <a:p>
            <a:pPr marL="0" indent="0" eaLnBrk="1" hangingPunct="1">
              <a:buFont typeface="Wingdings" panose="05000000000000000000" charset="0"/>
              <a:buNone/>
            </a:pPr>
            <a:r>
              <a:rPr lang="zh-CN" altLang="en-US" dirty="0" smtClean="0">
                <a:sym typeface="+mn-ea"/>
              </a:rPr>
              <a:t>max_connections = 10000</a:t>
            </a:r>
            <a:endParaRPr lang="zh-CN" altLang="en-US" dirty="0" smtClean="0"/>
          </a:p>
          <a:p>
            <a:pPr marL="0" indent="0" eaLnBrk="1" hangingPunct="1">
              <a:buFont typeface="Wingdings" panose="05000000000000000000" charset="0"/>
              <a:buNone/>
            </a:pPr>
            <a:r>
              <a:rPr lang="zh-CN" altLang="en-US" dirty="0" smtClean="0">
                <a:sym typeface="+mn-ea"/>
              </a:rPr>
              <a:t># data 数据相关配置</a:t>
            </a:r>
            <a:endParaRPr lang="zh-CN" altLang="en-US" dirty="0" smtClean="0"/>
          </a:p>
          <a:p>
            <a:pPr marL="0" indent="0" eaLnBrk="1" hangingPunct="1">
              <a:buFont typeface="Wingdings" panose="05000000000000000000" charset="0"/>
              <a:buNone/>
            </a:pPr>
            <a:r>
              <a:rPr lang="zh-CN" altLang="en-US" dirty="0" smtClean="0">
                <a:sym typeface="+mn-ea"/>
              </a:rPr>
              <a:t>datadir=/home/</a:t>
            </a:r>
            <a:r>
              <a:rPr lang="zh-CN" altLang="en-US" dirty="0" smtClean="0">
                <a:solidFill>
                  <a:srgbClr val="FF0000"/>
                </a:solidFill>
                <a:sym typeface="+mn-ea"/>
              </a:rPr>
              <a:t>yxxtmp</a:t>
            </a:r>
            <a:r>
              <a:rPr lang="zh-CN" altLang="en-US" dirty="0" smtClean="0">
                <a:sym typeface="+mn-ea"/>
              </a:rPr>
              <a:t>/data/data</a:t>
            </a:r>
            <a:endParaRPr lang="zh-CN" altLang="en-US" dirty="0" smtClean="0"/>
          </a:p>
          <a:p>
            <a:pPr marL="0" indent="0" eaLnBrk="1" hangingPunct="1">
              <a:buFont typeface="Wingdings" panose="05000000000000000000" charset="0"/>
              <a:buNone/>
            </a:pPr>
            <a:r>
              <a:rPr lang="zh-CN" altLang="en-US" dirty="0" smtClean="0">
                <a:sym typeface="+mn-ea"/>
              </a:rPr>
              <a:t>pid-file=/home/</a:t>
            </a:r>
            <a:r>
              <a:rPr lang="zh-CN" altLang="en-US" dirty="0" smtClean="0">
                <a:solidFill>
                  <a:srgbClr val="FF0000"/>
                </a:solidFill>
                <a:sym typeface="+mn-ea"/>
              </a:rPr>
              <a:t>yxxtmp</a:t>
            </a:r>
            <a:r>
              <a:rPr lang="zh-CN" altLang="en-US" dirty="0" smtClean="0">
                <a:sym typeface="+mn-ea"/>
              </a:rPr>
              <a:t>/bin/mysqld1.pid</a:t>
            </a:r>
            <a:endParaRPr lang="zh-CN" altLang="en-US" dirty="0" smtClean="0"/>
          </a:p>
          <a:p>
            <a:pPr marL="0" indent="0" eaLnBrk="1" hangingPunct="1">
              <a:buFont typeface="Wingdings" panose="05000000000000000000" charset="0"/>
              <a:buNone/>
            </a:pPr>
            <a:r>
              <a:rPr lang="zh-CN" altLang="en-US" dirty="0" smtClean="0">
                <a:sym typeface="+mn-ea"/>
              </a:rPr>
              <a:t>innodb_data_home_dir=/home/</a:t>
            </a:r>
            <a:r>
              <a:rPr lang="zh-CN" altLang="en-US" dirty="0" smtClean="0">
                <a:solidFill>
                  <a:srgbClr val="FF0000"/>
                </a:solidFill>
                <a:sym typeface="+mn-ea"/>
              </a:rPr>
              <a:t>yxxtmp</a:t>
            </a:r>
            <a:r>
              <a:rPr lang="zh-CN" altLang="en-US" dirty="0" smtClean="0">
                <a:sym typeface="+mn-ea"/>
              </a:rPr>
              <a:t>/data/data</a:t>
            </a:r>
            <a:endParaRPr lang="zh-CN" altLang="en-US" dirty="0" smtClean="0"/>
          </a:p>
          <a:p>
            <a:pPr marL="0" indent="0" eaLnBrk="1" hangingPunct="1">
              <a:buFont typeface="Wingdings" panose="05000000000000000000" charset="0"/>
              <a:buNone/>
            </a:pPr>
            <a:r>
              <a:rPr lang="zh-CN" altLang="en-US" dirty="0" smtClean="0">
                <a:sym typeface="+mn-ea"/>
              </a:rPr>
              <a:t>innodb_log_group_home_dir=/home/</a:t>
            </a:r>
            <a:r>
              <a:rPr lang="zh-CN" altLang="en-US" dirty="0" smtClean="0">
                <a:solidFill>
                  <a:srgbClr val="FF0000"/>
                </a:solidFill>
                <a:sym typeface="+mn-ea"/>
              </a:rPr>
              <a:t>yxxtmp</a:t>
            </a:r>
            <a:r>
              <a:rPr lang="zh-CN" altLang="en-US" dirty="0" smtClean="0">
                <a:sym typeface="+mn-ea"/>
              </a:rPr>
              <a:t>/data/redo</a:t>
            </a:r>
            <a:endParaRPr lang="zh-CN" altLang="en-US" dirty="0" smtClean="0"/>
          </a:p>
          <a:p>
            <a:pPr marL="0" indent="0" eaLnBrk="1" hangingPunct="1">
              <a:buFont typeface="Wingdings" panose="05000000000000000000" charset="0"/>
              <a:buNone/>
            </a:pPr>
            <a:endParaRPr lang="zh-CN" altLang="en-US"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763905" y="1299845"/>
            <a:ext cx="6422390" cy="5057140"/>
          </a:xfrm>
        </p:spPr>
        <p:txBody>
          <a:bodyPr/>
          <a:lstStyle/>
          <a:p>
            <a:pPr marL="0" indent="0" eaLnBrk="1" hangingPunct="1">
              <a:buFont typeface="Wingdings" panose="05000000000000000000" charset="0"/>
              <a:buNone/>
            </a:pPr>
            <a:r>
              <a:rPr lang="zh-CN" altLang="en-US" dirty="0" smtClean="0">
                <a:sym typeface="+mn-ea"/>
              </a:rPr>
              <a:t>innodb_undo_directory=/home/</a:t>
            </a:r>
            <a:r>
              <a:rPr lang="zh-CN" altLang="en-US" dirty="0" smtClean="0">
                <a:solidFill>
                  <a:srgbClr val="FF0000"/>
                </a:solidFill>
                <a:sym typeface="+mn-ea"/>
              </a:rPr>
              <a:t>yxxtmp</a:t>
            </a:r>
            <a:r>
              <a:rPr lang="zh-CN" altLang="en-US" dirty="0" smtClean="0">
                <a:sym typeface="+mn-ea"/>
              </a:rPr>
              <a:t>/data/undo</a:t>
            </a:r>
            <a:endParaRPr lang="zh-CN" altLang="en-US" dirty="0" smtClean="0"/>
          </a:p>
          <a:p>
            <a:pPr marL="0" indent="0" eaLnBrk="1" hangingPunct="1">
              <a:buFont typeface="Wingdings" panose="05000000000000000000" charset="0"/>
              <a:buNone/>
            </a:pPr>
            <a:r>
              <a:rPr lang="zh-CN" altLang="en-US" dirty="0" smtClean="0">
                <a:sym typeface="+mn-ea"/>
              </a:rPr>
              <a:t>tmpdir=/home/</a:t>
            </a:r>
            <a:r>
              <a:rPr lang="zh-CN" altLang="en-US" dirty="0" smtClean="0">
                <a:solidFill>
                  <a:srgbClr val="FF0000"/>
                </a:solidFill>
                <a:sym typeface="+mn-ea"/>
              </a:rPr>
              <a:t>yxxtmp</a:t>
            </a:r>
            <a:r>
              <a:rPr lang="zh-CN" altLang="en-US" dirty="0" smtClean="0">
                <a:sym typeface="+mn-ea"/>
              </a:rPr>
              <a:t>/data/tmp</a:t>
            </a:r>
            <a:endParaRPr lang="zh-CN" altLang="en-US" dirty="0" smtClean="0"/>
          </a:p>
          <a:p>
            <a:pPr marL="0" indent="0" eaLnBrk="1" hangingPunct="1">
              <a:buFont typeface="Wingdings" panose="05000000000000000000" charset="0"/>
              <a:buNone/>
            </a:pPr>
            <a:r>
              <a:rPr lang="zh-CN" altLang="en-US" dirty="0" smtClean="0">
                <a:sym typeface="+mn-ea"/>
              </a:rPr>
              <a:t>log-error=/home/</a:t>
            </a:r>
            <a:r>
              <a:rPr lang="zh-CN" altLang="en-US" dirty="0" smtClean="0">
                <a:solidFill>
                  <a:srgbClr val="FF0000"/>
                </a:solidFill>
                <a:sym typeface="+mn-ea"/>
              </a:rPr>
              <a:t>yxxtmp</a:t>
            </a:r>
            <a:r>
              <a:rPr lang="zh-CN" altLang="en-US" dirty="0" smtClean="0">
                <a:sym typeface="+mn-ea"/>
              </a:rPr>
              <a:t>/log/mysqld1.log</a:t>
            </a:r>
            <a:endParaRPr lang="zh-CN" altLang="en-US" dirty="0" smtClean="0"/>
          </a:p>
          <a:p>
            <a:pPr marL="0" indent="0" eaLnBrk="1" hangingPunct="1">
              <a:buFont typeface="Wingdings" panose="05000000000000000000" charset="0"/>
              <a:buNone/>
            </a:pPr>
            <a:r>
              <a:rPr lang="zh-CN" altLang="en-US" dirty="0" smtClean="0"/>
              <a:t>innodb_data_file_path = ibdata1:500M:autoextend</a:t>
            </a:r>
            <a:endParaRPr lang="zh-CN" altLang="en-US" dirty="0" smtClean="0"/>
          </a:p>
          <a:p>
            <a:pPr marL="0" indent="0" eaLnBrk="1" hangingPunct="1">
              <a:buFont typeface="Wingdings" panose="05000000000000000000" charset="0"/>
              <a:buNone/>
            </a:pPr>
            <a:r>
              <a:rPr lang="zh-CN" altLang="en-US" dirty="0" smtClean="0"/>
              <a:t>innodb-file-per-table</a:t>
            </a:r>
            <a:endParaRPr lang="zh-CN" altLang="en-US" dirty="0" smtClean="0"/>
          </a:p>
          <a:p>
            <a:pPr marL="0" indent="0" eaLnBrk="1" hangingPunct="1">
              <a:buFont typeface="Wingdings" panose="05000000000000000000" charset="0"/>
              <a:buNone/>
            </a:pPr>
            <a:r>
              <a:rPr lang="zh-CN" altLang="en-US" dirty="0" smtClean="0"/>
              <a:t>innodb_buffer_pool_size = 32G</a:t>
            </a:r>
            <a:endParaRPr lang="zh-CN" altLang="en-US" dirty="0" smtClean="0"/>
          </a:p>
          <a:p>
            <a:pPr marL="0" indent="0" eaLnBrk="1" hangingPunct="1">
              <a:buFont typeface="Wingdings" panose="05000000000000000000" charset="0"/>
              <a:buNone/>
            </a:pPr>
            <a:r>
              <a:rPr lang="zh-CN" altLang="en-US" dirty="0" smtClean="0"/>
              <a:t>innodb_buffer_pool_instances = 8</a:t>
            </a:r>
            <a:endParaRPr lang="zh-CN" altLang="en-US" dirty="0" smtClean="0"/>
          </a:p>
          <a:p>
            <a:pPr marL="0" indent="0" eaLnBrk="1" hangingPunct="1">
              <a:buFont typeface="Wingdings" panose="05000000000000000000" charset="0"/>
              <a:buNone/>
            </a:pPr>
            <a:r>
              <a:rPr lang="zh-CN" altLang="en-US" dirty="0" smtClean="0"/>
              <a:t>log-bin=../binlog/mysql-bin</a:t>
            </a:r>
            <a:endParaRPr lang="zh-CN" altLang="en-US" dirty="0" smtClean="0"/>
          </a:p>
          <a:p>
            <a:pPr marL="0" indent="0" eaLnBrk="1" hangingPunct="1">
              <a:buFont typeface="Wingdings" panose="05000000000000000000" charset="0"/>
              <a:buNone/>
            </a:pPr>
            <a:endParaRPr lang="zh-CN" altLang="en-US" dirty="0" smtClean="0"/>
          </a:p>
          <a:p>
            <a:pPr marL="0" indent="0" eaLnBrk="1" hangingPunct="1">
              <a:buFont typeface="Wingdings" panose="05000000000000000000" charset="0"/>
              <a:buNone/>
            </a:pPr>
            <a:r>
              <a:rPr lang="zh-CN" altLang="en-US" dirty="0" smtClean="0">
                <a:sym typeface="+mn-ea"/>
              </a:rPr>
              <a:t># 客户端配置</a:t>
            </a:r>
            <a:endParaRPr lang="zh-CN" altLang="en-US" dirty="0" smtClean="0"/>
          </a:p>
          <a:p>
            <a:pPr marL="0" indent="0" eaLnBrk="1" hangingPunct="1">
              <a:buFont typeface="Wingdings" panose="05000000000000000000" charset="0"/>
              <a:buNone/>
            </a:pPr>
            <a:r>
              <a:rPr lang="zh-CN" altLang="en-US" dirty="0" smtClean="0">
                <a:sym typeface="+mn-ea"/>
              </a:rPr>
              <a:t>[client]</a:t>
            </a:r>
            <a:endParaRPr lang="zh-CN" altLang="en-US" dirty="0" smtClean="0"/>
          </a:p>
          <a:p>
            <a:pPr marL="0" indent="0" eaLnBrk="1" hangingPunct="1">
              <a:buFont typeface="Wingdings" panose="05000000000000000000" charset="0"/>
              <a:buNone/>
            </a:pPr>
            <a:r>
              <a:rPr lang="zh-CN" altLang="en-US" dirty="0" smtClean="0">
                <a:sym typeface="+mn-ea"/>
              </a:rPr>
              <a:t>port=6315</a:t>
            </a:r>
            <a:endParaRPr lang="zh-CN" altLang="en-US" dirty="0" smtClean="0"/>
          </a:p>
          <a:p>
            <a:pPr marL="0" indent="0" eaLnBrk="1" hangingPunct="1">
              <a:buFont typeface="Wingdings" panose="05000000000000000000" charset="0"/>
              <a:buNone/>
            </a:pPr>
            <a:r>
              <a:rPr lang="zh-CN" altLang="en-US" dirty="0" smtClean="0">
                <a:sym typeface="+mn-ea"/>
              </a:rPr>
              <a:t>socket=/home/</a:t>
            </a:r>
            <a:r>
              <a:rPr lang="zh-CN" altLang="en-US" dirty="0" smtClean="0">
                <a:solidFill>
                  <a:srgbClr val="FF0000"/>
                </a:solidFill>
                <a:sym typeface="+mn-ea"/>
              </a:rPr>
              <a:t>yxxtmp</a:t>
            </a:r>
            <a:r>
              <a:rPr lang="zh-CN" altLang="en-US" dirty="0" smtClean="0">
                <a:sym typeface="+mn-ea"/>
              </a:rPr>
              <a:t>/bin/mysql1.sock</a:t>
            </a:r>
            <a:endParaRPr lang="zh-CN" altLang="en-US" dirty="0" smtClean="0"/>
          </a:p>
          <a:p>
            <a:pPr marL="0" indent="0" eaLnBrk="1" hangingPunct="1">
              <a:buFont typeface="Wingdings" panose="05000000000000000000" charset="0"/>
              <a:buNone/>
            </a:pPr>
            <a:endParaRPr lang="zh-CN" altLang="en-US"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920750" y="1221740"/>
            <a:ext cx="7276465" cy="4726940"/>
          </a:xfrm>
        </p:spPr>
        <p:txBody>
          <a:bodyPr/>
          <a:lstStyle/>
          <a:p>
            <a:pPr eaLnBrk="1" hangingPunct="1">
              <a:buFont typeface="Wingdings" panose="05000000000000000000" charset="0"/>
              <a:buChar char="l"/>
            </a:pPr>
            <a:r>
              <a:rPr lang="zh-CN" altLang="en-US" dirty="0" smtClean="0"/>
              <a:t>安装</a:t>
            </a:r>
            <a:endParaRPr lang="en-US" altLang="zh-CN" dirty="0" smtClean="0"/>
          </a:p>
          <a:p>
            <a:pPr marL="0" indent="0" eaLnBrk="1" hangingPunct="1">
              <a:buFont typeface="Wingdings" panose="05000000000000000000" charset="0"/>
              <a:buNone/>
            </a:pPr>
            <a:r>
              <a:rPr lang="en-US" altLang="zh-CN" dirty="0" smtClean="0"/>
              <a:t>mkdir -p ~/data/data ~/data/redo ~/data/tmp ~/data/binlog ~/data/relaylog ~/data/undo</a:t>
            </a:r>
            <a:endParaRPr lang="en-US" altLang="zh-CN" dirty="0" smtClean="0"/>
          </a:p>
          <a:p>
            <a:pPr marL="0" indent="0" eaLnBrk="1" hangingPunct="1">
              <a:buFont typeface="Wingdings" panose="05000000000000000000" charset="0"/>
              <a:buNone/>
            </a:pPr>
            <a:r>
              <a:rPr lang="en-US" altLang="zh-CN" dirty="0" smtClean="0"/>
              <a:t>mkdir log</a:t>
            </a:r>
            <a:endParaRPr lang="en-US" altLang="zh-CN" dirty="0" smtClean="0"/>
          </a:p>
          <a:p>
            <a:pPr marL="0" indent="0" eaLnBrk="1" hangingPunct="1">
              <a:buFont typeface="Wingdings" panose="05000000000000000000" charset="0"/>
              <a:buNone/>
            </a:pPr>
            <a:endParaRPr lang="en-US" altLang="zh-CN" dirty="0" smtClean="0"/>
          </a:p>
          <a:p>
            <a:pPr eaLnBrk="1" hangingPunct="1">
              <a:buFont typeface="Wingdings" panose="05000000000000000000" charset="0"/>
              <a:buChar char="l"/>
            </a:pPr>
            <a:r>
              <a:rPr lang="en-US" altLang="zh-CN" dirty="0" smtClean="0"/>
              <a:t>初始化</a:t>
            </a:r>
            <a:endParaRPr lang="en-US" altLang="zh-CN" dirty="0" smtClean="0"/>
          </a:p>
          <a:p>
            <a:pPr marL="0" indent="0" eaLnBrk="1" hangingPunct="1">
              <a:buFont typeface="Wingdings" panose="05000000000000000000" charset="0"/>
              <a:buNone/>
            </a:pPr>
            <a:r>
              <a:rPr lang="en-US" altLang="zh-CN" dirty="0" smtClean="0"/>
              <a:t>./bin/mysqld --defaults-file="$HOME/etc/my.cnf" --initialize-insecure --datadir="$HOME/data/data" </a:t>
            </a:r>
            <a:endParaRPr lang="en-US" altLang="zh-CN" dirty="0" smtClean="0"/>
          </a:p>
          <a:p>
            <a:pPr marL="0" indent="0" eaLnBrk="1" hangingPunct="1">
              <a:buFont typeface="Wingdings" panose="05000000000000000000" charset="0"/>
              <a:buNone/>
            </a:pPr>
            <a:endParaRPr lang="en-US" altLang="zh-CN" dirty="0" smtClean="0"/>
          </a:p>
          <a:p>
            <a:pPr eaLnBrk="1" hangingPunct="1">
              <a:buFont typeface="Wingdings" panose="05000000000000000000" charset="0"/>
              <a:buChar char="l"/>
            </a:pPr>
            <a:r>
              <a:rPr lang="zh-CN" altLang="en-US" dirty="0" smtClean="0"/>
              <a:t>启动</a:t>
            </a:r>
            <a:endParaRPr lang="en-US" altLang="zh-CN" dirty="0" smtClean="0"/>
          </a:p>
          <a:p>
            <a:pPr marL="0" indent="0" eaLnBrk="1" hangingPunct="1">
              <a:buFont typeface="Wingdings" panose="05000000000000000000" charset="0"/>
              <a:buNone/>
            </a:pPr>
            <a:r>
              <a:rPr lang="en-US" altLang="zh-CN" dirty="0" smtClean="0"/>
              <a:t>./bin/mysqld --defaults-file="$HOME/etc/my.cnf" --datadir="$HOME/data/data" --pid-file="$HOME/bin/mysqld1.pid" &amp;</a:t>
            </a:r>
            <a:endParaRPr lang="en-US" altLang="zh-CN"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z="3200" smtClean="0">
                <a:solidFill>
                  <a:srgbClr val="008FD4"/>
                </a:solidFill>
              </a:rPr>
              <a:t>目</a:t>
            </a:r>
            <a:r>
              <a:rPr lang="en-US" sz="3200" smtClean="0">
                <a:solidFill>
                  <a:srgbClr val="008FD4"/>
                </a:solidFill>
              </a:rPr>
              <a:t> </a:t>
            </a:r>
            <a:r>
              <a:rPr lang="zh-CN" altLang="en-US" sz="3200" smtClean="0">
                <a:solidFill>
                  <a:srgbClr val="008FD4"/>
                </a:solidFill>
              </a:rPr>
              <a:t>录</a:t>
            </a:r>
            <a:endParaRPr lang="en-US" sz="3200" smtClean="0">
              <a:solidFill>
                <a:srgbClr val="008FD4"/>
              </a:solidFill>
              <a:latin typeface="微软雅黑" panose="020B0503020204020204" charset="-122"/>
            </a:endParaRPr>
          </a:p>
        </p:txBody>
      </p:sp>
      <p:sp>
        <p:nvSpPr>
          <p:cNvPr id="6146" name="Content Placeholder 2"/>
          <p:cNvSpPr>
            <a:spLocks noGrp="1" noChangeArrowheads="1"/>
          </p:cNvSpPr>
          <p:nvPr>
            <p:ph idx="4294967295"/>
          </p:nvPr>
        </p:nvSpPr>
        <p:spPr>
          <a:xfrm>
            <a:off x="2251075" y="1605280"/>
            <a:ext cx="5194300" cy="4150360"/>
          </a:xfrm>
          <a:prstGeom prst="rect">
            <a:avLst/>
          </a:prstGeom>
        </p:spPr>
        <p:txBody>
          <a:bodyPr/>
          <a:lstStyle/>
          <a:p>
            <a:pPr eaLnBrk="1" hangingPunct="1">
              <a:lnSpc>
                <a:spcPct val="130000"/>
              </a:lnSpc>
              <a:buFont typeface="Wingdings" panose="05000000000000000000" charset="0"/>
              <a:buChar char="u"/>
            </a:pPr>
            <a:r>
              <a:rPr lang="zh-CN" altLang="en-US" sz="2400" smtClean="0">
                <a:solidFill>
                  <a:srgbClr val="404040"/>
                </a:solidFill>
              </a:rPr>
              <a:t>数据库发展史</a:t>
            </a:r>
            <a:endParaRPr lang="zh-CN" altLang="en-US" sz="2400" smtClean="0">
              <a:solidFill>
                <a:srgbClr val="404040"/>
              </a:solidFill>
            </a:endParaRPr>
          </a:p>
          <a:p>
            <a:pPr eaLnBrk="1" hangingPunct="1">
              <a:lnSpc>
                <a:spcPct val="130000"/>
              </a:lnSpc>
              <a:buFont typeface="Wingdings" panose="05000000000000000000" charset="0"/>
              <a:buChar char="u"/>
            </a:pPr>
            <a:r>
              <a:rPr lang="en-US" altLang="zh-CN" sz="2400" smtClean="0">
                <a:solidFill>
                  <a:srgbClr val="404040"/>
                </a:solidFill>
                <a:sym typeface="+mn-ea"/>
              </a:rPr>
              <a:t>MySQL</a:t>
            </a:r>
            <a:r>
              <a:rPr lang="zh-CN" altLang="en-US" sz="2400" smtClean="0">
                <a:solidFill>
                  <a:srgbClr val="404040"/>
                </a:solidFill>
                <a:sym typeface="+mn-ea"/>
              </a:rPr>
              <a:t>前世今生</a:t>
            </a:r>
            <a:endParaRPr lang="zh-CN" altLang="en-US" sz="2400" smtClean="0">
              <a:solidFill>
                <a:srgbClr val="404040"/>
              </a:solidFill>
              <a:sym typeface="+mn-ea"/>
            </a:endParaRPr>
          </a:p>
          <a:p>
            <a:pPr eaLnBrk="1" hangingPunct="1">
              <a:lnSpc>
                <a:spcPct val="130000"/>
              </a:lnSpc>
              <a:buFont typeface="Wingdings" panose="05000000000000000000" charset="0"/>
              <a:buChar char="u"/>
            </a:pPr>
            <a:r>
              <a:rPr lang="en-US" altLang="zh-CN" sz="2400" smtClean="0">
                <a:solidFill>
                  <a:srgbClr val="404040"/>
                </a:solidFill>
                <a:sym typeface="+mn-ea"/>
              </a:rPr>
              <a:t>MySQL</a:t>
            </a:r>
            <a:r>
              <a:rPr lang="zh-CN" altLang="en-US" sz="2400" smtClean="0">
                <a:solidFill>
                  <a:srgbClr val="404040"/>
                </a:solidFill>
                <a:sym typeface="+mn-ea"/>
              </a:rPr>
              <a:t>编译安装</a:t>
            </a:r>
            <a:endParaRPr lang="zh-CN" altLang="en-US" sz="2400" smtClean="0">
              <a:solidFill>
                <a:srgbClr val="404040"/>
              </a:solidFill>
              <a:sym typeface="+mn-ea"/>
            </a:endParaRPr>
          </a:p>
          <a:p>
            <a:pPr eaLnBrk="1" hangingPunct="1">
              <a:lnSpc>
                <a:spcPct val="130000"/>
              </a:lnSpc>
              <a:buFont typeface="Wingdings" panose="05000000000000000000" charset="0"/>
              <a:buChar char="u"/>
            </a:pPr>
            <a:r>
              <a:rPr lang="en-US" altLang="zh-CN" sz="2400" smtClean="0">
                <a:solidFill>
                  <a:srgbClr val="404040"/>
                </a:solidFill>
                <a:sym typeface="+mn-ea"/>
              </a:rPr>
              <a:t>MySQL</a:t>
            </a:r>
            <a:r>
              <a:rPr lang="zh-CN" altLang="en-US" sz="2400" smtClean="0">
                <a:solidFill>
                  <a:srgbClr val="404040"/>
                </a:solidFill>
                <a:sym typeface="+mn-ea"/>
              </a:rPr>
              <a:t>使用简介</a:t>
            </a:r>
            <a:endParaRPr lang="zh-CN" altLang="en-US" sz="2400" smtClean="0">
              <a:solidFill>
                <a:srgbClr val="404040"/>
              </a:solidFill>
              <a:sym typeface="+mn-ea"/>
            </a:endParaRPr>
          </a:p>
          <a:p>
            <a:pPr eaLnBrk="1" hangingPunct="1">
              <a:lnSpc>
                <a:spcPct val="130000"/>
              </a:lnSpc>
              <a:buFont typeface="Wingdings" panose="05000000000000000000" charset="0"/>
              <a:buChar char="u"/>
            </a:pPr>
            <a:r>
              <a:rPr lang="en-US" altLang="zh-CN" sz="2400" smtClean="0">
                <a:solidFill>
                  <a:srgbClr val="404040"/>
                </a:solidFill>
                <a:sym typeface="+mn-ea"/>
              </a:rPr>
              <a:t>MySQL</a:t>
            </a:r>
            <a:r>
              <a:rPr lang="zh-CN" altLang="en-US" sz="2400" smtClean="0">
                <a:solidFill>
                  <a:srgbClr val="404040"/>
                </a:solidFill>
                <a:sym typeface="+mn-ea"/>
              </a:rPr>
              <a:t>基本功能介绍</a:t>
            </a:r>
            <a:endParaRPr lang="zh-CN" altLang="en-US" sz="2400" smtClean="0">
              <a:solidFill>
                <a:srgbClr val="404040"/>
              </a:solidFill>
              <a:sym typeface="+mn-ea"/>
            </a:endParaRPr>
          </a:p>
          <a:p>
            <a:pPr eaLnBrk="1" hangingPunct="1">
              <a:lnSpc>
                <a:spcPct val="130000"/>
              </a:lnSpc>
              <a:buFont typeface="Wingdings" panose="05000000000000000000" charset="0"/>
              <a:buChar char="u"/>
            </a:pPr>
            <a:r>
              <a:rPr lang="en-US" altLang="zh-CN" sz="2400" smtClean="0">
                <a:solidFill>
                  <a:srgbClr val="404040"/>
                </a:solidFill>
                <a:sym typeface="+mn-ea"/>
              </a:rPr>
              <a:t>MySQL</a:t>
            </a:r>
            <a:r>
              <a:rPr lang="zh-CN" altLang="en-US" sz="2400" smtClean="0">
                <a:solidFill>
                  <a:srgbClr val="404040"/>
                </a:solidFill>
                <a:sym typeface="+mn-ea"/>
              </a:rPr>
              <a:t>性能测试实践</a:t>
            </a:r>
            <a:endParaRPr lang="zh-CN" altLang="en-US" sz="2400" smtClean="0">
              <a:solidFill>
                <a:srgbClr val="404040"/>
              </a:solidFill>
              <a:sym typeface="+mn-ea"/>
            </a:endParaRPr>
          </a:p>
          <a:p>
            <a:pPr marL="0" indent="0" eaLnBrk="1" hangingPunct="1">
              <a:lnSpc>
                <a:spcPct val="130000"/>
              </a:lnSpc>
              <a:buFont typeface="Wingdings" panose="05000000000000000000" charset="0"/>
              <a:buNone/>
            </a:pPr>
            <a:endParaRPr lang="en-US" sz="1800" smtClean="0">
              <a:solidFill>
                <a:srgbClr val="404040"/>
              </a:solidFill>
            </a:endParaRPr>
          </a:p>
          <a:p>
            <a:pPr marL="0" indent="0" eaLnBrk="1" hangingPunct="1">
              <a:lnSpc>
                <a:spcPct val="130000"/>
              </a:lnSpc>
              <a:buFont typeface="Arial" panose="020B0604020202020204" pitchFamily="34" charset="0"/>
              <a:buNone/>
            </a:pPr>
            <a:endParaRPr lang="en-US" smtClean="0">
              <a:solidFill>
                <a:srgbClr val="404040"/>
              </a:solidFill>
            </a:endParaRPr>
          </a:p>
          <a:p>
            <a:pPr marL="0" indent="0" eaLnBrk="1" hangingPunct="1">
              <a:lnSpc>
                <a:spcPct val="130000"/>
              </a:lnSpc>
            </a:pPr>
            <a:endParaRPr lang="en-US" smtClean="0">
              <a:solidFill>
                <a:srgbClr val="40404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920750" y="1221740"/>
            <a:ext cx="7276465" cy="4726940"/>
          </a:xfrm>
        </p:spPr>
        <p:txBody>
          <a:bodyPr/>
          <a:lstStyle/>
          <a:p>
            <a:pPr eaLnBrk="1" hangingPunct="1">
              <a:buFont typeface="Wingdings" panose="05000000000000000000" charset="0"/>
              <a:buChar char="l"/>
            </a:pPr>
            <a:r>
              <a:rPr lang="zh-CN" altLang="en-US" dirty="0" smtClean="0"/>
              <a:t>配置环境变量 </a:t>
            </a:r>
            <a:r>
              <a:rPr lang="en-US" altLang="zh-CN" dirty="0" smtClean="0"/>
              <a:t>vim .bash_profile</a:t>
            </a:r>
            <a:endParaRPr lang="en-US" altLang="zh-CN" dirty="0" smtClean="0"/>
          </a:p>
          <a:p>
            <a:pPr marL="0" indent="0" eaLnBrk="1" hangingPunct="1">
              <a:buFont typeface="Wingdings" panose="05000000000000000000" charset="0"/>
              <a:buNone/>
            </a:pPr>
            <a:r>
              <a:rPr lang="en-US" altLang="zh-CN" dirty="0" smtClean="0"/>
              <a:t>HOME=/home/</a:t>
            </a:r>
            <a:r>
              <a:rPr lang="en-US" altLang="zh-CN" dirty="0" smtClean="0">
                <a:solidFill>
                  <a:srgbClr val="FF0000"/>
                </a:solidFill>
              </a:rPr>
              <a:t>yxxtmp</a:t>
            </a:r>
            <a:r>
              <a:rPr lang="en-US" altLang="zh-CN" dirty="0" smtClean="0"/>
              <a:t>;export HOME</a:t>
            </a:r>
            <a:endParaRPr lang="en-US" altLang="zh-CN" dirty="0" smtClean="0"/>
          </a:p>
          <a:p>
            <a:pPr marL="0" indent="0" eaLnBrk="1" hangingPunct="1">
              <a:buFont typeface="Wingdings" panose="05000000000000000000" charset="0"/>
              <a:buNone/>
            </a:pPr>
            <a:r>
              <a:rPr lang="en-US" altLang="zh-CN" dirty="0" smtClean="0"/>
              <a:t>export PATH=$HOME/bin:/usr/local/bin:$PATH</a:t>
            </a:r>
            <a:endParaRPr lang="en-US" altLang="zh-CN" dirty="0" smtClean="0"/>
          </a:p>
          <a:p>
            <a:pPr marL="0" indent="0" eaLnBrk="1" hangingPunct="1">
              <a:buFont typeface="Wingdings" panose="05000000000000000000" charset="0"/>
              <a:buNone/>
            </a:pPr>
            <a:r>
              <a:rPr lang="en-US" altLang="zh-CN" dirty="0" smtClean="0"/>
              <a:t>export SHLIB_PATH=$HOME/lib:/usr/lib</a:t>
            </a:r>
            <a:endParaRPr lang="en-US" altLang="zh-CN" dirty="0" smtClean="0"/>
          </a:p>
          <a:p>
            <a:pPr marL="0" indent="0" eaLnBrk="1" hangingPunct="1">
              <a:buFont typeface="Wingdings" panose="05000000000000000000" charset="0"/>
              <a:buNone/>
            </a:pPr>
            <a:r>
              <a:rPr lang="en-US" altLang="zh-CN" dirty="0" smtClean="0"/>
              <a:t>export LIBPATH=$HOME/lib</a:t>
            </a:r>
            <a:endParaRPr lang="en-US" altLang="zh-CN" dirty="0" smtClean="0"/>
          </a:p>
          <a:p>
            <a:pPr marL="0" indent="0" eaLnBrk="1" hangingPunct="1">
              <a:buFont typeface="Wingdings" panose="05000000000000000000" charset="0"/>
              <a:buNone/>
            </a:pPr>
            <a:r>
              <a:rPr lang="en-US" altLang="zh-CN" dirty="0" smtClean="0"/>
              <a:t>export LD_LIBRARY_PATH=$HOME/lib</a:t>
            </a:r>
            <a:endParaRPr lang="en-US" altLang="zh-CN" dirty="0" smtClean="0"/>
          </a:p>
          <a:p>
            <a:pPr marL="0" indent="0" eaLnBrk="1" hangingPunct="1">
              <a:buFont typeface="Wingdings" panose="05000000000000000000" charset="0"/>
              <a:buNone/>
            </a:pPr>
            <a:endParaRPr lang="en-US" altLang="zh-CN" dirty="0" smtClean="0"/>
          </a:p>
          <a:p>
            <a:pPr eaLnBrk="1" hangingPunct="1">
              <a:buFont typeface="Wingdings" panose="05000000000000000000" charset="0"/>
              <a:buChar char="l"/>
            </a:pPr>
            <a:r>
              <a:rPr lang="zh-CN" altLang="en-US" dirty="0" smtClean="0"/>
              <a:t>动态生效</a:t>
            </a:r>
            <a:endParaRPr lang="zh-CN" altLang="en-US" dirty="0" smtClean="0"/>
          </a:p>
          <a:p>
            <a:pPr marL="0" indent="0" eaLnBrk="1" hangingPunct="1">
              <a:buFont typeface="Wingdings" panose="05000000000000000000" charset="0"/>
              <a:buNone/>
            </a:pPr>
            <a:r>
              <a:rPr lang="en-US" altLang="zh-CN" dirty="0" smtClean="0"/>
              <a:t>source .bash_profile</a:t>
            </a:r>
            <a:endParaRPr lang="en-US" altLang="zh-CN" dirty="0" smtClean="0"/>
          </a:p>
          <a:p>
            <a:pPr marL="0" indent="0" eaLnBrk="1" hangingPunct="1">
              <a:buFont typeface="Wingdings" panose="05000000000000000000" charset="0"/>
              <a:buNone/>
            </a:pPr>
            <a:endParaRPr lang="en-US" altLang="zh-CN" dirty="0" smtClean="0"/>
          </a:p>
          <a:p>
            <a:pPr marL="0" indent="0" eaLnBrk="1" hangingPunct="1">
              <a:buFont typeface="Wingdings" panose="05000000000000000000" charset="0"/>
              <a:buChar char="l"/>
            </a:pPr>
            <a:r>
              <a:rPr lang="zh-CN" altLang="en-US" dirty="0" smtClean="0"/>
              <a:t>登录</a:t>
            </a:r>
            <a:endParaRPr lang="zh-CN" altLang="en-US" dirty="0" smtClean="0"/>
          </a:p>
          <a:p>
            <a:pPr marL="0" indent="0" eaLnBrk="1" hangingPunct="1">
              <a:buFont typeface="Wingdings" panose="05000000000000000000" charset="0"/>
              <a:buNone/>
            </a:pPr>
            <a:r>
              <a:rPr lang="en-US" altLang="zh-CN" dirty="0" smtClean="0"/>
              <a:t>mysql -uroot -S ./bin/mysql1.sock</a:t>
            </a:r>
            <a:endParaRPr lang="en-US" altLang="zh-CN"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909955" y="2196465"/>
            <a:ext cx="6706870" cy="2996565"/>
          </a:xfrm>
        </p:spPr>
        <p:txBody>
          <a:bodyPr/>
          <a:lstStyle/>
          <a:p>
            <a:pPr eaLnBrk="1" hangingPunct="1">
              <a:buFont typeface="Wingdings" panose="05000000000000000000" charset="0"/>
              <a:buChar char="l"/>
            </a:pPr>
            <a:r>
              <a:rPr lang="zh-CN" altLang="en-US" dirty="0" smtClean="0"/>
              <a:t>设置密码和权限</a:t>
            </a:r>
            <a:endParaRPr lang="zh-CN" altLang="en-US" dirty="0" smtClean="0"/>
          </a:p>
          <a:p>
            <a:pPr marL="0" indent="0" eaLnBrk="1" hangingPunct="1">
              <a:buFont typeface="Wingdings" panose="05000000000000000000" charset="0"/>
              <a:buNone/>
            </a:pPr>
            <a:r>
              <a:rPr lang="zh-CN" altLang="en-US" dirty="0" smtClean="0"/>
              <a:t>alter user 'root'@'localhost' identified by '</a:t>
            </a:r>
            <a:r>
              <a:rPr lang="en-US" altLang="zh-CN" dirty="0" smtClean="0"/>
              <a:t>NJ@2021</a:t>
            </a:r>
            <a:r>
              <a:rPr lang="zh-CN" altLang="en-US" dirty="0" smtClean="0"/>
              <a:t>';</a:t>
            </a:r>
            <a:endParaRPr lang="zh-CN" altLang="en-US" dirty="0" smtClean="0"/>
          </a:p>
          <a:p>
            <a:pPr marL="0" indent="0" eaLnBrk="1" hangingPunct="1">
              <a:buFont typeface="Wingdings" panose="05000000000000000000" charset="0"/>
              <a:buNone/>
            </a:pPr>
            <a:r>
              <a:rPr lang="zh-CN" altLang="en-US" dirty="0" smtClean="0"/>
              <a:t>CREATE USER 'root'@'%' IDENTIFIED BY '</a:t>
            </a:r>
            <a:r>
              <a:rPr lang="en-US" altLang="zh-CN" dirty="0" smtClean="0">
                <a:sym typeface="+mn-ea"/>
              </a:rPr>
              <a:t>NJ@2021</a:t>
            </a:r>
            <a:r>
              <a:rPr lang="zh-CN" altLang="en-US" dirty="0" smtClean="0"/>
              <a:t>';</a:t>
            </a:r>
            <a:endParaRPr lang="zh-CN" altLang="en-US" dirty="0" smtClean="0"/>
          </a:p>
          <a:p>
            <a:pPr marL="0" indent="0" eaLnBrk="1" hangingPunct="1">
              <a:buFont typeface="Wingdings" panose="05000000000000000000" charset="0"/>
              <a:buNone/>
            </a:pPr>
            <a:r>
              <a:rPr lang="zh-CN" altLang="en-US" dirty="0" smtClean="0"/>
              <a:t>grant all on *.* to 'root'@'%';</a:t>
            </a:r>
            <a:endParaRPr lang="zh-CN" altLang="en-US"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3</a:t>
            </a:r>
            <a:r>
              <a:rPr lang="zh-CN" altLang="en-US" smtClean="0"/>
              <a:t>、</a:t>
            </a:r>
            <a:r>
              <a:rPr lang="en-US" altLang="zh-CN" smtClean="0"/>
              <a:t>MySQL</a:t>
            </a:r>
            <a:r>
              <a:rPr lang="zh-CN" altLang="en-US" smtClean="0"/>
              <a:t>源码编译安装</a:t>
            </a:r>
            <a:endParaRPr lang="zh-CN" altLang="en-US" smtClean="0"/>
          </a:p>
        </p:txBody>
      </p:sp>
      <p:sp>
        <p:nvSpPr>
          <p:cNvPr id="7171" name="内容占位符 13"/>
          <p:cNvSpPr>
            <a:spLocks noGrp="1"/>
          </p:cNvSpPr>
          <p:nvPr>
            <p:ph sz="quarter" idx="10"/>
          </p:nvPr>
        </p:nvSpPr>
        <p:spPr>
          <a:xfrm>
            <a:off x="308610" y="1279525"/>
            <a:ext cx="6422390" cy="407670"/>
          </a:xfrm>
        </p:spPr>
        <p:txBody>
          <a:bodyPr/>
          <a:lstStyle/>
          <a:p>
            <a:pPr marL="0" indent="0" eaLnBrk="1" hangingPunct="1">
              <a:buFont typeface="Wingdings" panose="05000000000000000000" charset="0"/>
              <a:buChar char="l"/>
            </a:pPr>
            <a:r>
              <a:rPr lang="en-US" altLang="zh-CN" dirty="0" smtClean="0"/>
              <a:t>MySQL</a:t>
            </a:r>
            <a:r>
              <a:rPr lang="zh-CN" altLang="en-US" dirty="0" smtClean="0"/>
              <a:t>文件目录结构说明</a:t>
            </a:r>
            <a:endParaRPr lang="zh-CN" altLang="en-US"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pic>
        <p:nvPicPr>
          <p:cNvPr id="62" name="图片 60"/>
          <p:cNvPicPr>
            <a:picLocks noChangeAspect="1"/>
          </p:cNvPicPr>
          <p:nvPr/>
        </p:nvPicPr>
        <p:blipFill>
          <a:blip r:embed="rId2"/>
          <a:stretch>
            <a:fillRect/>
          </a:stretch>
        </p:blipFill>
        <p:spPr>
          <a:xfrm>
            <a:off x="333375" y="1764030"/>
            <a:ext cx="7933690" cy="2424430"/>
          </a:xfrm>
          <a:prstGeom prst="rect">
            <a:avLst/>
          </a:prstGeom>
          <a:noFill/>
          <a:ln>
            <a:noFill/>
          </a:ln>
        </p:spPr>
      </p:pic>
      <p:pic>
        <p:nvPicPr>
          <p:cNvPr id="67" name="图片 65"/>
          <p:cNvPicPr>
            <a:picLocks noChangeAspect="1"/>
          </p:cNvPicPr>
          <p:nvPr/>
        </p:nvPicPr>
        <p:blipFill>
          <a:blip r:embed="rId3"/>
          <a:stretch>
            <a:fillRect/>
          </a:stretch>
        </p:blipFill>
        <p:spPr>
          <a:xfrm>
            <a:off x="308610" y="4188460"/>
            <a:ext cx="7948930" cy="24434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登录</a:t>
            </a:r>
            <a:endParaRPr lang="zh-CN" altLang="en-US" smtClean="0"/>
          </a:p>
        </p:txBody>
      </p:sp>
      <p:sp>
        <p:nvSpPr>
          <p:cNvPr id="2" name="内容占位符 1"/>
          <p:cNvSpPr/>
          <p:nvPr>
            <p:ph sz="quarter" idx="10"/>
          </p:nvPr>
        </p:nvSpPr>
        <p:spPr/>
        <p:txBody>
          <a:bodyPr/>
          <a:p>
            <a:pPr>
              <a:buFont typeface="Wingdings" panose="05000000000000000000" charset="0"/>
              <a:buChar char="l"/>
            </a:pPr>
            <a:r>
              <a:rPr lang="zh-CN" altLang="en-US"/>
              <a:t>在linux上用mysql客户端登录MySQL服务器</a:t>
            </a:r>
            <a:endParaRPr lang="zh-CN" altLang="en-US"/>
          </a:p>
          <a:p>
            <a:pPr marL="0" indent="0">
              <a:buNone/>
            </a:pPr>
            <a:r>
              <a:rPr lang="zh-CN" altLang="en-US"/>
              <a:t>当 MySQL 服务已经运行时, 我们可以通过MySQL自带的客户端工具登录到MySQL数据库中, 首先打开命令提示符, 输入以下格式的命名:</a:t>
            </a:r>
            <a:endParaRPr lang="zh-CN" altLang="en-US"/>
          </a:p>
          <a:p>
            <a:pPr marL="0" indent="0">
              <a:buNone/>
            </a:pPr>
            <a:r>
              <a:rPr lang="zh-CN" altLang="en-US"/>
              <a:t>mysql -h 主机名 -P 端口 -u 用户名 -p 密码</a:t>
            </a:r>
            <a:endParaRPr lang="zh-CN" altLang="en-US"/>
          </a:p>
          <a:p>
            <a:pPr marL="0" indent="0">
              <a:buNone/>
            </a:pPr>
            <a:r>
              <a:rPr lang="zh-CN" altLang="en-US"/>
              <a:t>-h : 该命令用于指定客户端所要登录的MySQL主机名或IP, 登录当前机器该参数可以省略;</a:t>
            </a:r>
            <a:endParaRPr lang="zh-CN" altLang="en-US"/>
          </a:p>
          <a:p>
            <a:pPr marL="0" indent="0">
              <a:buNone/>
            </a:pPr>
            <a:r>
              <a:rPr lang="zh-CN" altLang="en-US"/>
              <a:t>-u : 所要登录的用户名;</a:t>
            </a:r>
            <a:endParaRPr lang="zh-CN" altLang="en-US"/>
          </a:p>
          <a:p>
            <a:pPr marL="0" indent="0">
              <a:buNone/>
            </a:pPr>
            <a:r>
              <a:rPr lang="zh-CN" altLang="en-US"/>
              <a:t>-p : 告诉服务器将会使用密码来登录, 如果所要登录的用户名密码为空, 可以忽略此选项。</a:t>
            </a:r>
            <a:endParaRPr lang="zh-CN" altLang="en-US"/>
          </a:p>
          <a:p>
            <a:pPr marL="0" indent="0">
              <a:buNone/>
            </a:pPr>
            <a:r>
              <a:rPr lang="zh-CN" altLang="en-US"/>
              <a:t>-P : 登陆数据库的实例端口号，非必填选项。</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示例</a:t>
            </a:r>
            <a:endParaRPr lang="zh-CN" altLang="en-US" smtClean="0"/>
          </a:p>
        </p:txBody>
      </p:sp>
      <p:sp>
        <p:nvSpPr>
          <p:cNvPr id="2" name="内容占位符 1"/>
          <p:cNvSpPr/>
          <p:nvPr>
            <p:ph sz="quarter" idx="10"/>
          </p:nvPr>
        </p:nvSpPr>
        <p:spPr/>
        <p:txBody>
          <a:bodyPr/>
          <a:p>
            <a:pPr>
              <a:buFont typeface="Wingdings" panose="05000000000000000000" charset="0"/>
              <a:buChar char="l"/>
            </a:pPr>
            <a:r>
              <a:rPr lang="zh-CN" altLang="en-US"/>
              <a:t>用MySQL操作数据的一个简单示例：</a:t>
            </a:r>
            <a:endParaRPr lang="zh-CN" altLang="en-US"/>
          </a:p>
          <a:p>
            <a:pPr marL="0" indent="0">
              <a:buNone/>
            </a:pPr>
            <a:r>
              <a:rPr lang="zh-CN" altLang="en-US"/>
              <a:t>（1）创建一个库（Database）</a:t>
            </a:r>
            <a:endParaRPr lang="zh-CN" altLang="en-US"/>
          </a:p>
          <a:p>
            <a:pPr marL="0" indent="0">
              <a:buNone/>
            </a:pPr>
            <a:r>
              <a:rPr lang="zh-CN" altLang="en-US"/>
              <a:t>（2）创建一个表（Table）</a:t>
            </a:r>
            <a:endParaRPr lang="zh-CN" altLang="en-US"/>
          </a:p>
          <a:p>
            <a:pPr marL="0" indent="0">
              <a:buNone/>
            </a:pPr>
            <a:r>
              <a:rPr lang="zh-CN" altLang="en-US"/>
              <a:t>（3）往表里查几行数据</a:t>
            </a:r>
            <a:endParaRPr lang="zh-CN" altLang="en-US"/>
          </a:p>
          <a:p>
            <a:pPr marL="0" indent="0">
              <a:buNone/>
            </a:pPr>
            <a:r>
              <a:rPr lang="zh-CN" altLang="en-US"/>
              <a:t>（4）从表里查询数据</a:t>
            </a:r>
            <a:endParaRPr lang="zh-CN" altLang="en-US"/>
          </a:p>
          <a:p>
            <a:pPr marL="0" indent="0">
              <a:buNone/>
            </a:pPr>
            <a:r>
              <a:rPr lang="zh-CN" altLang="en-US"/>
              <a:t>（5）修改表里的数据</a:t>
            </a:r>
            <a:endParaRPr lang="zh-CN" altLang="en-US"/>
          </a:p>
          <a:p>
            <a:pPr marL="0" indent="0">
              <a:buNone/>
            </a:pPr>
            <a:r>
              <a:rPr lang="zh-CN" altLang="en-US"/>
              <a:t>（6）删除表里的数据</a:t>
            </a:r>
            <a:endParaRPr lang="zh-CN" altLang="en-US"/>
          </a:p>
          <a:p>
            <a:pPr marL="0" indent="0">
              <a:buNone/>
            </a:pPr>
            <a:r>
              <a:rPr lang="zh-CN" altLang="en-US"/>
              <a:t>（7）删除表</a:t>
            </a:r>
            <a:endParaRPr lang="zh-CN" altLang="en-US"/>
          </a:p>
          <a:p>
            <a:pPr marL="0" indent="0">
              <a:buNone/>
            </a:pPr>
            <a:r>
              <a:rPr lang="zh-CN" altLang="en-US"/>
              <a:t>（8）删除库</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---SQL</a:t>
            </a:r>
            <a:r>
              <a:rPr lang="zh-CN" altLang="en-US" smtClean="0"/>
              <a:t>语言</a:t>
            </a:r>
            <a:endParaRPr lang="zh-CN" altLang="en-US" smtClean="0"/>
          </a:p>
        </p:txBody>
      </p:sp>
      <p:sp>
        <p:nvSpPr>
          <p:cNvPr id="2" name="内容占位符 1"/>
          <p:cNvSpPr/>
          <p:nvPr>
            <p:ph sz="quarter" idx="10"/>
          </p:nvPr>
        </p:nvSpPr>
        <p:spPr/>
        <p:txBody>
          <a:bodyPr/>
          <a:p>
            <a:pPr marL="0" indent="0">
              <a:buNone/>
            </a:pPr>
            <a:endParaRPr lang="zh-CN" altLang="en-US"/>
          </a:p>
          <a:p>
            <a:pPr>
              <a:buFont typeface="Wingdings" panose="05000000000000000000" charset="0"/>
              <a:buChar char="l"/>
            </a:pPr>
            <a:r>
              <a:rPr lang="zh-CN" altLang="en-US"/>
              <a:t>SQL(Structure Query Language)语言是数据库的核心语言</a:t>
            </a:r>
            <a:endParaRPr lang="zh-CN" altLang="en-US"/>
          </a:p>
          <a:p>
            <a:pPr marL="0" indent="0">
              <a:buNone/>
            </a:pPr>
            <a:r>
              <a:rPr lang="zh-CN" altLang="en-US"/>
              <a:t>SQL语言共分为四大类：</a:t>
            </a:r>
            <a:endParaRPr lang="zh-CN" altLang="en-US"/>
          </a:p>
          <a:p>
            <a:pPr marL="0" indent="0">
              <a:buNone/>
            </a:pPr>
            <a:r>
              <a:rPr lang="zh-CN" altLang="en-US"/>
              <a:t>数据定义语言DDL(Data Definition Language 数据定义语言）；</a:t>
            </a:r>
            <a:endParaRPr lang="zh-CN" altLang="en-US"/>
          </a:p>
          <a:p>
            <a:pPr marL="0" indent="0">
              <a:buNone/>
            </a:pPr>
            <a:r>
              <a:rPr lang="zh-CN" altLang="en-US"/>
              <a:t>数据操纵语言DML（Data Manipulation Language 数据操控语言）；</a:t>
            </a:r>
            <a:endParaRPr lang="zh-CN" altLang="en-US"/>
          </a:p>
          <a:p>
            <a:pPr marL="0" indent="0">
              <a:buNone/>
            </a:pPr>
            <a:r>
              <a:rPr lang="zh-CN" altLang="en-US"/>
              <a:t>数据查询语言DQL（Data Query Language 数据查询语言）；</a:t>
            </a:r>
            <a:endParaRPr lang="zh-CN" altLang="en-US"/>
          </a:p>
          <a:p>
            <a:pPr marL="0" indent="0">
              <a:buNone/>
            </a:pPr>
            <a:r>
              <a:rPr lang="zh-CN" altLang="en-US"/>
              <a:t>数据控制语言DCL（Data Control Language 数据控制语言）；</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a:xfrm>
            <a:off x="333375" y="1080770"/>
            <a:ext cx="8517255" cy="5118100"/>
          </a:xfrm>
        </p:spPr>
        <p:txBody>
          <a:bodyPr/>
          <a:p>
            <a:pPr>
              <a:buFont typeface="Wingdings" panose="05000000000000000000" charset="0"/>
              <a:buChar char="l"/>
            </a:pPr>
            <a:r>
              <a:rPr lang="zh-CN" altLang="en-US"/>
              <a:t>DDL（Data Definition Language 数据定义语言）</a:t>
            </a:r>
            <a:endParaRPr lang="zh-CN" altLang="en-US"/>
          </a:p>
          <a:p>
            <a:pPr marL="0" indent="0">
              <a:buNone/>
            </a:pPr>
            <a:r>
              <a:rPr lang="zh-CN" altLang="en-US"/>
              <a:t>数据定义语言主要用来定义数据库中的各类对象，包括用户、库、表、视图、索引、触发器、事件、存储过程和函数等。</a:t>
            </a:r>
            <a:endParaRPr lang="zh-CN" altLang="en-US"/>
          </a:p>
          <a:p>
            <a:pPr marL="0" indent="0">
              <a:buNone/>
            </a:pPr>
            <a:r>
              <a:rPr lang="zh-CN" altLang="en-US"/>
              <a:t>常见的DDL操作的基本用法如下：</a:t>
            </a:r>
            <a:endParaRPr lang="zh-CN" altLang="en-US"/>
          </a:p>
          <a:p>
            <a:pPr marL="0" indent="0">
              <a:buNone/>
            </a:pPr>
            <a:r>
              <a:rPr lang="zh-CN" altLang="en-US"/>
              <a:t>   CREATE USER          #创建用户（e.g. CREATE USER 'bingwang';）</a:t>
            </a:r>
            <a:endParaRPr lang="zh-CN" altLang="en-US"/>
          </a:p>
          <a:p>
            <a:pPr marL="0" indent="0">
              <a:buNone/>
            </a:pPr>
            <a:r>
              <a:rPr lang="zh-CN" altLang="en-US"/>
              <a:t>   CREATE DATABASE     #创建数据库（e.g. CREATE DATABASE db_name;）</a:t>
            </a:r>
            <a:endParaRPr lang="zh-CN" altLang="en-US"/>
          </a:p>
          <a:p>
            <a:pPr marL="0" indent="0">
              <a:buNone/>
            </a:pPr>
            <a:r>
              <a:rPr lang="zh-CN" altLang="en-US"/>
              <a:t>   CREATE TABLE          #创建表（e.g. CREATE TABLE t1(id int, age int);）</a:t>
            </a:r>
            <a:endParaRPr lang="zh-CN" altLang="en-US"/>
          </a:p>
          <a:p>
            <a:pPr marL="0" indent="0">
              <a:buNone/>
            </a:pPr>
            <a:r>
              <a:rPr lang="zh-CN" altLang="en-US"/>
              <a:t>   CREATE VIEW           #创建视图</a:t>
            </a:r>
            <a:endParaRPr lang="zh-CN" altLang="en-US"/>
          </a:p>
          <a:p>
            <a:pPr marL="0" indent="0">
              <a:buNone/>
            </a:pPr>
            <a:r>
              <a:rPr lang="zh-CN" altLang="en-US"/>
              <a:t>   CREATE INDEX          #创建索引</a:t>
            </a:r>
            <a:endParaRPr lang="zh-CN" altLang="en-US"/>
          </a:p>
          <a:p>
            <a:pPr marL="0" indent="0">
              <a:buNone/>
            </a:pPr>
            <a:r>
              <a:rPr lang="zh-CN" altLang="en-US"/>
              <a:t>   CREATE TRIGGER        #创建触发器</a:t>
            </a:r>
            <a:endParaRPr lang="zh-CN" altLang="en-US"/>
          </a:p>
          <a:p>
            <a:pPr marL="0" indent="0">
              <a:buNone/>
            </a:pPr>
            <a:r>
              <a:rPr lang="zh-CN" altLang="en-US"/>
              <a:t>   CREATE EVENT          #创建事件</a:t>
            </a:r>
            <a:endParaRPr lang="zh-CN" altLang="en-US"/>
          </a:p>
          <a:p>
            <a:pPr marL="0" indent="0">
              <a:buNone/>
            </a:pPr>
            <a:r>
              <a:rPr lang="zh-CN" altLang="en-US"/>
              <a:t>   CREATE PROCEDURE      #创建存储过程</a:t>
            </a:r>
            <a:endParaRPr lang="zh-CN" altLang="en-US"/>
          </a:p>
          <a:p>
            <a:pPr marL="0" indent="0">
              <a:buNone/>
            </a:pPr>
            <a:r>
              <a:rPr lang="zh-CN" altLang="en-US"/>
              <a:t>   CREATE FUNCTION       #创建自定义函数</a:t>
            </a:r>
            <a:endParaRPr lang="zh-CN" altLang="en-US"/>
          </a:p>
          <a:p>
            <a:pPr marL="0" indent="0">
              <a:buNone/>
            </a:pPr>
            <a:r>
              <a:rPr lang="zh-CN" altLang="en-US"/>
              <a:t>   ...其他不常用的DDL(如：TABLESPACE)操作可自行查阅资料...</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p:txBody>
          <a:bodyPr/>
          <a:p>
            <a:pPr marL="0" indent="0">
              <a:buNone/>
            </a:pPr>
            <a:r>
              <a:rPr lang="zh-CN" altLang="en-US"/>
              <a:t>示例：</a:t>
            </a:r>
            <a:endParaRPr lang="zh-CN" altLang="en-US"/>
          </a:p>
          <a:p>
            <a:pPr marL="0" indent="0">
              <a:buNone/>
            </a:pPr>
            <a:r>
              <a:rPr lang="zh-CN" altLang="en-US"/>
              <a:t>建表：</a:t>
            </a:r>
            <a:endParaRPr lang="zh-CN" altLang="en-US"/>
          </a:p>
          <a:p>
            <a:pPr marL="0" indent="0">
              <a:buNone/>
            </a:pPr>
            <a:r>
              <a:rPr lang="zh-CN" altLang="en-US"/>
              <a:t>mysql&gt; CREATE TABLE student(</a:t>
            </a:r>
            <a:endParaRPr lang="zh-CN" altLang="en-US"/>
          </a:p>
          <a:p>
            <a:pPr marL="0" indent="0">
              <a:buNone/>
            </a:pPr>
            <a:r>
              <a:rPr lang="zh-CN" altLang="en-US"/>
              <a:t>        id INT PRIMARY KEY AUTO_INCREMENT,</a:t>
            </a:r>
            <a:endParaRPr lang="zh-CN" altLang="en-US"/>
          </a:p>
          <a:p>
            <a:pPr marL="0" indent="0">
              <a:buNone/>
            </a:pPr>
            <a:r>
              <a:rPr lang="zh-CN" altLang="en-US"/>
              <a:t>        name VARCHAR(50) NOT NULL DEFAULT '',</a:t>
            </a:r>
            <a:endParaRPr lang="zh-CN" altLang="en-US"/>
          </a:p>
          <a:p>
            <a:pPr marL="0" indent="0">
              <a:buNone/>
            </a:pPr>
            <a:r>
              <a:rPr lang="zh-CN" altLang="en-US"/>
              <a:t>        age TINYINT,</a:t>
            </a:r>
            <a:endParaRPr lang="zh-CN" altLang="en-US"/>
          </a:p>
          <a:p>
            <a:pPr marL="0" indent="0">
              <a:buNone/>
            </a:pPr>
            <a:r>
              <a:rPr lang="zh-CN" altLang="en-US"/>
              <a:t>        gender ENUM('F','M')</a:t>
            </a:r>
            <a:endParaRPr lang="zh-CN" altLang="en-US"/>
          </a:p>
          <a:p>
            <a:pPr marL="0" indent="0">
              <a:buNone/>
            </a:pPr>
            <a:r>
              <a:rPr lang="zh-CN" altLang="en-US"/>
              <a:t>     ) </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p:txBody>
          <a:bodyPr/>
          <a:p>
            <a:pPr>
              <a:buFont typeface="Wingdings" panose="05000000000000000000" charset="0"/>
              <a:buChar char="l"/>
            </a:pPr>
            <a:r>
              <a:rPr lang="zh-CN" altLang="en-US"/>
              <a:t>DML（Data Manipulation Language 数据操控语言）</a:t>
            </a:r>
            <a:endParaRPr lang="zh-CN" altLang="en-US"/>
          </a:p>
          <a:p>
            <a:pPr marL="0" indent="0">
              <a:buNone/>
            </a:pPr>
            <a:r>
              <a:rPr lang="zh-CN" altLang="en-US"/>
              <a:t>用来操作数据库中的表对象，主要包括的操作有：INSERT，UPDATE，DELETE</a:t>
            </a:r>
            <a:endParaRPr lang="zh-CN" altLang="en-US"/>
          </a:p>
          <a:p>
            <a:pPr marL="0" indent="0">
              <a:buNone/>
            </a:pPr>
            <a:r>
              <a:rPr lang="zh-CN" altLang="en-US"/>
              <a:t>常见的DML的基本操作方法如下：</a:t>
            </a:r>
            <a:endParaRPr lang="zh-CN" altLang="en-US"/>
          </a:p>
          <a:p>
            <a:pPr marL="0" indent="0">
              <a:buNone/>
            </a:pPr>
            <a:endParaRPr lang="zh-CN" altLang="en-US"/>
          </a:p>
          <a:p>
            <a:pPr marL="0" indent="0">
              <a:buNone/>
            </a:pPr>
            <a:r>
              <a:rPr lang="zh-CN" altLang="en-US"/>
              <a:t>#给表中添加数据</a:t>
            </a:r>
            <a:endParaRPr lang="zh-CN" altLang="en-US"/>
          </a:p>
          <a:p>
            <a:pPr marL="0" indent="0">
              <a:buNone/>
            </a:pPr>
            <a:r>
              <a:rPr lang="zh-CN" altLang="en-US"/>
              <a:t>INSERT INTO ... VALUES ...</a:t>
            </a:r>
            <a:endParaRPr lang="zh-CN" altLang="en-US"/>
          </a:p>
          <a:p>
            <a:pPr marL="0" indent="0">
              <a:buNone/>
            </a:pPr>
            <a:r>
              <a:rPr lang="zh-CN" altLang="en-US"/>
              <a:t>#修改表中的数据</a:t>
            </a:r>
            <a:endParaRPr lang="zh-CN" altLang="en-US"/>
          </a:p>
          <a:p>
            <a:pPr marL="0" indent="0">
              <a:buNone/>
            </a:pPr>
            <a:r>
              <a:rPr lang="zh-CN" altLang="en-US"/>
              <a:t>UPDATE table_name SET ... WHERE ....</a:t>
            </a:r>
            <a:endParaRPr lang="zh-CN" altLang="en-US"/>
          </a:p>
          <a:p>
            <a:pPr marL="0" indent="0">
              <a:buNone/>
            </a:pPr>
            <a:r>
              <a:rPr lang="zh-CN" altLang="en-US"/>
              <a:t>#删除表中的数据</a:t>
            </a:r>
            <a:endParaRPr lang="zh-CN" altLang="en-US"/>
          </a:p>
          <a:p>
            <a:pPr marL="0" indent="0">
              <a:buNone/>
            </a:pPr>
            <a:r>
              <a:rPr lang="zh-CN" altLang="en-US"/>
              <a:t>DELETE FROM table_name WHERE &lt;condition&gt;;</a:t>
            </a:r>
            <a:endParaRPr lang="zh-CN" altLang="en-US"/>
          </a:p>
          <a:p>
            <a:pPr marL="0" indent="0">
              <a:buNone/>
            </a:pPr>
            <a:r>
              <a:rPr lang="zh-CN" altLang="en-US"/>
              <a:t>注：&lt;condition&gt;:表示DML操作时的条件</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p:txBody>
          <a:bodyPr/>
          <a:p>
            <a:pPr marL="0" indent="0">
              <a:buNone/>
            </a:pPr>
            <a:r>
              <a:rPr lang="zh-CN" altLang="en-US"/>
              <a:t>示例：</a:t>
            </a:r>
            <a:endParaRPr lang="zh-CN" altLang="en-US"/>
          </a:p>
          <a:p>
            <a:pPr marL="0" indent="0">
              <a:buNone/>
            </a:pPr>
            <a:r>
              <a:rPr lang="zh-CN" altLang="en-US"/>
              <a:t>插入数据：</a:t>
            </a:r>
            <a:endParaRPr lang="zh-CN" altLang="en-US"/>
          </a:p>
          <a:p>
            <a:pPr marL="0" indent="0">
              <a:buNone/>
            </a:pPr>
            <a:r>
              <a:rPr lang="zh-CN" altLang="en-US"/>
              <a:t>mysql&gt; INSERT INTO student(name,age,gender) VALUES('xiaohong',24,'M');</a:t>
            </a:r>
            <a:endParaRPr lang="zh-CN" altLang="en-US"/>
          </a:p>
          <a:p>
            <a:pPr marL="0" indent="0">
              <a:buNone/>
            </a:pPr>
            <a:r>
              <a:rPr lang="zh-CN" altLang="en-US"/>
              <a:t>Query OK, 1 row affected (0.09 sec)</a:t>
            </a:r>
            <a:endParaRPr lang="zh-CN" altLang="en-US"/>
          </a:p>
          <a:p>
            <a:pPr marL="0" indent="0">
              <a:buNone/>
            </a:pPr>
            <a:r>
              <a:rPr lang="zh-CN" altLang="en-US"/>
              <a:t>mysql&gt; SELECT * FROM student;</a:t>
            </a:r>
            <a:endParaRPr lang="zh-CN" altLang="en-US"/>
          </a:p>
          <a:p>
            <a:pPr marL="0" indent="0">
              <a:buNone/>
            </a:pPr>
            <a:r>
              <a:rPr lang="zh-CN" altLang="en-US"/>
              <a:t>+----+----------+------+--------+</a:t>
            </a:r>
            <a:endParaRPr lang="zh-CN" altLang="en-US"/>
          </a:p>
          <a:p>
            <a:pPr marL="0" indent="0">
              <a:buNone/>
            </a:pPr>
            <a:r>
              <a:rPr lang="zh-CN" altLang="en-US"/>
              <a:t>| id | name     | age  | gender |</a:t>
            </a:r>
            <a:endParaRPr lang="zh-CN" altLang="en-US"/>
          </a:p>
          <a:p>
            <a:pPr marL="0" indent="0">
              <a:buNone/>
            </a:pPr>
            <a:r>
              <a:rPr lang="zh-CN" altLang="en-US"/>
              <a:t>+----+----------+------+--------+</a:t>
            </a:r>
            <a:endParaRPr lang="zh-CN" altLang="en-US"/>
          </a:p>
          <a:p>
            <a:pPr marL="0" indent="0">
              <a:buNone/>
            </a:pPr>
            <a:r>
              <a:rPr lang="zh-CN" altLang="en-US"/>
              <a:t>|  1 | xiaohong |   24 | M      |</a:t>
            </a:r>
            <a:endParaRPr lang="zh-CN" altLang="en-US"/>
          </a:p>
          <a:p>
            <a:pPr marL="0" indent="0">
              <a:buNone/>
            </a:pPr>
            <a:r>
              <a:rPr lang="zh-CN" altLang="en-US"/>
              <a:t>+----+----------+------+--------+</a:t>
            </a:r>
            <a:endParaRPr lang="zh-CN" altLang="en-US"/>
          </a:p>
          <a:p>
            <a:pPr marL="0" indent="0">
              <a:buNone/>
            </a:pPr>
            <a:r>
              <a:rPr lang="zh-CN" altLang="en-US"/>
              <a:t>1 row in set (0.37 sec)</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1</a:t>
            </a:r>
            <a:r>
              <a:rPr lang="zh-CN" altLang="en-US" smtClean="0"/>
              <a:t>、数据库发展史</a:t>
            </a:r>
            <a:endParaRPr lang="zh-CN" altLang="en-US" smtClean="0"/>
          </a:p>
        </p:txBody>
      </p:sp>
      <p:sp>
        <p:nvSpPr>
          <p:cNvPr id="7171" name="内容占位符 13"/>
          <p:cNvSpPr>
            <a:spLocks noGrp="1"/>
          </p:cNvSpPr>
          <p:nvPr>
            <p:ph sz="quarter" idx="10"/>
          </p:nvPr>
        </p:nvSpPr>
        <p:spPr>
          <a:xfrm>
            <a:off x="508635" y="1280795"/>
            <a:ext cx="8310245" cy="3364230"/>
          </a:xfrm>
        </p:spPr>
        <p:txBody>
          <a:bodyPr/>
          <a:lstStyle/>
          <a:p>
            <a:pPr marL="0" indent="0" eaLnBrk="1" hangingPunct="1">
              <a:buFont typeface="Wingdings" panose="05000000000000000000" charset="0"/>
              <a:buChar char="l"/>
            </a:pPr>
            <a:r>
              <a:rPr lang="en-US" altLang="zh-CN" dirty="0" smtClean="0"/>
              <a:t>Data</a:t>
            </a:r>
            <a:endParaRPr lang="en-US" altLang="zh-CN" dirty="0" smtClean="0"/>
          </a:p>
          <a:p>
            <a:pPr marL="0" indent="0" eaLnBrk="1" hangingPunct="1">
              <a:buFont typeface="Wingdings" panose="05000000000000000000" charset="0"/>
              <a:buChar char="l"/>
            </a:pPr>
            <a:endParaRPr lang="en-US" altLang="zh-CN" dirty="0" smtClean="0"/>
          </a:p>
          <a:p>
            <a:pPr marL="0" indent="0" eaLnBrk="1" hangingPunct="1">
              <a:buFont typeface="Wingdings" panose="05000000000000000000" charset="0"/>
              <a:buChar char="l"/>
            </a:pPr>
            <a:r>
              <a:rPr lang="en-US" altLang="zh-CN" dirty="0" smtClean="0"/>
              <a:t>DataBase</a:t>
            </a:r>
            <a:endParaRPr lang="en-US" altLang="zh-CN" dirty="0" smtClean="0"/>
          </a:p>
          <a:p>
            <a:pPr marL="0" indent="0" eaLnBrk="1" hangingPunct="1">
              <a:buFont typeface="Wingdings" panose="05000000000000000000" charset="0"/>
              <a:buNone/>
            </a:pPr>
            <a:r>
              <a:rPr lang="en-US" altLang="zh-CN" dirty="0" smtClean="0"/>
              <a:t>数据库（Database）是“按照数据结构来组织、存储和管理数据的仓库”</a:t>
            </a:r>
            <a:r>
              <a:rPr lang="zh-CN" altLang="en-US" dirty="0" smtClean="0"/>
              <a:t>；是一个长期存储在计算机内的、有组织的、可共享的、统一管理的大量数据的集合。</a:t>
            </a:r>
            <a:r>
              <a:rPr lang="en-US" altLang="zh-CN" dirty="0" smtClean="0"/>
              <a:t>每个数据库都有一个或多个不同的API用于创建，访问，管理，搜索和复制所保存的数据。</a:t>
            </a:r>
            <a:endParaRPr lang="en-US" altLang="zh-CN" dirty="0" smtClean="0"/>
          </a:p>
          <a:p>
            <a:pPr marL="0" indent="0" eaLnBrk="1" hangingPunct="1">
              <a:buFont typeface="Wingdings" panose="05000000000000000000" charset="0"/>
              <a:buChar char="l"/>
            </a:pPr>
            <a:endParaRPr lang="en-US" altLang="zh-CN" dirty="0" smtClean="0"/>
          </a:p>
          <a:p>
            <a:pPr marL="0" indent="0" eaLnBrk="1" hangingPunct="1">
              <a:buFont typeface="Wingdings" panose="05000000000000000000" charset="0"/>
              <a:buChar char="l"/>
            </a:pPr>
            <a:r>
              <a:rPr lang="en-US" altLang="zh-CN" dirty="0" smtClean="0"/>
              <a:t>DBMS</a:t>
            </a:r>
            <a:r>
              <a:rPr lang="zh-CN" altLang="en-US" dirty="0" smtClean="0"/>
              <a:t>（</a:t>
            </a:r>
            <a:r>
              <a:rPr lang="en-US" altLang="zh-CN" dirty="0" smtClean="0"/>
              <a:t>Database management system)</a:t>
            </a:r>
            <a:endParaRPr lang="en-US" altLang="zh-CN" dirty="0" smtClean="0"/>
          </a:p>
          <a:p>
            <a:pPr marL="0" indent="0" eaLnBrk="1" hangingPunct="1">
              <a:buFont typeface="Wingdings" panose="05000000000000000000" charset="0"/>
              <a:buNone/>
            </a:pPr>
            <a:r>
              <a:rPr lang="en-US" altLang="zh-CN" dirty="0" smtClean="0"/>
              <a:t>数据库管理系统(Database Management System)是一种操纵和管理数据库的大型软件，用于建立、使用和维护数据库，简称DBMS。它对数据库进行统一的管理和控制，以保证数据库的安全性和完整性。用户通过DBMS访问数据库中的数据，数据库管理员也通过DBMS进行数据库的维护工作。它可以支持多个应用程序和用户用不同的方法在同时或不同时刻去建立，修改和询问数据库。</a:t>
            </a:r>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p:txBody>
          <a:bodyPr/>
          <a:p>
            <a:pPr>
              <a:buFont typeface="Wingdings" panose="05000000000000000000" charset="0"/>
              <a:buChar char="l"/>
            </a:pPr>
            <a:r>
              <a:rPr lang="zh-CN" altLang="en-US"/>
              <a:t>DQL（Data Query Language 数据查询语言）</a:t>
            </a:r>
            <a:endParaRPr lang="zh-CN" altLang="en-US"/>
          </a:p>
          <a:p>
            <a:pPr marL="0" indent="0">
              <a:buNone/>
            </a:pPr>
            <a:r>
              <a:rPr lang="zh-CN" altLang="en-US"/>
              <a:t>主要用来查看表中的数据，也是平时使用最多的操作，主要命令为：SELECT</a:t>
            </a:r>
            <a:endParaRPr lang="zh-CN" altLang="en-US"/>
          </a:p>
          <a:p>
            <a:pPr marL="0" indent="0">
              <a:buNone/>
            </a:pPr>
            <a:r>
              <a:rPr lang="zh-CN" altLang="en-US"/>
              <a:t>基本用法如下：</a:t>
            </a:r>
            <a:endParaRPr lang="zh-CN" altLang="en-US"/>
          </a:p>
          <a:p>
            <a:pPr marL="0" indent="0">
              <a:buNone/>
            </a:pPr>
            <a:r>
              <a:rPr lang="zh-CN" altLang="en-US"/>
              <a:t>mysql&gt; SELECT fields FROM table_name WHERE &lt;condition&gt;;</a:t>
            </a:r>
            <a:endParaRPr lang="zh-CN" altLang="en-US"/>
          </a:p>
          <a:p>
            <a:pPr marL="0" indent="0">
              <a:buNone/>
            </a:pPr>
            <a:endParaRPr lang="zh-CN" altLang="en-US"/>
          </a:p>
          <a:p>
            <a:pPr marL="0" indent="0">
              <a:buNone/>
            </a:pPr>
            <a:r>
              <a:rPr lang="zh-CN" altLang="en-US"/>
              <a:t>1）简单不加条件的单表查询：</a:t>
            </a:r>
            <a:endParaRPr lang="zh-CN" altLang="en-US"/>
          </a:p>
          <a:p>
            <a:pPr marL="0" indent="0">
              <a:buNone/>
            </a:pPr>
            <a:r>
              <a:rPr lang="zh-CN" altLang="en-US"/>
              <a:t>用法：</a:t>
            </a:r>
            <a:endParaRPr lang="zh-CN" altLang="en-US"/>
          </a:p>
          <a:p>
            <a:pPr marL="0" indent="0">
              <a:buNone/>
            </a:pPr>
            <a:r>
              <a:rPr lang="zh-CN" altLang="en-US"/>
              <a:t>mysql&gt; SELECT * FROM table;</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a:xfrm>
            <a:off x="313055" y="1325245"/>
            <a:ext cx="8517255" cy="4719955"/>
          </a:xfrm>
        </p:spPr>
        <p:txBody>
          <a:bodyPr/>
          <a:p>
            <a:pPr marL="0" indent="0">
              <a:buNone/>
            </a:pPr>
            <a:r>
              <a:rPr lang="zh-CN" altLang="en-US"/>
              <a:t>2）单表中的条件查询：</a:t>
            </a:r>
            <a:endParaRPr lang="zh-CN" altLang="en-US"/>
          </a:p>
          <a:p>
            <a:pPr marL="0" indent="0">
              <a:buNone/>
            </a:pPr>
            <a:r>
              <a:rPr lang="zh-CN" altLang="en-US"/>
              <a:t>常见的条件：&gt;，&gt;=，&lt;，&lt;= ，=，&lt;&gt;，!=，IN，NOT IN，LIKE，NOT LIKE，REGEXP</a:t>
            </a:r>
            <a:endParaRPr lang="zh-CN" altLang="en-US"/>
          </a:p>
          <a:p>
            <a:pPr marL="0" indent="0">
              <a:buNone/>
            </a:pPr>
            <a:r>
              <a:rPr lang="zh-CN" altLang="en-US"/>
              <a:t>示例：</a:t>
            </a:r>
            <a:endParaRPr lang="zh-CN" altLang="en-US"/>
          </a:p>
          <a:p>
            <a:pPr marL="0" indent="0">
              <a:buNone/>
            </a:pPr>
            <a:r>
              <a:rPr lang="zh-CN" altLang="en-US"/>
              <a:t>mysql&gt; SELECT * FROM student WHERE age &gt; 23;</a:t>
            </a:r>
            <a:endParaRPr lang="zh-CN" altLang="en-US"/>
          </a:p>
          <a:p>
            <a:pPr marL="0" indent="0">
              <a:buNone/>
            </a:pPr>
            <a:r>
              <a:rPr lang="zh-CN" altLang="en-US"/>
              <a:t>mysql&gt; SELECT * FROM student WHERE name = 'xiaohong';</a:t>
            </a:r>
            <a:endParaRPr lang="zh-CN" altLang="en-US"/>
          </a:p>
          <a:p>
            <a:pPr marL="0" indent="0">
              <a:buNone/>
            </a:pPr>
            <a:r>
              <a:rPr lang="zh-CN" altLang="en-US"/>
              <a:t>mysql&gt; SELECT * FROM student WHERE name &lt;&gt; 'xiaohong'; </a:t>
            </a:r>
            <a:endParaRPr lang="zh-CN" altLang="en-US"/>
          </a:p>
          <a:p>
            <a:pPr marL="0" indent="0">
              <a:buNone/>
            </a:pPr>
            <a:r>
              <a:rPr lang="zh-CN" altLang="en-US"/>
              <a:t>mysql&gt; SELECT * FROM student WHERE name != 'xiaohong';</a:t>
            </a:r>
            <a:endParaRPr lang="zh-CN" altLang="en-US"/>
          </a:p>
          <a:p>
            <a:pPr marL="0" indent="0">
              <a:buNone/>
            </a:pPr>
            <a:r>
              <a:rPr lang="zh-CN" altLang="en-US"/>
              <a:t>mysql&gt; SELECT * FROM student WHERE name in ('xiaohong','xiaohui');</a:t>
            </a:r>
            <a:endParaRPr lang="zh-CN" altLang="en-US"/>
          </a:p>
          <a:p>
            <a:pPr marL="0" indent="0">
              <a:buNone/>
            </a:pPr>
            <a:r>
              <a:rPr lang="zh-CN" altLang="en-US"/>
              <a:t>mysql&gt; SELECT * FROM student WHERE name like 'xiao%';</a:t>
            </a:r>
            <a:endParaRPr lang="zh-CN" altLang="en-US"/>
          </a:p>
          <a:p>
            <a:pPr marL="0" indent="0">
              <a:buNone/>
            </a:pPr>
            <a:r>
              <a:rPr lang="zh-CN" altLang="en-US"/>
              <a:t>mysql&gt; SELECT * FROM student WHERE name REGEXP('hong$');</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p:txBody>
          <a:bodyPr/>
          <a:p>
            <a:pPr marL="0" indent="0">
              <a:buNone/>
            </a:pPr>
            <a:r>
              <a:rPr lang="zh-CN" altLang="en-US"/>
              <a:t>3）分页查询：</a:t>
            </a:r>
            <a:endParaRPr lang="zh-CN" altLang="en-US"/>
          </a:p>
          <a:p>
            <a:pPr marL="0" indent="0">
              <a:buNone/>
            </a:pPr>
            <a:r>
              <a:rPr lang="zh-CN" altLang="en-US"/>
              <a:t>用法：</a:t>
            </a:r>
            <a:endParaRPr lang="zh-CN" altLang="en-US"/>
          </a:p>
          <a:p>
            <a:pPr marL="0" indent="0">
              <a:buNone/>
            </a:pPr>
            <a:r>
              <a:rPr lang="zh-CN" altLang="en-US"/>
              <a:t>mysql&gt; SELECT * FROM table_name LIMIT start,num;</a:t>
            </a:r>
            <a:endParaRPr lang="zh-CN" altLang="en-US"/>
          </a:p>
          <a:p>
            <a:pPr marL="0" indent="0">
              <a:buNone/>
            </a:pPr>
            <a:r>
              <a:rPr lang="zh-CN" altLang="en-US"/>
              <a:t>参数解释：</a:t>
            </a:r>
            <a:endParaRPr lang="zh-CN" altLang="en-US"/>
          </a:p>
          <a:p>
            <a:pPr marL="0" indent="0">
              <a:buNone/>
            </a:pPr>
            <a:r>
              <a:rPr lang="zh-CN" altLang="en-US"/>
              <a:t>start:开始位置，默认从0开始；</a:t>
            </a:r>
            <a:endParaRPr lang="zh-CN" altLang="en-US"/>
          </a:p>
          <a:p>
            <a:pPr marL="0" indent="0">
              <a:buNone/>
            </a:pPr>
            <a:r>
              <a:rPr lang="zh-CN" altLang="en-US"/>
              <a:t>num:偏移量，即：从开始位置向后查询的数据条数；</a:t>
            </a:r>
            <a:endParaRPr lang="zh-CN" altLang="en-US"/>
          </a:p>
          <a:p>
            <a:pPr marL="0" indent="0">
              <a:buNone/>
            </a:pPr>
            <a:r>
              <a:rPr lang="zh-CN" altLang="en-US"/>
              <a:t>示例：查询test表中，第二页的数据，每页显示10条，如下：</a:t>
            </a:r>
            <a:endParaRPr lang="zh-CN" altLang="en-US"/>
          </a:p>
          <a:p>
            <a:pPr marL="0" indent="0">
              <a:buNone/>
            </a:pPr>
            <a:endParaRPr lang="zh-CN" altLang="en-US"/>
          </a:p>
          <a:p>
            <a:pPr marL="0" indent="0">
              <a:buNone/>
            </a:pPr>
            <a:r>
              <a:rPr lang="zh-CN" altLang="en-US"/>
              <a:t>mysql&gt; SELECT * FROM student LIMIT 1,10;</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p:txBody>
          <a:bodyPr/>
          <a:p>
            <a:pPr marL="0" indent="0">
              <a:buNone/>
            </a:pPr>
            <a:r>
              <a:rPr lang="zh-CN" altLang="en-US"/>
              <a:t>4）使用ORDER BY对查询结果进行排序：</a:t>
            </a:r>
            <a:endParaRPr lang="zh-CN" altLang="en-US"/>
          </a:p>
          <a:p>
            <a:pPr marL="0" indent="0">
              <a:buNone/>
            </a:pPr>
            <a:r>
              <a:rPr lang="zh-CN" altLang="en-US"/>
              <a:t>用法：</a:t>
            </a:r>
            <a:endParaRPr lang="zh-CN" altLang="en-US"/>
          </a:p>
          <a:p>
            <a:pPr marL="0" indent="0">
              <a:buNone/>
            </a:pPr>
            <a:r>
              <a:rPr lang="zh-CN" altLang="en-US"/>
              <a:t>SELECT * FROM table_name &lt;where condition&gt; ORDER BY &lt;field&gt; ASC/DESC;</a:t>
            </a:r>
            <a:endParaRPr lang="zh-CN" altLang="en-US"/>
          </a:p>
          <a:p>
            <a:pPr marL="0" indent="0">
              <a:buNone/>
            </a:pPr>
            <a:r>
              <a:rPr lang="zh-CN" altLang="en-US"/>
              <a:t>示例：从student表中查询出所有年龄大于20的学生记录，并且按照年龄age倒序排列，如下：</a:t>
            </a:r>
            <a:endParaRPr lang="zh-CN" altLang="en-US"/>
          </a:p>
          <a:p>
            <a:pPr marL="0" indent="0">
              <a:buNone/>
            </a:pPr>
            <a:r>
              <a:rPr lang="zh-CN" altLang="en-US"/>
              <a:t>SELECT * FROM student WHERE age &gt; 20 ORDER BY age DESC;</a:t>
            </a:r>
            <a:endParaRPr lang="zh-CN" altLang="en-US"/>
          </a:p>
          <a:p>
            <a:pPr marL="0" indent="0">
              <a:buNone/>
            </a:pPr>
            <a:r>
              <a:rPr lang="zh-CN" altLang="en-US"/>
              <a:t>注意：如果在排序时ORDER BY &lt;field&gt;之后没有添加DESC和ASC关键字，默认按照ASC升序排列；</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p:txBody>
          <a:bodyPr/>
          <a:p>
            <a:pPr marL="0" indent="0">
              <a:buNone/>
            </a:pPr>
            <a:r>
              <a:rPr lang="zh-CN" altLang="en-US"/>
              <a:t>5）使用GROUP BY对查询结果集进行分组</a:t>
            </a:r>
            <a:endParaRPr lang="zh-CN" altLang="en-US"/>
          </a:p>
          <a:p>
            <a:pPr marL="0" indent="0">
              <a:buNone/>
            </a:pPr>
            <a:r>
              <a:rPr lang="zh-CN" altLang="en-US"/>
              <a:t>基本用法：</a:t>
            </a:r>
            <a:endParaRPr lang="zh-CN" altLang="en-US"/>
          </a:p>
          <a:p>
            <a:pPr marL="0" indent="0">
              <a:buNone/>
            </a:pPr>
            <a:endParaRPr lang="zh-CN" altLang="en-US"/>
          </a:p>
          <a:p>
            <a:pPr marL="0" indent="0">
              <a:buNone/>
            </a:pPr>
            <a:r>
              <a:rPr lang="zh-CN" altLang="en-US"/>
              <a:t>mysql&gt; SELECT res FROM table_name &lt;where condition&gt; GROUP BY &lt;field&gt;;</a:t>
            </a:r>
            <a:endParaRPr lang="zh-CN" altLang="en-US"/>
          </a:p>
          <a:p>
            <a:pPr marL="0" indent="0">
              <a:buNone/>
            </a:pPr>
            <a:r>
              <a:rPr lang="zh-CN" altLang="en-US"/>
              <a:t>示例：查询student表中男生和女生的数量：</a:t>
            </a:r>
            <a:endParaRPr lang="zh-CN" altLang="en-US"/>
          </a:p>
          <a:p>
            <a:pPr marL="0" indent="0">
              <a:buNone/>
            </a:pPr>
            <a:r>
              <a:rPr lang="zh-CN" altLang="en-US"/>
              <a:t>mysql&gt; SELECT gender,COUNT(*) FROM student GROUP BY gender;</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p:txBody>
          <a:bodyPr/>
          <a:p>
            <a:pPr>
              <a:buFont typeface="Wingdings" panose="05000000000000000000" charset="0"/>
              <a:buChar char="l"/>
            </a:pPr>
            <a:r>
              <a:rPr lang="zh-CN" altLang="en-US"/>
              <a:t>DCL（Data Control Language 数据控制语言）</a:t>
            </a:r>
            <a:endParaRPr lang="zh-CN" altLang="en-US"/>
          </a:p>
          <a:p>
            <a:pPr marL="0" indent="0">
              <a:buNone/>
            </a:pPr>
            <a:r>
              <a:rPr lang="zh-CN" altLang="en-US"/>
              <a:t>用来授予或回收访问数据库的某种特权。</a:t>
            </a:r>
            <a:endParaRPr lang="zh-CN" altLang="en-US"/>
          </a:p>
          <a:p>
            <a:pPr marL="0" indent="0">
              <a:buNone/>
            </a:pPr>
            <a:r>
              <a:rPr lang="zh-CN" altLang="en-US"/>
              <a:t>1）GRANT授予用户权限：</a:t>
            </a:r>
            <a:endParaRPr lang="zh-CN" altLang="en-US"/>
          </a:p>
          <a:p>
            <a:pPr marL="0" indent="0">
              <a:buNone/>
            </a:pPr>
            <a:r>
              <a:rPr lang="zh-CN" altLang="en-US"/>
              <a:t>基本用法：</a:t>
            </a:r>
            <a:endParaRPr lang="zh-CN" altLang="en-US"/>
          </a:p>
          <a:p>
            <a:pPr marL="0" indent="0">
              <a:buNone/>
            </a:pPr>
            <a:r>
              <a:rPr lang="zh-CN" altLang="en-US"/>
              <a:t>mysql&gt; GRANT priv_type ON &lt;object_type&gt; TO user &lt;WITH {GRANT OPTION | resource_option} ...&gt;;</a:t>
            </a:r>
            <a:endParaRPr lang="zh-CN" altLang="en-US"/>
          </a:p>
          <a:p>
            <a:pPr marL="0" indent="0">
              <a:buNone/>
            </a:pPr>
            <a:r>
              <a:rPr lang="zh-CN" altLang="en-US"/>
              <a:t>示例：给用户jerry授予对test_db数据库的增删改查权限，允许该用户从IP为'192.168.0.10'的网络登录</a:t>
            </a:r>
            <a:endParaRPr lang="zh-CN" altLang="en-US"/>
          </a:p>
          <a:p>
            <a:pPr marL="0" indent="0">
              <a:buNone/>
            </a:pPr>
            <a:r>
              <a:rPr lang="zh-CN" altLang="en-US"/>
              <a:t>（1）方法一：</a:t>
            </a:r>
            <a:endParaRPr lang="zh-CN" altLang="en-US"/>
          </a:p>
          <a:p>
            <a:pPr marL="0" indent="0">
              <a:buNone/>
            </a:pPr>
            <a:r>
              <a:rPr lang="zh-CN" altLang="en-US"/>
              <a:t>mysql&gt; GRANT INSERT,SELECT,UPDATE,DELETE ON test_db.* TO 'jerry'@'192.168.0.10' IDENTIFIED BY 'password' WITH GRANT OPTION;</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---SQL</a:t>
            </a:r>
            <a:r>
              <a:rPr lang="zh-CN" altLang="en-US" smtClean="0">
                <a:sym typeface="+mn-ea"/>
              </a:rPr>
              <a:t>语言</a:t>
            </a:r>
            <a:br>
              <a:rPr lang="zh-CN" altLang="en-US" smtClean="0"/>
            </a:br>
            <a:endParaRPr lang="zh-CN" altLang="en-US" smtClean="0"/>
          </a:p>
        </p:txBody>
      </p:sp>
      <p:sp>
        <p:nvSpPr>
          <p:cNvPr id="2" name="内容占位符 1"/>
          <p:cNvSpPr/>
          <p:nvPr>
            <p:ph sz="quarter" idx="10"/>
          </p:nvPr>
        </p:nvSpPr>
        <p:spPr/>
        <p:txBody>
          <a:bodyPr/>
          <a:p>
            <a:pPr marL="0" indent="0">
              <a:buNone/>
            </a:pPr>
            <a:r>
              <a:rPr lang="zh-CN" altLang="en-US"/>
              <a:t>2）REVOKE收回用户权限：</a:t>
            </a:r>
            <a:endParaRPr lang="zh-CN" altLang="en-US"/>
          </a:p>
          <a:p>
            <a:pPr marL="0" indent="0">
              <a:buNone/>
            </a:pPr>
            <a:r>
              <a:rPr lang="zh-CN" altLang="en-US"/>
              <a:t>基本用法：</a:t>
            </a:r>
            <a:endParaRPr lang="zh-CN" altLang="en-US"/>
          </a:p>
          <a:p>
            <a:pPr marL="0" indent="0">
              <a:buNone/>
            </a:pPr>
            <a:r>
              <a:rPr lang="zh-CN" altLang="en-US"/>
              <a:t>mysql&gt; REVOKE priv_type ON &lt;object_type&gt; FROM 'jerry'@'192.168.0.10';</a:t>
            </a:r>
            <a:endParaRPr lang="zh-CN" altLang="en-US"/>
          </a:p>
          <a:p>
            <a:pPr marL="0" indent="0">
              <a:buNone/>
            </a:pPr>
            <a:r>
              <a:rPr lang="zh-CN" altLang="en-US"/>
              <a:t>示例：收回用户对test_db库的删除权限：</a:t>
            </a:r>
            <a:endParaRPr lang="zh-CN" altLang="en-US"/>
          </a:p>
          <a:p>
            <a:pPr marL="0" indent="0">
              <a:buNone/>
            </a:pPr>
            <a:r>
              <a:rPr lang="zh-CN" altLang="en-US"/>
              <a:t>mysql&gt; REVOKE DELETE ON test_db.* FROM 'jerry'@'192.168.0.10';</a:t>
            </a:r>
            <a:endParaRPr lang="zh-CN" altLang="en-US"/>
          </a:p>
          <a:p>
            <a:pPr marL="0" indent="0">
              <a:buNone/>
            </a:pPr>
            <a:endParaRPr lang="zh-CN" altLang="en-US"/>
          </a:p>
          <a:p>
            <a:pPr marL="0" indent="0">
              <a:buNone/>
            </a:pPr>
            <a:r>
              <a:rPr lang="zh-CN" altLang="en-US"/>
              <a:t>3）查看给某个用户所授予的权限：</a:t>
            </a:r>
            <a:endParaRPr lang="zh-CN" altLang="en-US"/>
          </a:p>
          <a:p>
            <a:pPr marL="0" indent="0">
              <a:buNone/>
            </a:pPr>
            <a:r>
              <a:rPr lang="zh-CN" altLang="en-US"/>
              <a:t>基本用法：</a:t>
            </a:r>
            <a:endParaRPr lang="zh-CN" altLang="en-US"/>
          </a:p>
          <a:p>
            <a:pPr marL="0" indent="0">
              <a:buNone/>
            </a:pPr>
            <a:r>
              <a:rPr lang="zh-CN" altLang="en-US"/>
              <a:t>mysql&gt; SHOW GRANTS FOR user;</a:t>
            </a:r>
            <a:endParaRPr lang="zh-CN" altLang="en-US"/>
          </a:p>
          <a:p>
            <a:pPr marL="0" indent="0">
              <a:buNone/>
            </a:pPr>
            <a:r>
              <a:rPr lang="zh-CN" altLang="en-US"/>
              <a:t>示例：查询给'jerry'@'192.168.0.10'所授予的所有权限：</a:t>
            </a:r>
            <a:endParaRPr lang="zh-CN" altLang="en-US"/>
          </a:p>
          <a:p>
            <a:pPr marL="0" indent="0">
              <a:buNone/>
            </a:pPr>
            <a:r>
              <a:rPr lang="zh-CN" altLang="en-US"/>
              <a:t>mysql&gt; SHOW GRANTS FOR 'jerry'@'192.168.0.10';</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a:t>
            </a:r>
            <a:r>
              <a:rPr lang="zh-CN" altLang="en-US" smtClean="0">
                <a:sym typeface="+mn-ea"/>
              </a:rPr>
              <a:t>数据类型</a:t>
            </a:r>
            <a:br>
              <a:rPr lang="zh-CN" altLang="en-US" smtClean="0"/>
            </a:br>
            <a:endParaRPr lang="zh-CN" altLang="en-US" smtClean="0"/>
          </a:p>
        </p:txBody>
      </p:sp>
      <p:sp>
        <p:nvSpPr>
          <p:cNvPr id="2" name="内容占位符 1"/>
          <p:cNvSpPr/>
          <p:nvPr>
            <p:ph sz="quarter" idx="10"/>
          </p:nvPr>
        </p:nvSpPr>
        <p:spPr>
          <a:xfrm>
            <a:off x="333375" y="1774825"/>
            <a:ext cx="7218045" cy="2918460"/>
          </a:xfrm>
        </p:spPr>
        <p:txBody>
          <a:bodyPr/>
          <a:p>
            <a:pPr marL="0" indent="0">
              <a:buNone/>
            </a:pPr>
            <a:r>
              <a:rPr lang="zh-CN" altLang="en-US"/>
              <a:t>常见的数据类型有整形、日期和时间、字符串类型等。</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a:t>
            </a:r>
            <a:r>
              <a:rPr lang="zh-CN" altLang="en-US" smtClean="0">
                <a:sym typeface="+mn-ea"/>
              </a:rPr>
              <a:t>数据类型</a:t>
            </a:r>
            <a:endParaRPr lang="zh-CN" altLang="en-US" smtClean="0"/>
          </a:p>
        </p:txBody>
      </p:sp>
      <p:pic>
        <p:nvPicPr>
          <p:cNvPr id="27" name="图片 3"/>
          <p:cNvPicPr>
            <a:picLocks noChangeAspect="1"/>
          </p:cNvPicPr>
          <p:nvPr>
            <p:ph sz="quarter" idx="10"/>
          </p:nvPr>
        </p:nvPicPr>
        <p:blipFill>
          <a:blip r:embed="rId1"/>
          <a:stretch>
            <a:fillRect/>
          </a:stretch>
        </p:blipFill>
        <p:spPr>
          <a:xfrm>
            <a:off x="880745" y="1308735"/>
            <a:ext cx="7423150" cy="521271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a:t>
            </a:r>
            <a:r>
              <a:rPr lang="zh-CN" altLang="en-US" smtClean="0">
                <a:sym typeface="+mn-ea"/>
              </a:rPr>
              <a:t>数据类型</a:t>
            </a:r>
            <a:endParaRPr lang="zh-CN" altLang="en-US" smtClean="0"/>
          </a:p>
        </p:txBody>
      </p:sp>
      <p:pic>
        <p:nvPicPr>
          <p:cNvPr id="46" name="图片 5"/>
          <p:cNvPicPr>
            <a:picLocks noChangeAspect="1"/>
          </p:cNvPicPr>
          <p:nvPr>
            <p:ph sz="quarter" idx="10"/>
          </p:nvPr>
        </p:nvPicPr>
        <p:blipFill>
          <a:blip r:embed="rId1"/>
          <a:stretch>
            <a:fillRect/>
          </a:stretch>
        </p:blipFill>
        <p:spPr>
          <a:xfrm>
            <a:off x="-24765" y="2084705"/>
            <a:ext cx="9236075" cy="33635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1</a:t>
            </a:r>
            <a:r>
              <a:rPr lang="zh-CN" altLang="en-US" smtClean="0"/>
              <a:t>、数据库发展史</a:t>
            </a:r>
            <a:endParaRPr lang="zh-CN" altLang="en-US" smtClean="0"/>
          </a:p>
        </p:txBody>
      </p:sp>
      <p:sp>
        <p:nvSpPr>
          <p:cNvPr id="7171" name="内容占位符 13"/>
          <p:cNvSpPr>
            <a:spLocks noGrp="1"/>
          </p:cNvSpPr>
          <p:nvPr>
            <p:ph sz="quarter" idx="10"/>
          </p:nvPr>
        </p:nvSpPr>
        <p:spPr>
          <a:xfrm>
            <a:off x="226060" y="1703070"/>
            <a:ext cx="3769995" cy="3843655"/>
          </a:xfrm>
        </p:spPr>
        <p:txBody>
          <a:bodyPr/>
          <a:lstStyle/>
          <a:p>
            <a:pPr eaLnBrk="1" hangingPunct="1">
              <a:buFont typeface="Wingdings" panose="05000000000000000000" charset="0"/>
              <a:buChar char="l"/>
            </a:pPr>
            <a:r>
              <a:rPr lang="zh-CN" altLang="en-US" sz="2400" dirty="0" smtClean="0"/>
              <a:t>数据如何组织？</a:t>
            </a:r>
            <a:endParaRPr lang="zh-CN" altLang="en-US" sz="2400" dirty="0" smtClean="0"/>
          </a:p>
          <a:p>
            <a:pPr eaLnBrk="1" hangingPunct="1">
              <a:buFont typeface="Wingdings" panose="05000000000000000000" charset="0"/>
              <a:buChar char="l"/>
            </a:pPr>
            <a:r>
              <a:rPr lang="zh-CN" altLang="en-US" sz="2400" dirty="0" smtClean="0"/>
              <a:t>数据如何管理？</a:t>
            </a:r>
            <a:endParaRPr lang="zh-CN" altLang="en-US" sz="2400" dirty="0" smtClean="0"/>
          </a:p>
          <a:p>
            <a:pPr eaLnBrk="1" hangingPunct="1">
              <a:buFont typeface="Wingdings" panose="05000000000000000000" charset="0"/>
              <a:buChar char="l"/>
            </a:pPr>
            <a:r>
              <a:rPr lang="zh-CN" altLang="en-US" sz="2400" dirty="0" smtClean="0"/>
              <a:t>怎么做到跨平台访问？</a:t>
            </a:r>
            <a:endParaRPr lang="zh-CN" altLang="en-US" sz="2400" dirty="0" smtClean="0"/>
          </a:p>
          <a:p>
            <a:pPr eaLnBrk="1" hangingPunct="1">
              <a:buFont typeface="Wingdings" panose="05000000000000000000" charset="0"/>
              <a:buChar char="l"/>
            </a:pPr>
            <a:r>
              <a:rPr lang="zh-CN" altLang="en-US" sz="2400" dirty="0" smtClean="0"/>
              <a:t>如何简化数据操作的方式？</a:t>
            </a:r>
            <a:endParaRPr lang="zh-CN" altLang="en-US" sz="2400" dirty="0" smtClean="0"/>
          </a:p>
          <a:p>
            <a:pPr eaLnBrk="1" hangingPunct="1">
              <a:buFont typeface="Wingdings" panose="05000000000000000000" charset="0"/>
              <a:buChar char="l"/>
            </a:pPr>
            <a:r>
              <a:rPr lang="zh-CN" altLang="en-US" sz="2400" dirty="0" smtClean="0"/>
              <a:t>如何共享数据？</a:t>
            </a:r>
            <a:endParaRPr lang="zh-CN" altLang="en-US" sz="2400" dirty="0" smtClean="0"/>
          </a:p>
          <a:p>
            <a:pPr eaLnBrk="1" hangingPunct="1">
              <a:buFont typeface="Wingdings" panose="05000000000000000000" charset="0"/>
              <a:buChar char="l"/>
            </a:pPr>
            <a:r>
              <a:rPr lang="zh-CN" altLang="en-US" sz="2400" dirty="0" smtClean="0"/>
              <a:t>如何保证持久性？</a:t>
            </a:r>
            <a:endParaRPr lang="zh-CN" altLang="en-US" sz="2400" dirty="0" smtClean="0"/>
          </a:p>
          <a:p>
            <a:pPr eaLnBrk="1" hangingPunct="1">
              <a:buFont typeface="Wingdings" panose="05000000000000000000" charset="0"/>
              <a:buChar char="l"/>
            </a:pPr>
            <a:r>
              <a:rPr lang="zh-CN" altLang="en-US" sz="2400" dirty="0" smtClean="0"/>
              <a:t>如何保证原子性？</a:t>
            </a:r>
            <a:endParaRPr lang="zh-CN" altLang="en-US" sz="2400" dirty="0" smtClean="0"/>
          </a:p>
          <a:p>
            <a:pPr eaLnBrk="1" hangingPunct="1">
              <a:buFont typeface="Wingdings" panose="05000000000000000000" charset="0"/>
              <a:buChar char="l"/>
            </a:pPr>
            <a:endParaRPr lang="zh-CN" altLang="en-US" sz="2400" dirty="0" smtClean="0"/>
          </a:p>
        </p:txBody>
      </p:sp>
      <p:sp>
        <p:nvSpPr>
          <p:cNvPr id="2" name="文本框 1"/>
          <p:cNvSpPr txBox="1"/>
          <p:nvPr/>
        </p:nvSpPr>
        <p:spPr>
          <a:xfrm>
            <a:off x="333375" y="1049655"/>
            <a:ext cx="6610350" cy="460375"/>
          </a:xfrm>
          <a:prstGeom prst="rect">
            <a:avLst/>
          </a:prstGeom>
          <a:noFill/>
        </p:spPr>
        <p:txBody>
          <a:bodyPr wrap="none" rtlCol="0" anchor="t">
            <a:spAutoFit/>
          </a:bodyPr>
          <a:p>
            <a:r>
              <a:rPr lang="zh-CN" altLang="en-US" sz="2400" b="1" dirty="0" smtClean="0">
                <a:sym typeface="+mn-ea"/>
              </a:rPr>
              <a:t>传统文件存储的局限性（数据库诞生的必然性）</a:t>
            </a:r>
            <a:endParaRPr lang="zh-CN" altLang="en-US" sz="2400" b="1" dirty="0" smtClean="0">
              <a:sym typeface="+mn-ea"/>
            </a:endParaRPr>
          </a:p>
        </p:txBody>
      </p:sp>
      <p:sp>
        <p:nvSpPr>
          <p:cNvPr id="3" name="内容占位符 13"/>
          <p:cNvSpPr>
            <a:spLocks noGrp="1"/>
          </p:cNvSpPr>
          <p:nvPr/>
        </p:nvSpPr>
        <p:spPr>
          <a:xfrm>
            <a:off x="4136390" y="1703070"/>
            <a:ext cx="3769995" cy="3843655"/>
          </a:xfrm>
          <a:prstGeom prst="rect">
            <a:avLst/>
          </a:prstGeom>
          <a:noFill/>
          <a:ln w="9525">
            <a:noFill/>
            <a:miter lim="800000"/>
          </a:ln>
        </p:spPr>
        <p:txBody>
          <a:bodyPr vert="horz" wrap="square" lIns="0" tIns="0" rIns="0" bIns="0" numCol="1" anchor="t" anchorCtr="0" compatLnSpc="1"/>
          <a:lst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a:lstStyle>
          <a:p>
            <a:pPr eaLnBrk="1" hangingPunct="1">
              <a:buFont typeface="Wingdings" panose="05000000000000000000" charset="0"/>
              <a:buChar char="l"/>
            </a:pPr>
            <a:r>
              <a:rPr lang="zh-CN" altLang="en-US" sz="2400" dirty="0" smtClean="0"/>
              <a:t>如何保证数据一致性？</a:t>
            </a:r>
            <a:endParaRPr lang="zh-CN" altLang="en-US" sz="2400" dirty="0" smtClean="0"/>
          </a:p>
          <a:p>
            <a:pPr eaLnBrk="1" hangingPunct="1">
              <a:buFont typeface="Wingdings" panose="05000000000000000000" charset="0"/>
              <a:buChar char="l"/>
            </a:pPr>
            <a:r>
              <a:rPr lang="zh-CN" altLang="en-US" sz="2400" dirty="0" smtClean="0"/>
              <a:t>如何保证隔离性？</a:t>
            </a:r>
            <a:endParaRPr lang="zh-CN" altLang="en-US" sz="2400" dirty="0" smtClean="0"/>
          </a:p>
          <a:p>
            <a:pPr eaLnBrk="1" hangingPunct="1">
              <a:buFont typeface="Wingdings" panose="05000000000000000000" charset="0"/>
              <a:buChar char="l"/>
            </a:pPr>
            <a:r>
              <a:rPr lang="zh-CN" altLang="en-US" sz="2400" dirty="0" smtClean="0"/>
              <a:t>如何保证权限安全性？</a:t>
            </a:r>
            <a:endParaRPr lang="zh-CN" altLang="en-US" sz="2400" dirty="0" smtClean="0"/>
          </a:p>
          <a:p>
            <a:pPr eaLnBrk="1" hangingPunct="1">
              <a:buFont typeface="Wingdings" panose="05000000000000000000" charset="0"/>
              <a:buChar char="l"/>
            </a:pPr>
            <a:r>
              <a:rPr lang="zh-CN" altLang="en-US" sz="2400" dirty="0" smtClean="0"/>
              <a:t>如何保证数据安全性？</a:t>
            </a:r>
            <a:endParaRPr lang="zh-CN" altLang="en-US" sz="2400" dirty="0" smtClean="0"/>
          </a:p>
          <a:p>
            <a:pPr eaLnBrk="1" hangingPunct="1">
              <a:buFont typeface="Wingdings" panose="05000000000000000000" charset="0"/>
              <a:buChar char="l"/>
            </a:pPr>
            <a:r>
              <a:rPr lang="zh-CN" altLang="en-US" sz="2400" dirty="0" smtClean="0"/>
              <a:t>如何提升访问速度？</a:t>
            </a:r>
            <a:endParaRPr lang="zh-CN" altLang="en-US" sz="2400" dirty="0" smtClean="0"/>
          </a:p>
          <a:p>
            <a:pPr eaLnBrk="1" hangingPunct="1">
              <a:buFont typeface="Wingdings" panose="05000000000000000000" charset="0"/>
              <a:buChar char="l"/>
            </a:pPr>
            <a:r>
              <a:rPr lang="zh-CN" altLang="en-US" sz="2400" dirty="0" smtClean="0"/>
              <a:t>如何提升并发度？</a:t>
            </a:r>
            <a:endParaRPr lang="zh-CN" altLang="en-US" sz="2400" dirty="0" smtClean="0"/>
          </a:p>
          <a:p>
            <a:pPr eaLnBrk="1" hangingPunct="1">
              <a:buFont typeface="Wingdings" panose="05000000000000000000" charset="0"/>
              <a:buChar char="l"/>
            </a:pPr>
            <a:r>
              <a:rPr lang="zh-CN" altLang="en-US" sz="2400" dirty="0" smtClean="0"/>
              <a:t>如何保证可用性？</a:t>
            </a:r>
            <a:endParaRPr lang="zh-CN" altLang="en-US" sz="2400" dirty="0" smtClean="0"/>
          </a:p>
          <a:p>
            <a:pPr eaLnBrk="1" hangingPunct="1">
              <a:buFont typeface="Wingdings" panose="05000000000000000000" charset="0"/>
              <a:buChar char="l"/>
            </a:pPr>
            <a:endParaRPr lang="zh-CN" altLang="en-US" sz="2400"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sym typeface="+mn-ea"/>
              </a:rPr>
              <a:t>--</a:t>
            </a:r>
            <a:r>
              <a:rPr lang="zh-CN" altLang="en-US" smtClean="0">
                <a:sym typeface="+mn-ea"/>
              </a:rPr>
              <a:t>数据类型</a:t>
            </a:r>
            <a:endParaRPr lang="zh-CN" altLang="en-US" smtClean="0"/>
          </a:p>
        </p:txBody>
      </p:sp>
      <p:pic>
        <p:nvPicPr>
          <p:cNvPr id="84" name="图片 6"/>
          <p:cNvPicPr>
            <a:picLocks noChangeAspect="1"/>
          </p:cNvPicPr>
          <p:nvPr>
            <p:ph sz="quarter" idx="10"/>
          </p:nvPr>
        </p:nvPicPr>
        <p:blipFill>
          <a:blip r:embed="rId1"/>
          <a:stretch>
            <a:fillRect/>
          </a:stretch>
        </p:blipFill>
        <p:spPr>
          <a:xfrm>
            <a:off x="11430" y="1595755"/>
            <a:ext cx="9088120" cy="47440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可执行程序</a:t>
            </a:r>
            <a:endParaRPr lang="zh-CN" altLang="en-US" smtClean="0"/>
          </a:p>
        </p:txBody>
      </p:sp>
      <p:pic>
        <p:nvPicPr>
          <p:cNvPr id="3" name="图片 61"/>
          <p:cNvPicPr>
            <a:picLocks noChangeAspect="1"/>
          </p:cNvPicPr>
          <p:nvPr>
            <p:ph sz="quarter" idx="10"/>
          </p:nvPr>
        </p:nvPicPr>
        <p:blipFill>
          <a:blip r:embed="rId1"/>
          <a:stretch>
            <a:fillRect/>
          </a:stretch>
        </p:blipFill>
        <p:spPr>
          <a:xfrm>
            <a:off x="554990" y="904875"/>
            <a:ext cx="6844665" cy="56159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可执行程序</a:t>
            </a:r>
            <a:endParaRPr lang="zh-CN" altLang="en-US" smtClean="0"/>
          </a:p>
        </p:txBody>
      </p:sp>
      <p:pic>
        <p:nvPicPr>
          <p:cNvPr id="64" name="图片 62"/>
          <p:cNvPicPr>
            <a:picLocks noChangeAspect="1"/>
          </p:cNvPicPr>
          <p:nvPr>
            <p:ph sz="quarter" idx="10"/>
          </p:nvPr>
        </p:nvPicPr>
        <p:blipFill>
          <a:blip r:embed="rId1"/>
          <a:stretch>
            <a:fillRect/>
          </a:stretch>
        </p:blipFill>
        <p:spPr>
          <a:xfrm>
            <a:off x="333375" y="2189480"/>
            <a:ext cx="8517255" cy="359346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可执行程序</a:t>
            </a:r>
            <a:endParaRPr lang="zh-CN" altLang="en-US" smtClean="0"/>
          </a:p>
        </p:txBody>
      </p:sp>
      <p:pic>
        <p:nvPicPr>
          <p:cNvPr id="67" name="图片 65"/>
          <p:cNvPicPr>
            <a:picLocks noChangeAspect="1"/>
          </p:cNvPicPr>
          <p:nvPr>
            <p:ph sz="quarter" idx="10"/>
          </p:nvPr>
        </p:nvPicPr>
        <p:blipFill>
          <a:blip r:embed="rId1"/>
          <a:stretch>
            <a:fillRect/>
          </a:stretch>
        </p:blipFill>
        <p:spPr>
          <a:xfrm>
            <a:off x="429260" y="1227455"/>
            <a:ext cx="5276850" cy="1609725"/>
          </a:xfrm>
          <a:prstGeom prst="rect">
            <a:avLst/>
          </a:prstGeom>
          <a:noFill/>
          <a:ln>
            <a:noFill/>
          </a:ln>
        </p:spPr>
      </p:pic>
      <p:pic>
        <p:nvPicPr>
          <p:cNvPr id="69" name="图片 67"/>
          <p:cNvPicPr>
            <a:picLocks noChangeAspect="1"/>
          </p:cNvPicPr>
          <p:nvPr/>
        </p:nvPicPr>
        <p:blipFill>
          <a:blip r:embed="rId2"/>
          <a:stretch>
            <a:fillRect/>
          </a:stretch>
        </p:blipFill>
        <p:spPr>
          <a:xfrm>
            <a:off x="429260" y="2962910"/>
            <a:ext cx="5650865" cy="379158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变量</a:t>
            </a:r>
            <a:endParaRPr lang="zh-CN" altLang="en-US" smtClean="0"/>
          </a:p>
        </p:txBody>
      </p:sp>
      <p:pic>
        <p:nvPicPr>
          <p:cNvPr id="94" name="图片 91"/>
          <p:cNvPicPr>
            <a:picLocks noChangeAspect="1"/>
          </p:cNvPicPr>
          <p:nvPr>
            <p:ph sz="quarter" idx="10"/>
          </p:nvPr>
        </p:nvPicPr>
        <p:blipFill>
          <a:blip r:embed="rId1"/>
          <a:stretch>
            <a:fillRect/>
          </a:stretch>
        </p:blipFill>
        <p:spPr>
          <a:xfrm>
            <a:off x="333375" y="1969135"/>
            <a:ext cx="8517255" cy="4034155"/>
          </a:xfrm>
          <a:prstGeom prst="rect">
            <a:avLst/>
          </a:prstGeom>
          <a:noFill/>
          <a:ln>
            <a:noFill/>
          </a:ln>
        </p:spPr>
      </p:pic>
      <p:sp>
        <p:nvSpPr>
          <p:cNvPr id="4" name="文本框 3"/>
          <p:cNvSpPr txBox="1"/>
          <p:nvPr/>
        </p:nvSpPr>
        <p:spPr>
          <a:xfrm>
            <a:off x="518160" y="1423670"/>
            <a:ext cx="4284345" cy="368300"/>
          </a:xfrm>
          <a:prstGeom prst="rect">
            <a:avLst/>
          </a:prstGeom>
          <a:noFill/>
        </p:spPr>
        <p:txBody>
          <a:bodyPr wrap="square" rtlCol="0">
            <a:spAutoFit/>
          </a:bodyPr>
          <a:p>
            <a:pPr marL="285750" indent="-285750">
              <a:buFont typeface="Wingdings" panose="05000000000000000000" charset="0"/>
              <a:buChar char="l"/>
            </a:pPr>
            <a:r>
              <a:rPr lang="zh-CN" altLang="en-US"/>
              <a:t>查看变量</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变量</a:t>
            </a:r>
            <a:endParaRPr lang="zh-CN" altLang="en-US" smtClean="0"/>
          </a:p>
        </p:txBody>
      </p:sp>
      <p:sp>
        <p:nvSpPr>
          <p:cNvPr id="2" name="内容占位符 1"/>
          <p:cNvSpPr/>
          <p:nvPr>
            <p:ph sz="quarter" idx="10"/>
          </p:nvPr>
        </p:nvSpPr>
        <p:spPr>
          <a:xfrm>
            <a:off x="577850" y="981075"/>
            <a:ext cx="4374515" cy="462280"/>
          </a:xfrm>
        </p:spPr>
        <p:txBody>
          <a:bodyPr/>
          <a:p>
            <a:pPr marL="0" indent="0">
              <a:buNone/>
            </a:pPr>
            <a:r>
              <a:rPr lang="zh-CN" altLang="en-US"/>
              <a:t>修改变量</a:t>
            </a:r>
            <a:endParaRPr lang="zh-CN" altLang="en-US"/>
          </a:p>
        </p:txBody>
      </p:sp>
      <p:pic>
        <p:nvPicPr>
          <p:cNvPr id="96" name="图片 93"/>
          <p:cNvPicPr>
            <a:picLocks noChangeAspect="1"/>
          </p:cNvPicPr>
          <p:nvPr/>
        </p:nvPicPr>
        <p:blipFill>
          <a:blip r:embed="rId1"/>
          <a:stretch>
            <a:fillRect/>
          </a:stretch>
        </p:blipFill>
        <p:spPr>
          <a:xfrm>
            <a:off x="333375" y="1410335"/>
            <a:ext cx="7768590" cy="552513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状态</a:t>
            </a:r>
            <a:endParaRPr lang="zh-CN" altLang="en-US" smtClean="0"/>
          </a:p>
        </p:txBody>
      </p:sp>
      <p:pic>
        <p:nvPicPr>
          <p:cNvPr id="97" name="图片 94"/>
          <p:cNvPicPr>
            <a:picLocks noChangeAspect="1"/>
          </p:cNvPicPr>
          <p:nvPr>
            <p:ph sz="quarter" idx="10"/>
          </p:nvPr>
        </p:nvPicPr>
        <p:blipFill>
          <a:blip r:embed="rId1"/>
          <a:stretch>
            <a:fillRect/>
          </a:stretch>
        </p:blipFill>
        <p:spPr>
          <a:xfrm>
            <a:off x="243205" y="1083310"/>
            <a:ext cx="7901940" cy="556387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状态</a:t>
            </a:r>
            <a:endParaRPr lang="zh-CN" altLang="en-US" smtClean="0"/>
          </a:p>
        </p:txBody>
      </p:sp>
      <p:pic>
        <p:nvPicPr>
          <p:cNvPr id="98" name="图片 95"/>
          <p:cNvPicPr>
            <a:picLocks noChangeAspect="1"/>
          </p:cNvPicPr>
          <p:nvPr>
            <p:ph sz="quarter" idx="10"/>
          </p:nvPr>
        </p:nvPicPr>
        <p:blipFill>
          <a:blip r:embed="rId1"/>
          <a:stretch>
            <a:fillRect/>
          </a:stretch>
        </p:blipFill>
        <p:spPr>
          <a:xfrm>
            <a:off x="165735" y="1666240"/>
            <a:ext cx="8684895" cy="476440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4</a:t>
            </a:r>
            <a:r>
              <a:rPr lang="zh-CN" altLang="en-US" smtClean="0"/>
              <a:t>、</a:t>
            </a:r>
            <a:r>
              <a:rPr lang="en-US" altLang="zh-CN" smtClean="0"/>
              <a:t>MySQL</a:t>
            </a:r>
            <a:r>
              <a:rPr lang="zh-CN" altLang="en-US" smtClean="0"/>
              <a:t>基本功能介绍</a:t>
            </a:r>
            <a:r>
              <a:rPr lang="en-US" altLang="zh-CN" smtClean="0"/>
              <a:t>---</a:t>
            </a:r>
            <a:r>
              <a:rPr lang="zh-CN" altLang="en-US" smtClean="0"/>
              <a:t>日志</a:t>
            </a:r>
            <a:br>
              <a:rPr lang="zh-CN" altLang="en-US" smtClean="0"/>
            </a:br>
            <a:endParaRPr lang="zh-CN" altLang="en-US" smtClean="0"/>
          </a:p>
        </p:txBody>
      </p:sp>
      <p:sp>
        <p:nvSpPr>
          <p:cNvPr id="2" name="内容占位符 1"/>
          <p:cNvSpPr/>
          <p:nvPr>
            <p:ph sz="quarter" idx="10"/>
          </p:nvPr>
        </p:nvSpPr>
        <p:spPr/>
        <p:txBody>
          <a:bodyPr/>
          <a:p>
            <a:r>
              <a:rPr lang="zh-CN" altLang="en-US"/>
              <a:t>err</a:t>
            </a:r>
            <a:r>
              <a:rPr lang="en-US" altLang="zh-CN"/>
              <a:t>or </a:t>
            </a:r>
            <a:r>
              <a:rPr lang="zh-CN" altLang="en-US"/>
              <a:t>log：MySQL错误日志文件</a:t>
            </a:r>
            <a:endParaRPr lang="zh-CN" altLang="en-US"/>
          </a:p>
          <a:p>
            <a:r>
              <a:rPr lang="zh-CN" altLang="en-US"/>
              <a:t>general_log：通用日志</a:t>
            </a:r>
            <a:endParaRPr lang="zh-CN" altLang="en-US"/>
          </a:p>
          <a:p>
            <a:r>
              <a:rPr lang="zh-CN" altLang="en-US"/>
              <a:t>slow_log：慢日志</a:t>
            </a:r>
            <a:endParaRPr lang="zh-CN" altLang="en-US"/>
          </a:p>
          <a:p>
            <a:r>
              <a:rPr lang="zh-CN" altLang="en-US"/>
              <a:t>binlog：二进制日志</a:t>
            </a:r>
            <a:endParaRPr lang="zh-CN" altLang="en-US"/>
          </a:p>
          <a:p>
            <a:r>
              <a:rPr lang="zh-CN" altLang="en-US"/>
              <a:t>relaylog：中继日志</a:t>
            </a:r>
            <a:endParaRPr lang="zh-CN" altLang="en-US"/>
          </a:p>
          <a:p>
            <a:r>
              <a:rPr lang="zh-CN" altLang="en-US"/>
              <a:t>redo：重做日志</a:t>
            </a:r>
            <a:endParaRPr lang="zh-CN" altLang="en-US"/>
          </a:p>
          <a:p>
            <a:r>
              <a:rPr lang="zh-CN" altLang="en-US"/>
              <a:t>undo：回滚日志</a:t>
            </a:r>
            <a:endParaRPr lang="zh-CN" altLang="en-US"/>
          </a:p>
          <a:p>
            <a:r>
              <a:rPr lang="zh-CN" altLang="en-US"/>
              <a:t>lock_wait_log：锁等待日志（</a:t>
            </a:r>
            <a:r>
              <a:rPr lang="en-US" altLang="zh-CN"/>
              <a:t>GoldenDB</a:t>
            </a:r>
            <a:r>
              <a:rPr lang="zh-CN" altLang="en-US"/>
              <a:t>）</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5</a:t>
            </a:r>
            <a:r>
              <a:rPr lang="zh-CN" altLang="en-US" smtClean="0"/>
              <a:t>、</a:t>
            </a:r>
            <a:r>
              <a:rPr lang="en-US" altLang="zh-CN" smtClean="0"/>
              <a:t>MySQL</a:t>
            </a:r>
            <a:r>
              <a:rPr lang="zh-CN" altLang="en-US" smtClean="0"/>
              <a:t>性能测试实践</a:t>
            </a:r>
            <a:r>
              <a:rPr lang="en-US" altLang="zh-CN" smtClean="0"/>
              <a:t>--</a:t>
            </a:r>
            <a:r>
              <a:rPr lang="zh-CN" altLang="en-US" smtClean="0"/>
              <a:t>看清</a:t>
            </a:r>
            <a:r>
              <a:rPr lang="en-US" altLang="zh-CN" smtClean="0"/>
              <a:t>MySQL</a:t>
            </a:r>
            <a:br>
              <a:rPr lang="zh-CN" altLang="en-US" smtClean="0"/>
            </a:br>
            <a:endParaRPr lang="zh-CN" altLang="en-US" smtClean="0"/>
          </a:p>
        </p:txBody>
      </p:sp>
      <p:sp>
        <p:nvSpPr>
          <p:cNvPr id="2" name="内容占位符 1"/>
          <p:cNvSpPr/>
          <p:nvPr>
            <p:ph sz="quarter" idx="10"/>
          </p:nvPr>
        </p:nvSpPr>
        <p:spPr/>
        <p:txBody>
          <a:bodyPr/>
          <a:p>
            <a:pPr>
              <a:buFont typeface="Wingdings" panose="05000000000000000000" charset="0"/>
              <a:buChar char="u"/>
            </a:pPr>
            <a:r>
              <a:rPr lang="zh-CN" altLang="en-US"/>
              <a:t>安装初始化</a:t>
            </a:r>
            <a:r>
              <a:rPr lang="en-US" altLang="zh-CN"/>
              <a:t>MySQL</a:t>
            </a:r>
            <a:endParaRPr lang="en-US" altLang="zh-CN"/>
          </a:p>
          <a:p>
            <a:pPr>
              <a:buFont typeface="Wingdings" panose="05000000000000000000" charset="0"/>
              <a:buChar char="u"/>
            </a:pPr>
            <a:r>
              <a:rPr lang="zh-CN" altLang="en-US"/>
              <a:t>使用</a:t>
            </a:r>
            <a:r>
              <a:rPr lang="en-US" altLang="zh-CN"/>
              <a:t>sysbench</a:t>
            </a:r>
            <a:r>
              <a:rPr lang="zh-CN" altLang="en-US"/>
              <a:t>预置数据</a:t>
            </a:r>
            <a:endParaRPr lang="zh-CN" altLang="en-US"/>
          </a:p>
          <a:p>
            <a:pPr>
              <a:buFont typeface="Wingdings" panose="05000000000000000000" charset="0"/>
              <a:buChar char="u"/>
            </a:pPr>
            <a:r>
              <a:rPr lang="zh-CN" altLang="en-US"/>
              <a:t>使用</a:t>
            </a:r>
            <a:r>
              <a:rPr lang="en-US" altLang="zh-CN"/>
              <a:t>sysbench</a:t>
            </a:r>
            <a:r>
              <a:rPr lang="zh-CN" altLang="en-US"/>
              <a:t>性能测试</a:t>
            </a:r>
            <a:endParaRPr lang="zh-CN" altLang="en-US"/>
          </a:p>
          <a:p>
            <a:pPr>
              <a:buFont typeface="Wingdings" panose="05000000000000000000" charset="0"/>
              <a:buChar char="u"/>
            </a:pPr>
            <a:r>
              <a:rPr lang="zh-CN" altLang="en-US"/>
              <a:t>观察性能指标</a:t>
            </a:r>
            <a:endParaRPr lang="zh-CN" altLang="en-US"/>
          </a:p>
          <a:p>
            <a:pPr>
              <a:buFont typeface="Wingdings" panose="05000000000000000000" charset="0"/>
              <a:buChar char="u"/>
            </a:pPr>
            <a:r>
              <a:rPr lang="zh-CN" altLang="en-US"/>
              <a:t>观察资源消耗</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1</a:t>
            </a:r>
            <a:r>
              <a:rPr lang="zh-CN" altLang="en-US" smtClean="0"/>
              <a:t>、数据库发展史</a:t>
            </a:r>
            <a:endParaRPr lang="zh-CN" altLang="en-US" smtClean="0"/>
          </a:p>
        </p:txBody>
      </p:sp>
      <p:sp>
        <p:nvSpPr>
          <p:cNvPr id="7171" name="内容占位符 13"/>
          <p:cNvSpPr>
            <a:spLocks noGrp="1"/>
          </p:cNvSpPr>
          <p:nvPr>
            <p:ph sz="quarter" idx="10"/>
          </p:nvPr>
        </p:nvSpPr>
        <p:spPr>
          <a:xfrm>
            <a:off x="508635" y="1280795"/>
            <a:ext cx="8310245" cy="3364230"/>
          </a:xfrm>
        </p:spPr>
        <p:txBody>
          <a:bodyPr/>
          <a:lstStyle/>
          <a:p>
            <a:pPr marL="0" indent="0" eaLnBrk="1" hangingPunct="1">
              <a:buFont typeface="Wingdings" panose="05000000000000000000" charset="0"/>
              <a:buChar char="l"/>
            </a:pPr>
            <a:r>
              <a:rPr lang="en-US" altLang="zh-CN" dirty="0" smtClean="0"/>
              <a:t>Data</a:t>
            </a:r>
            <a:endParaRPr lang="en-US" altLang="zh-CN" dirty="0" smtClean="0"/>
          </a:p>
          <a:p>
            <a:pPr marL="0" indent="0" eaLnBrk="1" hangingPunct="1">
              <a:buFont typeface="Wingdings" panose="05000000000000000000" charset="0"/>
              <a:buChar char="l"/>
            </a:pPr>
            <a:endParaRPr lang="en-US" altLang="zh-CN" dirty="0" smtClean="0"/>
          </a:p>
          <a:p>
            <a:pPr marL="0" indent="0" eaLnBrk="1" hangingPunct="1">
              <a:buFont typeface="Wingdings" panose="05000000000000000000" charset="0"/>
              <a:buChar char="l"/>
            </a:pPr>
            <a:r>
              <a:rPr lang="en-US" altLang="zh-CN" dirty="0" smtClean="0"/>
              <a:t>DataBase</a:t>
            </a:r>
            <a:endParaRPr lang="en-US" altLang="zh-CN" dirty="0" smtClean="0"/>
          </a:p>
          <a:p>
            <a:pPr marL="0" indent="0" eaLnBrk="1" hangingPunct="1">
              <a:buFont typeface="Wingdings" panose="05000000000000000000" charset="0"/>
              <a:buNone/>
            </a:pPr>
            <a:r>
              <a:rPr lang="en-US" altLang="zh-CN" dirty="0" smtClean="0"/>
              <a:t>数据库（Database）是“按照数据结构来组织、存储和管理数据的仓库”</a:t>
            </a:r>
            <a:r>
              <a:rPr lang="zh-CN" altLang="en-US" dirty="0" smtClean="0"/>
              <a:t>；是一个长期存储在计算机内的、有组织的、可共享的、统一管理的大量数据的集合。</a:t>
            </a:r>
            <a:r>
              <a:rPr lang="en-US" altLang="zh-CN" dirty="0" smtClean="0"/>
              <a:t>每个数据库都有一个或多个不同的API用于创建，访问，管理，搜索和复制所保存的数据。</a:t>
            </a:r>
            <a:endParaRPr lang="en-US" altLang="zh-CN" dirty="0" smtClean="0"/>
          </a:p>
          <a:p>
            <a:pPr marL="0" indent="0" eaLnBrk="1" hangingPunct="1">
              <a:buFont typeface="Wingdings" panose="05000000000000000000" charset="0"/>
              <a:buChar char="l"/>
            </a:pPr>
            <a:endParaRPr lang="en-US" altLang="zh-CN" dirty="0" smtClean="0"/>
          </a:p>
          <a:p>
            <a:pPr marL="0" indent="0" eaLnBrk="1" hangingPunct="1">
              <a:buFont typeface="Wingdings" panose="05000000000000000000" charset="0"/>
              <a:buChar char="l"/>
            </a:pPr>
            <a:r>
              <a:rPr lang="en-US" altLang="zh-CN" dirty="0" smtClean="0"/>
              <a:t>DBMS</a:t>
            </a:r>
            <a:r>
              <a:rPr lang="zh-CN" altLang="en-US" dirty="0" smtClean="0"/>
              <a:t>（</a:t>
            </a:r>
            <a:r>
              <a:rPr lang="en-US" altLang="zh-CN" dirty="0" smtClean="0"/>
              <a:t>Database management system)</a:t>
            </a:r>
            <a:endParaRPr lang="en-US" altLang="zh-CN" dirty="0" smtClean="0"/>
          </a:p>
          <a:p>
            <a:pPr marL="0" indent="0" eaLnBrk="1" hangingPunct="1">
              <a:buFont typeface="Wingdings" panose="05000000000000000000" charset="0"/>
              <a:buNone/>
            </a:pPr>
            <a:r>
              <a:rPr lang="en-US" altLang="zh-CN" dirty="0" smtClean="0"/>
              <a:t>数据库管理系统(Database Management System)是一种操纵和管理数据库的大型软件，用于建立、使用和维护数据库，简称DBMS。它对数据库进行统一的管理和控制，以保证数据库的安全性和完整性。用户通过DBMS访问数据库中的数据，数据库管理员也通过DBMS进行数据库的维护工作。它可以支持多个应用程序和用户用不同的方法在同时或不同时刻去建立，修改和询问数据库。</a:t>
            </a:r>
            <a:endParaRPr lang="en-US" altLang="zh-CN"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pPr eaLnBrk="1" hangingPunct="1"/>
            <a:r>
              <a:rPr lang="zh-CN" altLang="en-US" sz="4800" dirty="0" smtClean="0">
                <a:solidFill>
                  <a:schemeClr val="bg1"/>
                </a:solidFill>
              </a:rPr>
              <a:t>谢谢</a:t>
            </a:r>
            <a:r>
              <a:rPr lang="zh-CN" altLang="en-US" sz="4800" dirty="0" smtClean="0"/>
              <a:t>！</a:t>
            </a:r>
            <a:endParaRPr lang="en-US" altLang="zh-CN" sz="4800" dirty="0" smtClean="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1</a:t>
            </a:r>
            <a:r>
              <a:rPr lang="zh-CN" altLang="en-US" smtClean="0"/>
              <a:t>、数据库发展史</a:t>
            </a:r>
            <a:endParaRPr lang="zh-CN" altLang="en-US" smtClean="0"/>
          </a:p>
        </p:txBody>
      </p:sp>
      <p:sp>
        <p:nvSpPr>
          <p:cNvPr id="7171" name="内容占位符 13"/>
          <p:cNvSpPr>
            <a:spLocks noGrp="1"/>
          </p:cNvSpPr>
          <p:nvPr>
            <p:ph sz="quarter" idx="10"/>
          </p:nvPr>
        </p:nvSpPr>
        <p:spPr>
          <a:xfrm>
            <a:off x="296545" y="1030605"/>
            <a:ext cx="8343265" cy="1666875"/>
          </a:xfrm>
        </p:spPr>
        <p:txBody>
          <a:bodyPr/>
          <a:lstStyle/>
          <a:p>
            <a:pPr marL="0" indent="0" eaLnBrk="1" hangingPunct="1">
              <a:buFont typeface="Wingdings" panose="05000000000000000000" charset="0"/>
              <a:buNone/>
            </a:pPr>
            <a:r>
              <a:rPr lang="zh-CN" altLang="en-US" b="1" dirty="0" smtClean="0"/>
              <a:t>关系型数据库(Relational Database)</a:t>
            </a:r>
            <a:r>
              <a:rPr lang="zh-CN" altLang="en-US" dirty="0" smtClean="0"/>
              <a:t>，是指采用了关系模型来组织数据的数据库，其以行和列的形式存储数据，以便于用户理解，关系型数据库这一系列的行和列被称为表，一组表组成了数据库。</a:t>
            </a:r>
            <a:endParaRPr lang="zh-CN" altLang="en-US" dirty="0" smtClean="0"/>
          </a:p>
          <a:p>
            <a:pPr marL="0" indent="0" eaLnBrk="1" hangingPunct="1">
              <a:buFont typeface="Wingdings" panose="05000000000000000000" charset="0"/>
              <a:buNone/>
            </a:pPr>
            <a:r>
              <a:rPr lang="zh-CN" altLang="en-US" dirty="0" smtClean="0"/>
              <a:t>“关系模型”可以简单理解为“二维表格模型”，而一个关系型数据库就是由多个二维表及其之间的关系组成的一个数据组织。</a:t>
            </a:r>
            <a:endParaRPr lang="zh-CN" altLang="en-US" dirty="0" smtClean="0"/>
          </a:p>
        </p:txBody>
      </p:sp>
      <p:pic>
        <p:nvPicPr>
          <p:cNvPr id="3" name="图片 1"/>
          <p:cNvPicPr>
            <a:picLocks noChangeAspect="1"/>
          </p:cNvPicPr>
          <p:nvPr/>
        </p:nvPicPr>
        <p:blipFill>
          <a:blip r:embed="rId1"/>
          <a:stretch>
            <a:fillRect/>
          </a:stretch>
        </p:blipFill>
        <p:spPr>
          <a:xfrm>
            <a:off x="333375" y="2697480"/>
            <a:ext cx="7567930" cy="3830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1</a:t>
            </a:r>
            <a:r>
              <a:rPr lang="zh-CN" altLang="en-US" smtClean="0"/>
              <a:t>、数据库发展史</a:t>
            </a:r>
            <a:endParaRPr lang="zh-CN" altLang="en-US" smtClean="0"/>
          </a:p>
        </p:txBody>
      </p:sp>
      <p:grpSp>
        <p:nvGrpSpPr>
          <p:cNvPr id="2" name="组合 1"/>
          <p:cNvGrpSpPr/>
          <p:nvPr/>
        </p:nvGrpSpPr>
        <p:grpSpPr>
          <a:xfrm>
            <a:off x="106680" y="870585"/>
            <a:ext cx="9042400" cy="1979295"/>
            <a:chOff x="132" y="2852"/>
            <a:chExt cx="14240" cy="3117"/>
          </a:xfrm>
        </p:grpSpPr>
        <p:sp>
          <p:nvSpPr>
            <p:cNvPr id="3" name="右箭头 2"/>
            <p:cNvSpPr/>
            <p:nvPr/>
          </p:nvSpPr>
          <p:spPr>
            <a:xfrm>
              <a:off x="132" y="4862"/>
              <a:ext cx="14240" cy="527"/>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180" y="3868"/>
              <a:ext cx="2067" cy="1016"/>
            </a:xfrm>
            <a:prstGeom prst="rect">
              <a:avLst/>
            </a:prstGeom>
            <a:noFill/>
          </p:spPr>
          <p:txBody>
            <a:bodyPr wrap="square" rtlCol="0">
              <a:spAutoFit/>
            </a:bodyPr>
            <a:p>
              <a:r>
                <a:rPr lang="en-US" altLang="zh-CN">
                  <a:sym typeface="+mn-ea"/>
                </a:rPr>
                <a:t>Relational Model</a:t>
              </a:r>
              <a:endParaRPr lang="en-US" altLang="zh-CN"/>
            </a:p>
          </p:txBody>
        </p:sp>
        <p:sp>
          <p:nvSpPr>
            <p:cNvPr id="6" name="文本框 5"/>
            <p:cNvSpPr txBox="1"/>
            <p:nvPr/>
          </p:nvSpPr>
          <p:spPr>
            <a:xfrm>
              <a:off x="180" y="5389"/>
              <a:ext cx="1116" cy="580"/>
            </a:xfrm>
            <a:prstGeom prst="rect">
              <a:avLst/>
            </a:prstGeom>
            <a:noFill/>
          </p:spPr>
          <p:txBody>
            <a:bodyPr wrap="square" rtlCol="0">
              <a:spAutoFit/>
            </a:bodyPr>
            <a:p>
              <a:r>
                <a:rPr lang="en-US" altLang="zh-CN"/>
                <a:t>1970</a:t>
              </a:r>
              <a:endParaRPr lang="en-US" altLang="zh-CN"/>
            </a:p>
          </p:txBody>
        </p:sp>
        <p:sp>
          <p:nvSpPr>
            <p:cNvPr id="7" name="文本框 6"/>
            <p:cNvSpPr txBox="1"/>
            <p:nvPr/>
          </p:nvSpPr>
          <p:spPr>
            <a:xfrm>
              <a:off x="2080" y="5389"/>
              <a:ext cx="1116" cy="580"/>
            </a:xfrm>
            <a:prstGeom prst="rect">
              <a:avLst/>
            </a:prstGeom>
            <a:noFill/>
          </p:spPr>
          <p:txBody>
            <a:bodyPr wrap="square" rtlCol="0">
              <a:spAutoFit/>
            </a:bodyPr>
            <a:p>
              <a:r>
                <a:rPr lang="en-US" altLang="zh-CN"/>
                <a:t>1979</a:t>
              </a:r>
              <a:endParaRPr lang="en-US" altLang="zh-CN"/>
            </a:p>
          </p:txBody>
        </p:sp>
        <p:sp>
          <p:nvSpPr>
            <p:cNvPr id="10" name="文本框 9"/>
            <p:cNvSpPr txBox="1"/>
            <p:nvPr/>
          </p:nvSpPr>
          <p:spPr>
            <a:xfrm>
              <a:off x="1804" y="2852"/>
              <a:ext cx="2067" cy="1016"/>
            </a:xfrm>
            <a:prstGeom prst="rect">
              <a:avLst/>
            </a:prstGeom>
            <a:noFill/>
          </p:spPr>
          <p:txBody>
            <a:bodyPr wrap="square" rtlCol="0">
              <a:spAutoFit/>
            </a:bodyPr>
            <a:p>
              <a:r>
                <a:rPr lang="en-US" altLang="zh-CN"/>
                <a:t>Oracle Release 1 </a:t>
              </a:r>
              <a:endParaRPr lang="en-US" altLang="zh-CN"/>
            </a:p>
          </p:txBody>
        </p:sp>
        <p:sp>
          <p:nvSpPr>
            <p:cNvPr id="11" name="文本框 10"/>
            <p:cNvSpPr txBox="1"/>
            <p:nvPr/>
          </p:nvSpPr>
          <p:spPr>
            <a:xfrm>
              <a:off x="3529" y="5389"/>
              <a:ext cx="1116" cy="580"/>
            </a:xfrm>
            <a:prstGeom prst="rect">
              <a:avLst/>
            </a:prstGeom>
            <a:noFill/>
          </p:spPr>
          <p:txBody>
            <a:bodyPr wrap="square" rtlCol="0">
              <a:spAutoFit/>
            </a:bodyPr>
            <a:p>
              <a:r>
                <a:rPr lang="en-US" altLang="zh-CN"/>
                <a:t>1983</a:t>
              </a:r>
              <a:endParaRPr lang="en-US" altLang="zh-CN"/>
            </a:p>
          </p:txBody>
        </p:sp>
        <p:sp>
          <p:nvSpPr>
            <p:cNvPr id="12" name="文本框 11"/>
            <p:cNvSpPr txBox="1"/>
            <p:nvPr/>
          </p:nvSpPr>
          <p:spPr>
            <a:xfrm>
              <a:off x="5596" y="5389"/>
              <a:ext cx="1116" cy="580"/>
            </a:xfrm>
            <a:prstGeom prst="rect">
              <a:avLst/>
            </a:prstGeom>
            <a:noFill/>
          </p:spPr>
          <p:txBody>
            <a:bodyPr wrap="square" rtlCol="0">
              <a:spAutoFit/>
            </a:bodyPr>
            <a:p>
              <a:r>
                <a:rPr lang="en-US" altLang="zh-CN"/>
                <a:t>1989</a:t>
              </a:r>
              <a:endParaRPr lang="en-US" altLang="zh-CN"/>
            </a:p>
          </p:txBody>
        </p:sp>
        <p:sp>
          <p:nvSpPr>
            <p:cNvPr id="13" name="文本框 12"/>
            <p:cNvSpPr txBox="1"/>
            <p:nvPr/>
          </p:nvSpPr>
          <p:spPr>
            <a:xfrm>
              <a:off x="7327" y="5389"/>
              <a:ext cx="1116" cy="580"/>
            </a:xfrm>
            <a:prstGeom prst="rect">
              <a:avLst/>
            </a:prstGeom>
            <a:noFill/>
          </p:spPr>
          <p:txBody>
            <a:bodyPr wrap="square" rtlCol="0">
              <a:spAutoFit/>
            </a:bodyPr>
            <a:p>
              <a:r>
                <a:rPr lang="en-US" altLang="zh-CN"/>
                <a:t>1995</a:t>
              </a:r>
              <a:endParaRPr lang="en-US" altLang="zh-CN"/>
            </a:p>
          </p:txBody>
        </p:sp>
        <p:sp>
          <p:nvSpPr>
            <p:cNvPr id="14" name="文本框 13"/>
            <p:cNvSpPr txBox="1"/>
            <p:nvPr/>
          </p:nvSpPr>
          <p:spPr>
            <a:xfrm>
              <a:off x="9707" y="5389"/>
              <a:ext cx="1116" cy="580"/>
            </a:xfrm>
            <a:prstGeom prst="rect">
              <a:avLst/>
            </a:prstGeom>
            <a:noFill/>
          </p:spPr>
          <p:txBody>
            <a:bodyPr wrap="square" rtlCol="0">
              <a:spAutoFit/>
            </a:bodyPr>
            <a:p>
              <a:r>
                <a:rPr lang="en-US" altLang="zh-CN"/>
                <a:t>2000</a:t>
              </a:r>
              <a:endParaRPr lang="en-US" altLang="zh-CN"/>
            </a:p>
          </p:txBody>
        </p:sp>
        <p:sp>
          <p:nvSpPr>
            <p:cNvPr id="15" name="文本框 14"/>
            <p:cNvSpPr txBox="1"/>
            <p:nvPr/>
          </p:nvSpPr>
          <p:spPr>
            <a:xfrm>
              <a:off x="3196" y="4282"/>
              <a:ext cx="2067" cy="580"/>
            </a:xfrm>
            <a:prstGeom prst="rect">
              <a:avLst/>
            </a:prstGeom>
            <a:noFill/>
          </p:spPr>
          <p:txBody>
            <a:bodyPr wrap="square" rtlCol="0">
              <a:spAutoFit/>
            </a:bodyPr>
            <a:p>
              <a:r>
                <a:rPr lang="en-US" altLang="zh-CN"/>
                <a:t>IBM DB2 </a:t>
              </a:r>
              <a:endParaRPr lang="en-US" altLang="zh-CN"/>
            </a:p>
          </p:txBody>
        </p:sp>
        <p:sp>
          <p:nvSpPr>
            <p:cNvPr id="16" name="文本框 15"/>
            <p:cNvSpPr txBox="1"/>
            <p:nvPr/>
          </p:nvSpPr>
          <p:spPr>
            <a:xfrm>
              <a:off x="4942" y="3039"/>
              <a:ext cx="3017" cy="1016"/>
            </a:xfrm>
            <a:prstGeom prst="rect">
              <a:avLst/>
            </a:prstGeom>
            <a:noFill/>
          </p:spPr>
          <p:txBody>
            <a:bodyPr wrap="square" rtlCol="0">
              <a:spAutoFit/>
            </a:bodyPr>
            <a:p>
              <a:r>
                <a:rPr lang="en-US" altLang="zh-CN"/>
                <a:t>Sybase SqlServer</a:t>
              </a:r>
              <a:endParaRPr lang="en-US" altLang="zh-CN"/>
            </a:p>
            <a:p>
              <a:r>
                <a:rPr lang="en-US" altLang="zh-CN"/>
                <a:t>MS SqlServer</a:t>
              </a:r>
              <a:endParaRPr lang="en-US" altLang="zh-CN"/>
            </a:p>
          </p:txBody>
        </p:sp>
        <p:sp>
          <p:nvSpPr>
            <p:cNvPr id="17" name="文本框 16"/>
            <p:cNvSpPr txBox="1"/>
            <p:nvPr/>
          </p:nvSpPr>
          <p:spPr>
            <a:xfrm>
              <a:off x="7327" y="3868"/>
              <a:ext cx="2326" cy="1016"/>
            </a:xfrm>
            <a:prstGeom prst="rect">
              <a:avLst/>
            </a:prstGeom>
            <a:noFill/>
          </p:spPr>
          <p:txBody>
            <a:bodyPr wrap="square" rtlCol="0">
              <a:spAutoFit/>
            </a:bodyPr>
            <a:p>
              <a:r>
                <a:rPr lang="en-US" altLang="zh-CN"/>
                <a:t>MySQL </a:t>
              </a:r>
              <a:endParaRPr lang="en-US" altLang="zh-CN"/>
            </a:p>
            <a:p>
              <a:r>
                <a:rPr lang="en-US" altLang="zh-CN"/>
                <a:t>PostgreSQL</a:t>
              </a:r>
              <a:endParaRPr lang="en-US" altLang="zh-CN"/>
            </a:p>
          </p:txBody>
        </p:sp>
        <p:sp>
          <p:nvSpPr>
            <p:cNvPr id="18" name="文本框 17"/>
            <p:cNvSpPr txBox="1"/>
            <p:nvPr/>
          </p:nvSpPr>
          <p:spPr>
            <a:xfrm>
              <a:off x="9102" y="3266"/>
              <a:ext cx="2326" cy="580"/>
            </a:xfrm>
            <a:prstGeom prst="rect">
              <a:avLst/>
            </a:prstGeom>
            <a:noFill/>
          </p:spPr>
          <p:txBody>
            <a:bodyPr wrap="square" rtlCol="0">
              <a:spAutoFit/>
            </a:bodyPr>
            <a:p>
              <a:r>
                <a:rPr lang="zh-CN" altLang="en-US"/>
                <a:t>国产数据库</a:t>
              </a:r>
              <a:endParaRPr lang="zh-CN" altLang="en-US"/>
            </a:p>
          </p:txBody>
        </p:sp>
        <p:sp>
          <p:nvSpPr>
            <p:cNvPr id="19" name="文本框 18"/>
            <p:cNvSpPr txBox="1"/>
            <p:nvPr/>
          </p:nvSpPr>
          <p:spPr>
            <a:xfrm>
              <a:off x="11974" y="5389"/>
              <a:ext cx="1116" cy="580"/>
            </a:xfrm>
            <a:prstGeom prst="rect">
              <a:avLst/>
            </a:prstGeom>
            <a:noFill/>
          </p:spPr>
          <p:txBody>
            <a:bodyPr wrap="square" rtlCol="0">
              <a:spAutoFit/>
            </a:bodyPr>
            <a:p>
              <a:r>
                <a:rPr lang="en-US" altLang="zh-CN"/>
                <a:t>2010</a:t>
              </a:r>
              <a:endParaRPr lang="en-US" altLang="zh-CN"/>
            </a:p>
          </p:txBody>
        </p:sp>
        <p:sp>
          <p:nvSpPr>
            <p:cNvPr id="20" name="文本框 19"/>
            <p:cNvSpPr txBox="1"/>
            <p:nvPr/>
          </p:nvSpPr>
          <p:spPr>
            <a:xfrm>
              <a:off x="11369" y="3846"/>
              <a:ext cx="2326" cy="1016"/>
            </a:xfrm>
            <a:prstGeom prst="rect">
              <a:avLst/>
            </a:prstGeom>
            <a:noFill/>
          </p:spPr>
          <p:txBody>
            <a:bodyPr wrap="square" rtlCol="0">
              <a:spAutoFit/>
            </a:bodyPr>
            <a:p>
              <a:r>
                <a:rPr lang="zh-CN" altLang="en-US"/>
                <a:t>国产分布式数据库</a:t>
              </a:r>
              <a:endParaRPr lang="zh-CN" altLang="en-US"/>
            </a:p>
          </p:txBody>
        </p:sp>
      </p:grpSp>
      <p:sp>
        <p:nvSpPr>
          <p:cNvPr id="100" name="文本框 99"/>
          <p:cNvSpPr txBox="1"/>
          <p:nvPr/>
        </p:nvSpPr>
        <p:spPr>
          <a:xfrm>
            <a:off x="845820" y="2849880"/>
            <a:ext cx="7199630" cy="1014730"/>
          </a:xfrm>
          <a:prstGeom prst="rect">
            <a:avLst/>
          </a:prstGeom>
          <a:noFill/>
          <a:ln w="9525">
            <a:noFill/>
          </a:ln>
        </p:spPr>
        <p:txBody>
          <a:bodyPr wrap="square">
            <a:spAutoFit/>
          </a:bodyPr>
          <a:p>
            <a:pPr marL="0" indent="560705"/>
            <a:r>
              <a:rPr lang="zh-CN" sz="2000" b="0">
                <a:ea typeface="宋体" panose="02010600030101010101" pitchFamily="2" charset="-122"/>
              </a:rPr>
              <a:t>主流的关系型数据库有</a:t>
            </a:r>
            <a:r>
              <a:rPr lang="en-US" sz="2000" b="0">
                <a:latin typeface="Times New Roman" panose="02020603050405020304" charset="0"/>
                <a:ea typeface="宋体" panose="02010600030101010101" pitchFamily="2" charset="-122"/>
              </a:rPr>
              <a:t>Oracle</a:t>
            </a:r>
            <a:r>
              <a:rPr lang="zh-CN" sz="2000" b="0">
                <a:ea typeface="宋体" panose="02010600030101010101" pitchFamily="2" charset="-122"/>
              </a:rPr>
              <a:t>、</a:t>
            </a:r>
            <a:r>
              <a:rPr lang="en-US" sz="2000" b="0">
                <a:latin typeface="Times New Roman" panose="02020603050405020304" charset="0"/>
                <a:ea typeface="宋体" panose="02010600030101010101" pitchFamily="2" charset="-122"/>
              </a:rPr>
              <a:t>DB2</a:t>
            </a:r>
            <a:r>
              <a:rPr lang="zh-CN" sz="2000" b="0">
                <a:ea typeface="宋体" panose="02010600030101010101" pitchFamily="2" charset="-122"/>
              </a:rPr>
              <a:t>、</a:t>
            </a:r>
            <a:r>
              <a:rPr lang="en-US" sz="2000" b="0">
                <a:latin typeface="Times New Roman" panose="02020603050405020304" charset="0"/>
                <a:ea typeface="宋体" panose="02010600030101010101" pitchFamily="2" charset="-122"/>
              </a:rPr>
              <a:t>MySQL</a:t>
            </a:r>
            <a:r>
              <a:rPr lang="zh-CN" sz="2000" b="0">
                <a:ea typeface="宋体" panose="02010600030101010101" pitchFamily="2" charset="-122"/>
              </a:rPr>
              <a:t>、</a:t>
            </a:r>
            <a:r>
              <a:rPr lang="en-US" sz="2000" b="0">
                <a:latin typeface="Times New Roman" panose="02020603050405020304" charset="0"/>
                <a:ea typeface="宋体" panose="02010600030101010101" pitchFamily="2" charset="-122"/>
              </a:rPr>
              <a:t>Microsoft SQL Server</a:t>
            </a:r>
            <a:r>
              <a:rPr lang="zh-CN" sz="2000" b="0">
                <a:ea typeface="宋体" panose="02010600030101010101" pitchFamily="2" charset="-122"/>
              </a:rPr>
              <a:t>、</a:t>
            </a:r>
            <a:r>
              <a:rPr lang="en-US" sz="2000" b="0">
                <a:latin typeface="Times New Roman" panose="02020603050405020304" charset="0"/>
                <a:ea typeface="宋体" panose="02010600030101010101" pitchFamily="2" charset="-122"/>
              </a:rPr>
              <a:t>Microsoft Access</a:t>
            </a:r>
            <a:r>
              <a:rPr lang="zh-CN" sz="2000" b="0">
                <a:latin typeface="Times New Roman" panose="02020603050405020304" charset="0"/>
                <a:ea typeface="宋体" panose="02010600030101010101" pitchFamily="2" charset="-122"/>
              </a:rPr>
              <a:t>、</a:t>
            </a:r>
            <a:r>
              <a:rPr lang="en-US" sz="2000" b="0">
                <a:latin typeface="Times New Roman" panose="02020603050405020304" charset="0"/>
                <a:ea typeface="宋体" panose="02010600030101010101" pitchFamily="2" charset="-122"/>
                <a:cs typeface="Times New Roman" panose="02020603050405020304" charset="0"/>
              </a:rPr>
              <a:t>MariaDB</a:t>
            </a:r>
            <a:r>
              <a:rPr lang="zh-CN" sz="2000" b="0">
                <a:latin typeface="Times New Roman" panose="02020603050405020304" charset="0"/>
                <a:ea typeface="宋体" panose="02010600030101010101" pitchFamily="2" charset="-122"/>
              </a:rPr>
              <a:t>、</a:t>
            </a:r>
            <a:r>
              <a:rPr lang="en-US" sz="2000" b="0">
                <a:latin typeface="Times New Roman" panose="02020603050405020304" charset="0"/>
                <a:ea typeface="宋体" panose="02010600030101010101" pitchFamily="2" charset="-122"/>
              </a:rPr>
              <a:t>PostgreSQL</a:t>
            </a:r>
            <a:r>
              <a:rPr lang="zh-CN" sz="2000" b="0">
                <a:ea typeface="宋体" panose="02010600030101010101" pitchFamily="2" charset="-122"/>
              </a:rPr>
              <a:t>等</a:t>
            </a:r>
            <a:r>
              <a:rPr lang="zh-CN" sz="2000" b="0">
                <a:latin typeface="Times New Roman" panose="02020603050405020304" charset="0"/>
                <a:ea typeface="宋体" panose="02010600030101010101" pitchFamily="2" charset="-122"/>
              </a:rPr>
              <a:t>，其中</a:t>
            </a:r>
            <a:r>
              <a:rPr lang="en-US" sz="2000" b="0">
                <a:latin typeface="Times New Roman" panose="02020603050405020304" charset="0"/>
                <a:ea typeface="宋体" panose="02010600030101010101" pitchFamily="2" charset="-122"/>
                <a:cs typeface="Times New Roman" panose="02020603050405020304" charset="0"/>
              </a:rPr>
              <a:t>MySQL</a:t>
            </a:r>
            <a:r>
              <a:rPr lang="zh-CN" sz="2000" b="0">
                <a:latin typeface="Times New Roman" panose="02020603050405020304" charset="0"/>
                <a:ea typeface="宋体" panose="02010600030101010101" pitchFamily="2" charset="-122"/>
              </a:rPr>
              <a:t>、</a:t>
            </a:r>
            <a:r>
              <a:rPr lang="en-US" sz="2000" b="0">
                <a:latin typeface="Times New Roman" panose="02020603050405020304" charset="0"/>
                <a:ea typeface="宋体" panose="02010600030101010101" pitchFamily="2" charset="-122"/>
              </a:rPr>
              <a:t>PostgreSQL</a:t>
            </a:r>
            <a:r>
              <a:rPr lang="zh-CN" sz="2000" b="0">
                <a:latin typeface="Times New Roman" panose="02020603050405020304" charset="0"/>
                <a:ea typeface="宋体" panose="02010600030101010101" pitchFamily="2" charset="-122"/>
              </a:rPr>
              <a:t>、</a:t>
            </a:r>
            <a:r>
              <a:rPr lang="en-US" sz="2000" b="0">
                <a:latin typeface="Times New Roman" panose="02020603050405020304" charset="0"/>
                <a:ea typeface="宋体" panose="02010600030101010101" pitchFamily="2" charset="-122"/>
              </a:rPr>
              <a:t>MariaDB</a:t>
            </a:r>
            <a:r>
              <a:rPr lang="zh-CN" sz="2000" b="0">
                <a:latin typeface="Times New Roman" panose="02020603050405020304" charset="0"/>
                <a:ea typeface="宋体" panose="02010600030101010101" pitchFamily="2" charset="-122"/>
              </a:rPr>
              <a:t>都是开源数据库。</a:t>
            </a:r>
            <a:endParaRPr lang="zh-CN" altLang="en-US" sz="2000" b="0">
              <a:latin typeface="Times New Roman" panose="0202060305040502030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537210" y="3776980"/>
            <a:ext cx="8069580" cy="2727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2</a:t>
            </a:r>
            <a:r>
              <a:rPr lang="zh-CN" altLang="en-US" smtClean="0"/>
              <a:t>、</a:t>
            </a:r>
            <a:r>
              <a:rPr lang="en-US" altLang="zh-CN" smtClean="0"/>
              <a:t>MySQL</a:t>
            </a:r>
            <a:r>
              <a:rPr lang="zh-CN" altLang="en-US" smtClean="0"/>
              <a:t>前世今生</a:t>
            </a:r>
            <a:endParaRPr lang="zh-CN" altLang="en-US" smtClean="0"/>
          </a:p>
        </p:txBody>
      </p:sp>
      <p:sp>
        <p:nvSpPr>
          <p:cNvPr id="7171" name="内容占位符 13"/>
          <p:cNvSpPr>
            <a:spLocks noGrp="1"/>
          </p:cNvSpPr>
          <p:nvPr>
            <p:ph sz="quarter" idx="10"/>
          </p:nvPr>
        </p:nvSpPr>
        <p:spPr>
          <a:xfrm>
            <a:off x="333375" y="1325880"/>
            <a:ext cx="8521700" cy="4534535"/>
          </a:xfrm>
        </p:spPr>
        <p:txBody>
          <a:bodyPr/>
          <a:lstStyle/>
          <a:p>
            <a:pPr eaLnBrk="1" hangingPunct="1">
              <a:buFont typeface="Wingdings" panose="05000000000000000000" charset="0"/>
              <a:buChar char="l"/>
            </a:pPr>
            <a:r>
              <a:rPr lang="zh-CN" altLang="en-US" dirty="0" smtClean="0"/>
              <a:t>为什么叫</a:t>
            </a:r>
            <a:r>
              <a:rPr lang="en-US" altLang="zh-CN" dirty="0" smtClean="0"/>
              <a:t>MySQL</a:t>
            </a:r>
            <a:r>
              <a:rPr lang="zh-CN" altLang="en-US" dirty="0" smtClean="0"/>
              <a:t>；</a:t>
            </a:r>
            <a:endParaRPr lang="zh-CN" altLang="en-US" dirty="0" smtClean="0"/>
          </a:p>
          <a:p>
            <a:pPr marL="0" indent="0" eaLnBrk="1" hangingPunct="1">
              <a:buFont typeface="Wingdings" panose="05000000000000000000" charset="0"/>
              <a:buNone/>
            </a:pPr>
            <a:r>
              <a:rPr lang="en-US" altLang="zh-CN" dirty="0" smtClean="0"/>
              <a:t>创始人Monty Widenius有一个女儿名叫My Widenius，因此他将自己开发的数据库命名为MySQL。而现在的MariaDB中的Maria便是Monty Widenius的小孙女的名字。</a:t>
            </a:r>
            <a:endParaRPr lang="en-US" altLang="zh-CN" dirty="0" smtClean="0"/>
          </a:p>
          <a:p>
            <a:pPr eaLnBrk="1" hangingPunct="1">
              <a:buFont typeface="Wingdings" panose="05000000000000000000" charset="0"/>
              <a:buChar char="l"/>
            </a:pPr>
            <a:r>
              <a:rPr lang="en-US" altLang="zh-CN" dirty="0" smtClean="0"/>
              <a:t>1995年5月23日，MySQL的第一个内部版本发行了</a:t>
            </a:r>
            <a:r>
              <a:rPr lang="zh-CN" altLang="en-US" dirty="0" smtClean="0"/>
              <a:t>；</a:t>
            </a:r>
            <a:endParaRPr lang="en-US" altLang="zh-CN" dirty="0" smtClean="0"/>
          </a:p>
          <a:p>
            <a:pPr eaLnBrk="1" hangingPunct="1">
              <a:buFont typeface="Wingdings" panose="05000000000000000000" charset="0"/>
              <a:buChar char="l"/>
            </a:pPr>
            <a:r>
              <a:rPr lang="zh-CN" altLang="en-US" dirty="0" smtClean="0"/>
              <a:t>1998年1月，MySQL关系型数据库发行了第一个版本；</a:t>
            </a:r>
            <a:endParaRPr lang="zh-CN" altLang="en-US" dirty="0" smtClean="0"/>
          </a:p>
          <a:p>
            <a:pPr eaLnBrk="1" hangingPunct="1">
              <a:buFont typeface="Wingdings" panose="05000000000000000000" charset="0"/>
              <a:buChar char="l"/>
            </a:pPr>
            <a:r>
              <a:rPr lang="zh-CN" altLang="en-US" dirty="0" smtClean="0"/>
              <a:t>1999-2000年，MySQL AB公司在瑞典成立；</a:t>
            </a:r>
            <a:endParaRPr lang="zh-CN" altLang="en-US" dirty="0" smtClean="0"/>
          </a:p>
          <a:p>
            <a:pPr eaLnBrk="1" hangingPunct="1">
              <a:buFont typeface="Wingdings" panose="05000000000000000000" charset="0"/>
              <a:buChar char="l"/>
            </a:pPr>
            <a:r>
              <a:rPr lang="zh-CN" altLang="en-US" dirty="0" smtClean="0"/>
              <a:t>2008年1月，MySQL AB公司被Sun公司以10亿美金收购；</a:t>
            </a:r>
            <a:endParaRPr lang="zh-CN" altLang="en-US" dirty="0" smtClean="0"/>
          </a:p>
          <a:p>
            <a:pPr eaLnBrk="1" hangingPunct="1">
              <a:buFont typeface="Wingdings" panose="05000000000000000000" charset="0"/>
              <a:buChar char="l"/>
            </a:pPr>
            <a:r>
              <a:rPr lang="zh-CN" altLang="en-US" dirty="0" smtClean="0"/>
              <a:t>2009年4月20日，Oracle公司以74亿美元收购Sun公司；</a:t>
            </a:r>
            <a:endParaRPr lang="zh-CN" altLang="en-US" dirty="0" smtClean="0"/>
          </a:p>
          <a:p>
            <a:pPr eaLnBrk="1" hangingPunct="1">
              <a:buFont typeface="Wingdings" panose="05000000000000000000" charset="0"/>
              <a:buChar char="l"/>
            </a:pPr>
            <a:r>
              <a:rPr lang="zh-CN" altLang="en-US" dirty="0" smtClean="0"/>
              <a:t>2010年12月，MySQL 5.5发布；</a:t>
            </a:r>
            <a:endParaRPr lang="zh-CN" altLang="en-US" dirty="0" smtClean="0"/>
          </a:p>
          <a:p>
            <a:pPr eaLnBrk="1" hangingPunct="1">
              <a:buFont typeface="Wingdings" panose="05000000000000000000" charset="0"/>
              <a:buChar char="l"/>
            </a:pPr>
            <a:r>
              <a:rPr lang="zh-CN" altLang="en-US" dirty="0" smtClean="0"/>
              <a:t>2015年12月，MySQL5.7发布，其性能、新特性、性能分析带来了质的改变；</a:t>
            </a:r>
            <a:endParaRPr lang="zh-CN" altLang="en-US" dirty="0" smtClean="0"/>
          </a:p>
          <a:p>
            <a:pPr eaLnBrk="1" hangingPunct="1">
              <a:buFont typeface="Wingdings" panose="05000000000000000000" charset="0"/>
              <a:buChar char="l"/>
            </a:pPr>
            <a:r>
              <a:rPr lang="zh-CN" altLang="en-US" dirty="0" smtClean="0"/>
              <a:t>2016年9月，MySQL开始了8.0版本，目前已发布到MySQL8.0.</a:t>
            </a:r>
            <a:r>
              <a:rPr lang="en-US" altLang="zh-CN" dirty="0" smtClean="0"/>
              <a:t>31</a:t>
            </a:r>
            <a:r>
              <a:rPr lang="zh-CN" altLang="en-US" dirty="0" smtClean="0"/>
              <a:t>版本；</a:t>
            </a:r>
            <a:endParaRPr lang="zh-CN" altLang="en-US" dirty="0" smtClean="0"/>
          </a:p>
          <a:p>
            <a:pPr eaLnBrk="1" hangingPunct="1">
              <a:buFont typeface="Wingdings" panose="05000000000000000000" charset="0"/>
              <a:buChar char="l"/>
            </a:pPr>
            <a:endParaRPr lang="zh-CN" altLang="en-US" dirty="0" smtClean="0"/>
          </a:p>
          <a:p>
            <a:pPr eaLnBrk="1" hangingPunct="1">
              <a:buFont typeface="Wingdings" panose="05000000000000000000" charset="0"/>
              <a:buChar char="l"/>
            </a:pPr>
            <a:endParaRPr lang="zh-CN" altLang="en-US" dirty="0" smtClean="0"/>
          </a:p>
          <a:p>
            <a:pPr eaLnBrk="1" hangingPunct="1">
              <a:buFont typeface="Wingdings" panose="05000000000000000000" charset="0"/>
              <a:buChar char="l"/>
            </a:pPr>
            <a:endParaRPr lang="zh-CN" altLang="en-US"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en-US" altLang="zh-CN" smtClean="0"/>
              <a:t>2</a:t>
            </a:r>
            <a:r>
              <a:rPr lang="zh-CN" altLang="en-US" smtClean="0"/>
              <a:t>、</a:t>
            </a:r>
            <a:r>
              <a:rPr lang="en-US" altLang="zh-CN" smtClean="0"/>
              <a:t>MySQL</a:t>
            </a:r>
            <a:r>
              <a:rPr lang="zh-CN" altLang="en-US" smtClean="0"/>
              <a:t>前世今生</a:t>
            </a:r>
            <a:endParaRPr lang="zh-CN" altLang="en-US" smtClean="0"/>
          </a:p>
        </p:txBody>
      </p:sp>
      <p:sp>
        <p:nvSpPr>
          <p:cNvPr id="7171" name="内容占位符 13"/>
          <p:cNvSpPr>
            <a:spLocks noGrp="1"/>
          </p:cNvSpPr>
          <p:nvPr>
            <p:ph sz="quarter" idx="10"/>
          </p:nvPr>
        </p:nvSpPr>
        <p:spPr>
          <a:xfrm>
            <a:off x="1381125" y="1802130"/>
            <a:ext cx="6422390" cy="4015105"/>
          </a:xfrm>
        </p:spPr>
        <p:txBody>
          <a:bodyPr/>
          <a:lstStyle/>
          <a:p>
            <a:pPr eaLnBrk="1" hangingPunct="1">
              <a:buFont typeface="Wingdings" panose="05000000000000000000" charset="0"/>
              <a:buChar char="l"/>
            </a:pPr>
            <a:endParaRPr lang="zh-CN" altLang="en-US" dirty="0" smtClean="0"/>
          </a:p>
          <a:p>
            <a:pPr eaLnBrk="1" hangingPunct="1">
              <a:buFont typeface="Wingdings" panose="05000000000000000000" charset="0"/>
              <a:buChar char="l"/>
            </a:pPr>
            <a:endParaRPr lang="zh-CN" altLang="en-US" dirty="0" smtClean="0"/>
          </a:p>
          <a:p>
            <a:pPr eaLnBrk="1" hangingPunct="1">
              <a:buFont typeface="Wingdings" panose="05000000000000000000" charset="0"/>
              <a:buChar char="l"/>
            </a:pPr>
            <a:endParaRPr lang="zh-CN" altLang="en-US" dirty="0" smtClean="0"/>
          </a:p>
          <a:p>
            <a:pPr eaLnBrk="1" hangingPunct="1">
              <a:buFont typeface="Wingdings" panose="05000000000000000000" charset="0"/>
              <a:buChar char="l"/>
            </a:pPr>
            <a:endParaRPr lang="zh-CN" altLang="en-US" dirty="0" smtClean="0"/>
          </a:p>
        </p:txBody>
      </p:sp>
      <p:pic>
        <p:nvPicPr>
          <p:cNvPr id="4" name="图片 4" descr="MySQL"/>
          <p:cNvPicPr>
            <a:picLocks noChangeAspect="1"/>
          </p:cNvPicPr>
          <p:nvPr/>
        </p:nvPicPr>
        <p:blipFill>
          <a:blip r:embed="rId1"/>
          <a:stretch>
            <a:fillRect/>
          </a:stretch>
        </p:blipFill>
        <p:spPr>
          <a:xfrm>
            <a:off x="6500178" y="6985"/>
            <a:ext cx="2628265" cy="1551940"/>
          </a:xfrm>
          <a:prstGeom prst="rect">
            <a:avLst/>
          </a:prstGeom>
        </p:spPr>
      </p:pic>
      <p:graphicFrame>
        <p:nvGraphicFramePr>
          <p:cNvPr id="2" name="图示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ZTE-机密-4X3">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正文">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5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5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封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ZTE-机密-4X3</Template>
  <TotalTime>0</TotalTime>
  <Words>8880</Words>
  <Application>WPS 演示</Application>
  <PresentationFormat>全屏显示(4:3)</PresentationFormat>
  <Paragraphs>481</Paragraphs>
  <Slides>50</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50</vt:i4>
      </vt:variant>
    </vt:vector>
  </HeadingPairs>
  <TitlesOfParts>
    <vt:vector size="65" baseType="lpstr">
      <vt:lpstr>Arial</vt:lpstr>
      <vt:lpstr>宋体</vt:lpstr>
      <vt:lpstr>Wingdings</vt:lpstr>
      <vt:lpstr>Calibri</vt:lpstr>
      <vt:lpstr>Heiti SC Light</vt:lpstr>
      <vt:lpstr>微软雅黑</vt:lpstr>
      <vt:lpstr>Times</vt:lpstr>
      <vt:lpstr>Calibri</vt:lpstr>
      <vt:lpstr>Wingdings</vt:lpstr>
      <vt:lpstr>Times New Roman</vt:lpstr>
      <vt:lpstr>Arial Unicode MS</vt:lpstr>
      <vt:lpstr>ZTE-机密-4X3</vt:lpstr>
      <vt:lpstr>目录</vt:lpstr>
      <vt:lpstr>正文</vt:lpstr>
      <vt:lpstr>封底</vt:lpstr>
      <vt:lpstr>初识MySQL</vt:lpstr>
      <vt:lpstr>目 录</vt:lpstr>
      <vt:lpstr>1、数据库发展史</vt:lpstr>
      <vt:lpstr>1、数据库发展史</vt:lpstr>
      <vt:lpstr>1、数据库发展史</vt:lpstr>
      <vt:lpstr>1、数据库发展史</vt:lpstr>
      <vt:lpstr>1、数据库发展史</vt:lpstr>
      <vt:lpstr>2、MySQL前世今生</vt:lpstr>
      <vt:lpstr>2、MySQL前世今生</vt:lpstr>
      <vt:lpstr>2、MySQL前世今生</vt:lpstr>
      <vt:lpstr>2、MySQL前世今生</vt:lpstr>
      <vt:lpstr>2、MySQL前世今生</vt:lpstr>
      <vt:lpstr>3、MySQL源码编译安装</vt:lpstr>
      <vt:lpstr>3、MySQL源码编译安装</vt:lpstr>
      <vt:lpstr>3、MySQL源码编译安装</vt:lpstr>
      <vt:lpstr>3、MySQL源码编译安装</vt:lpstr>
      <vt:lpstr>3、MySQL源码编译安装</vt:lpstr>
      <vt:lpstr>3、MySQL源码编译安装</vt:lpstr>
      <vt:lpstr>3、MySQL源码编译安装</vt:lpstr>
      <vt:lpstr>3、MySQL源码编译安装</vt:lpstr>
      <vt:lpstr>3、MySQL源码编译安装</vt:lpstr>
      <vt:lpstr>3、MySQL源码编译安装</vt:lpstr>
      <vt:lpstr>4、MySQL基本功能介绍---登录</vt:lpstr>
      <vt:lpstr>4、MySQL基本功能介绍---示例</vt:lpstr>
      <vt:lpstr>4、MySQL基本功能介绍---SQL语言</vt:lpstr>
      <vt:lpstr>4、MySQL基本功能介绍---SQL语言 </vt:lpstr>
      <vt:lpstr>4、MySQL基本功能介绍---SQL语言 </vt:lpstr>
      <vt:lpstr>4、MySQL基本功能介绍---SQL语言 </vt:lpstr>
      <vt:lpstr>4、MySQL基本功能介绍---SQL语言 </vt:lpstr>
      <vt:lpstr>4、MySQL基本功能介绍---SQL语言 </vt:lpstr>
      <vt:lpstr>4、MySQL基本功能介绍---SQL语言 </vt:lpstr>
      <vt:lpstr>4、MySQL基本功能介绍---SQL语言 </vt:lpstr>
      <vt:lpstr>4、MySQL基本功能介绍---SQL语言 </vt:lpstr>
      <vt:lpstr>4、MySQL基本功能介绍---SQL语言 </vt:lpstr>
      <vt:lpstr>4、MySQL基本功能介绍---SQL语言 </vt:lpstr>
      <vt:lpstr>4、MySQL基本功能介绍---SQL语言 </vt:lpstr>
      <vt:lpstr>4、MySQL基本功能介绍---数据类型 </vt:lpstr>
      <vt:lpstr>4、MySQL基本功能介绍--数据类型</vt:lpstr>
      <vt:lpstr>4、MySQL基本功能介绍--数据类型</vt:lpstr>
      <vt:lpstr>4、MySQL基本功能介绍--数据类型</vt:lpstr>
      <vt:lpstr>4、MySQL基本功能介绍---可执行程序</vt:lpstr>
      <vt:lpstr>4、MySQL基本功能介绍---可执行程序</vt:lpstr>
      <vt:lpstr>4、MySQL基本功能介绍---可执行程序</vt:lpstr>
      <vt:lpstr>4、MySQL基本功能介绍---变量</vt:lpstr>
      <vt:lpstr>4、MySQL基本功能介绍---变量</vt:lpstr>
      <vt:lpstr>4、MySQL基本功能介绍---状态</vt:lpstr>
      <vt:lpstr>4、MySQL基本功能介绍---状态</vt:lpstr>
      <vt:lpstr>4、MySQL基本功能介绍---日志 </vt:lpstr>
      <vt:lpstr>4、MySQL基本功能介绍---日志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0313000097</cp:lastModifiedBy>
  <cp:revision>182</cp:revision>
  <dcterms:created xsi:type="dcterms:W3CDTF">2015-08-10T08:42:00Z</dcterms:created>
  <dcterms:modified xsi:type="dcterms:W3CDTF">2022-10-23T09:52:30Z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