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6" r:id="rId5"/>
  </p:sldMasterIdLst>
  <p:notesMasterIdLst>
    <p:notesMasterId r:id="rId9"/>
  </p:notesMasterIdLst>
  <p:handoutMasterIdLst>
    <p:handoutMasterId r:id="rId64"/>
  </p:handoutMasterIdLst>
  <p:sldIdLst>
    <p:sldId id="262" r:id="rId6"/>
    <p:sldId id="272" r:id="rId7"/>
    <p:sldId id="273" r:id="rId8"/>
    <p:sldId id="279" r:id="rId10"/>
    <p:sldId id="281" r:id="rId11"/>
    <p:sldId id="283" r:id="rId12"/>
    <p:sldId id="326" r:id="rId13"/>
    <p:sldId id="286" r:id="rId14"/>
    <p:sldId id="287" r:id="rId15"/>
    <p:sldId id="284" r:id="rId16"/>
    <p:sldId id="288" r:id="rId17"/>
    <p:sldId id="289" r:id="rId18"/>
    <p:sldId id="327" r:id="rId19"/>
    <p:sldId id="285" r:id="rId20"/>
    <p:sldId id="328" r:id="rId21"/>
    <p:sldId id="330" r:id="rId22"/>
    <p:sldId id="329" r:id="rId23"/>
    <p:sldId id="282" r:id="rId24"/>
    <p:sldId id="291" r:id="rId25"/>
    <p:sldId id="331" r:id="rId26"/>
    <p:sldId id="292" r:id="rId27"/>
    <p:sldId id="343" r:id="rId28"/>
    <p:sldId id="344" r:id="rId29"/>
    <p:sldId id="293" r:id="rId30"/>
    <p:sldId id="294" r:id="rId31"/>
    <p:sldId id="332" r:id="rId32"/>
    <p:sldId id="333" r:id="rId33"/>
    <p:sldId id="334" r:id="rId34"/>
    <p:sldId id="335" r:id="rId35"/>
    <p:sldId id="336" r:id="rId36"/>
    <p:sldId id="337" r:id="rId37"/>
    <p:sldId id="280" r:id="rId38"/>
    <p:sldId id="295" r:id="rId39"/>
    <p:sldId id="338" r:id="rId40"/>
    <p:sldId id="339" r:id="rId41"/>
    <p:sldId id="298" r:id="rId42"/>
    <p:sldId id="296" r:id="rId43"/>
    <p:sldId id="297" r:id="rId44"/>
    <p:sldId id="299" r:id="rId45"/>
    <p:sldId id="302" r:id="rId46"/>
    <p:sldId id="345" r:id="rId47"/>
    <p:sldId id="346" r:id="rId48"/>
    <p:sldId id="341" r:id="rId49"/>
    <p:sldId id="347" r:id="rId50"/>
    <p:sldId id="303" r:id="rId51"/>
    <p:sldId id="304" r:id="rId52"/>
    <p:sldId id="305" r:id="rId53"/>
    <p:sldId id="306" r:id="rId54"/>
    <p:sldId id="307" r:id="rId55"/>
    <p:sldId id="308" r:id="rId56"/>
    <p:sldId id="309" r:id="rId57"/>
    <p:sldId id="310" r:id="rId58"/>
    <p:sldId id="311" r:id="rId59"/>
    <p:sldId id="312" r:id="rId60"/>
    <p:sldId id="313" r:id="rId61"/>
    <p:sldId id="324" r:id="rId62"/>
    <p:sldId id="261" r:id="rId63"/>
  </p:sldIdLst>
  <p:sldSz cx="9144000" cy="6858000" type="screen4x3"/>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3bbc4fbe-d043-41de-a034-8b4da7075347}">
          <p14:sldIdLst>
            <p14:sldId id="262"/>
            <p14:sldId id="272"/>
            <p14:sldId id="273"/>
            <p14:sldId id="279"/>
            <p14:sldId id="281"/>
            <p14:sldId id="283"/>
            <p14:sldId id="326"/>
          </p14:sldIdLst>
        </p14:section>
        <p14:section name="单表访问方式" id="{3a88a3e0-ac46-4bd1-8154-e5b5208d9cfb}">
          <p14:sldIdLst>
            <p14:sldId id="286"/>
            <p14:sldId id="287"/>
            <p14:sldId id="284"/>
            <p14:sldId id="288"/>
            <p14:sldId id="289"/>
            <p14:sldId id="327"/>
            <p14:sldId id="285"/>
            <p14:sldId id="328"/>
            <p14:sldId id="330"/>
            <p14:sldId id="329"/>
            <p14:sldId id="282"/>
            <p14:sldId id="291"/>
            <p14:sldId id="331"/>
            <p14:sldId id="343"/>
            <p14:sldId id="344"/>
            <p14:sldId id="292"/>
          </p14:sldIdLst>
        </p14:section>
        <p14:section name="多表连接" id="{9cf2cc6e-954b-43f6-aeeb-4ce545582df5}">
          <p14:sldIdLst>
            <p14:sldId id="293"/>
            <p14:sldId id="280"/>
            <p14:sldId id="295"/>
            <p14:sldId id="338"/>
            <p14:sldId id="339"/>
            <p14:sldId id="298"/>
            <p14:sldId id="296"/>
            <p14:sldId id="297"/>
            <p14:sldId id="299"/>
            <p14:sldId id="302"/>
            <p14:sldId id="345"/>
            <p14:sldId id="346"/>
            <p14:sldId id="294"/>
            <p14:sldId id="332"/>
            <p14:sldId id="333"/>
            <p14:sldId id="334"/>
            <p14:sldId id="335"/>
            <p14:sldId id="336"/>
            <p14:sldId id="337"/>
            <p14:sldId id="341"/>
            <p14:sldId id="347"/>
          </p14:sldIdLst>
        </p14:section>
        <p14:section name="条件优化" id="{ac35dbd2-d8ba-41bc-9073-ad27a7b3d5e6}">
          <p14:sldIdLst>
            <p14:sldId id="304"/>
            <p14:sldId id="305"/>
            <p14:sldId id="306"/>
            <p14:sldId id="307"/>
            <p14:sldId id="308"/>
            <p14:sldId id="309"/>
            <p14:sldId id="310"/>
            <p14:sldId id="311"/>
            <p14:sldId id="312"/>
            <p14:sldId id="313"/>
            <p14:sldId id="324"/>
            <p14:sldId id="261"/>
            <p14:sldId id="30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09" y="-39"/>
      </p:cViewPr>
      <p:guideLst>
        <p:guide orient="horz" pos="2170"/>
        <p:guide pos="2892"/>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cs typeface="Arial" panose="020B0604020202020204" pitchFamily="34" charset="0"/>
              </a:defRPr>
            </a:lvl1pPr>
          </a:lstStyle>
          <a:p>
            <a:pPr>
              <a:defRPr/>
            </a:pPr>
            <a:fld id="{ADBB1F30-D4F2-4E95-8CC5-2961C493C9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cs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cs typeface="Arial" panose="020B0604020202020204" pitchFamily="34" charset="0"/>
              </a:defRPr>
            </a:lvl1pPr>
          </a:lstStyle>
          <a:p>
            <a:pPr>
              <a:defRPr/>
            </a:pPr>
            <a:fld id="{B25176F1-1209-4F30-8B48-CB87B069301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优化器依据存储引擎的实现，将用户的</a:t>
            </a:r>
            <a:r>
              <a:rPr lang="en-US" altLang="zh-CN"/>
              <a:t>SQL</a:t>
            </a:r>
            <a:r>
              <a:rPr lang="zh-CN" altLang="en-US"/>
              <a:t>语句转化为存储引擎能够执行的动作，也就是执行计划</a:t>
            </a:r>
            <a:endParaRPr lang="zh-CN" altLang="en-US"/>
          </a:p>
          <a:p>
            <a:r>
              <a:rPr lang="en-US" altLang="zh-CN"/>
              <a:t>2. SQL</a:t>
            </a:r>
            <a:r>
              <a:rPr lang="zh-CN" altLang="en-US"/>
              <a:t>语句：简单的</a:t>
            </a:r>
            <a:r>
              <a:rPr lang="en-US" altLang="zh-CN"/>
              <a:t>SPJ</a:t>
            </a:r>
            <a:r>
              <a:rPr lang="zh-CN" altLang="en-US"/>
              <a:t>查询？</a:t>
            </a:r>
            <a:r>
              <a:rPr lang="en-US" altLang="zh-CN"/>
              <a:t>GROUP</a:t>
            </a:r>
            <a:r>
              <a:rPr lang="zh-CN" altLang="en-US"/>
              <a:t>，</a:t>
            </a:r>
            <a:r>
              <a:rPr lang="en-US" altLang="zh-CN"/>
              <a:t>ORDER</a:t>
            </a:r>
            <a:r>
              <a:rPr lang="zh-CN" altLang="en-US"/>
              <a:t>，聚合函数？</a:t>
            </a:r>
            <a:r>
              <a:rPr lang="en-US" altLang="zh-CN"/>
              <a:t>CTE</a:t>
            </a:r>
            <a:r>
              <a:rPr lang="zh-CN" altLang="en-US"/>
              <a:t>，函数，子查询？</a:t>
            </a:r>
            <a:endParaRPr lang="zh-CN" altLang="en-US"/>
          </a:p>
          <a:p>
            <a:r>
              <a:rPr lang="en-US" altLang="zh-CN"/>
              <a:t>3. </a:t>
            </a:r>
            <a:r>
              <a:rPr lang="zh-CN" altLang="en-US"/>
              <a:t>存储引擎实现：表组织方式，索引类型，查找、遍历方式</a:t>
            </a:r>
            <a:r>
              <a:rPr lang="en-US" altLang="zh-CN"/>
              <a:t>...</a:t>
            </a:r>
            <a:endParaRPr lang="en-US" altLang="zh-CN"/>
          </a:p>
          <a:p>
            <a:r>
              <a:rPr lang="en-US" altLang="zh-CN"/>
              <a:t>4. </a:t>
            </a:r>
            <a:r>
              <a:rPr lang="zh-CN" altLang="en-US"/>
              <a:t>执行器实现：连接方式，临时表，文件排序</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默认遍历</a:t>
            </a:r>
            <a:r>
              <a:rPr lang="en-US" altLang="zh-CN"/>
              <a:t>7</a:t>
            </a:r>
            <a:r>
              <a:rPr lang="zh-CN" altLang="en-US"/>
              <a:t>级</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默认遍历</a:t>
            </a:r>
            <a:r>
              <a:rPr lang="en-US" altLang="zh-CN"/>
              <a:t>7</a:t>
            </a:r>
            <a:r>
              <a:rPr lang="zh-CN" altLang="en-US"/>
              <a:t>级</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从两个连接的表中各取一条记录拼成新的记录</a:t>
            </a:r>
            <a:endParaRPr lang="zh-CN" altLang="en-US"/>
          </a:p>
          <a:p>
            <a:r>
              <a:rPr lang="en-US" altLang="zh-CN"/>
              <a:t>2. cross join </a:t>
            </a:r>
            <a:r>
              <a:rPr lang="zh-CN" altLang="en-US"/>
              <a:t>无条件时</a:t>
            </a:r>
            <a:endParaRPr lang="en-US" altLang="zh-CN"/>
          </a:p>
          <a:p>
            <a:r>
              <a:rPr lang="en-US" altLang="zh-CN"/>
              <a:t>3. </a:t>
            </a:r>
            <a:r>
              <a:rPr lang="zh-CN" altLang="en-US"/>
              <a:t>有条件时要根据条件进行过滤</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MySQL</a:t>
            </a:r>
            <a:r>
              <a:rPr lang="zh-CN" altLang="en-US"/>
              <a:t>原生不支持</a:t>
            </a:r>
            <a:r>
              <a:rPr lang="en-US" altLang="zh-CN"/>
              <a:t>full join</a:t>
            </a:r>
            <a:endParaRPr lang="en-US" altLang="zh-CN"/>
          </a:p>
          <a:p>
            <a:r>
              <a:rPr lang="en-US" altLang="zh-CN"/>
              <a:t>2. excluding</a:t>
            </a:r>
            <a:r>
              <a:rPr lang="zh-CN" altLang="en-US"/>
              <a:t>即是</a:t>
            </a:r>
            <a:r>
              <a:rPr lang="en-US" altLang="zh-CN"/>
              <a:t>anti-join</a:t>
            </a:r>
            <a:endParaRPr lang="en-US" altLang="zh-CN"/>
          </a:p>
          <a:p>
            <a:r>
              <a:rPr lang="en-US" altLang="zh-CN"/>
              <a:t>3. semi-join</a:t>
            </a:r>
            <a:r>
              <a:rPr lang="zh-CN" altLang="en-US"/>
              <a:t>是</a:t>
            </a:r>
            <a:r>
              <a:rPr lang="en-US" altLang="zh-CN"/>
              <a:t>inner-join</a:t>
            </a:r>
            <a:r>
              <a:rPr lang="zh-CN" altLang="en-US"/>
              <a:t>的变种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堆表插入是寻空插入；索引组织表要找到记录应该在的位置后插入</a:t>
            </a:r>
            <a:endParaRPr lang="zh-CN" altLang="en-US"/>
          </a:p>
          <a:p>
            <a:r>
              <a:rPr lang="en-US" altLang="zh-CN"/>
              <a:t>2. </a:t>
            </a:r>
            <a:r>
              <a:rPr lang="zh-CN" altLang="en-US"/>
              <a:t>对主键查询时：堆表：查索引，然后回表；索引组织表：查询索引直接得到结果</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Nested loop </a:t>
            </a:r>
            <a:r>
              <a:rPr lang="zh-CN" altLang="en-US"/>
              <a:t>（</a:t>
            </a:r>
            <a:r>
              <a:rPr lang="en-US" altLang="zh-CN"/>
              <a:t>NL</a:t>
            </a:r>
            <a:r>
              <a:rPr lang="zh-CN" altLang="en-US"/>
              <a:t>）</a:t>
            </a:r>
            <a:endParaRPr lang="zh-CN" altLang="en-US"/>
          </a:p>
          <a:p>
            <a:r>
              <a:rPr lang="en-US" altLang="zh-CN"/>
              <a:t>2. Batched Key Access </a:t>
            </a:r>
            <a:r>
              <a:rPr lang="zh-CN" altLang="en-US"/>
              <a:t>（</a:t>
            </a:r>
            <a:r>
              <a:rPr lang="en-US" altLang="zh-CN"/>
              <a:t>BKA</a:t>
            </a:r>
            <a:r>
              <a:rPr lang="zh-CN" altLang="en-US"/>
              <a:t>）</a:t>
            </a:r>
            <a:endParaRPr lang="zh-CN" altLang="en-US"/>
          </a:p>
          <a:p>
            <a:r>
              <a:rPr lang="en-US" altLang="zh-CN"/>
              <a:t>3. Hash Join </a:t>
            </a:r>
            <a:endParaRPr lang="en-US" altLang="zh-CN"/>
          </a:p>
          <a:p>
            <a:r>
              <a:rPr lang="en-US" altLang="zh-CN"/>
              <a:t>4. Block nested Loop </a:t>
            </a:r>
            <a:r>
              <a:rPr lang="zh-CN" altLang="en-US"/>
              <a:t>（</a:t>
            </a:r>
            <a:r>
              <a:rPr lang="en-US" altLang="zh-CN"/>
              <a:t>BNL</a:t>
            </a:r>
            <a:r>
              <a:rPr lang="zh-CN" altLang="en-US"/>
              <a:t>） </a:t>
            </a:r>
            <a:r>
              <a:rPr lang="en-US" altLang="zh-CN"/>
              <a:t>8.0.20</a:t>
            </a:r>
            <a:r>
              <a:rPr lang="zh-CN" altLang="en-US"/>
              <a:t>后已废弃</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Nested loop </a:t>
            </a:r>
            <a:r>
              <a:rPr lang="zh-CN" altLang="en-US"/>
              <a:t>（</a:t>
            </a:r>
            <a:r>
              <a:rPr lang="en-US" altLang="zh-CN"/>
              <a:t>NL</a:t>
            </a:r>
            <a:r>
              <a:rPr lang="zh-CN" altLang="en-US"/>
              <a:t>）</a:t>
            </a:r>
            <a:endParaRPr lang="zh-CN" altLang="en-US"/>
          </a:p>
          <a:p>
            <a:r>
              <a:rPr lang="en-US" altLang="zh-CN"/>
              <a:t>2. Batched Key Access </a:t>
            </a:r>
            <a:r>
              <a:rPr lang="zh-CN" altLang="en-US"/>
              <a:t>（</a:t>
            </a:r>
            <a:r>
              <a:rPr lang="en-US" altLang="zh-CN"/>
              <a:t>BKA</a:t>
            </a:r>
            <a:r>
              <a:rPr lang="zh-CN" altLang="en-US"/>
              <a:t>）</a:t>
            </a:r>
            <a:endParaRPr lang="zh-CN" altLang="en-US"/>
          </a:p>
          <a:p>
            <a:r>
              <a:rPr lang="en-US" altLang="zh-CN"/>
              <a:t>3. Hash Join </a:t>
            </a:r>
            <a:endParaRPr lang="en-US" altLang="zh-CN"/>
          </a:p>
          <a:p>
            <a:r>
              <a:rPr lang="en-US" altLang="zh-CN"/>
              <a:t>4. Block nested Loop </a:t>
            </a:r>
            <a:r>
              <a:rPr lang="zh-CN" altLang="en-US"/>
              <a:t>（</a:t>
            </a:r>
            <a:r>
              <a:rPr lang="en-US" altLang="zh-CN"/>
              <a:t>BNL</a:t>
            </a:r>
            <a:r>
              <a:rPr lang="zh-CN" altLang="en-US"/>
              <a:t>） </a:t>
            </a:r>
            <a:r>
              <a:rPr lang="en-US" altLang="zh-CN"/>
              <a:t>8.0.20</a:t>
            </a:r>
            <a:r>
              <a:rPr lang="zh-CN" altLang="en-US"/>
              <a:t>后已废弃</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Nested loop </a:t>
            </a:r>
            <a:r>
              <a:rPr lang="zh-CN" altLang="en-US"/>
              <a:t>（</a:t>
            </a:r>
            <a:r>
              <a:rPr lang="en-US" altLang="zh-CN"/>
              <a:t>NL</a:t>
            </a:r>
            <a:r>
              <a:rPr lang="zh-CN" altLang="en-US"/>
              <a:t>）</a:t>
            </a:r>
            <a:endParaRPr lang="zh-CN" altLang="en-US"/>
          </a:p>
          <a:p>
            <a:r>
              <a:rPr lang="en-US" altLang="zh-CN"/>
              <a:t>2. Batched Key Access </a:t>
            </a:r>
            <a:r>
              <a:rPr lang="zh-CN" altLang="en-US"/>
              <a:t>（</a:t>
            </a:r>
            <a:r>
              <a:rPr lang="en-US" altLang="zh-CN"/>
              <a:t>BKA</a:t>
            </a:r>
            <a:r>
              <a:rPr lang="zh-CN" altLang="en-US"/>
              <a:t>）</a:t>
            </a:r>
            <a:endParaRPr lang="zh-CN" altLang="en-US"/>
          </a:p>
          <a:p>
            <a:r>
              <a:rPr lang="en-US" altLang="zh-CN"/>
              <a:t>3. Hash Join </a:t>
            </a:r>
            <a:endParaRPr lang="en-US" altLang="zh-CN"/>
          </a:p>
          <a:p>
            <a:r>
              <a:rPr lang="en-US" altLang="zh-CN"/>
              <a:t>4. Block nested Loop </a:t>
            </a:r>
            <a:r>
              <a:rPr lang="zh-CN" altLang="en-US"/>
              <a:t>（</a:t>
            </a:r>
            <a:r>
              <a:rPr lang="en-US" altLang="zh-CN"/>
              <a:t>BNL</a:t>
            </a:r>
            <a:r>
              <a:rPr lang="zh-CN" altLang="en-US"/>
              <a:t>） </a:t>
            </a:r>
            <a:r>
              <a:rPr lang="en-US" altLang="zh-CN"/>
              <a:t>8.0.20</a:t>
            </a:r>
            <a:r>
              <a:rPr lang="zh-CN" altLang="en-US"/>
              <a:t>后已废弃</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默认遍历</a:t>
            </a:r>
            <a:r>
              <a:rPr lang="en-US" altLang="zh-CN"/>
              <a:t>7</a:t>
            </a:r>
            <a:r>
              <a:rPr lang="zh-CN" altLang="en-US"/>
              <a:t>级</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默认遍历</a:t>
            </a:r>
            <a:r>
              <a:rPr lang="en-US" altLang="zh-CN"/>
              <a:t>7</a:t>
            </a:r>
            <a:r>
              <a:rPr lang="zh-CN" altLang="en-US"/>
              <a:t>级</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默认遍历</a:t>
            </a:r>
            <a:r>
              <a:rPr lang="en-US" altLang="zh-CN"/>
              <a:t>7</a:t>
            </a:r>
            <a:r>
              <a:rPr lang="zh-CN" altLang="en-US"/>
              <a:t>级</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默认遍历</a:t>
            </a:r>
            <a:r>
              <a:rPr lang="en-US" altLang="zh-CN"/>
              <a:t>7</a:t>
            </a:r>
            <a:r>
              <a:rPr lang="zh-CN" altLang="en-US"/>
              <a:t>级</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where </a:t>
            </a:r>
            <a:r>
              <a:rPr lang="zh-CN" altLang="en-US"/>
              <a:t>条件中</a:t>
            </a:r>
            <a:r>
              <a:rPr lang="en-US" altLang="zh-CN"/>
              <a:t>t2.a = 5</a:t>
            </a:r>
            <a:r>
              <a:rPr lang="zh-CN" altLang="en-US"/>
              <a:t>，是典型的空值拒绝</a:t>
            </a:r>
            <a:r>
              <a:rPr lang="en-US" altLang="zh-CN"/>
              <a:t>(null reject)</a:t>
            </a:r>
            <a:r>
              <a:rPr lang="zh-CN" altLang="en-US"/>
              <a:t>，所有左连接导致的空值补充都会被这个条件拒绝，所以可以转化为内连接</a:t>
            </a:r>
            <a:endParaRPr lang="zh-CN" altLang="en-US"/>
          </a:p>
          <a:p>
            <a:r>
              <a:rPr lang="en-US" altLang="zh-CN"/>
              <a:t>2. </a:t>
            </a:r>
            <a:r>
              <a:rPr lang="zh-CN" altLang="en-US"/>
              <a:t>这里还涉及到</a:t>
            </a:r>
            <a:r>
              <a:rPr lang="en-US" altLang="zh-CN"/>
              <a:t>on</a:t>
            </a:r>
            <a:r>
              <a:rPr lang="zh-CN" altLang="en-US"/>
              <a:t>条件和</a:t>
            </a:r>
            <a:r>
              <a:rPr lang="en-US" altLang="zh-CN"/>
              <a:t>where</a:t>
            </a:r>
            <a:r>
              <a:rPr lang="zh-CN" altLang="en-US"/>
              <a:t>条件的合并，以及等值传递。</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派生表上提</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1. InnoDB</a:t>
            </a:r>
            <a:r>
              <a:rPr lang="zh-CN" altLang="en-US">
                <a:sym typeface="+mn-ea"/>
              </a:rPr>
              <a:t>主要是</a:t>
            </a:r>
            <a:r>
              <a:rPr lang="en-US" altLang="zh-CN">
                <a:sym typeface="+mn-ea"/>
              </a:rPr>
              <a:t>B</a:t>
            </a:r>
            <a:r>
              <a:rPr lang="zh-CN" altLang="en-US">
                <a:sym typeface="+mn-ea"/>
              </a:rPr>
              <a:t>树索引表</a:t>
            </a:r>
            <a:endParaRPr lang="zh-CN" altLang="en-US"/>
          </a:p>
          <a:p>
            <a:r>
              <a:rPr lang="en-US" altLang="zh-CN">
                <a:sym typeface="+mn-ea"/>
              </a:rPr>
              <a:t>2. InnoDB</a:t>
            </a:r>
            <a:r>
              <a:rPr lang="zh-CN" altLang="en-US">
                <a:sym typeface="+mn-ea"/>
              </a:rPr>
              <a:t>支持</a:t>
            </a:r>
            <a:r>
              <a:rPr lang="en-US" altLang="zh-CN">
                <a:sym typeface="+mn-ea"/>
              </a:rPr>
              <a:t>R</a:t>
            </a:r>
            <a:r>
              <a:rPr lang="zh-CN" altLang="en-US">
                <a:sym typeface="+mn-ea"/>
              </a:rPr>
              <a:t>树索引</a:t>
            </a:r>
            <a:endParaRPr lang="zh-CN" altLang="en-US"/>
          </a:p>
          <a:p>
            <a:r>
              <a:rPr lang="en-US" altLang="zh-CN">
                <a:sym typeface="+mn-ea"/>
              </a:rPr>
              <a:t>3. InnoDB</a:t>
            </a:r>
            <a:r>
              <a:rPr lang="zh-CN" altLang="en-US">
                <a:sym typeface="+mn-ea"/>
              </a:rPr>
              <a:t>有自适应哈希索引：当对一个表多次进行同类的点查询时，会在后台构建自适应哈希索引</a:t>
            </a:r>
            <a:endParaRPr lang="zh-CN" altLang="en-US">
              <a:sym typeface="+mn-ea"/>
            </a:endParaRPr>
          </a:p>
          <a:p>
            <a:r>
              <a:rPr lang="en-US" altLang="zh-CN">
                <a:sym typeface="+mn-ea"/>
              </a:rPr>
              <a:t>4. InnoDB</a:t>
            </a:r>
            <a:r>
              <a:rPr lang="zh-CN" altLang="en-US">
                <a:sym typeface="+mn-ea"/>
              </a:rPr>
              <a:t>依靠额外的倒排索引表支持全文查询</a:t>
            </a:r>
            <a:endParaRPr lang="zh-CN" altLang="en-U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子查询</a:t>
            </a:r>
            <a:r>
              <a:rPr lang="en-US" altLang="zh-CN"/>
              <a:t>-&gt;</a:t>
            </a:r>
            <a:r>
              <a:rPr lang="zh-CN" altLang="en-US"/>
              <a:t>半连接</a:t>
            </a:r>
            <a:endParaRPr lang="zh-CN" altLang="en-US"/>
          </a:p>
          <a:p>
            <a:r>
              <a:rPr lang="en-US" altLang="zh-CN"/>
              <a:t>2. </a:t>
            </a:r>
            <a:r>
              <a:rPr lang="zh-CN" altLang="en-US"/>
              <a:t>子查询物化</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标量子查询</a:t>
            </a:r>
            <a:endParaRPr lang="zh-CN" altLang="en-US"/>
          </a:p>
          <a:p>
            <a:r>
              <a:rPr lang="zh-CN" altLang="en-US"/>
              <a:t>假设</a:t>
            </a:r>
            <a:r>
              <a:rPr lang="en-US" altLang="zh-CN"/>
              <a:t>tb1</a:t>
            </a:r>
            <a:r>
              <a:rPr lang="zh-CN" altLang="en-US"/>
              <a:t>中的一条记录是</a:t>
            </a:r>
            <a:r>
              <a:rPr lang="en-US" altLang="zh-CN"/>
              <a:t>(id=1,name='hg')</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Text Placeholder 2"/>
          <p:cNvSpPr>
            <a:spLocks noGrp="1"/>
          </p:cNvSpPr>
          <p:nvPr userDrawn="1">
            <p:ph type="body" sz="quarter" idx="4294967295"/>
          </p:nvPr>
        </p:nvSpPr>
        <p:spPr>
          <a:xfrm>
            <a:off x="336550" y="2820988"/>
            <a:ext cx="4478338" cy="1343025"/>
          </a:xfrm>
          <a:prstGeom prst="rect">
            <a:avLst/>
          </a:prstGeom>
        </p:spPr>
        <p:txBody>
          <a:bodyPr/>
          <a:lstStyle/>
          <a:p>
            <a:pPr marL="0" lvl="0" indent="0" eaLnBrk="1" hangingPunct="1">
              <a:buFont typeface="Arial" panose="020B0604020202020204" pitchFamily="34" charset="0"/>
              <a:buNone/>
            </a:pPr>
            <a:r>
              <a:rPr lang="zh-CN" altLang="en-US" sz="1400" smtClean="0">
                <a:solidFill>
                  <a:srgbClr val="FFFFFF"/>
                </a:solidFill>
                <a:latin typeface="微软雅黑" panose="020B0503020204020204" charset="-122"/>
              </a:rPr>
              <a:t>单击此处编辑母版文本样式</a:t>
            </a:r>
            <a:endParaRPr lang="zh-CN" altLang="en-US" sz="1400" smtClean="0">
              <a:solidFill>
                <a:srgbClr val="FFFFFF"/>
              </a:solidFill>
              <a:latin typeface="微软雅黑" panose="020B0503020204020204" charset="-122"/>
            </a:endParaRPr>
          </a:p>
        </p:txBody>
      </p:sp>
      <p:sp>
        <p:nvSpPr>
          <p:cNvPr id="3" name="Subtitle 1"/>
          <p:cNvSpPr>
            <a:spLocks noGrp="1"/>
          </p:cNvSpPr>
          <p:nvPr userDrawn="1">
            <p:ph type="subTitle" idx="9"/>
          </p:nvPr>
        </p:nvSpPr>
        <p:spPr>
          <a:xfrm>
            <a:off x="336550" y="1147763"/>
            <a:ext cx="6400800" cy="749300"/>
          </a:xfrm>
          <a:prstGeom prst="rect">
            <a:avLst/>
          </a:prstGeom>
        </p:spPr>
        <p:txBody>
          <a:bodyPr/>
          <a:lstStyle/>
          <a:p>
            <a:pPr marL="0" indent="0" eaLnBrk="1" hangingPunct="1">
              <a:buFont typeface="Arial" panose="020B0604020202020204" pitchFamily="34" charset="0"/>
              <a:buNone/>
            </a:pPr>
            <a:r>
              <a:rPr lang="zh-CN" altLang="en-US" smtClean="0">
                <a:solidFill>
                  <a:srgbClr val="8CC63E"/>
                </a:solidFill>
              </a:rPr>
              <a:t>单击此处编辑母版副标题样式</a:t>
            </a:r>
            <a:endParaRPr lang="en-US" altLang="zh-CN" dirty="0" smtClean="0">
              <a:solidFill>
                <a:srgbClr val="8CC63E"/>
              </a:solidFill>
            </a:endParaRPr>
          </a:p>
        </p:txBody>
      </p:sp>
      <p:sp>
        <p:nvSpPr>
          <p:cNvPr id="4" name="Title 3"/>
          <p:cNvSpPr>
            <a:spLocks noGrp="1"/>
          </p:cNvSpPr>
          <p:nvPr userDrawn="1">
            <p:ph type="ctrTitle" idx="19"/>
          </p:nvPr>
        </p:nvSpPr>
        <p:spPr>
          <a:xfrm>
            <a:off x="336550" y="542925"/>
            <a:ext cx="6400800" cy="592138"/>
          </a:xfrm>
          <a:prstGeom prst="rect">
            <a:avLst/>
          </a:prstGeom>
        </p:spPr>
        <p:txBody>
          <a:bodyPr/>
          <a:lstStyle/>
          <a:p>
            <a:pPr eaLnBrk="1" hangingPunct="1"/>
            <a:r>
              <a:rPr lang="zh-CN" altLang="en-US" b="1" smtClean="0">
                <a:solidFill>
                  <a:schemeClr val="bg1"/>
                </a:solidFill>
              </a:rPr>
              <a:t>单击此处编辑母版标题样式</a:t>
            </a:r>
            <a:endParaRPr lang="en-US" altLang="zh-CN" b="1" dirty="0" smtClean="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8" y="820271"/>
            <a:ext cx="7419975" cy="597367"/>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600200"/>
            <a:ext cx="7397750" cy="4252913"/>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333375" y="1775012"/>
            <a:ext cx="8516938" cy="44241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168775"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600200"/>
            <a:ext cx="4170363"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标题 1"/>
          <p:cNvSpPr>
            <a:spLocks noGrp="1"/>
          </p:cNvSpPr>
          <p:nvPr>
            <p:ph type="title"/>
          </p:nvPr>
        </p:nvSpPr>
        <p:spPr>
          <a:xfrm>
            <a:off x="333375" y="455613"/>
            <a:ext cx="8516938" cy="962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925919"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459506" y="1600200"/>
            <a:ext cx="3390807"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占位符 1"/>
          <p:cNvSpPr>
            <a:spLocks noGrp="1" noChangeArrowheads="1"/>
          </p:cNvSpPr>
          <p:nvPr>
            <p:ph type="title" hasCustomPrompt="1"/>
          </p:nvPr>
        </p:nvSpPr>
        <p:spPr bwMode="auto">
          <a:xfrm>
            <a:off x="1112838" y="2003425"/>
            <a:ext cx="4843462" cy="962025"/>
          </a:xfrm>
          <a:prstGeom prst="rect">
            <a:avLst/>
          </a:prstGeom>
          <a:noFill/>
          <a:ln w="9525">
            <a:noFill/>
            <a:miter lim="800000"/>
          </a:ln>
        </p:spPr>
        <p:txBody>
          <a:bodyPr vert="horz" wrap="square" lIns="0" tIns="0" rIns="0" bIns="0" numCol="1" anchor="t" anchorCtr="0" compatLnSpc="1"/>
          <a:lstStyle>
            <a:lvl1pPr>
              <a:defRPr>
                <a:solidFill>
                  <a:schemeClr val="bg1"/>
                </a:solidFill>
              </a:defRPr>
            </a:lvl1pPr>
          </a:lstStyle>
          <a:p>
            <a:pPr lvl="0"/>
            <a:r>
              <a:rPr lang="zh-CN" altLang="en-US" dirty="0" smtClean="0"/>
              <a:t>谢谢</a:t>
            </a:r>
            <a:r>
              <a:rPr lang="en-US" altLang="zh-CN" dirty="0" smtClean="0"/>
              <a:t>!</a:t>
            </a:r>
            <a:endParaRPr lang="zh-CN" altLang="zh-CN"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4.jpe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pn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Size：32-24-pt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2051" name="TextBox 4"/>
          <p:cNvSpPr txBox="1">
            <a:spLocks noChangeArrowheads="1"/>
          </p:cNvSpPr>
          <p:nvPr/>
        </p:nvSpPr>
        <p:spPr bwMode="auto">
          <a:xfrm>
            <a:off x="5848350" y="5938838"/>
            <a:ext cx="184150" cy="369887"/>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2" name="TextBox 5"/>
          <p:cNvSpPr txBox="1">
            <a:spLocks noChangeArrowheads="1"/>
          </p:cNvSpPr>
          <p:nvPr/>
        </p:nvSpPr>
        <p:spPr bwMode="auto">
          <a:xfrm>
            <a:off x="4814888" y="5559425"/>
            <a:ext cx="184150"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3" name="TextBox 6"/>
          <p:cNvSpPr txBox="1">
            <a:spLocks noChangeArrowheads="1"/>
          </p:cNvSpPr>
          <p:nvPr/>
        </p:nvSpPr>
        <p:spPr bwMode="auto">
          <a:xfrm>
            <a:off x="4037013" y="4851400"/>
            <a:ext cx="185737"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grpSp>
        <p:nvGrpSpPr>
          <p:cNvPr id="1030" name="组 5"/>
          <p:cNvGrpSpPr/>
          <p:nvPr/>
        </p:nvGrpSpPr>
        <p:grpSpPr bwMode="auto">
          <a:xfrm>
            <a:off x="9364663" y="5135563"/>
            <a:ext cx="1392237" cy="1317625"/>
            <a:chOff x="0" y="0"/>
            <a:chExt cx="1392554" cy="989008"/>
          </a:xfrm>
        </p:grpSpPr>
        <p:grpSp>
          <p:nvGrpSpPr>
            <p:cNvPr id="1036"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57"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037"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0"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06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
        <p:nvSpPr>
          <p:cNvPr id="2063" name="TextBox 18"/>
          <p:cNvSpPr txBox="1">
            <a:spLocks noChangeArrowheads="1"/>
          </p:cNvSpPr>
          <p:nvPr/>
        </p:nvSpPr>
        <p:spPr bwMode="auto">
          <a:xfrm>
            <a:off x="8153400" y="13541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sp>
        <p:nvSpPr>
          <p:cNvPr id="2064" name="TextBox 19"/>
          <p:cNvSpPr txBox="1">
            <a:spLocks noChangeArrowheads="1"/>
          </p:cNvSpPr>
          <p:nvPr/>
        </p:nvSpPr>
        <p:spPr bwMode="auto">
          <a:xfrm>
            <a:off x="4864100" y="45037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pic>
        <p:nvPicPr>
          <p:cNvPr id="2" name="图片 1" descr="ZTE_logo_CN含色值-01"/>
          <p:cNvPicPr>
            <a:picLocks noChangeAspect="1"/>
          </p:cNvPicPr>
          <p:nvPr/>
        </p:nvPicPr>
        <p:blipFill>
          <a:blip r:embed="rId3"/>
          <a:stretch>
            <a:fillRect/>
          </a:stretch>
        </p:blipFill>
        <p:spPr>
          <a:xfrm>
            <a:off x="7103745" y="303530"/>
            <a:ext cx="1878330" cy="7131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grpSp>
        <p:nvGrpSpPr>
          <p:cNvPr id="12" name="组 5"/>
          <p:cNvGrpSpPr/>
          <p:nvPr/>
        </p:nvGrpSpPr>
        <p:grpSpPr bwMode="auto">
          <a:xfrm>
            <a:off x="9364663" y="5135563"/>
            <a:ext cx="1392237" cy="1317625"/>
            <a:chOff x="0" y="0"/>
            <a:chExt cx="1392554" cy="989008"/>
          </a:xfrm>
        </p:grpSpPr>
        <p:grpSp>
          <p:nvGrpSpPr>
            <p:cNvPr id="13" name="组 6"/>
            <p:cNvGrpSpPr/>
            <p:nvPr/>
          </p:nvGrpSpPr>
          <p:grpSpPr bwMode="auto">
            <a:xfrm>
              <a:off x="0" y="0"/>
              <a:ext cx="935250" cy="253805"/>
              <a:chOff x="0" y="0"/>
              <a:chExt cx="935250" cy="253805"/>
            </a:xfrm>
          </p:grpSpPr>
          <p:sp>
            <p:nvSpPr>
              <p:cNvPr id="19"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4" name="组 9"/>
            <p:cNvGrpSpPr/>
            <p:nvPr/>
          </p:nvGrpSpPr>
          <p:grpSpPr bwMode="auto">
            <a:xfrm>
              <a:off x="0" y="372963"/>
              <a:ext cx="1198835" cy="254997"/>
              <a:chOff x="0" y="-497"/>
              <a:chExt cx="1198835" cy="254997"/>
            </a:xfrm>
          </p:grpSpPr>
          <p:sp>
            <p:nvSpPr>
              <p:cNvPr id="17"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8"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15"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6"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457200" rtl="0" eaLnBrk="0" fontAlgn="base" hangingPunct="0">
        <a:spcBef>
          <a:spcPct val="0"/>
        </a:spcBef>
        <a:spcAft>
          <a:spcPct val="0"/>
        </a:spcAft>
        <a:defRPr sz="24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ZTE-PPT-16x9-03"/>
          <p:cNvPicPr>
            <a:picLocks noChangeAspect="1" noChangeArrowheads="1"/>
          </p:cNvPicPr>
          <p:nvPr/>
        </p:nvPicPr>
        <p:blipFill>
          <a:blip r:embed="rId4" cstate="print"/>
          <a:srcRect/>
          <a:stretch>
            <a:fillRect/>
          </a:stretch>
        </p:blipFill>
        <p:spPr bwMode="auto">
          <a:xfrm>
            <a:off x="-4763" y="1716088"/>
            <a:ext cx="9144001" cy="5143500"/>
          </a:xfrm>
          <a:prstGeom prst="rect">
            <a:avLst/>
          </a:prstGeom>
          <a:noFill/>
          <a:ln w="9525">
            <a:noFill/>
            <a:miter lim="800000"/>
            <a:headEnd/>
            <a:tailEnd/>
          </a:ln>
        </p:spPr>
      </p:pic>
      <p:sp>
        <p:nvSpPr>
          <p:cNvPr id="6147" name="TextBox 16"/>
          <p:cNvSpPr txBox="1">
            <a:spLocks noChangeArrowheads="1"/>
          </p:cNvSpPr>
          <p:nvPr/>
        </p:nvSpPr>
        <p:spPr bwMode="auto">
          <a:xfrm>
            <a:off x="5059363" y="6564313"/>
            <a:ext cx="2190750" cy="169862"/>
          </a:xfrm>
          <a:prstGeom prst="rect">
            <a:avLst/>
          </a:prstGeom>
          <a:noFill/>
          <a:ln w="9525" cap="flat" cmpd="sng">
            <a:noFill/>
            <a:bevel/>
          </a:ln>
          <a:effectLst/>
        </p:spPr>
        <p:txBody>
          <a:bodyPr lIns="0" tIns="0" rIns="0" bIns="0"/>
          <a:lstStyle/>
          <a:p>
            <a:pPr>
              <a:defRPr/>
            </a:pPr>
            <a:r>
              <a:rPr lang="en-US" sz="600" dirty="0">
                <a:solidFill>
                  <a:srgbClr val="7F7F7F"/>
                </a:solidFill>
                <a:latin typeface="Arial" panose="020B0604020202020204" pitchFamily="34" charset="0"/>
                <a:cs typeface="Arial" panose="020B0604020202020204" pitchFamily="34" charset="0"/>
              </a:rPr>
              <a:t>© ZTE </a:t>
            </a:r>
            <a:r>
              <a:rPr lang="en-US" sz="600" dirty="0" smtClean="0">
                <a:solidFill>
                  <a:srgbClr val="7F7F7F"/>
                </a:solidFill>
                <a:latin typeface="Arial" panose="020B0604020202020204" pitchFamily="34" charset="0"/>
                <a:cs typeface="Arial" panose="020B0604020202020204" pitchFamily="34" charset="0"/>
              </a:rPr>
              <a:t>All </a:t>
            </a:r>
            <a:r>
              <a:rPr lang="en-US" sz="600" dirty="0">
                <a:solidFill>
                  <a:srgbClr val="7F7F7F"/>
                </a:solidFill>
                <a:latin typeface="Arial" panose="020B0604020202020204" pitchFamily="34" charset="0"/>
                <a:cs typeface="Arial" panose="020B0604020202020204" pitchFamily="34" charset="0"/>
              </a:rPr>
              <a:t>rights reserved</a:t>
            </a:r>
            <a:endParaRPr lang="en-US" sz="600" dirty="0">
              <a:solidFill>
                <a:srgbClr val="7F7F7F"/>
              </a:solidFill>
              <a:latin typeface="Arial" panose="020B0604020202020204" pitchFamily="34" charset="0"/>
              <a:cs typeface="Arial" panose="020B0604020202020204" pitchFamily="34" charset="0"/>
            </a:endParaRPr>
          </a:p>
        </p:txBody>
      </p:sp>
      <p:sp>
        <p:nvSpPr>
          <p:cNvPr id="6148"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Size：24-32pt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Size：18pt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6158" name="Slide Number Placeholder 5"/>
          <p:cNvSpPr>
            <a:spLocks noGrp="1" noChangeArrowheads="1"/>
          </p:cNvSpPr>
          <p:nvPr/>
        </p:nvSpPr>
        <p:spPr bwMode="auto">
          <a:xfrm>
            <a:off x="238125" y="6540500"/>
            <a:ext cx="419100" cy="365125"/>
          </a:xfrm>
          <a:prstGeom prst="rect">
            <a:avLst/>
          </a:prstGeom>
          <a:noFill/>
          <a:ln w="9525">
            <a:noFill/>
            <a:miter lim="800000"/>
          </a:ln>
        </p:spPr>
        <p:txBody>
          <a:bodyPr anchor="ctr"/>
          <a:lstStyle/>
          <a:p>
            <a:pPr>
              <a:defRPr/>
            </a:pPr>
            <a:fld id="{08058874-FB71-43B4-AABD-6FDF89E2EF74}" type="slidenum">
              <a:rPr lang="en-US" sz="800">
                <a:solidFill>
                  <a:srgbClr val="404040"/>
                </a:solidFill>
                <a:latin typeface="微软雅黑" panose="020B0503020204020204" charset="-122"/>
                <a:ea typeface="微软雅黑" panose="020B0503020204020204" charset="-122"/>
                <a:cs typeface="Arial" panose="020B0604020202020204" pitchFamily="34" charset="0"/>
              </a:rPr>
            </a:fld>
            <a:endParaRPr lang="en-US" sz="800">
              <a:solidFill>
                <a:srgbClr val="404040"/>
              </a:solidFill>
              <a:latin typeface="微软雅黑" panose="020B0503020204020204" charset="-122"/>
              <a:ea typeface="微软雅黑" panose="020B0503020204020204" charset="-122"/>
              <a:cs typeface="Arial" panose="020B0604020202020204" pitchFamily="34" charset="0"/>
            </a:endParaRPr>
          </a:p>
        </p:txBody>
      </p:sp>
      <p:sp>
        <p:nvSpPr>
          <p:cNvPr id="6159" name="TextBox 18"/>
          <p:cNvSpPr txBox="1">
            <a:spLocks noChangeArrowheads="1"/>
          </p:cNvSpPr>
          <p:nvPr/>
        </p:nvSpPr>
        <p:spPr bwMode="auto">
          <a:xfrm>
            <a:off x="8341995" y="215900"/>
            <a:ext cx="640715" cy="405130"/>
          </a:xfrm>
          <a:prstGeom prst="rect">
            <a:avLst/>
          </a:prstGeom>
          <a:noFill/>
          <a:ln w="9525">
            <a:noFill/>
            <a:miter lim="800000"/>
          </a:ln>
        </p:spPr>
        <p:txBody>
          <a:bodyPr lIns="0" tIns="0" rIns="0" bIns="0"/>
          <a:lstStyle/>
          <a:p>
            <a:pPr>
              <a:defRPr/>
            </a:pPr>
            <a:r>
              <a:rPr lang="zh-CN" altLang="en-US" sz="1000" b="1" dirty="0" smtClean="0">
                <a:solidFill>
                  <a:srgbClr val="404040"/>
                </a:solidFill>
                <a:latin typeface="微软雅黑" panose="020B0503020204020204" charset="-122"/>
                <a:ea typeface="Heiti SC Light"/>
                <a:cs typeface="Heiti SC Light"/>
              </a:rPr>
              <a:t>内部公开</a:t>
            </a:r>
            <a:r>
              <a:rPr lang="en-US" sz="1000" b="1" dirty="0" smtClean="0">
                <a:solidFill>
                  <a:srgbClr val="404040"/>
                </a:solidFill>
                <a:latin typeface="微软雅黑" panose="020B0503020204020204" charset="-122"/>
                <a:ea typeface="Heiti SC Light"/>
                <a:cs typeface="Heiti SC Light"/>
              </a:rPr>
              <a:t>▲</a:t>
            </a:r>
            <a:endParaRPr lang="en-US" sz="1000" b="1" dirty="0">
              <a:solidFill>
                <a:srgbClr val="404040"/>
              </a:solidFill>
              <a:latin typeface="微软雅黑" panose="020B0503020204020204" charset="-122"/>
              <a:ea typeface="Heiti SC Light"/>
              <a:cs typeface="Heiti SC Light"/>
            </a:endParaRPr>
          </a:p>
        </p:txBody>
      </p:sp>
      <p:sp>
        <p:nvSpPr>
          <p:cNvPr id="3080" name="标题占位符 1"/>
          <p:cNvSpPr>
            <a:spLocks noGrp="1" noChangeArrowheads="1"/>
          </p:cNvSpPr>
          <p:nvPr>
            <p:ph type="title"/>
          </p:nvPr>
        </p:nvSpPr>
        <p:spPr bwMode="auto">
          <a:xfrm>
            <a:off x="333375" y="455613"/>
            <a:ext cx="8516938" cy="962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081" name="文本占位符 2"/>
          <p:cNvSpPr>
            <a:spLocks noGrp="1" noChangeArrowheads="1"/>
          </p:cNvSpPr>
          <p:nvPr>
            <p:ph type="body" idx="1"/>
          </p:nvPr>
        </p:nvSpPr>
        <p:spPr bwMode="auto">
          <a:xfrm>
            <a:off x="358775" y="1600200"/>
            <a:ext cx="8491538" cy="4252913"/>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grpSp>
        <p:nvGrpSpPr>
          <p:cNvPr id="18" name="组 5"/>
          <p:cNvGrpSpPr/>
          <p:nvPr/>
        </p:nvGrpSpPr>
        <p:grpSpPr bwMode="auto">
          <a:xfrm>
            <a:off x="9364663" y="5135563"/>
            <a:ext cx="1392237" cy="1317625"/>
            <a:chOff x="0" y="0"/>
            <a:chExt cx="1392554" cy="989008"/>
          </a:xfrm>
        </p:grpSpPr>
        <p:grpSp>
          <p:nvGrpSpPr>
            <p:cNvPr id="19" name="组 6"/>
            <p:cNvGrpSpPr/>
            <p:nvPr/>
          </p:nvGrpSpPr>
          <p:grpSpPr bwMode="auto">
            <a:xfrm>
              <a:off x="0" y="0"/>
              <a:ext cx="935250" cy="253805"/>
              <a:chOff x="0" y="0"/>
              <a:chExt cx="935250" cy="253805"/>
            </a:xfrm>
          </p:grpSpPr>
          <p:sp>
            <p:nvSpPr>
              <p:cNvPr id="25"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6"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20" name="组 9"/>
            <p:cNvGrpSpPr/>
            <p:nvPr/>
          </p:nvGrpSpPr>
          <p:grpSpPr bwMode="auto">
            <a:xfrm>
              <a:off x="0" y="372963"/>
              <a:ext cx="1198835" cy="254997"/>
              <a:chOff x="0" y="-497"/>
              <a:chExt cx="1198835" cy="254997"/>
            </a:xfrm>
          </p:grpSpPr>
          <p:sp>
            <p:nvSpPr>
              <p:cNvPr id="23"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4"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457200" rtl="0" eaLnBrk="0" fontAlgn="base" hangingPunct="0">
        <a:spcBef>
          <a:spcPct val="0"/>
        </a:spcBef>
        <a:spcAft>
          <a:spcPct val="0"/>
        </a:spcAft>
        <a:defRPr sz="2400">
          <a:solidFill>
            <a:schemeClr val="bg2"/>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457200" rtl="0" eaLnBrk="0" fontAlgn="base" hangingPunct="0">
        <a:spcBef>
          <a:spcPct val="0"/>
        </a:spcBef>
        <a:spcAft>
          <a:spcPct val="0"/>
        </a:spcAft>
        <a:defRPr sz="6000">
          <a:solidFill>
            <a:schemeClr val="tx1"/>
          </a:solidFill>
          <a:latin typeface="+mn-ea"/>
          <a:ea typeface="+mn-ea"/>
          <a:cs typeface="+mj-cs"/>
        </a:defRPr>
      </a:lvl1pPr>
      <a:lvl2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2pPr>
      <a:lvl3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3pPr>
      <a:lvl4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4pPr>
      <a:lvl5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5122" name="Text Placeholder 2"/>
          <p:cNvSpPr>
            <a:spLocks noGrp="1"/>
          </p:cNvSpPr>
          <p:nvPr>
            <p:ph type="body" sz="quarter" idx="4294967295"/>
          </p:nvPr>
        </p:nvSpPr>
        <p:spPr>
          <a:xfrm>
            <a:off x="336550" y="2820988"/>
            <a:ext cx="4478338" cy="1343025"/>
          </a:xfrm>
          <a:prstGeom prst="rect">
            <a:avLst/>
          </a:prstGeom>
        </p:spPr>
        <p:txBody>
          <a:bodyPr/>
          <a:lstStyle/>
          <a:p>
            <a:pPr marL="0" indent="0" eaLnBrk="1" hangingPunct="1">
              <a:buFont typeface="Arial" panose="020B0604020202020204" pitchFamily="34" charset="0"/>
              <a:buNone/>
            </a:pPr>
            <a:endParaRPr lang="en-US" altLang="zh-CN" sz="1400" smtClean="0">
              <a:solidFill>
                <a:srgbClr val="FFFFFF"/>
              </a:solidFill>
              <a:latin typeface="微软雅黑" panose="020B0503020204020204" charset="-122"/>
              <a:ea typeface="Heiti SC Light"/>
              <a:cs typeface="Heiti SC Light"/>
            </a:endParaRPr>
          </a:p>
        </p:txBody>
      </p:sp>
      <p:sp>
        <p:nvSpPr>
          <p:cNvPr id="5123" name="Subtitle 1"/>
          <p:cNvSpPr>
            <a:spLocks noGrp="1"/>
          </p:cNvSpPr>
          <p:nvPr>
            <p:ph type="subTitle" idx="4294967295"/>
          </p:nvPr>
        </p:nvSpPr>
        <p:spPr>
          <a:xfrm>
            <a:off x="336550" y="1147763"/>
            <a:ext cx="6400800" cy="749300"/>
          </a:xfrm>
          <a:prstGeom prst="rect">
            <a:avLst/>
          </a:prstGeom>
        </p:spPr>
        <p:txBody>
          <a:bodyPr/>
          <a:lstStyle/>
          <a:p>
            <a:pPr marL="0" indent="0" eaLnBrk="1" hangingPunct="1">
              <a:buFont typeface="Arial" panose="020B0604020202020204" pitchFamily="34" charset="0"/>
              <a:buNone/>
            </a:pPr>
            <a:r>
              <a:rPr lang="zh-CN" altLang="en-US" dirty="0" smtClean="0">
                <a:solidFill>
                  <a:srgbClr val="8CC63E"/>
                </a:solidFill>
              </a:rPr>
              <a:t>基于</a:t>
            </a:r>
            <a:r>
              <a:rPr lang="en-US" altLang="zh-CN" dirty="0" smtClean="0">
                <a:solidFill>
                  <a:srgbClr val="8CC63E"/>
                </a:solidFill>
              </a:rPr>
              <a:t>MySQL 8.0</a:t>
            </a:r>
            <a:r>
              <a:rPr lang="zh-CN" altLang="en-US" dirty="0" smtClean="0">
                <a:solidFill>
                  <a:srgbClr val="8CC63E"/>
                </a:solidFill>
              </a:rPr>
              <a:t>的实现</a:t>
            </a:r>
            <a:endParaRPr lang="zh-CN" altLang="en-US" dirty="0" smtClean="0">
              <a:solidFill>
                <a:srgbClr val="8CC63E"/>
              </a:solidFill>
            </a:endParaRPr>
          </a:p>
        </p:txBody>
      </p:sp>
      <p:sp>
        <p:nvSpPr>
          <p:cNvPr id="5124" name="Title 3"/>
          <p:cNvSpPr>
            <a:spLocks noGrp="1"/>
          </p:cNvSpPr>
          <p:nvPr>
            <p:ph type="ctrTitle" idx="4294967295"/>
          </p:nvPr>
        </p:nvSpPr>
        <p:spPr>
          <a:xfrm>
            <a:off x="336550" y="542925"/>
            <a:ext cx="6400800" cy="592138"/>
          </a:xfrm>
          <a:prstGeom prst="rect">
            <a:avLst/>
          </a:prstGeom>
        </p:spPr>
        <p:txBody>
          <a:bodyPr/>
          <a:lstStyle/>
          <a:p>
            <a:pPr eaLnBrk="1" hangingPunct="1"/>
            <a:r>
              <a:rPr lang="zh-CN" altLang="en-US" b="1" dirty="0" smtClean="0">
                <a:solidFill>
                  <a:schemeClr val="bg1"/>
                </a:solidFill>
              </a:rPr>
              <a:t>数据库查询优化</a:t>
            </a:r>
            <a:endParaRPr lang="zh-CN" altLang="en-US"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存储引擎实现：</a:t>
            </a:r>
            <a:br>
              <a:rPr lang="zh-CN" altLang="en-US"/>
            </a:br>
            <a:r>
              <a:rPr lang="zh-CN" altLang="en-US"/>
              <a:t>表组织方式</a:t>
            </a: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t>索引组织表</a:t>
            </a:r>
            <a:endParaRPr lang="zh-CN" altLang="en-US"/>
          </a:p>
          <a:p>
            <a:pPr lvl="1"/>
            <a:r>
              <a:rPr lang="zh-CN" altLang="en-US" sz="2400"/>
              <a:t>数据本身按照索引顺序排列</a:t>
            </a:r>
            <a:endParaRPr lang="zh-CN" altLang="en-US" sz="2400"/>
          </a:p>
          <a:p>
            <a:pPr lvl="1"/>
            <a:r>
              <a:rPr lang="en-US" altLang="zh-CN"/>
              <a:t>InnoDB</a:t>
            </a:r>
            <a:r>
              <a:rPr lang="zh-CN" altLang="en-US"/>
              <a:t>是索引组织的，</a:t>
            </a:r>
            <a:r>
              <a:rPr lang="en-US" altLang="zh-CN"/>
              <a:t>oracle</a:t>
            </a:r>
            <a:r>
              <a:rPr lang="zh-CN" altLang="en-US"/>
              <a:t>和</a:t>
            </a:r>
            <a:r>
              <a:rPr lang="en-US" altLang="zh-CN"/>
              <a:t>pg</a:t>
            </a:r>
            <a:r>
              <a:rPr lang="zh-CN" altLang="en-US"/>
              <a:t>等也支持索引组织表</a:t>
            </a:r>
            <a:endParaRPr lang="zh-CN" altLang="en-US"/>
          </a:p>
          <a:p>
            <a:r>
              <a:rPr lang="zh-CN" altLang="en-US"/>
              <a:t>堆组织表</a:t>
            </a:r>
            <a:endParaRPr lang="zh-CN" altLang="en-US"/>
          </a:p>
          <a:p>
            <a:pPr lvl="1"/>
            <a:r>
              <a:rPr lang="zh-CN" altLang="en-US"/>
              <a:t>数据无序排列</a:t>
            </a:r>
            <a:endParaRPr lang="zh-CN" altLang="en-US"/>
          </a:p>
          <a:p>
            <a:pPr lvl="1"/>
            <a:r>
              <a:rPr lang="en-US" altLang="zh-CN"/>
              <a:t>oracle</a:t>
            </a:r>
            <a:r>
              <a:rPr lang="zh-CN" altLang="en-US"/>
              <a:t>和</a:t>
            </a:r>
            <a:r>
              <a:rPr lang="en-US" altLang="zh-CN"/>
              <a:t>pg</a:t>
            </a:r>
            <a:r>
              <a:rPr lang="zh-CN" altLang="en-US"/>
              <a:t>支持堆表，</a:t>
            </a:r>
            <a:r>
              <a:rPr lang="en-US" altLang="zh-CN"/>
              <a:t>InnoDB</a:t>
            </a:r>
            <a:r>
              <a:rPr lang="zh-CN" altLang="en-US"/>
              <a:t>不支持</a:t>
            </a:r>
            <a:endParaRPr lang="zh-CN" altLang="en-US"/>
          </a:p>
          <a:p>
            <a:pPr lvl="0"/>
            <a:r>
              <a:rPr lang="zh-CN" altLang="en-US"/>
              <a:t>影响：插入方式，查询方式</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存储引擎实现：</a:t>
            </a:r>
            <a:br>
              <a:rPr lang="zh-CN" altLang="en-US"/>
            </a:br>
            <a:r>
              <a:rPr lang="zh-CN" altLang="en-US"/>
              <a:t>索引结构</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solidFill>
                  <a:srgbClr val="FF0000"/>
                </a:solidFill>
              </a:rPr>
              <a:t>B</a:t>
            </a:r>
            <a:r>
              <a:rPr lang="zh-CN" altLang="en-US">
                <a:solidFill>
                  <a:srgbClr val="FF0000"/>
                </a:solidFill>
              </a:rPr>
              <a:t>树索引</a:t>
            </a:r>
            <a:endParaRPr lang="zh-CN" altLang="en-US"/>
          </a:p>
          <a:p>
            <a:pPr lvl="1"/>
            <a:r>
              <a:rPr lang="en-US" altLang="zh-CN" sz="2400"/>
              <a:t>B</a:t>
            </a:r>
            <a:r>
              <a:rPr lang="zh-CN" altLang="en-US" sz="2400"/>
              <a:t>树结构，非页节点存储索引键，页节点存储数据</a:t>
            </a:r>
            <a:r>
              <a:rPr lang="en-US" altLang="zh-CN" sz="2400"/>
              <a:t>/</a:t>
            </a:r>
            <a:r>
              <a:rPr lang="zh-CN" altLang="en-US" sz="2400"/>
              <a:t>指针</a:t>
            </a:r>
            <a:r>
              <a:rPr lang="en-US" altLang="zh-CN" sz="2400"/>
              <a:t>/</a:t>
            </a:r>
            <a:r>
              <a:rPr lang="zh-CN" altLang="en-US" sz="2400"/>
              <a:t>主键值</a:t>
            </a:r>
            <a:endParaRPr lang="zh-CN" altLang="en-US" sz="2400"/>
          </a:p>
          <a:p>
            <a:pPr lvl="1"/>
            <a:r>
              <a:rPr lang="zh-CN" altLang="en-US" sz="2400"/>
              <a:t>有序排列，适合范围查询</a:t>
            </a:r>
            <a:endParaRPr lang="zh-CN" altLang="en-US"/>
          </a:p>
          <a:p>
            <a:r>
              <a:rPr lang="zh-CN" altLang="en-US">
                <a:solidFill>
                  <a:schemeClr val="tx1"/>
                </a:solidFill>
              </a:rPr>
              <a:t>哈希索引</a:t>
            </a:r>
            <a:endParaRPr lang="zh-CN" altLang="en-US"/>
          </a:p>
          <a:p>
            <a:pPr lvl="1"/>
            <a:r>
              <a:rPr lang="zh-CN" altLang="en-US"/>
              <a:t>按索引的哈希值排列</a:t>
            </a:r>
            <a:endParaRPr lang="zh-CN" altLang="en-US"/>
          </a:p>
          <a:p>
            <a:pPr lvl="1"/>
            <a:r>
              <a:rPr lang="zh-CN" altLang="en-US"/>
              <a:t>点查询效率高</a:t>
            </a:r>
            <a:endParaRPr lang="zh-CN" altLang="en-US"/>
          </a:p>
          <a:p>
            <a:pPr lvl="0"/>
            <a:r>
              <a:rPr lang="zh-CN" altLang="en-US"/>
              <a:t>其它索引类型</a:t>
            </a:r>
            <a:endParaRPr lang="zh-CN" altLang="en-US"/>
          </a:p>
          <a:p>
            <a:pPr lvl="1"/>
            <a:r>
              <a:rPr lang="en-US" altLang="zh-CN"/>
              <a:t>R-Tree</a:t>
            </a:r>
            <a:r>
              <a:rPr lang="zh-CN" altLang="en-US"/>
              <a:t>，空间位置结构</a:t>
            </a:r>
            <a:endParaRPr lang="zh-CN" altLang="en-US"/>
          </a:p>
          <a:p>
            <a:pPr lvl="1"/>
            <a:r>
              <a:rPr lang="en-US" altLang="zh-CN"/>
              <a:t>LSM-Tree</a:t>
            </a:r>
            <a:r>
              <a:rPr lang="zh-CN" altLang="en-US"/>
              <a:t>，多层存储结构，写入优化</a:t>
            </a:r>
            <a:endParaRPr lang="zh-CN" altLang="en-US"/>
          </a:p>
          <a:p>
            <a:pPr lvl="1"/>
            <a:r>
              <a:rPr lang="en-US" altLang="zh-CN"/>
              <a:t>...</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存储引擎实现：</a:t>
            </a:r>
            <a:br>
              <a:rPr lang="zh-CN" altLang="en-US"/>
            </a:br>
            <a:r>
              <a:rPr lang="zh-CN" altLang="en-US"/>
              <a:t>索引类型</a:t>
            </a: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solidFill>
                  <a:schemeClr val="tx1"/>
                </a:solidFill>
              </a:rPr>
              <a:t>主键</a:t>
            </a:r>
            <a:r>
              <a:rPr lang="en-US" altLang="zh-CN">
                <a:solidFill>
                  <a:schemeClr val="tx1"/>
                </a:solidFill>
              </a:rPr>
              <a:t>/</a:t>
            </a:r>
            <a:r>
              <a:rPr lang="zh-CN" altLang="en-US">
                <a:solidFill>
                  <a:schemeClr val="tx1"/>
                </a:solidFill>
              </a:rPr>
              <a:t>唯一非空索引</a:t>
            </a:r>
            <a:endParaRPr lang="zh-CN" altLang="en-US"/>
          </a:p>
          <a:p>
            <a:pPr lvl="1"/>
            <a:r>
              <a:rPr lang="zh-CN" altLang="en-US" sz="2400"/>
              <a:t>等值查询仅有唯一结果</a:t>
            </a:r>
            <a:endParaRPr lang="zh-CN" altLang="en-US"/>
          </a:p>
          <a:p>
            <a:r>
              <a:rPr lang="zh-CN" altLang="en-US">
                <a:solidFill>
                  <a:schemeClr val="tx1"/>
                </a:solidFill>
              </a:rPr>
              <a:t>唯一索引</a:t>
            </a:r>
            <a:endParaRPr lang="zh-CN" altLang="en-US"/>
          </a:p>
          <a:p>
            <a:pPr lvl="1"/>
            <a:r>
              <a:rPr lang="zh-CN" altLang="en-US"/>
              <a:t>一般等值查询仅有唯一结果，但</a:t>
            </a:r>
            <a:r>
              <a:rPr lang="en-US" altLang="zh-CN"/>
              <a:t>nul</a:t>
            </a:r>
            <a:r>
              <a:rPr lang="zh-CN" altLang="en-US"/>
              <a:t>值可以对应多个结果</a:t>
            </a:r>
            <a:endParaRPr lang="zh-CN" altLang="en-US"/>
          </a:p>
          <a:p>
            <a:pPr lvl="0"/>
            <a:r>
              <a:rPr lang="zh-CN" altLang="en-US"/>
              <a:t>普通索引</a:t>
            </a:r>
            <a:endParaRPr lang="zh-CN" altLang="en-US"/>
          </a:p>
          <a:p>
            <a:pPr lvl="1"/>
            <a:r>
              <a:rPr lang="zh-CN" altLang="en-US"/>
              <a:t>等值查询可以对应多个结果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1</a:t>
            </a:r>
            <a:r>
              <a:rPr lang="zh-CN" altLang="en-US"/>
              <a:t>）</a:t>
            </a:r>
            <a:br>
              <a:rPr lang="zh-CN" altLang="en-US"/>
            </a:br>
            <a:r>
              <a:rPr lang="zh-CN" altLang="en-US"/>
              <a:t>索引使用分类</a:t>
            </a:r>
            <a:endParaRPr lang="zh-CN" altLang="en-US"/>
          </a:p>
        </p:txBody>
      </p:sp>
      <p:sp>
        <p:nvSpPr>
          <p:cNvPr id="3" name="内容占位符 2"/>
          <p:cNvSpPr>
            <a:spLocks noGrp="1"/>
          </p:cNvSpPr>
          <p:nvPr>
            <p:ph sz="half" idx="1"/>
          </p:nvPr>
        </p:nvSpPr>
        <p:spPr>
          <a:xfrm>
            <a:off x="333375" y="1417955"/>
            <a:ext cx="8518525" cy="4566285"/>
          </a:xfrm>
        </p:spPr>
        <p:txBody>
          <a:bodyPr/>
          <a:p>
            <a:r>
              <a:rPr lang="en-US" altLang="zh-CN" sz="2000"/>
              <a:t>使用全表扫描进行查询</a:t>
            </a:r>
            <a:endParaRPr lang="en-US" altLang="zh-CN" sz="2000"/>
          </a:p>
          <a:p>
            <a:pPr marL="0" indent="0">
              <a:buNone/>
            </a:pPr>
            <a:r>
              <a:rPr lang="en-US" altLang="zh-CN" sz="2000"/>
              <a:t>这种执行方式很好理解，就是把表的每一行记录都扫一遍，把符合搜索条件的记录加入到结果集就完了。不管是啥查询都可以使用这种方式执行，当然，这种也是最</a:t>
            </a:r>
            <a:r>
              <a:rPr lang="zh-CN" altLang="en-US" sz="2000"/>
              <a:t>单一</a:t>
            </a:r>
            <a:r>
              <a:rPr lang="en-US" altLang="zh-CN" sz="2000"/>
              <a:t>的执行方式。</a:t>
            </a:r>
            <a:endParaRPr lang="en-US" altLang="zh-CN" sz="2000"/>
          </a:p>
          <a:p>
            <a:r>
              <a:rPr lang="en-US" altLang="zh-CN" sz="2000"/>
              <a:t>使用索引进行查询</a:t>
            </a:r>
            <a:endParaRPr lang="en-US" altLang="zh-CN" sz="2000"/>
          </a:p>
          <a:p>
            <a:pPr marL="0" indent="0">
              <a:buNone/>
            </a:pPr>
            <a:r>
              <a:rPr lang="en-US" altLang="zh-CN" sz="2000"/>
              <a:t>因为直接使用全表扫描的方式执行查询要遍历好多记录，所以代价可能太大了。如果查询语句中的搜索条件可以使用到某个索引，那直接使用索引来执行查询可能会加快查询执行的时间。使用索引来执行查询的方式</a:t>
            </a:r>
            <a:r>
              <a:rPr lang="zh-CN" altLang="en-US" sz="2000"/>
              <a:t>比较多</a:t>
            </a:r>
            <a:r>
              <a:rPr lang="en-US" altLang="zh-CN" sz="2000"/>
              <a:t>，又可以细分为许多种类：</a:t>
            </a:r>
            <a:endParaRPr lang="en-US" altLang="zh-CN" sz="2000"/>
          </a:p>
          <a:p>
            <a:pPr>
              <a:buFont typeface="Wingdings" panose="05000000000000000000" charset="0"/>
              <a:buChar char="ü"/>
            </a:pPr>
            <a:r>
              <a:rPr lang="en-US" altLang="zh-CN" sz="2000"/>
              <a:t>针对主键或唯一二级索引的等值查询</a:t>
            </a:r>
            <a:endParaRPr lang="en-US" altLang="zh-CN" sz="2000"/>
          </a:p>
          <a:p>
            <a:pPr>
              <a:buFont typeface="Wingdings" panose="05000000000000000000" charset="0"/>
              <a:buChar char="ü"/>
            </a:pPr>
            <a:r>
              <a:rPr lang="en-US" altLang="zh-CN" sz="2000"/>
              <a:t>针对普通二级索引的等值查询</a:t>
            </a:r>
            <a:endParaRPr lang="en-US" altLang="zh-CN" sz="2000"/>
          </a:p>
          <a:p>
            <a:pPr>
              <a:buFont typeface="Wingdings" panose="05000000000000000000" charset="0"/>
              <a:buChar char="ü"/>
            </a:pPr>
            <a:r>
              <a:rPr lang="en-US" altLang="zh-CN" sz="2000"/>
              <a:t>针对索引列的范围查询</a:t>
            </a:r>
            <a:endParaRPr lang="en-US" altLang="zh-CN" sz="2000"/>
          </a:p>
          <a:p>
            <a:pPr>
              <a:buFont typeface="Wingdings" panose="05000000000000000000" charset="0"/>
              <a:buChar char="ü"/>
            </a:pPr>
            <a:r>
              <a:rPr lang="en-US" altLang="zh-CN" sz="2000"/>
              <a:t>直接扫描整个索引</a:t>
            </a:r>
            <a:endParaRPr lang="en-US" altLang="zh-CN" sz="2000"/>
          </a:p>
          <a:p>
            <a:pPr lvl="1"/>
            <a:endParaRPr lang="en-US" altLang="zh-CN"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1</a:t>
            </a:r>
            <a:r>
              <a:rPr lang="zh-CN" altLang="en-US"/>
              <a:t>）</a:t>
            </a:r>
            <a:br>
              <a:rPr lang="zh-CN" altLang="en-US"/>
            </a:br>
            <a:r>
              <a:rPr lang="zh-CN" altLang="en-US"/>
              <a:t>等值查询</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const, eq_ref</a:t>
            </a:r>
            <a:r>
              <a:rPr lang="zh-CN" altLang="en-US"/>
              <a:t>（常量级别）</a:t>
            </a:r>
            <a:endParaRPr lang="en-US" altLang="zh-CN"/>
          </a:p>
          <a:p>
            <a:pPr lvl="1"/>
            <a:r>
              <a:rPr lang="en-US" altLang="zh-CN"/>
              <a:t>select * from tb1 where id = 7;</a:t>
            </a:r>
            <a:endParaRPr lang="en-US" altLang="zh-CN"/>
          </a:p>
          <a:p>
            <a:pPr lvl="1"/>
            <a:r>
              <a:rPr lang="en-US" altLang="zh-CN"/>
              <a:t>select * from tb1 where name='hp' and tel='1234567';</a:t>
            </a:r>
            <a:endParaRPr lang="en-US" altLang="zh-CN"/>
          </a:p>
          <a:p>
            <a:pPr lvl="1"/>
            <a:r>
              <a:rPr lang="zh-CN" altLang="en-US"/>
              <a:t>主键</a:t>
            </a:r>
            <a:r>
              <a:rPr lang="en-US" altLang="zh-CN"/>
              <a:t>/</a:t>
            </a:r>
            <a:r>
              <a:rPr lang="zh-CN" altLang="en-US"/>
              <a:t>唯一索引上的等值查询</a:t>
            </a:r>
            <a:endParaRPr lang="en-US" altLang="zh-CN"/>
          </a:p>
          <a:p>
            <a:pPr lvl="1"/>
            <a:endParaRPr lang="en-US" altLang="zh-CN"/>
          </a:p>
        </p:txBody>
      </p:sp>
      <p:sp>
        <p:nvSpPr>
          <p:cNvPr id="4" name="文本框 3"/>
          <p:cNvSpPr txBox="1"/>
          <p:nvPr/>
        </p:nvSpPr>
        <p:spPr>
          <a:xfrm>
            <a:off x="586105" y="4112895"/>
            <a:ext cx="7263765" cy="1322070"/>
          </a:xfrm>
          <a:prstGeom prst="rect">
            <a:avLst/>
          </a:prstGeom>
          <a:noFill/>
        </p:spPr>
        <p:txBody>
          <a:bodyPr wrap="square" rtlCol="0" anchor="t">
            <a:spAutoFit/>
          </a:bodyPr>
          <a:p>
            <a:r>
              <a:rPr lang="zh-CN" altLang="en-US" sz="2000"/>
              <a:t>效率：</a:t>
            </a:r>
            <a:endParaRPr lang="zh-CN" altLang="en-US" sz="2000"/>
          </a:p>
          <a:p>
            <a:r>
              <a:rPr lang="zh-CN" altLang="en-US" sz="2000"/>
              <a:t>主键或者唯一二级索引列与常数的等值比较来定位一条记录是像坐火箭一样快的，所以他们把这种通过主键或者唯一二级索引列来定位一条记录的访问方法定义为： const</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1</a:t>
            </a:r>
            <a:r>
              <a:rPr lang="zh-CN" altLang="en-US"/>
              <a:t>）</a:t>
            </a:r>
            <a:br>
              <a:rPr lang="zh-CN" altLang="en-US"/>
            </a:br>
            <a:r>
              <a:rPr lang="zh-CN" altLang="en-US"/>
              <a:t>等值查询示意</a:t>
            </a:r>
            <a:endParaRPr lang="zh-CN" altLang="en-US"/>
          </a:p>
        </p:txBody>
      </p:sp>
      <p:pic>
        <p:nvPicPr>
          <p:cNvPr id="5" name="图片 4"/>
          <p:cNvPicPr>
            <a:picLocks noChangeAspect="1"/>
          </p:cNvPicPr>
          <p:nvPr/>
        </p:nvPicPr>
        <p:blipFill>
          <a:blip r:embed="rId1"/>
          <a:stretch>
            <a:fillRect/>
          </a:stretch>
        </p:blipFill>
        <p:spPr>
          <a:xfrm>
            <a:off x="1541780" y="1591310"/>
            <a:ext cx="6059805" cy="4405630"/>
          </a:xfrm>
          <a:prstGeom prst="rect">
            <a:avLst/>
          </a:prstGeom>
        </p:spPr>
      </p:pic>
      <p:sp>
        <p:nvSpPr>
          <p:cNvPr id="6" name="文本框 5"/>
          <p:cNvSpPr txBox="1"/>
          <p:nvPr/>
        </p:nvSpPr>
        <p:spPr>
          <a:xfrm>
            <a:off x="354965" y="1454785"/>
            <a:ext cx="1631950" cy="368300"/>
          </a:xfrm>
          <a:prstGeom prst="rect">
            <a:avLst/>
          </a:prstGeom>
          <a:noFill/>
        </p:spPr>
        <p:txBody>
          <a:bodyPr wrap="square" rtlCol="0">
            <a:spAutoFit/>
          </a:bodyPr>
          <a:p>
            <a:r>
              <a:rPr lang="zh-CN" altLang="en-US"/>
              <a:t>主键</a:t>
            </a:r>
            <a:endParaRPr lang="zh-CN" altLang="en-US"/>
          </a:p>
        </p:txBody>
      </p:sp>
      <p:sp>
        <p:nvSpPr>
          <p:cNvPr id="7" name="文本框 6"/>
          <p:cNvSpPr txBox="1"/>
          <p:nvPr/>
        </p:nvSpPr>
        <p:spPr>
          <a:xfrm>
            <a:off x="354965" y="1892300"/>
            <a:ext cx="2540000" cy="922020"/>
          </a:xfrm>
          <a:prstGeom prst="rect">
            <a:avLst/>
          </a:prstGeom>
          <a:noFill/>
        </p:spPr>
        <p:txBody>
          <a:bodyPr wrap="square" rtlCol="0" anchor="t">
            <a:spAutoFit/>
          </a:bodyPr>
          <a:p>
            <a:r>
              <a:rPr lang="zh-CN" altLang="en-US"/>
              <a:t>SELECT * FROM single_table WHERE id = 1438;</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1</a:t>
            </a:r>
            <a:r>
              <a:rPr lang="zh-CN" altLang="en-US"/>
              <a:t>）</a:t>
            </a:r>
            <a:br>
              <a:rPr lang="zh-CN" altLang="en-US"/>
            </a:br>
            <a:r>
              <a:rPr lang="zh-CN" altLang="en-US"/>
              <a:t>等值查询</a:t>
            </a:r>
            <a:endParaRPr lang="zh-CN" altLang="en-US"/>
          </a:p>
        </p:txBody>
      </p:sp>
      <p:sp>
        <p:nvSpPr>
          <p:cNvPr id="3" name="内容占位符 2"/>
          <p:cNvSpPr>
            <a:spLocks noGrp="1"/>
          </p:cNvSpPr>
          <p:nvPr>
            <p:ph sz="half" idx="1"/>
          </p:nvPr>
        </p:nvSpPr>
        <p:spPr>
          <a:xfrm>
            <a:off x="332105" y="1600200"/>
            <a:ext cx="8518525" cy="2308225"/>
          </a:xfrm>
        </p:spPr>
        <p:txBody>
          <a:bodyPr/>
          <a:p>
            <a:r>
              <a:rPr lang="en-US" altLang="zh-CN"/>
              <a:t>ref, ref_or_null</a:t>
            </a:r>
            <a:endParaRPr lang="en-US" altLang="zh-CN"/>
          </a:p>
          <a:p>
            <a:pPr lvl="1"/>
            <a:r>
              <a:rPr lang="en-US" altLang="zh-CN" sz="2400"/>
              <a:t>select * from tb1 where tel='1234567';</a:t>
            </a:r>
            <a:endParaRPr lang="en-US" altLang="zh-CN" sz="2400"/>
          </a:p>
          <a:p>
            <a:pPr lvl="1"/>
            <a:r>
              <a:rPr lang="en-US" altLang="zh-CN" sz="2400"/>
              <a:t>select * from tb1 where (name, tel) = ('hp', 1234567) or name is null;</a:t>
            </a:r>
            <a:endParaRPr lang="en-US" altLang="zh-CN" sz="2400"/>
          </a:p>
          <a:p>
            <a:pPr lvl="1"/>
            <a:r>
              <a:rPr lang="zh-CN" altLang="en-US"/>
              <a:t>非唯一索引上的等值查询，</a:t>
            </a:r>
            <a:r>
              <a:rPr lang="en-US" altLang="zh-CN"/>
              <a:t>(or ... is null)</a:t>
            </a:r>
            <a:endParaRPr lang="en-US" altLang="zh-CN"/>
          </a:p>
          <a:p>
            <a:pPr lvl="1"/>
            <a:endParaRPr lang="en-US" altLang="zh-CN"/>
          </a:p>
        </p:txBody>
      </p:sp>
      <p:sp>
        <p:nvSpPr>
          <p:cNvPr id="4" name="文本框 3"/>
          <p:cNvSpPr txBox="1"/>
          <p:nvPr/>
        </p:nvSpPr>
        <p:spPr>
          <a:xfrm>
            <a:off x="531495" y="4554220"/>
            <a:ext cx="7219315" cy="1630045"/>
          </a:xfrm>
          <a:prstGeom prst="rect">
            <a:avLst/>
          </a:prstGeom>
          <a:noFill/>
        </p:spPr>
        <p:txBody>
          <a:bodyPr wrap="square" rtlCol="0" anchor="t">
            <a:spAutoFit/>
          </a:bodyPr>
          <a:p>
            <a:r>
              <a:rPr lang="zh-CN" altLang="en-US" sz="2000"/>
              <a:t>效率：</a:t>
            </a:r>
            <a:endParaRPr lang="zh-CN" altLang="en-US" sz="2000"/>
          </a:p>
          <a:p>
            <a:r>
              <a:rPr lang="zh-CN" altLang="en-US" sz="2000"/>
              <a:t>使用二级索引找到对应记录的 id 值，然后再回表到聚簇索引中查找完整的用户记录。由于普通二级索引并不限制索引列值的唯一性，所以可能找到多条对应的记录，也就是说使用二级索引来执行查询的代价取决于等值匹配到的二级索引记录条数。</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1</a:t>
            </a:r>
            <a:r>
              <a:rPr lang="zh-CN" altLang="en-US"/>
              <a:t>）</a:t>
            </a:r>
            <a:br>
              <a:rPr lang="zh-CN" altLang="en-US"/>
            </a:br>
            <a:r>
              <a:rPr lang="zh-CN" altLang="en-US"/>
              <a:t>等值查询示意</a:t>
            </a:r>
            <a:endParaRPr lang="zh-CN" altLang="en-US"/>
          </a:p>
        </p:txBody>
      </p:sp>
      <p:sp>
        <p:nvSpPr>
          <p:cNvPr id="6" name="文本框 5"/>
          <p:cNvSpPr txBox="1"/>
          <p:nvPr/>
        </p:nvSpPr>
        <p:spPr>
          <a:xfrm>
            <a:off x="354965" y="1454785"/>
            <a:ext cx="1631950" cy="368300"/>
          </a:xfrm>
          <a:prstGeom prst="rect">
            <a:avLst/>
          </a:prstGeom>
          <a:noFill/>
        </p:spPr>
        <p:txBody>
          <a:bodyPr wrap="square" rtlCol="0">
            <a:spAutoFit/>
          </a:bodyPr>
          <a:p>
            <a:r>
              <a:rPr lang="zh-CN" altLang="en-US"/>
              <a:t>二级索引</a:t>
            </a:r>
            <a:endParaRPr lang="zh-CN" altLang="en-US"/>
          </a:p>
        </p:txBody>
      </p:sp>
      <p:pic>
        <p:nvPicPr>
          <p:cNvPr id="3" name="图片 2"/>
          <p:cNvPicPr>
            <a:picLocks noChangeAspect="1"/>
          </p:cNvPicPr>
          <p:nvPr/>
        </p:nvPicPr>
        <p:blipFill>
          <a:blip r:embed="rId1"/>
          <a:stretch>
            <a:fillRect/>
          </a:stretch>
        </p:blipFill>
        <p:spPr>
          <a:xfrm>
            <a:off x="2246630" y="1765935"/>
            <a:ext cx="6244590" cy="4847590"/>
          </a:xfrm>
          <a:prstGeom prst="rect">
            <a:avLst/>
          </a:prstGeom>
        </p:spPr>
      </p:pic>
      <p:sp>
        <p:nvSpPr>
          <p:cNvPr id="4" name="文本框 3"/>
          <p:cNvSpPr txBox="1"/>
          <p:nvPr/>
        </p:nvSpPr>
        <p:spPr>
          <a:xfrm>
            <a:off x="110490" y="2026920"/>
            <a:ext cx="2540000" cy="922020"/>
          </a:xfrm>
          <a:prstGeom prst="rect">
            <a:avLst/>
          </a:prstGeom>
          <a:noFill/>
        </p:spPr>
        <p:txBody>
          <a:bodyPr wrap="square" rtlCol="0" anchor="t">
            <a:spAutoFit/>
          </a:bodyPr>
          <a:p>
            <a:r>
              <a:rPr lang="zh-CN" altLang="en-US"/>
              <a:t>SELECT * FROM single_table WHERE key2 = 3841;</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2</a:t>
            </a:r>
            <a:r>
              <a:rPr lang="zh-CN" altLang="en-US"/>
              <a:t>）</a:t>
            </a:r>
            <a:br>
              <a:rPr lang="zh-CN" altLang="en-US"/>
            </a:br>
            <a:r>
              <a:rPr lang="zh-CN" altLang="en-US"/>
              <a:t>多点查询，范围查询</a:t>
            </a:r>
            <a:endParaRPr lang="en-US" altLang="zh-CN"/>
          </a:p>
        </p:txBody>
      </p:sp>
      <p:sp>
        <p:nvSpPr>
          <p:cNvPr id="3" name="内容占位符 2"/>
          <p:cNvSpPr>
            <a:spLocks noGrp="1"/>
          </p:cNvSpPr>
          <p:nvPr>
            <p:ph sz="half" idx="1"/>
          </p:nvPr>
        </p:nvSpPr>
        <p:spPr>
          <a:xfrm>
            <a:off x="332105" y="1600200"/>
            <a:ext cx="8518525" cy="4253230"/>
          </a:xfrm>
        </p:spPr>
        <p:txBody>
          <a:bodyPr/>
          <a:p>
            <a:r>
              <a:rPr lang="en-US" altLang="zh-CN"/>
              <a:t>range</a:t>
            </a:r>
            <a:endParaRPr lang="en-US" altLang="zh-CN"/>
          </a:p>
          <a:p>
            <a:pPr lvl="1"/>
            <a:r>
              <a:rPr lang="en-US" altLang="zh-CN"/>
              <a:t>select * from tb1 where id = 7 or id = 9;</a:t>
            </a:r>
            <a:endParaRPr lang="en-US" altLang="zh-CN"/>
          </a:p>
          <a:p>
            <a:pPr lvl="1"/>
            <a:r>
              <a:rPr lang="en-US" altLang="zh-CN"/>
              <a:t>select * from tb1 where name = 'hp';</a:t>
            </a:r>
            <a:endParaRPr lang="en-US" altLang="zh-CN"/>
          </a:p>
          <a:p>
            <a:pPr lvl="1"/>
            <a:r>
              <a:rPr lang="en-US" altLang="zh-CN"/>
              <a:t>select * from tb1 where tel beteen '136' and '138';</a:t>
            </a:r>
            <a:endParaRPr lang="en-US" altLang="zh-CN"/>
          </a:p>
          <a:p>
            <a:pPr lvl="1"/>
            <a:r>
              <a:rPr lang="zh-CN" altLang="en-US"/>
              <a:t>索引上的多点等值查询；索引部分列的等值查询；索引上的范围查询</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3</a:t>
            </a:r>
            <a:r>
              <a:rPr lang="zh-CN" altLang="en-US"/>
              <a:t>）</a:t>
            </a:r>
            <a:br>
              <a:rPr lang="zh-CN" altLang="en-US"/>
            </a:br>
            <a:r>
              <a:rPr lang="zh-CN" altLang="en-US"/>
              <a:t>索引扫描</a:t>
            </a:r>
            <a:endParaRPr lang="zh-CN" altLang="en-US"/>
          </a:p>
        </p:txBody>
      </p:sp>
      <p:sp>
        <p:nvSpPr>
          <p:cNvPr id="3" name="内容占位符 2"/>
          <p:cNvSpPr>
            <a:spLocks noGrp="1"/>
          </p:cNvSpPr>
          <p:nvPr>
            <p:ph sz="half" idx="1"/>
          </p:nvPr>
        </p:nvSpPr>
        <p:spPr>
          <a:xfrm>
            <a:off x="126365" y="1417955"/>
            <a:ext cx="8724265" cy="1125220"/>
          </a:xfrm>
        </p:spPr>
        <p:txBody>
          <a:bodyPr/>
          <a:p>
            <a:r>
              <a:rPr lang="en-US" altLang="zh-CN" sz="2400"/>
              <a:t>index</a:t>
            </a:r>
            <a:endParaRPr lang="en-US" altLang="zh-CN" sz="2400"/>
          </a:p>
          <a:p>
            <a:pPr lvl="1"/>
            <a:r>
              <a:rPr lang="zh-CN" altLang="en-US" sz="2000"/>
              <a:t>过滤条件没有使用索引过滤的条件，但是可以只使用索引中的列完成查询（无需回表）；</a:t>
            </a:r>
            <a:endParaRPr lang="zh-CN" altLang="en-US" sz="2000"/>
          </a:p>
        </p:txBody>
      </p:sp>
      <p:sp>
        <p:nvSpPr>
          <p:cNvPr id="4" name="文本框 3"/>
          <p:cNvSpPr txBox="1"/>
          <p:nvPr/>
        </p:nvSpPr>
        <p:spPr>
          <a:xfrm>
            <a:off x="333375" y="2695575"/>
            <a:ext cx="8759190" cy="337185"/>
          </a:xfrm>
          <a:prstGeom prst="rect">
            <a:avLst/>
          </a:prstGeom>
          <a:noFill/>
        </p:spPr>
        <p:txBody>
          <a:bodyPr wrap="square" rtlCol="0" anchor="t">
            <a:spAutoFit/>
          </a:bodyPr>
          <a:p>
            <a:r>
              <a:rPr lang="zh-CN" altLang="en-US" sz="1600">
                <a:latin typeface="微软雅黑" panose="020B0503020204020204" charset="-122"/>
                <a:ea typeface="微软雅黑" panose="020B0503020204020204" charset="-122"/>
              </a:rPr>
              <a:t>SELECT key_part1, key_part2, key_part3 FROM single_table WHERE key_part2 = 'abc';</a:t>
            </a:r>
            <a:endParaRPr lang="zh-CN" altLang="en-US" sz="1600">
              <a:latin typeface="微软雅黑" panose="020B0503020204020204" charset="-122"/>
              <a:ea typeface="微软雅黑" panose="020B0503020204020204" charset="-122"/>
            </a:endParaRPr>
          </a:p>
        </p:txBody>
      </p:sp>
      <p:sp>
        <p:nvSpPr>
          <p:cNvPr id="5" name="文本框 4"/>
          <p:cNvSpPr txBox="1"/>
          <p:nvPr/>
        </p:nvSpPr>
        <p:spPr>
          <a:xfrm>
            <a:off x="332740" y="3305810"/>
            <a:ext cx="8759825" cy="3169285"/>
          </a:xfrm>
          <a:prstGeom prst="rect">
            <a:avLst/>
          </a:prstGeom>
          <a:noFill/>
        </p:spPr>
        <p:txBody>
          <a:bodyPr wrap="square" rtlCol="0" anchor="t">
            <a:spAutoFit/>
          </a:bodyPr>
          <a:p>
            <a:r>
              <a:rPr lang="zh-CN" altLang="en-US" sz="2000">
                <a:latin typeface="微软雅黑" panose="020B0503020204020204" charset="-122"/>
                <a:ea typeface="微软雅黑" panose="020B0503020204020204" charset="-122"/>
                <a:cs typeface="微软雅黑" panose="020B0503020204020204" charset="-122"/>
              </a:rPr>
              <a:t>由于 key_part2 并不是联合索引 idx_key_part 最左索引列，所以我们无法使用 ref 或者 range 访问方法来执行这个语句。但是这个查询符合下边这两个条件：</a:t>
            </a:r>
            <a:endParaRPr lang="zh-CN" altLang="en-US" sz="200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000">
                <a:latin typeface="微软雅黑" panose="020B0503020204020204" charset="-122"/>
                <a:ea typeface="微软雅黑" panose="020B0503020204020204" charset="-122"/>
                <a:cs typeface="微软雅黑" panose="020B0503020204020204" charset="-122"/>
                <a:sym typeface="+mn-ea"/>
              </a:rPr>
              <a:t>索引 idx_key_part</a:t>
            </a:r>
            <a:r>
              <a:rPr lang="zh-CN" altLang="en-US" sz="2000">
                <a:latin typeface="微软雅黑" panose="020B0503020204020204" charset="-122"/>
                <a:ea typeface="微软雅黑" panose="020B0503020204020204" charset="-122"/>
                <a:cs typeface="微软雅黑" panose="020B0503020204020204" charset="-122"/>
              </a:rPr>
              <a:t>包含了的查询列表的3个列： key_part1 , key_part2 , key_part3 </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000">
                <a:latin typeface="微软雅黑" panose="020B0503020204020204" charset="-122"/>
                <a:ea typeface="微软雅黑" panose="020B0503020204020204" charset="-122"/>
                <a:cs typeface="微软雅黑" panose="020B0503020204020204" charset="-122"/>
                <a:sym typeface="+mn-ea"/>
              </a:rPr>
              <a:t>索引 idx_key_part 中包含了</a:t>
            </a:r>
            <a:r>
              <a:rPr lang="zh-CN" altLang="en-US" sz="2000">
                <a:latin typeface="微软雅黑" panose="020B0503020204020204" charset="-122"/>
                <a:ea typeface="微软雅黑" panose="020B0503020204020204" charset="-122"/>
                <a:cs typeface="微软雅黑" panose="020B0503020204020204" charset="-122"/>
              </a:rPr>
              <a:t>搜索条件中的key_part2 列</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000">
                <a:latin typeface="微软雅黑" panose="020B0503020204020204" charset="-122"/>
                <a:ea typeface="微软雅黑" panose="020B0503020204020204" charset="-122"/>
                <a:cs typeface="微软雅黑" panose="020B0503020204020204" charset="-122"/>
              </a:rPr>
              <a:t>可以直接通过遍历 idx_key_part 索引的叶子节点的记录来比较 key_part2 = 'abc' 这个条件是否成立，把匹配成功的二级索引记录的 key_part1 , key_part2 , key_part3 列的值直接加到结果集中就行了。</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2000">
                <a:latin typeface="微软雅黑" panose="020B0503020204020204" charset="-122"/>
                <a:ea typeface="微软雅黑" panose="020B0503020204020204" charset="-122"/>
                <a:cs typeface="微软雅黑" panose="020B0503020204020204" charset="-122"/>
              </a:rPr>
              <a:t>二级索引记录比聚簇索记录小的多，成本更小。</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2251075" y="1604963"/>
            <a:ext cx="6892925" cy="3868737"/>
          </a:xfrm>
          <a:prstGeom prst="rect">
            <a:avLst/>
          </a:prstGeom>
        </p:spPr>
        <p:txBody>
          <a:bodyPr/>
          <a:lstStyle/>
          <a:p>
            <a:pPr marL="0" indent="0" eaLnBrk="1" hangingPunct="1">
              <a:lnSpc>
                <a:spcPct val="130000"/>
              </a:lnSpc>
              <a:buFont typeface="Arial" panose="020B0604020202020204" pitchFamily="34" charset="0"/>
              <a:buNone/>
            </a:pPr>
            <a:r>
              <a:rPr lang="zh-CN" altLang="en-US" smtClean="0">
                <a:solidFill>
                  <a:srgbClr val="FF0000"/>
                </a:solidFill>
              </a:rPr>
              <a:t>优化器的作用</a:t>
            </a:r>
            <a:endParaRPr lang="zh-CN" altLang="en-US" smtClean="0">
              <a:solidFill>
                <a:srgbClr val="404040"/>
              </a:solidFill>
            </a:endParaRPr>
          </a:p>
          <a:p>
            <a:pPr marL="0" indent="0" eaLnBrk="1" hangingPunct="1">
              <a:lnSpc>
                <a:spcPct val="130000"/>
              </a:lnSpc>
              <a:buFont typeface="Arial" panose="020B0604020202020204" pitchFamily="34" charset="0"/>
              <a:buNone/>
            </a:pPr>
            <a:r>
              <a:rPr lang="zh-CN" altLang="en-US" smtClean="0">
                <a:solidFill>
                  <a:srgbClr val="404040"/>
                </a:solidFill>
              </a:rPr>
              <a:t>单表访问方式</a:t>
            </a:r>
            <a:endParaRPr lang="zh-CN" altLang="en-US" smtClean="0">
              <a:solidFill>
                <a:srgbClr val="404040"/>
              </a:solidFill>
            </a:endParaRPr>
          </a:p>
          <a:p>
            <a:pPr marL="0" indent="0" eaLnBrk="1" hangingPunct="1">
              <a:lnSpc>
                <a:spcPct val="130000"/>
              </a:lnSpc>
              <a:buFont typeface="Arial" panose="020B0604020202020204" pitchFamily="34" charset="0"/>
              <a:buNone/>
            </a:pPr>
            <a:r>
              <a:rPr lang="zh-CN" altLang="en-US" smtClean="0">
                <a:solidFill>
                  <a:srgbClr val="404040"/>
                </a:solidFill>
                <a:sym typeface="+mn-ea"/>
              </a:rPr>
              <a:t>多表连接方式</a:t>
            </a:r>
            <a:endParaRPr lang="zh-CN" altLang="en-US" smtClean="0">
              <a:solidFill>
                <a:srgbClr val="404040"/>
              </a:solidFill>
            </a:endParaRPr>
          </a:p>
          <a:p>
            <a:pPr marL="0" indent="0" eaLnBrk="1" hangingPunct="1">
              <a:lnSpc>
                <a:spcPct val="130000"/>
              </a:lnSpc>
              <a:buFont typeface="Arial" panose="020B0604020202020204" pitchFamily="34" charset="0"/>
              <a:buNone/>
            </a:pPr>
            <a:endParaRPr lang="en-US" smtClean="0">
              <a:solidFill>
                <a:srgbClr val="404040"/>
              </a:solidFill>
            </a:endParaRPr>
          </a:p>
          <a:p>
            <a:pPr marL="0" indent="0" eaLnBrk="1" hangingPunct="1">
              <a:lnSpc>
                <a:spcPct val="130000"/>
              </a:lnSpc>
            </a:pPr>
            <a:endParaRPr lang="en-US" sz="1800" smtClean="0">
              <a:solidFill>
                <a:srgbClr val="404040"/>
              </a:solidFill>
            </a:endParaRPr>
          </a:p>
          <a:p>
            <a:pPr marL="0" indent="0" eaLnBrk="1" hangingPunct="1">
              <a:lnSpc>
                <a:spcPct val="130000"/>
              </a:lnSpc>
              <a:buFont typeface="Arial" panose="020B0604020202020204" pitchFamily="34" charset="0"/>
              <a:buNone/>
            </a:pPr>
            <a:endParaRPr lang="en-US" smtClean="0">
              <a:solidFill>
                <a:srgbClr val="404040"/>
              </a:solidFill>
            </a:endParaRPr>
          </a:p>
          <a:p>
            <a:pPr marL="0" indent="0" eaLnBrk="1" hangingPunct="1">
              <a:lnSpc>
                <a:spcPct val="130000"/>
              </a:lnSpc>
            </a:pPr>
            <a:endParaRPr lang="en-US" smtClean="0">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3</a:t>
            </a:r>
            <a:r>
              <a:rPr lang="zh-CN" altLang="en-US"/>
              <a:t>）</a:t>
            </a:r>
            <a:br>
              <a:rPr lang="zh-CN" altLang="en-US"/>
            </a:br>
            <a:r>
              <a:rPr lang="zh-CN" altLang="en-US"/>
              <a:t>全表扫描</a:t>
            </a:r>
            <a:endParaRPr lang="zh-CN" altLang="en-US"/>
          </a:p>
        </p:txBody>
      </p:sp>
      <p:sp>
        <p:nvSpPr>
          <p:cNvPr id="3" name="内容占位符 2"/>
          <p:cNvSpPr>
            <a:spLocks noGrp="1"/>
          </p:cNvSpPr>
          <p:nvPr>
            <p:ph sz="half" idx="1"/>
          </p:nvPr>
        </p:nvSpPr>
        <p:spPr>
          <a:xfrm>
            <a:off x="332105" y="1600200"/>
            <a:ext cx="8518525" cy="4253230"/>
          </a:xfrm>
        </p:spPr>
        <p:txBody>
          <a:bodyPr/>
          <a:p>
            <a:pPr marL="0" indent="0">
              <a:buNone/>
            </a:pPr>
            <a:endParaRPr lang="zh-CN" altLang="en-US"/>
          </a:p>
          <a:p>
            <a:pPr lvl="0"/>
            <a:r>
              <a:rPr lang="en-US" altLang="zh-CN"/>
              <a:t>all</a:t>
            </a:r>
            <a:endParaRPr lang="en-US" altLang="zh-CN"/>
          </a:p>
          <a:p>
            <a:pPr lvl="1"/>
            <a:r>
              <a:rPr lang="en-US" altLang="zh-CN"/>
              <a:t>select * from tb1 where tel = '1234567';</a:t>
            </a:r>
            <a:endParaRPr lang="en-US" altLang="zh-CN"/>
          </a:p>
          <a:p>
            <a:pPr lvl="1"/>
            <a:r>
              <a:rPr lang="zh-CN" altLang="en-US"/>
              <a:t>不满足上面其它任何方式的查询</a:t>
            </a:r>
            <a:endParaRPr lang="zh-CN" altLang="en-US"/>
          </a:p>
          <a:p>
            <a:pPr lvl="1"/>
            <a:r>
              <a:rPr lang="zh-CN" altLang="en-US"/>
              <a:t>扫描整个主键索引，开销最大</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4</a:t>
            </a:r>
            <a:r>
              <a:rPr lang="zh-CN" altLang="en-US"/>
              <a:t>）</a:t>
            </a:r>
            <a:br>
              <a:rPr lang="zh-CN" altLang="en-US"/>
            </a:br>
            <a:r>
              <a:rPr lang="zh-CN" altLang="en-US"/>
              <a:t>其它方式</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index merge</a:t>
            </a:r>
            <a:endParaRPr lang="en-US" altLang="zh-CN"/>
          </a:p>
          <a:p>
            <a:pPr lvl="1"/>
            <a:r>
              <a:rPr lang="en-US" altLang="zh-CN"/>
              <a:t>select id, name, tel from tb1 where name = 'hp' and age &lt; 35;</a:t>
            </a:r>
            <a:endParaRPr lang="en-US" altLang="zh-CN"/>
          </a:p>
          <a:p>
            <a:pPr lvl="1"/>
            <a:r>
              <a:rPr lang="en-US" altLang="zh-CN"/>
              <a:t>select * from tb1 where </a:t>
            </a:r>
            <a:r>
              <a:rPr lang="en-US" altLang="zh-CN">
                <a:sym typeface="+mn-ea"/>
              </a:rPr>
              <a:t>name = 'hp' or age &gt;= 35</a:t>
            </a:r>
            <a:r>
              <a:rPr lang="en-US" altLang="zh-CN"/>
              <a:t>;</a:t>
            </a:r>
            <a:endParaRPr lang="en-US" altLang="zh-CN"/>
          </a:p>
          <a:p>
            <a:pPr lvl="1"/>
            <a:r>
              <a:rPr lang="zh-CN" altLang="en-US"/>
              <a:t>多个过滤条件可以使用多个不同索引进行过滤，然后将结果集进行交</a:t>
            </a:r>
            <a:r>
              <a:rPr lang="en-US" altLang="zh-CN"/>
              <a:t>/</a:t>
            </a:r>
            <a:r>
              <a:rPr lang="zh-CN" altLang="en-US"/>
              <a:t>并的操作</a:t>
            </a:r>
            <a:endParaRPr lang="zh-CN" altLang="en-US"/>
          </a:p>
          <a:p>
            <a:pPr lvl="0"/>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单表访问方式</a:t>
            </a:r>
            <a:r>
              <a:rPr lang="zh-CN" altLang="en-US"/>
              <a:t>（</a:t>
            </a:r>
            <a:r>
              <a:rPr lang="en-US" altLang="zh-CN"/>
              <a:t>4</a:t>
            </a:r>
            <a:r>
              <a:rPr lang="zh-CN" altLang="en-US"/>
              <a:t>）</a:t>
            </a:r>
            <a:br>
              <a:rPr lang="zh-CN" altLang="en-US"/>
            </a:br>
            <a:r>
              <a:rPr lang="zh-CN" altLang="en-US"/>
              <a:t>基于成本的优化</a:t>
            </a:r>
            <a:endParaRPr lang="zh-CN" altLang="en-US"/>
          </a:p>
        </p:txBody>
      </p:sp>
      <p:sp>
        <p:nvSpPr>
          <p:cNvPr id="3" name="内容占位符 2"/>
          <p:cNvSpPr>
            <a:spLocks noGrp="1"/>
          </p:cNvSpPr>
          <p:nvPr>
            <p:ph sz="half" idx="1"/>
          </p:nvPr>
        </p:nvSpPr>
        <p:spPr>
          <a:xfrm>
            <a:off x="332105" y="1600200"/>
            <a:ext cx="8652510" cy="4253230"/>
          </a:xfrm>
        </p:spPr>
        <p:txBody>
          <a:bodyPr/>
          <a:p>
            <a:pPr marL="0" indent="0">
              <a:buNone/>
            </a:pPr>
            <a:r>
              <a:rPr lang="zh-CN" sz="2400"/>
              <a:t> MySQL 中一条查询语句的执行成本是由下边这两个方面组成的：</a:t>
            </a:r>
            <a:endParaRPr lang="zh-CN" sz="2400"/>
          </a:p>
          <a:p>
            <a:pPr>
              <a:buFont typeface="Wingdings" panose="05000000000000000000" charset="0"/>
              <a:buChar char="ü"/>
            </a:pPr>
            <a:r>
              <a:rPr lang="zh-CN" sz="2400"/>
              <a:t>I/O 成本</a:t>
            </a:r>
            <a:endParaRPr lang="zh-CN" sz="2400"/>
          </a:p>
          <a:p>
            <a:pPr marL="0" indent="0">
              <a:buNone/>
            </a:pPr>
            <a:r>
              <a:rPr lang="zh-CN" sz="2400"/>
              <a:t>我们的表经常使用的 MyISAM 、 InnoDB 存储引擎都是将数据和索引都存储到磁盘上的，当我们想查询表中的记录时，需要先把数据或者索引加载到内存中然后再操作。这个从磁盘到内存这个加载的过程损耗的时间称之为 I/O 成本。</a:t>
            </a:r>
            <a:endParaRPr lang="zh-CN" sz="2400"/>
          </a:p>
          <a:p>
            <a:pPr>
              <a:buFont typeface="Wingdings" panose="05000000000000000000" charset="0"/>
              <a:buChar char="ü"/>
            </a:pPr>
            <a:r>
              <a:rPr lang="zh-CN" sz="2400"/>
              <a:t>CPU 成本</a:t>
            </a:r>
            <a:endParaRPr lang="zh-CN" sz="2400"/>
          </a:p>
          <a:p>
            <a:pPr marL="0" indent="0">
              <a:buNone/>
            </a:pPr>
            <a:r>
              <a:rPr lang="zh-CN" sz="2400"/>
              <a:t>读取以及检测记录是否满足对应的搜索条件、对结果集进行排序等这些操作损耗的时间称之为 CPU 成本。</a:t>
            </a:r>
            <a:endParaRPr lang="zh-CN"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单表访问方式</a:t>
            </a:r>
            <a:r>
              <a:rPr lang="zh-CN" altLang="en-US">
                <a:sym typeface="+mn-ea"/>
              </a:rPr>
              <a:t>（</a:t>
            </a:r>
            <a:r>
              <a:rPr lang="en-US" altLang="zh-CN">
                <a:sym typeface="+mn-ea"/>
              </a:rPr>
              <a:t>4</a:t>
            </a:r>
            <a:r>
              <a:rPr lang="zh-CN" altLang="en-US">
                <a:sym typeface="+mn-ea"/>
              </a:rPr>
              <a:t>）</a:t>
            </a:r>
            <a:br>
              <a:rPr lang="zh-CN" altLang="en-US"/>
            </a:br>
            <a:r>
              <a:rPr lang="zh-CN" altLang="en-US"/>
              <a:t>基于成本的优化</a:t>
            </a:r>
            <a:endParaRPr lang="zh-CN" altLang="en-US"/>
          </a:p>
        </p:txBody>
      </p:sp>
      <p:sp>
        <p:nvSpPr>
          <p:cNvPr id="3" name="内容占位符 2"/>
          <p:cNvSpPr>
            <a:spLocks noGrp="1"/>
          </p:cNvSpPr>
          <p:nvPr>
            <p:ph sz="half" idx="1"/>
          </p:nvPr>
        </p:nvSpPr>
        <p:spPr>
          <a:xfrm>
            <a:off x="332105" y="1600200"/>
            <a:ext cx="8518525" cy="4253230"/>
          </a:xfrm>
        </p:spPr>
        <p:txBody>
          <a:bodyPr/>
          <a:p>
            <a:pPr marL="0" indent="0">
              <a:buNone/>
            </a:pPr>
            <a:r>
              <a:rPr lang="zh-CN"/>
              <a:t>单表访问：</a:t>
            </a:r>
            <a:endParaRPr lang="zh-CN"/>
          </a:p>
          <a:p>
            <a:pPr marL="0" indent="0">
              <a:buNone/>
            </a:pPr>
            <a:r>
              <a:rPr lang="zh-CN"/>
              <a:t>1. 根据搜索条件，找出所有可能使用的索引</a:t>
            </a:r>
            <a:endParaRPr lang="zh-CN"/>
          </a:p>
          <a:p>
            <a:pPr marL="0" indent="0">
              <a:buNone/>
            </a:pPr>
            <a:r>
              <a:rPr lang="zh-CN"/>
              <a:t>2. 计算全表扫描的代价</a:t>
            </a:r>
            <a:endParaRPr lang="zh-CN"/>
          </a:p>
          <a:p>
            <a:pPr marL="0" indent="0">
              <a:buNone/>
            </a:pPr>
            <a:r>
              <a:rPr lang="zh-CN"/>
              <a:t>3. 计算使用不同索引执行查询的代价</a:t>
            </a:r>
            <a:endParaRPr lang="zh-CN"/>
          </a:p>
          <a:p>
            <a:pPr marL="0" indent="0">
              <a:buNone/>
            </a:pPr>
            <a:r>
              <a:rPr lang="zh-CN"/>
              <a:t>4. 对比各种执行方案的代价，找出成本最低的那一个</a:t>
            </a:r>
            <a:endParaRPr 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2251075" y="1604963"/>
            <a:ext cx="6892925" cy="3868737"/>
          </a:xfrm>
          <a:prstGeom prst="rect">
            <a:avLst/>
          </a:prstGeom>
        </p:spPr>
        <p:txBody>
          <a:bodyPr/>
          <a:lstStyle/>
          <a:p>
            <a:pPr marL="0" indent="0" eaLnBrk="1" hangingPunct="1">
              <a:lnSpc>
                <a:spcPct val="130000"/>
              </a:lnSpc>
              <a:buFont typeface="Arial" panose="020B0604020202020204" pitchFamily="34" charset="0"/>
              <a:buNone/>
            </a:pPr>
            <a:r>
              <a:rPr lang="zh-CN" altLang="en-US" smtClean="0">
                <a:solidFill>
                  <a:srgbClr val="404040"/>
                </a:solidFill>
              </a:rPr>
              <a:t>优化器的作用</a:t>
            </a:r>
            <a:endParaRPr lang="en-US" sz="1800" smtClean="0">
              <a:solidFill>
                <a:srgbClr val="404040"/>
              </a:solidFill>
            </a:endParaRPr>
          </a:p>
          <a:p>
            <a:pPr marL="0" indent="0" eaLnBrk="1" hangingPunct="1">
              <a:lnSpc>
                <a:spcPct val="130000"/>
              </a:lnSpc>
              <a:buFont typeface="Arial" panose="020B0604020202020204" pitchFamily="34" charset="0"/>
              <a:buNone/>
            </a:pPr>
            <a:r>
              <a:rPr lang="zh-CN" altLang="en-US" smtClean="0">
                <a:solidFill>
                  <a:schemeClr val="tx1"/>
                </a:solidFill>
              </a:rPr>
              <a:t>单表访问方式</a:t>
            </a:r>
            <a:endParaRPr lang="en-US" smtClean="0">
              <a:solidFill>
                <a:srgbClr val="404040"/>
              </a:solidFill>
            </a:endParaRPr>
          </a:p>
          <a:p>
            <a:pPr marL="0" indent="0" eaLnBrk="1" hangingPunct="1">
              <a:lnSpc>
                <a:spcPct val="130000"/>
              </a:lnSpc>
              <a:buNone/>
            </a:pPr>
            <a:r>
              <a:rPr lang="zh-CN" altLang="en-US" smtClean="0">
                <a:solidFill>
                  <a:srgbClr val="FF0000"/>
                </a:solidFill>
              </a:rPr>
              <a:t>多表连接方式</a:t>
            </a:r>
            <a:endParaRPr lang="zh-CN" altLang="en-US" smtClean="0">
              <a:solidFill>
                <a:srgbClr val="FF0000"/>
              </a:solidFill>
            </a:endParaRPr>
          </a:p>
          <a:p>
            <a:pPr marL="0" indent="0" eaLnBrk="1" hangingPunct="1">
              <a:lnSpc>
                <a:spcPct val="130000"/>
              </a:lnSpc>
              <a:buNone/>
            </a:pPr>
            <a:r>
              <a:rPr lang="zh-CN" altLang="en-US" smtClean="0">
                <a:sym typeface="+mn-ea"/>
              </a:rPr>
              <a:t>条件优化</a:t>
            </a:r>
            <a:endParaRPr lang="zh-CN" altLang="en-US" smtClean="0">
              <a:solidFill>
                <a:schemeClr val="tx1"/>
              </a:solidFill>
            </a:endParaRPr>
          </a:p>
          <a:p>
            <a:pPr marL="0" indent="0" eaLnBrk="1" hangingPunct="1">
              <a:lnSpc>
                <a:spcPct val="130000"/>
              </a:lnSpc>
              <a:buNone/>
            </a:pPr>
            <a:endParaRPr lang="zh-CN" altLang="en-US" smtClean="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zh-CN" altLang="en-US"/>
              <a:t>简单示例</a:t>
            </a:r>
            <a:endParaRPr lang="zh-CN" altLang="en-US"/>
          </a:p>
        </p:txBody>
      </p:sp>
      <p:sp>
        <p:nvSpPr>
          <p:cNvPr id="3" name="内容占位符 2"/>
          <p:cNvSpPr>
            <a:spLocks noGrp="1"/>
          </p:cNvSpPr>
          <p:nvPr>
            <p:ph sz="half" idx="1"/>
          </p:nvPr>
        </p:nvSpPr>
        <p:spPr>
          <a:xfrm>
            <a:off x="332105" y="1600200"/>
            <a:ext cx="8518525" cy="4253230"/>
          </a:xfrm>
        </p:spPr>
        <p:txBody>
          <a:bodyPr/>
          <a:p>
            <a:endParaRPr lang="zh-CN" altLang="en-US"/>
          </a:p>
          <a:p>
            <a:pPr lvl="0"/>
            <a:endParaRPr lang="zh-CN" altLang="en-US"/>
          </a:p>
        </p:txBody>
      </p:sp>
      <p:pic>
        <p:nvPicPr>
          <p:cNvPr id="4" name="图片 3"/>
          <p:cNvPicPr>
            <a:picLocks noChangeAspect="1"/>
          </p:cNvPicPr>
          <p:nvPr/>
        </p:nvPicPr>
        <p:blipFill>
          <a:blip r:embed="rId1"/>
          <a:stretch>
            <a:fillRect/>
          </a:stretch>
        </p:blipFill>
        <p:spPr>
          <a:xfrm>
            <a:off x="2320925" y="1600200"/>
            <a:ext cx="5017135" cy="46139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zh-CN" altLang="en-US"/>
              <a:t>简单示例</a:t>
            </a:r>
            <a:endParaRPr lang="zh-CN" altLang="en-US"/>
          </a:p>
        </p:txBody>
      </p:sp>
      <p:pic>
        <p:nvPicPr>
          <p:cNvPr id="5" name="图片 4"/>
          <p:cNvPicPr>
            <a:picLocks noChangeAspect="1"/>
          </p:cNvPicPr>
          <p:nvPr/>
        </p:nvPicPr>
        <p:blipFill>
          <a:blip r:embed="rId1"/>
          <a:stretch>
            <a:fillRect/>
          </a:stretch>
        </p:blipFill>
        <p:spPr>
          <a:xfrm>
            <a:off x="472440" y="1179830"/>
            <a:ext cx="8199120" cy="3154680"/>
          </a:xfrm>
          <a:prstGeom prst="rect">
            <a:avLst/>
          </a:prstGeom>
        </p:spPr>
      </p:pic>
      <p:sp>
        <p:nvSpPr>
          <p:cNvPr id="7" name="文本框 6"/>
          <p:cNvSpPr txBox="1"/>
          <p:nvPr/>
        </p:nvSpPr>
        <p:spPr>
          <a:xfrm>
            <a:off x="386715" y="4537710"/>
            <a:ext cx="8107045" cy="1476375"/>
          </a:xfrm>
          <a:prstGeom prst="rect">
            <a:avLst/>
          </a:prstGeom>
          <a:noFill/>
        </p:spPr>
        <p:txBody>
          <a:bodyPr wrap="square" rtlCol="0" anchor="t">
            <a:spAutoFit/>
          </a:bodyPr>
          <a:p>
            <a:r>
              <a:rPr lang="zh-CN" altLang="en-US"/>
              <a:t>这个过程看起来就是把 t1 表的记录和 t2 的记录连起来组成新的更大的记录，所以这个查询过程称之为连接查询。连接查询的结果集中包含一个表中的每一条记录与另一个表中的每一条记录相互匹配的组合，像这样的结果集就可以称之为 笛卡尔积 。因为表 t1 中有3条记录，表 t2 中也有3条记录，所以这两个表连接之后的笛卡尔积就有 3×3=9 行记录。</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en-US" altLang="zh-CN"/>
              <a:t>join</a:t>
            </a:r>
            <a:r>
              <a:rPr lang="zh-CN" altLang="en-US"/>
              <a:t>过程简介</a:t>
            </a:r>
            <a:endParaRPr lang="zh-CN" altLang="en-US"/>
          </a:p>
        </p:txBody>
      </p:sp>
      <p:sp>
        <p:nvSpPr>
          <p:cNvPr id="7" name="文本框 6"/>
          <p:cNvSpPr txBox="1"/>
          <p:nvPr/>
        </p:nvSpPr>
        <p:spPr>
          <a:xfrm>
            <a:off x="333375" y="1498600"/>
            <a:ext cx="8107045" cy="706755"/>
          </a:xfrm>
          <a:prstGeom prst="rect">
            <a:avLst/>
          </a:prstGeom>
          <a:noFill/>
        </p:spPr>
        <p:txBody>
          <a:bodyPr wrap="square" rtlCol="0" anchor="t">
            <a:spAutoFit/>
          </a:bodyPr>
          <a:p>
            <a:pPr marL="285750" indent="-285750">
              <a:buFont typeface="Arial" panose="020B0604020202020204" pitchFamily="34" charset="0"/>
              <a:buChar char="•"/>
            </a:pPr>
            <a:r>
              <a:rPr lang="zh-CN" altLang="en-US" sz="2000"/>
              <a:t>笛卡尔积 可能是非常巨大的</a:t>
            </a:r>
            <a:endParaRPr lang="zh-CN" altLang="en-US" sz="2000"/>
          </a:p>
          <a:p>
            <a:pPr marL="285750" indent="-285750">
              <a:buFont typeface="Arial" panose="020B0604020202020204" pitchFamily="34" charset="0"/>
              <a:buChar char="•"/>
            </a:pPr>
            <a:r>
              <a:rPr lang="zh-CN" altLang="en-US" sz="2000"/>
              <a:t>在连接的时候过滤掉特定记录组合是有必要的</a:t>
            </a:r>
            <a:endParaRPr lang="zh-CN" altLang="en-US" sz="2000"/>
          </a:p>
        </p:txBody>
      </p:sp>
      <p:sp>
        <p:nvSpPr>
          <p:cNvPr id="3" name="文本框 2"/>
          <p:cNvSpPr txBox="1"/>
          <p:nvPr/>
        </p:nvSpPr>
        <p:spPr>
          <a:xfrm>
            <a:off x="400050" y="2575560"/>
            <a:ext cx="8343900" cy="3138170"/>
          </a:xfrm>
          <a:prstGeom prst="rect">
            <a:avLst/>
          </a:prstGeom>
          <a:noFill/>
        </p:spPr>
        <p:txBody>
          <a:bodyPr wrap="square" rtlCol="0" anchor="t">
            <a:spAutoFit/>
          </a:bodyPr>
          <a:p>
            <a:pPr marL="285750" indent="-285750">
              <a:buFont typeface="Wingdings" panose="05000000000000000000" charset="0"/>
              <a:buChar char="ü"/>
            </a:pPr>
            <a:r>
              <a:rPr lang="zh-CN" altLang="en-US"/>
              <a:t>涉及单表的条件</a:t>
            </a:r>
            <a:endParaRPr lang="zh-CN" altLang="en-US"/>
          </a:p>
          <a:p>
            <a:r>
              <a:rPr lang="zh-CN" altLang="en-US"/>
              <a:t>单表搜索条件 ，比如 t1.m1 &gt; 1是只针对 t1 表的过滤条件， t2.n2 &lt; 'd' 是只针对 t2 表的过滤条件。</a:t>
            </a:r>
            <a:endParaRPr lang="zh-CN" altLang="en-US"/>
          </a:p>
          <a:p>
            <a:pPr marL="285750" indent="-285750">
              <a:buFont typeface="Wingdings" panose="05000000000000000000" charset="0"/>
              <a:buChar char="ü"/>
            </a:pPr>
            <a:r>
              <a:rPr lang="zh-CN" altLang="en-US"/>
              <a:t>涉及两表的条件</a:t>
            </a:r>
            <a:endParaRPr lang="zh-CN" altLang="en-US"/>
          </a:p>
          <a:p>
            <a:r>
              <a:rPr lang="zh-CN" altLang="en-US"/>
              <a:t>比如 t1.m1 = t2.m2 、 t1.n1 &gt; t2.n2 等，这些条件中涉及到了两个表</a:t>
            </a:r>
            <a:endParaRPr lang="zh-CN" altLang="en-US"/>
          </a:p>
          <a:p>
            <a:endParaRPr lang="zh-CN" altLang="en-US"/>
          </a:p>
          <a:p>
            <a:r>
              <a:rPr lang="zh-CN" altLang="en-US">
                <a:sym typeface="+mn-ea"/>
              </a:rPr>
              <a:t>SELECT * FROM t1, t2 WHERE t1.m1 &gt; 1 AND t1.m1 = t2.m2 AND t2.n2 &lt; 'd';</a:t>
            </a:r>
            <a:endParaRPr lang="zh-CN" altLang="en-US"/>
          </a:p>
          <a:p>
            <a:r>
              <a:rPr lang="zh-CN" altLang="en-US"/>
              <a:t>查询中我们指明了这三个过滤条件：</a:t>
            </a:r>
            <a:endParaRPr lang="zh-CN" altLang="en-US"/>
          </a:p>
          <a:p>
            <a:r>
              <a:rPr lang="zh-CN" altLang="en-US"/>
              <a:t>t1.m1 &gt; 1</a:t>
            </a:r>
            <a:endParaRPr lang="zh-CN" altLang="en-US"/>
          </a:p>
          <a:p>
            <a:r>
              <a:rPr lang="zh-CN" altLang="en-US"/>
              <a:t>t1.m1 = t2.m2</a:t>
            </a:r>
            <a:endParaRPr lang="zh-CN" altLang="en-US"/>
          </a:p>
          <a:p>
            <a:r>
              <a:rPr lang="zh-CN" altLang="en-US"/>
              <a:t>t2.n2 &lt; 'd</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en-US" altLang="zh-CN"/>
              <a:t>join</a:t>
            </a:r>
            <a:r>
              <a:rPr lang="zh-CN" altLang="en-US"/>
              <a:t>过程简介</a:t>
            </a:r>
            <a:endParaRPr lang="zh-CN" altLang="en-US"/>
          </a:p>
        </p:txBody>
      </p:sp>
      <p:sp>
        <p:nvSpPr>
          <p:cNvPr id="4" name="文本框 3"/>
          <p:cNvSpPr txBox="1"/>
          <p:nvPr/>
        </p:nvSpPr>
        <p:spPr>
          <a:xfrm>
            <a:off x="397510" y="1524635"/>
            <a:ext cx="7774940" cy="645160"/>
          </a:xfrm>
          <a:prstGeom prst="rect">
            <a:avLst/>
          </a:prstGeom>
          <a:noFill/>
        </p:spPr>
        <p:txBody>
          <a:bodyPr wrap="square" rtlCol="0" anchor="t">
            <a:spAutoFit/>
          </a:bodyPr>
          <a:p>
            <a:r>
              <a:rPr lang="zh-CN" altLang="en-US"/>
              <a:t>1. 首先确定第一个需要查询的表，这个表称之为 驱动表 。</a:t>
            </a:r>
            <a:endParaRPr lang="zh-CN" altLang="en-US"/>
          </a:p>
          <a:p>
            <a:r>
              <a:rPr lang="zh-CN" altLang="en-US"/>
              <a:t>选取代价最小的那种访问方法去执行单表查询语句；</a:t>
            </a:r>
            <a:endParaRPr lang="zh-CN" altLang="en-US"/>
          </a:p>
        </p:txBody>
      </p:sp>
      <p:pic>
        <p:nvPicPr>
          <p:cNvPr id="5" name="图片 4"/>
          <p:cNvPicPr>
            <a:picLocks noChangeAspect="1"/>
          </p:cNvPicPr>
          <p:nvPr/>
        </p:nvPicPr>
        <p:blipFill>
          <a:blip r:embed="rId1"/>
          <a:stretch>
            <a:fillRect/>
          </a:stretch>
        </p:blipFill>
        <p:spPr>
          <a:xfrm>
            <a:off x="838835" y="2299970"/>
            <a:ext cx="6747510" cy="20256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en-US" altLang="zh-CN"/>
              <a:t>join</a:t>
            </a:r>
            <a:r>
              <a:rPr lang="zh-CN" altLang="en-US"/>
              <a:t>过程简介</a:t>
            </a:r>
            <a:endParaRPr lang="zh-CN" altLang="en-US"/>
          </a:p>
        </p:txBody>
      </p:sp>
      <p:sp>
        <p:nvSpPr>
          <p:cNvPr id="6" name="文本框 5"/>
          <p:cNvSpPr txBox="1"/>
          <p:nvPr/>
        </p:nvSpPr>
        <p:spPr>
          <a:xfrm>
            <a:off x="460375" y="1553210"/>
            <a:ext cx="7950200" cy="3784600"/>
          </a:xfrm>
          <a:prstGeom prst="rect">
            <a:avLst/>
          </a:prstGeom>
          <a:noFill/>
        </p:spPr>
        <p:txBody>
          <a:bodyPr wrap="square" rtlCol="0" anchor="t">
            <a:spAutoFit/>
          </a:bodyPr>
          <a:p>
            <a:r>
              <a:rPr lang="en-US" altLang="zh-CN" sz="2000"/>
              <a:t>2. </a:t>
            </a:r>
            <a:r>
              <a:rPr lang="zh-CN" altLang="en-US" sz="2000"/>
              <a:t>针对上一步骤中从驱动表产生的结果集中的每一条记录，分别需要到 t2 表中查找匹配的记录，所谓 匹配的记录 ，指的是符合过滤条件的记录。</a:t>
            </a:r>
            <a:endParaRPr lang="zh-CN" altLang="en-US" sz="2000"/>
          </a:p>
          <a:p>
            <a:endParaRPr lang="zh-CN" altLang="en-US" sz="2000"/>
          </a:p>
          <a:p>
            <a:r>
              <a:rPr lang="zh-CN" altLang="en-US" sz="2000"/>
              <a:t>此时涉及两个表的列的过滤条件 t1.m1 = t2.m2 就派上用场了：</a:t>
            </a:r>
            <a:endParaRPr lang="zh-CN" altLang="en-US" sz="2000"/>
          </a:p>
          <a:p>
            <a:endParaRPr lang="zh-CN" altLang="en-US" sz="2000"/>
          </a:p>
          <a:p>
            <a:pPr marL="285750" indent="-285750">
              <a:buFont typeface="Wingdings" panose="05000000000000000000" charset="0"/>
              <a:buChar char="ü"/>
            </a:pPr>
            <a:r>
              <a:rPr lang="zh-CN" altLang="en-US" sz="2000"/>
              <a:t>当 t1.m1 = 2 时，过滤条件 t1.m1 = t2.m2 就相当于 t2.m2 = 2 ，所以此时 t2 表相当于有了 t2.m2 = t2.n2 &lt; 'd' 这两个过滤条件，然后到 t2 表中执行单表查询。</a:t>
            </a:r>
            <a:endParaRPr lang="zh-CN" altLang="en-US" sz="2000"/>
          </a:p>
          <a:p>
            <a:pPr marL="285750" indent="-285750">
              <a:buFont typeface="Wingdings" panose="05000000000000000000" charset="0"/>
              <a:buChar char="ü"/>
            </a:pPr>
            <a:r>
              <a:rPr lang="zh-CN" altLang="en-US" sz="2000"/>
              <a:t>当 t1.m1 = 3 时，过滤条件 t1.m1 = t2.m2 就相当于 t2.m2 = 3 ，所以此时 t2 表相当于有了 t2.m2 = t2.n2 &lt; 'd' 这两个过滤条件，然后到 t2 表中执行单表查询。</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t>优化器的作用</a:t>
            </a:r>
            <a:endParaRPr lang="zh-CN" altLang="en-US" smtClean="0"/>
          </a:p>
        </p:txBody>
      </p:sp>
      <p:grpSp>
        <p:nvGrpSpPr>
          <p:cNvPr id="11" name="组合 10"/>
          <p:cNvGrpSpPr/>
          <p:nvPr/>
        </p:nvGrpSpPr>
        <p:grpSpPr>
          <a:xfrm>
            <a:off x="2178050" y="1149350"/>
            <a:ext cx="4988560" cy="2317750"/>
            <a:chOff x="1045" y="3180"/>
            <a:chExt cx="12387" cy="5767"/>
          </a:xfrm>
        </p:grpSpPr>
        <p:sp>
          <p:nvSpPr>
            <p:cNvPr id="2" name="圆角矩形 1"/>
            <p:cNvSpPr/>
            <p:nvPr/>
          </p:nvSpPr>
          <p:spPr>
            <a:xfrm>
              <a:off x="1045" y="5354"/>
              <a:ext cx="3369" cy="1465"/>
            </a:xfrm>
            <a:prstGeom prst="round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用户</a:t>
              </a: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SQL</a:t>
              </a: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语句</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3" name="圆角矩形 2"/>
            <p:cNvSpPr/>
            <p:nvPr/>
          </p:nvSpPr>
          <p:spPr>
            <a:xfrm>
              <a:off x="5547" y="7483"/>
              <a:ext cx="3369" cy="1465"/>
            </a:xfrm>
            <a:prstGeom prst="round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存储引擎实现</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4" name="圆角矩形 3"/>
            <p:cNvSpPr/>
            <p:nvPr/>
          </p:nvSpPr>
          <p:spPr>
            <a:xfrm>
              <a:off x="5547" y="5353"/>
              <a:ext cx="3369" cy="1465"/>
            </a:xfrm>
            <a:prstGeom prst="round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优化器</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 name="圆角矩形 4"/>
            <p:cNvSpPr/>
            <p:nvPr/>
          </p:nvSpPr>
          <p:spPr>
            <a:xfrm>
              <a:off x="10064" y="5353"/>
              <a:ext cx="3369" cy="1465"/>
            </a:xfrm>
            <a:prstGeom prst="round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执行计划</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6" name="直接箭头连接符 5"/>
            <p:cNvCxnSpPr>
              <a:stCxn id="2" idx="3"/>
            </p:cNvCxnSpPr>
            <p:nvPr/>
          </p:nvCxnSpPr>
          <p:spPr>
            <a:xfrm>
              <a:off x="4414" y="6087"/>
              <a:ext cx="1133"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 name="直接箭头连接符 6"/>
            <p:cNvCxnSpPr>
              <a:endCxn id="4" idx="2"/>
            </p:cNvCxnSpPr>
            <p:nvPr/>
          </p:nvCxnSpPr>
          <p:spPr>
            <a:xfrm flipV="1">
              <a:off x="7232" y="6818"/>
              <a:ext cx="0" cy="6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a:stCxn id="4" idx="3"/>
              <a:endCxn id="5" idx="1"/>
            </p:cNvCxnSpPr>
            <p:nvPr/>
          </p:nvCxnSpPr>
          <p:spPr>
            <a:xfrm>
              <a:off x="8916" y="6086"/>
              <a:ext cx="1148"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圆角矩形 8"/>
            <p:cNvSpPr/>
            <p:nvPr/>
          </p:nvSpPr>
          <p:spPr>
            <a:xfrm>
              <a:off x="5547" y="3180"/>
              <a:ext cx="3369" cy="1465"/>
            </a:xfrm>
            <a:prstGeom prst="roundRect">
              <a:avLst/>
            </a:prstGeom>
            <a:solidFill>
              <a:schemeClr val="bg2"/>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执行器实现</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10" name="直接箭头连接符 9"/>
            <p:cNvCxnSpPr>
              <a:stCxn id="9" idx="2"/>
              <a:endCxn id="4" idx="0"/>
            </p:cNvCxnSpPr>
            <p:nvPr/>
          </p:nvCxnSpPr>
          <p:spPr>
            <a:xfrm>
              <a:off x="7232" y="4645"/>
              <a:ext cx="0" cy="708"/>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pSp>
      <p:sp>
        <p:nvSpPr>
          <p:cNvPr id="12" name="文本框 11"/>
          <p:cNvSpPr txBox="1"/>
          <p:nvPr/>
        </p:nvSpPr>
        <p:spPr>
          <a:xfrm>
            <a:off x="439420" y="4039870"/>
            <a:ext cx="7419340" cy="1753235"/>
          </a:xfrm>
          <a:prstGeom prst="rect">
            <a:avLst/>
          </a:prstGeom>
          <a:noFill/>
        </p:spPr>
        <p:txBody>
          <a:bodyPr wrap="square" rtlCol="0" anchor="t">
            <a:spAutoFit/>
          </a:bodyPr>
          <a:p>
            <a:r>
              <a:rPr lang="zh-CN" altLang="en-US"/>
              <a:t>查询优化：</a:t>
            </a:r>
            <a:endParaRPr lang="zh-CN" altLang="en-US"/>
          </a:p>
          <a:p>
            <a:r>
              <a:rPr lang="zh-CN" altLang="en-US"/>
              <a:t>一条查询语句进行语法解析之后就会被交给查询优化器来进行优化，优化的结果就是生成一个所谓的 执行计划 ，这个执行计划表明了应该</a:t>
            </a:r>
            <a:endParaRPr lang="zh-CN" altLang="en-US"/>
          </a:p>
          <a:p>
            <a:r>
              <a:rPr lang="zh-CN" altLang="en-US"/>
              <a:t>使用哪些索引进行查询，表之间的连接顺序是啥样的，最后会按照执行计划中的步骤调用存储引擎提供的方法来真正的执行查询，并将查询结果返回给用户。</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en-US" altLang="zh-CN"/>
              <a:t>join</a:t>
            </a:r>
            <a:r>
              <a:rPr lang="zh-CN" altLang="en-US"/>
              <a:t>过程简介</a:t>
            </a:r>
            <a:endParaRPr lang="zh-CN" altLang="en-US"/>
          </a:p>
        </p:txBody>
      </p:sp>
      <p:pic>
        <p:nvPicPr>
          <p:cNvPr id="6" name="图片 5"/>
          <p:cNvPicPr>
            <a:picLocks noChangeAspect="1"/>
          </p:cNvPicPr>
          <p:nvPr/>
        </p:nvPicPr>
        <p:blipFill>
          <a:blip r:embed="rId1"/>
          <a:stretch>
            <a:fillRect/>
          </a:stretch>
        </p:blipFill>
        <p:spPr>
          <a:xfrm>
            <a:off x="211455" y="1792605"/>
            <a:ext cx="8761730" cy="353758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en-US" altLang="zh-CN">
                <a:sym typeface="+mn-ea"/>
              </a:rPr>
              <a:t>1</a:t>
            </a:r>
            <a:r>
              <a:rPr lang="zh-CN" altLang="en-US">
                <a:sym typeface="+mn-ea"/>
              </a:rPr>
              <a:t>）</a:t>
            </a:r>
            <a:br>
              <a:rPr lang="zh-CN" altLang="en-US"/>
            </a:br>
            <a:r>
              <a:rPr lang="en-US" altLang="zh-CN"/>
              <a:t>join</a:t>
            </a:r>
            <a:r>
              <a:rPr lang="zh-CN" altLang="en-US"/>
              <a:t>过程简介</a:t>
            </a:r>
            <a:endParaRPr lang="zh-CN" altLang="en-US"/>
          </a:p>
        </p:txBody>
      </p:sp>
      <p:sp>
        <p:nvSpPr>
          <p:cNvPr id="3" name="文本框 2"/>
          <p:cNvSpPr txBox="1"/>
          <p:nvPr/>
        </p:nvSpPr>
        <p:spPr>
          <a:xfrm>
            <a:off x="586105" y="1637665"/>
            <a:ext cx="7541260" cy="4707890"/>
          </a:xfrm>
          <a:prstGeom prst="rect">
            <a:avLst/>
          </a:prstGeom>
          <a:noFill/>
        </p:spPr>
        <p:txBody>
          <a:bodyPr wrap="square" rtlCol="0" anchor="t">
            <a:spAutoFit/>
          </a:bodyPr>
          <a:p>
            <a:r>
              <a:rPr lang="zh-CN" altLang="en-US" sz="2000"/>
              <a:t>生成结果集：</a:t>
            </a:r>
            <a:endParaRPr lang="zh-CN" altLang="en-US" sz="2000"/>
          </a:p>
          <a:p>
            <a:r>
              <a:rPr lang="zh-CN" altLang="en-US" sz="2000"/>
              <a:t>+------+------+------+------+</a:t>
            </a:r>
            <a:endParaRPr lang="zh-CN" altLang="en-US" sz="2000"/>
          </a:p>
          <a:p>
            <a:r>
              <a:rPr lang="zh-CN" altLang="en-US" sz="2000"/>
              <a:t>| m1 | n1 | m2 | n2 |</a:t>
            </a:r>
            <a:endParaRPr lang="zh-CN" altLang="en-US" sz="2000"/>
          </a:p>
          <a:p>
            <a:r>
              <a:rPr lang="zh-CN" altLang="en-US" sz="2000"/>
              <a:t>+------+------+------+------+</a:t>
            </a:r>
            <a:endParaRPr lang="zh-CN" altLang="en-US" sz="2000"/>
          </a:p>
          <a:p>
            <a:r>
              <a:rPr lang="zh-CN" altLang="en-US" sz="2000"/>
              <a:t>| 2 | b | 2 | b |</a:t>
            </a:r>
            <a:endParaRPr lang="zh-CN" altLang="en-US" sz="2000"/>
          </a:p>
          <a:p>
            <a:r>
              <a:rPr lang="zh-CN" altLang="en-US" sz="2000"/>
              <a:t>| 3 | c | 3 | c |</a:t>
            </a:r>
            <a:endParaRPr lang="zh-CN" altLang="en-US" sz="2000"/>
          </a:p>
          <a:p>
            <a:r>
              <a:rPr lang="zh-CN" altLang="en-US" sz="2000"/>
              <a:t>+------+------+------+------+</a:t>
            </a:r>
            <a:endParaRPr lang="zh-CN" altLang="en-US" sz="2000"/>
          </a:p>
          <a:p>
            <a:endParaRPr lang="zh-CN" altLang="en-US" sz="2000"/>
          </a:p>
          <a:p>
            <a:r>
              <a:rPr lang="zh-CN" altLang="en-US" sz="2000"/>
              <a:t>总结：</a:t>
            </a:r>
            <a:endParaRPr lang="zh-CN" altLang="en-US" sz="2000"/>
          </a:p>
          <a:p>
            <a:pPr marL="285750" indent="-285750">
              <a:buFont typeface="Wingdings" panose="05000000000000000000" charset="0"/>
              <a:buChar char="ü"/>
            </a:pPr>
            <a:r>
              <a:rPr lang="zh-CN" altLang="en-US" sz="2000"/>
              <a:t>上述两表连接查询共需要查询1次 t1 表，2次 t2 表。</a:t>
            </a:r>
            <a:endParaRPr lang="zh-CN" altLang="en-US" sz="2000"/>
          </a:p>
          <a:p>
            <a:pPr marL="285750" indent="-285750">
              <a:buFont typeface="Wingdings" panose="05000000000000000000" charset="0"/>
              <a:buChar char="ü"/>
            </a:pPr>
            <a:r>
              <a:rPr lang="zh-CN" altLang="en-US" sz="2000"/>
              <a:t>如果我们把 t1.m1 &gt; 1 这个条件去掉，那么从 t1 表中查出的记录就有3条，就需要查询3次 t2 表了。</a:t>
            </a:r>
            <a:endParaRPr lang="zh-CN" altLang="en-US" sz="2000"/>
          </a:p>
          <a:p>
            <a:pPr marL="285750" indent="-285750">
              <a:buFont typeface="Wingdings" panose="05000000000000000000" charset="0"/>
              <a:buChar char="ü"/>
            </a:pPr>
            <a:r>
              <a:rPr lang="zh-CN" altLang="en-US" sz="2000"/>
              <a:t>也就是说在两表连接查询中，驱动表只需要访问一次，被驱动表可能被访问多次</a:t>
            </a:r>
            <a:endParaRPr lang="zh-CN" altLang="en-US" sz="2000"/>
          </a:p>
          <a:p>
            <a:pPr marL="285750" indent="-285750">
              <a:buFont typeface="Wingdings" panose="05000000000000000000" charset="0"/>
              <a:buChar char="ü"/>
            </a:pPr>
            <a:r>
              <a:rPr lang="zh-CN" altLang="en-US" sz="2000">
                <a:sym typeface="+mn-ea"/>
              </a:rPr>
              <a:t>总结</a:t>
            </a:r>
            <a:r>
              <a:rPr lang="zh-CN" altLang="en-US" sz="2000"/>
              <a:t>优化思路</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多表连接方式（</a:t>
            </a:r>
            <a:r>
              <a:rPr lang="en-US" altLang="zh-CN"/>
              <a:t>2</a:t>
            </a:r>
            <a:r>
              <a:rPr lang="zh-CN" altLang="en-US"/>
              <a:t>）</a:t>
            </a:r>
            <a:br>
              <a:rPr lang="zh-CN" altLang="en-US"/>
            </a:br>
            <a:r>
              <a:rPr lang="zh-CN" altLang="en-US"/>
              <a:t>连接类型</a:t>
            </a:r>
            <a:endParaRPr lang="zh-CN" altLang="en-US"/>
          </a:p>
        </p:txBody>
      </p:sp>
      <p:pic>
        <p:nvPicPr>
          <p:cNvPr id="4" name="内容占位符 3"/>
          <p:cNvPicPr>
            <a:picLocks noChangeAspect="1"/>
          </p:cNvPicPr>
          <p:nvPr>
            <p:ph sz="half" idx="1"/>
          </p:nvPr>
        </p:nvPicPr>
        <p:blipFill>
          <a:blip r:embed="rId1"/>
          <a:stretch>
            <a:fillRect/>
          </a:stretch>
        </p:blipFill>
        <p:spPr>
          <a:xfrm>
            <a:off x="1814830" y="1600200"/>
            <a:ext cx="5552440" cy="42532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a:t>
            </a:r>
            <a:endParaRPr lang="zh-CN" altLang="en-US"/>
          </a:p>
        </p:txBody>
      </p:sp>
      <p:sp>
        <p:nvSpPr>
          <p:cNvPr id="3" name="内容占位符 2"/>
          <p:cNvSpPr>
            <a:spLocks noGrp="1"/>
          </p:cNvSpPr>
          <p:nvPr>
            <p:ph sz="half" idx="1"/>
          </p:nvPr>
        </p:nvSpPr>
        <p:spPr>
          <a:xfrm>
            <a:off x="333375" y="1417955"/>
            <a:ext cx="8518525" cy="4253230"/>
          </a:xfrm>
        </p:spPr>
        <p:txBody>
          <a:bodyPr/>
          <a:p>
            <a:r>
              <a:rPr lang="en-US" altLang="zh-CN" sz="2400"/>
              <a:t>Nested Loop</a:t>
            </a:r>
            <a:endParaRPr lang="en-US" altLang="zh-CN" sz="2400"/>
          </a:p>
          <a:p>
            <a:pPr lvl="1"/>
            <a:r>
              <a:rPr lang="zh-CN" altLang="en-US" sz="2000"/>
              <a:t>嵌套循环</a:t>
            </a:r>
            <a:endParaRPr lang="zh-CN" altLang="en-US" sz="2000"/>
          </a:p>
          <a:p>
            <a:pPr lvl="1"/>
            <a:r>
              <a:rPr lang="zh-CN" altLang="en-US" sz="2000"/>
              <a:t>从</a:t>
            </a:r>
            <a:r>
              <a:rPr lang="en-US" altLang="zh-CN" sz="2000"/>
              <a:t>A</a:t>
            </a:r>
            <a:r>
              <a:rPr lang="zh-CN" altLang="en-US" sz="2000"/>
              <a:t>表取一条数据，从</a:t>
            </a:r>
            <a:r>
              <a:rPr lang="en-US" altLang="zh-CN" sz="2000"/>
              <a:t>B</a:t>
            </a:r>
            <a:r>
              <a:rPr lang="zh-CN" altLang="en-US" sz="2000"/>
              <a:t>表中取一条数据，如果匹配则输出，否则继续下一条</a:t>
            </a:r>
            <a:endParaRPr lang="zh-CN" altLang="en-US" sz="2000"/>
          </a:p>
          <a:p>
            <a:pPr lvl="0"/>
            <a:endParaRPr lang="zh-CN" altLang="en-US" sz="2000"/>
          </a:p>
        </p:txBody>
      </p:sp>
      <p:pic>
        <p:nvPicPr>
          <p:cNvPr id="5" name="图片 4"/>
          <p:cNvPicPr>
            <a:picLocks noChangeAspect="1"/>
          </p:cNvPicPr>
          <p:nvPr/>
        </p:nvPicPr>
        <p:blipFill>
          <a:blip r:embed="rId1"/>
          <a:stretch>
            <a:fillRect/>
          </a:stretch>
        </p:blipFill>
        <p:spPr>
          <a:xfrm>
            <a:off x="146050" y="2887980"/>
            <a:ext cx="8446770" cy="2499360"/>
          </a:xfrm>
          <a:prstGeom prst="rect">
            <a:avLst/>
          </a:prstGeom>
        </p:spPr>
      </p:pic>
      <p:sp>
        <p:nvSpPr>
          <p:cNvPr id="6" name="文本框 5"/>
          <p:cNvSpPr txBox="1"/>
          <p:nvPr/>
        </p:nvSpPr>
        <p:spPr>
          <a:xfrm>
            <a:off x="334010" y="5467350"/>
            <a:ext cx="8071485" cy="922020"/>
          </a:xfrm>
          <a:prstGeom prst="rect">
            <a:avLst/>
          </a:prstGeom>
          <a:noFill/>
        </p:spPr>
        <p:txBody>
          <a:bodyPr wrap="square" rtlCol="0" anchor="t">
            <a:spAutoFit/>
          </a:bodyPr>
          <a:p>
            <a:r>
              <a:rPr lang="zh-CN" altLang="en-US"/>
              <a:t>这个过程就像是一个嵌套的循环，所以这种驱动表只访问一次，但被驱动表却可能被多次访问，访问次数取决于对驱动表执行单表查询后的结果集中的记录条数的连接执行方式称之为 嵌套循环连接 （ Nested-Loop Join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a:t>
            </a:r>
            <a:endParaRPr lang="zh-CN" altLang="en-US"/>
          </a:p>
        </p:txBody>
      </p:sp>
      <p:sp>
        <p:nvSpPr>
          <p:cNvPr id="3" name="内容占位符 2"/>
          <p:cNvSpPr>
            <a:spLocks noGrp="1"/>
          </p:cNvSpPr>
          <p:nvPr>
            <p:ph sz="half" idx="1"/>
          </p:nvPr>
        </p:nvSpPr>
        <p:spPr>
          <a:xfrm>
            <a:off x="333375" y="1417955"/>
            <a:ext cx="8518525" cy="4253230"/>
          </a:xfrm>
        </p:spPr>
        <p:txBody>
          <a:bodyPr/>
          <a:p>
            <a:r>
              <a:rPr lang="en-US" altLang="zh-CN" sz="2000"/>
              <a:t>BNL</a:t>
            </a:r>
            <a:endParaRPr lang="en-US" altLang="zh-CN" sz="2000"/>
          </a:p>
          <a:p>
            <a:pPr>
              <a:buFont typeface="Wingdings" panose="05000000000000000000" charset="0"/>
              <a:buChar char="ü"/>
            </a:pPr>
            <a:r>
              <a:rPr lang="zh-CN" altLang="en-US" sz="2000"/>
              <a:t>采用 嵌套循环连接 算法的两表连接过程中，被驱动表可是要被访问好多次，如果这个被驱动表中的数据特别多而且不能使用索引进行访问，那就相当于要从磁盘上读好几次这个表，这个 I/O 代价就非常大，需要尽量减少访问被驱动表的次数</a:t>
            </a:r>
            <a:endParaRPr lang="zh-CN" altLang="en-US" sz="2000"/>
          </a:p>
          <a:p>
            <a:pPr>
              <a:buFont typeface="Wingdings" panose="05000000000000000000" charset="0"/>
              <a:buChar char="ü"/>
            </a:pPr>
            <a:r>
              <a:rPr lang="zh-CN" altLang="en-US" sz="2000"/>
              <a:t>把被驱动表的记录加载到内存的时候，一次性和多条驱动表中的记录做匹配，这样就可以大大减少重复从磁盘上加载被驱动表的代价</a:t>
            </a:r>
            <a:endParaRPr lang="zh-CN" altLang="en-US" sz="2000"/>
          </a:p>
          <a:p>
            <a:pPr>
              <a:buFont typeface="Wingdings" panose="05000000000000000000" charset="0"/>
              <a:buChar char="ü"/>
            </a:pPr>
            <a:r>
              <a:rPr lang="zh-CN" altLang="en-US" sz="2000"/>
              <a:t>join buffer 是执行连接查询前申请的一块固定大小的内存，先把若干条驱动表结果集中的记录装在这个 join buffer 中，然后开始扫描被驱动表，每一条被驱动表的记录一次性和 join buffer 中的多条驱动表记录做匹配</a:t>
            </a:r>
            <a:endParaRPr lang="zh-CN" altLang="en-US" sz="2000"/>
          </a:p>
          <a:p>
            <a:pPr lvl="0"/>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a:t>
            </a:r>
            <a:endParaRPr lang="zh-CN" altLang="en-US"/>
          </a:p>
        </p:txBody>
      </p:sp>
      <p:pic>
        <p:nvPicPr>
          <p:cNvPr id="5" name="图片 4"/>
          <p:cNvPicPr>
            <a:picLocks noChangeAspect="1"/>
          </p:cNvPicPr>
          <p:nvPr/>
        </p:nvPicPr>
        <p:blipFill>
          <a:blip r:embed="rId1"/>
          <a:stretch>
            <a:fillRect/>
          </a:stretch>
        </p:blipFill>
        <p:spPr>
          <a:xfrm>
            <a:off x="880110" y="1262380"/>
            <a:ext cx="7084695" cy="3835400"/>
          </a:xfrm>
          <a:prstGeom prst="rect">
            <a:avLst/>
          </a:prstGeom>
        </p:spPr>
      </p:pic>
      <p:sp>
        <p:nvSpPr>
          <p:cNvPr id="6" name="文本框 5"/>
          <p:cNvSpPr txBox="1"/>
          <p:nvPr/>
        </p:nvSpPr>
        <p:spPr>
          <a:xfrm>
            <a:off x="385445" y="5253355"/>
            <a:ext cx="8074660" cy="1198880"/>
          </a:xfrm>
          <a:prstGeom prst="rect">
            <a:avLst/>
          </a:prstGeom>
          <a:noFill/>
        </p:spPr>
        <p:txBody>
          <a:bodyPr wrap="square" rtlCol="0" anchor="t">
            <a:spAutoFit/>
          </a:bodyPr>
          <a:p>
            <a:pPr marL="285750" indent="-285750">
              <a:buFont typeface="Wingdings" panose="05000000000000000000" charset="0"/>
              <a:buChar char="ü"/>
            </a:pPr>
            <a:r>
              <a:rPr lang="zh-CN" altLang="en-US"/>
              <a:t> join buffer 足够大，能尽可能容纳驱动表结果集中的更多记录，访问少次被驱动表就可以完成连接操作了。</a:t>
            </a:r>
            <a:endParaRPr lang="zh-CN" altLang="en-US"/>
          </a:p>
          <a:p>
            <a:pPr marL="285750" indent="-285750">
              <a:buFont typeface="Wingdings" panose="05000000000000000000" charset="0"/>
              <a:buChar char="ü"/>
            </a:pPr>
            <a:r>
              <a:rPr lang="zh-CN" altLang="en-US"/>
              <a:t>这种加入了 join buffer 的嵌套循环连接算法称之为 基于块的嵌套连接（Block Nested-Loop Join）算法</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连接算法（续）</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Batched Key Access</a:t>
            </a:r>
            <a:endParaRPr lang="en-US" altLang="zh-CN"/>
          </a:p>
          <a:p>
            <a:pPr lvl="1"/>
            <a:r>
              <a:rPr lang="zh-CN" altLang="en-US"/>
              <a:t>有缓存的批量键访问</a:t>
            </a:r>
            <a:endParaRPr lang="zh-CN" altLang="en-US"/>
          </a:p>
          <a:p>
            <a:pPr lvl="1"/>
            <a:r>
              <a:rPr lang="en-US" altLang="zh-CN"/>
              <a:t>B</a:t>
            </a:r>
            <a:r>
              <a:rPr lang="zh-CN" altLang="en-US"/>
              <a:t>表有索引用于匹配符合条件的数据</a:t>
            </a:r>
            <a:endParaRPr lang="zh-CN" altLang="en-US"/>
          </a:p>
          <a:p>
            <a:pPr lvl="1"/>
            <a:r>
              <a:rPr lang="zh-CN" altLang="en-US">
                <a:sym typeface="+mn-ea"/>
              </a:rPr>
              <a:t>从</a:t>
            </a:r>
            <a:r>
              <a:rPr lang="en-US" altLang="zh-CN">
                <a:sym typeface="+mn-ea"/>
              </a:rPr>
              <a:t>A</a:t>
            </a:r>
            <a:r>
              <a:rPr lang="zh-CN" altLang="en-US">
                <a:sym typeface="+mn-ea"/>
              </a:rPr>
              <a:t>表取一系列数据，存入缓存，然后</a:t>
            </a:r>
            <a:r>
              <a:rPr lang="en-US" altLang="zh-CN"/>
              <a:t>B</a:t>
            </a:r>
            <a:r>
              <a:rPr lang="zh-CN" altLang="en-US"/>
              <a:t>表匹配对应的数据</a:t>
            </a:r>
            <a:endParaRPr lang="zh-CN" altLang="en-US"/>
          </a:p>
          <a:p>
            <a:pPr lvl="0"/>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连接算法（续）</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Hash Join</a:t>
            </a:r>
            <a:endParaRPr lang="en-US" altLang="zh-CN"/>
          </a:p>
          <a:p>
            <a:pPr lvl="1"/>
            <a:r>
              <a:rPr lang="zh-CN" altLang="en-US"/>
              <a:t>连接表中有等值条件</a:t>
            </a:r>
            <a:endParaRPr lang="zh-CN" altLang="en-US"/>
          </a:p>
          <a:p>
            <a:pPr lvl="1"/>
            <a:r>
              <a:rPr lang="zh-CN" altLang="en-US"/>
              <a:t>使用等值条件为</a:t>
            </a:r>
            <a:r>
              <a:rPr lang="en-US" altLang="zh-CN"/>
              <a:t>B</a:t>
            </a:r>
            <a:r>
              <a:rPr lang="zh-CN" altLang="en-US"/>
              <a:t>表构建</a:t>
            </a:r>
            <a:r>
              <a:rPr lang="en-US" altLang="zh-CN"/>
              <a:t>hash</a:t>
            </a:r>
            <a:r>
              <a:rPr lang="zh-CN" altLang="en-US"/>
              <a:t>索引，从</a:t>
            </a:r>
            <a:r>
              <a:rPr lang="en-US" altLang="zh-CN"/>
              <a:t>A</a:t>
            </a:r>
            <a:r>
              <a:rPr lang="zh-CN" altLang="en-US"/>
              <a:t>表中取一条数据，使用索引找到</a:t>
            </a:r>
            <a:r>
              <a:rPr lang="en-US" altLang="zh-CN"/>
              <a:t>B</a:t>
            </a:r>
            <a:r>
              <a:rPr lang="zh-CN" altLang="en-US"/>
              <a:t>表中符合条件的数据，输出结果</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连接算法（续）</a:t>
            </a:r>
            <a:endParaRPr lang="zh-CN" altLang="en-US"/>
          </a:p>
        </p:txBody>
      </p:sp>
      <p:sp>
        <p:nvSpPr>
          <p:cNvPr id="3" name="内容占位符 2"/>
          <p:cNvSpPr>
            <a:spLocks noGrp="1"/>
          </p:cNvSpPr>
          <p:nvPr>
            <p:ph sz="half" idx="1"/>
          </p:nvPr>
        </p:nvSpPr>
        <p:spPr>
          <a:xfrm>
            <a:off x="332105" y="1600200"/>
            <a:ext cx="8518525" cy="4253230"/>
          </a:xfrm>
        </p:spPr>
        <p:txBody>
          <a:bodyPr/>
          <a:p>
            <a:endParaRPr lang="zh-CN" altLang="en-US"/>
          </a:p>
        </p:txBody>
      </p:sp>
      <p:pic>
        <p:nvPicPr>
          <p:cNvPr id="5" name="图片 4"/>
          <p:cNvPicPr>
            <a:picLocks noChangeAspect="1"/>
          </p:cNvPicPr>
          <p:nvPr/>
        </p:nvPicPr>
        <p:blipFill>
          <a:blip r:embed="rId1"/>
          <a:stretch>
            <a:fillRect/>
          </a:stretch>
        </p:blipFill>
        <p:spPr>
          <a:xfrm>
            <a:off x="1003935" y="1332230"/>
            <a:ext cx="7027545" cy="49688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执行器实现</a:t>
            </a:r>
            <a:r>
              <a:rPr lang="en-US" altLang="zh-CN"/>
              <a:t>——</a:t>
            </a:r>
            <a:r>
              <a:rPr lang="zh-CN" altLang="en-US"/>
              <a:t>连接算法（续）</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Hash Join</a:t>
            </a:r>
            <a:endParaRPr lang="en-US" altLang="zh-CN"/>
          </a:p>
          <a:p>
            <a:pPr lvl="1"/>
            <a:r>
              <a:rPr lang="zh-CN" altLang="en-US"/>
              <a:t>连接表中有等值条件</a:t>
            </a:r>
            <a:endParaRPr lang="zh-CN" altLang="en-US"/>
          </a:p>
          <a:p>
            <a:pPr lvl="1"/>
            <a:r>
              <a:rPr lang="zh-CN" altLang="en-US"/>
              <a:t>使用等值条件为</a:t>
            </a:r>
            <a:r>
              <a:rPr lang="en-US" altLang="zh-CN"/>
              <a:t>B</a:t>
            </a:r>
            <a:r>
              <a:rPr lang="zh-CN" altLang="en-US"/>
              <a:t>表构建</a:t>
            </a:r>
            <a:r>
              <a:rPr lang="en-US" altLang="zh-CN"/>
              <a:t>hash</a:t>
            </a:r>
            <a:r>
              <a:rPr lang="zh-CN" altLang="en-US"/>
              <a:t>索引，从</a:t>
            </a:r>
            <a:r>
              <a:rPr lang="en-US" altLang="zh-CN"/>
              <a:t>A</a:t>
            </a:r>
            <a:r>
              <a:rPr lang="zh-CN" altLang="en-US"/>
              <a:t>表中取一条数据，使用索引找到</a:t>
            </a:r>
            <a:r>
              <a:rPr lang="en-US" altLang="zh-CN"/>
              <a:t>B</a:t>
            </a:r>
            <a:r>
              <a:rPr lang="zh-CN" altLang="en-US"/>
              <a:t>表中符合条件的数据，输出结果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优化器的作用：</a:t>
            </a:r>
            <a:br>
              <a:rPr lang="zh-CN" altLang="en-US"/>
            </a:br>
            <a:r>
              <a:rPr lang="zh-CN" altLang="en-US"/>
              <a:t>对象</a:t>
            </a: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t>单表访问方式</a:t>
            </a:r>
            <a:endParaRPr lang="zh-CN" altLang="en-US"/>
          </a:p>
          <a:p>
            <a:r>
              <a:rPr lang="zh-CN" altLang="en-US"/>
              <a:t>多表连接顺序</a:t>
            </a:r>
            <a:endParaRPr lang="zh-CN" altLang="en-US"/>
          </a:p>
          <a:p>
            <a:r>
              <a:rPr lang="zh-CN" altLang="en-US"/>
              <a:t>多表连接方式</a:t>
            </a:r>
            <a:endParaRPr lang="zh-CN" altLang="en-US"/>
          </a:p>
          <a:p>
            <a:r>
              <a:rPr lang="zh-CN" altLang="en-US"/>
              <a:t>条件应用位置</a:t>
            </a:r>
            <a:endParaRPr lang="zh-CN" altLang="en-US"/>
          </a:p>
          <a:p>
            <a:r>
              <a:rPr lang="zh-CN" altLang="en-US"/>
              <a:t>索引和</a:t>
            </a:r>
            <a:r>
              <a:rPr lang="en-US" altLang="zh-CN"/>
              <a:t>/</a:t>
            </a:r>
            <a:r>
              <a:rPr lang="zh-CN" altLang="en-US"/>
              <a:t>或临时表</a:t>
            </a:r>
            <a:endParaRPr lang="zh-CN" altLang="en-US"/>
          </a:p>
          <a:p>
            <a:r>
              <a:rPr lang="en-US" altLang="zh-CN"/>
              <a:t>...</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4</a:t>
            </a:r>
            <a:r>
              <a:rPr lang="zh-CN" altLang="en-US"/>
              <a:t>）</a:t>
            </a:r>
            <a:br>
              <a:rPr lang="zh-CN" altLang="en-US"/>
            </a:br>
            <a:r>
              <a:rPr lang="zh-CN" altLang="en-US"/>
              <a:t>连接算法的选择</a:t>
            </a: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t>凡是可用</a:t>
            </a:r>
            <a:r>
              <a:rPr lang="en-US" altLang="zh-CN"/>
              <a:t>hash join</a:t>
            </a:r>
            <a:r>
              <a:rPr lang="zh-CN" altLang="en-US"/>
              <a:t>的场景，就选择</a:t>
            </a:r>
            <a:r>
              <a:rPr lang="en-US" altLang="zh-CN"/>
              <a:t>hash join</a:t>
            </a:r>
            <a:endParaRPr lang="en-US" altLang="zh-CN"/>
          </a:p>
          <a:p>
            <a:r>
              <a:rPr lang="zh-CN" altLang="en-US"/>
              <a:t>开启了</a:t>
            </a:r>
            <a:r>
              <a:rPr lang="en-US" altLang="zh-CN"/>
              <a:t>BKA</a:t>
            </a:r>
            <a:r>
              <a:rPr lang="zh-CN" altLang="en-US"/>
              <a:t>，且可用的情况下，使用</a:t>
            </a:r>
            <a:r>
              <a:rPr lang="en-US" altLang="zh-CN"/>
              <a:t>BKA</a:t>
            </a:r>
            <a:endParaRPr lang="en-US" altLang="zh-CN"/>
          </a:p>
          <a:p>
            <a:r>
              <a:rPr lang="zh-CN" altLang="en-US"/>
              <a:t>以上均不可能时，选择</a:t>
            </a:r>
            <a:r>
              <a:rPr lang="en-US" altLang="zh-CN"/>
              <a:t>NL</a:t>
            </a: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3</a:t>
            </a:r>
            <a:r>
              <a:rPr lang="zh-CN" altLang="en-US"/>
              <a:t>）</a:t>
            </a:r>
            <a:br>
              <a:rPr lang="zh-CN" altLang="en-US"/>
            </a:br>
            <a:r>
              <a:rPr lang="zh-CN" altLang="en-US">
                <a:sym typeface="+mn-ea"/>
              </a:rPr>
              <a:t>连接顺序选择算法</a:t>
            </a:r>
            <a:endParaRPr lang="zh-CN" altLang="en-US"/>
          </a:p>
        </p:txBody>
      </p:sp>
      <p:sp>
        <p:nvSpPr>
          <p:cNvPr id="3" name="内容占位符 2"/>
          <p:cNvSpPr>
            <a:spLocks noGrp="1"/>
          </p:cNvSpPr>
          <p:nvPr>
            <p:ph sz="half" idx="1"/>
          </p:nvPr>
        </p:nvSpPr>
        <p:spPr>
          <a:xfrm>
            <a:off x="332105" y="1417955"/>
            <a:ext cx="8518525" cy="4890135"/>
          </a:xfrm>
        </p:spPr>
        <p:txBody>
          <a:bodyPr/>
          <a:p>
            <a:pPr marL="0" indent="0">
              <a:buNone/>
            </a:pPr>
            <a:r>
              <a:rPr lang="zh-CN" altLang="en-US" sz="2000"/>
              <a:t>连接查询的成本计算公式是这样的：</a:t>
            </a:r>
            <a:endParaRPr lang="zh-CN" altLang="en-US" sz="2000"/>
          </a:p>
          <a:p>
            <a:pPr marL="0" indent="0">
              <a:buNone/>
            </a:pPr>
            <a:r>
              <a:rPr lang="zh-CN" altLang="en-US" sz="2000"/>
              <a:t>连接查询总成本 = 单次访问驱动表的成本 + 驱动表扇出数 x 单次访问被驱动表的成本</a:t>
            </a:r>
            <a:endParaRPr lang="zh-CN" altLang="en-US" sz="2000"/>
          </a:p>
          <a:p>
            <a:pPr marL="0" indent="0">
              <a:buNone/>
            </a:pPr>
            <a:endParaRPr lang="zh-CN" altLang="en-US" sz="2000"/>
          </a:p>
          <a:p>
            <a:pPr marL="0" indent="0">
              <a:buNone/>
            </a:pPr>
            <a:r>
              <a:rPr lang="zh-CN" altLang="en-US" sz="2000"/>
              <a:t>可是对于内连接来说，驱动表和被驱动表的位置是可以互换的，所以需要考虑两个方面的问题：</a:t>
            </a:r>
            <a:endParaRPr lang="zh-CN" altLang="en-US" sz="2000"/>
          </a:p>
          <a:p>
            <a:pPr>
              <a:buFont typeface="Wingdings" panose="05000000000000000000" charset="0"/>
              <a:buChar char="ü"/>
            </a:pPr>
            <a:r>
              <a:rPr lang="zh-CN" altLang="en-US" sz="2000"/>
              <a:t>不同的表作为驱动表最终的查询成本可能是不同的，也就是需要考虑最优的表连接顺序。</a:t>
            </a:r>
            <a:endParaRPr lang="zh-CN" altLang="en-US" sz="2000"/>
          </a:p>
          <a:p>
            <a:pPr>
              <a:buFont typeface="Wingdings" panose="05000000000000000000" charset="0"/>
              <a:buChar char="ü"/>
            </a:pPr>
            <a:r>
              <a:rPr lang="zh-CN" altLang="en-US" sz="2000"/>
              <a:t>然后分别为驱动表和被驱动表选择成本最低的访问方法</a:t>
            </a:r>
            <a:endParaRPr lang="zh-CN" altLang="en-US" sz="2000"/>
          </a:p>
          <a:p>
            <a:pPr>
              <a:buFont typeface="Wingdings" panose="05000000000000000000" charset="0"/>
              <a:buChar char="ü"/>
            </a:pPr>
            <a:endParaRPr lang="zh-CN" altLang="en-US" sz="2000"/>
          </a:p>
          <a:p>
            <a:pPr marL="0" indent="0">
              <a:buFont typeface="Wingdings" panose="05000000000000000000" charset="0"/>
              <a:buNone/>
            </a:pPr>
            <a:r>
              <a:rPr lang="zh-CN" altLang="en-US" sz="2000"/>
              <a:t>连接查询成本占大头的其实是 驱动表扇出数 x 单次访问被驱动表的成本 ，所以我们的优化重点其实是下边这两个部分：</a:t>
            </a:r>
            <a:endParaRPr lang="zh-CN" altLang="en-US" sz="2000"/>
          </a:p>
          <a:p>
            <a:pPr>
              <a:buFont typeface="Wingdings" panose="05000000000000000000" charset="0"/>
              <a:buChar char="ü"/>
            </a:pPr>
            <a:r>
              <a:rPr lang="zh-CN" altLang="en-US" sz="2000"/>
              <a:t>尽量减少驱动表的扇出</a:t>
            </a:r>
            <a:endParaRPr lang="zh-CN" altLang="en-US" sz="2000"/>
          </a:p>
          <a:p>
            <a:pPr>
              <a:buFont typeface="Wingdings" panose="05000000000000000000" charset="0"/>
              <a:buChar char="ü"/>
            </a:pPr>
            <a:r>
              <a:rPr lang="zh-CN" altLang="en-US" sz="2000"/>
              <a:t>对被驱动表的访问成本尽量低</a:t>
            </a:r>
            <a:endParaRPr lang="zh-C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3</a:t>
            </a:r>
            <a:r>
              <a:rPr lang="zh-CN" altLang="en-US"/>
              <a:t>）</a:t>
            </a:r>
            <a:br>
              <a:rPr lang="zh-CN" altLang="en-US"/>
            </a:br>
            <a:r>
              <a:rPr lang="zh-CN" altLang="en-US">
                <a:sym typeface="+mn-ea"/>
              </a:rPr>
              <a:t>连接顺序选择算法</a:t>
            </a:r>
            <a:endParaRPr lang="zh-CN" altLang="en-US"/>
          </a:p>
        </p:txBody>
      </p:sp>
      <p:sp>
        <p:nvSpPr>
          <p:cNvPr id="3" name="内容占位符 2"/>
          <p:cNvSpPr>
            <a:spLocks noGrp="1"/>
          </p:cNvSpPr>
          <p:nvPr>
            <p:ph sz="half" idx="1"/>
          </p:nvPr>
        </p:nvSpPr>
        <p:spPr>
          <a:xfrm>
            <a:off x="332105" y="1417955"/>
            <a:ext cx="8518525" cy="4890135"/>
          </a:xfrm>
        </p:spPr>
        <p:txBody>
          <a:bodyPr/>
          <a:p>
            <a:pPr marL="0" indent="0">
              <a:buNone/>
            </a:pPr>
            <a:r>
              <a:rPr lang="zh-CN" altLang="en-US" sz="2000"/>
              <a:t>首先要考虑一下多表连接时可能产生出多少种连接顺序：</a:t>
            </a:r>
            <a:endParaRPr lang="zh-CN" altLang="en-US" sz="2000"/>
          </a:p>
          <a:p>
            <a:pPr>
              <a:buFont typeface="Wingdings" panose="05000000000000000000" charset="0"/>
              <a:buChar char="ü"/>
            </a:pPr>
            <a:r>
              <a:rPr lang="zh-CN" altLang="en-US" sz="2000"/>
              <a:t>对于两表连接，比如表A和表B连接</a:t>
            </a:r>
            <a:endParaRPr lang="zh-CN" altLang="en-US" sz="2000"/>
          </a:p>
          <a:p>
            <a:pPr marL="0" indent="0">
              <a:buNone/>
            </a:pPr>
            <a:r>
              <a:rPr lang="zh-CN" altLang="en-US" sz="2000"/>
              <a:t>只有 AB、BA这两种连接顺序。其实相当于 2 × 1 = 2 种连接顺序。</a:t>
            </a:r>
            <a:endParaRPr lang="zh-CN" altLang="en-US" sz="2000"/>
          </a:p>
          <a:p>
            <a:pPr>
              <a:buFont typeface="Wingdings" panose="05000000000000000000" charset="0"/>
              <a:buChar char="ü"/>
            </a:pPr>
            <a:r>
              <a:rPr lang="zh-CN" altLang="en-US" sz="2000"/>
              <a:t>对于三表连接，比如表A、表B、表C进行连接</a:t>
            </a:r>
            <a:endParaRPr lang="zh-CN" altLang="en-US" sz="2000"/>
          </a:p>
          <a:p>
            <a:pPr marL="0" indent="0">
              <a:buNone/>
            </a:pPr>
            <a:r>
              <a:rPr lang="zh-CN" altLang="en-US" sz="2000"/>
              <a:t>有ABC、ACB、BAC、BCA、CAB、CBA这么6种连接顺序。其实相当于 3 × 2 × 1 = 6 种连接顺序。</a:t>
            </a:r>
            <a:endParaRPr lang="zh-CN" altLang="en-US" sz="2000"/>
          </a:p>
          <a:p>
            <a:pPr>
              <a:buFont typeface="Wingdings" panose="05000000000000000000" charset="0"/>
              <a:buChar char="ü"/>
            </a:pPr>
            <a:r>
              <a:rPr lang="zh-CN" altLang="en-US" sz="2000"/>
              <a:t>对于四表连接的话，则会有 4 × 3 × 2 × 1 = 24 种连接顺序。</a:t>
            </a:r>
            <a:endParaRPr lang="zh-CN" altLang="en-US" sz="2000"/>
          </a:p>
          <a:p>
            <a:pPr>
              <a:buFont typeface="Wingdings" panose="05000000000000000000" charset="0"/>
              <a:buChar char="ü"/>
            </a:pPr>
            <a:r>
              <a:rPr lang="zh-CN" altLang="en-US" sz="2000"/>
              <a:t>对于 n 表连接的话，则有 n × (n-1) × (n-2) × ··· × 1 种连接顺序，就是n的阶乘种连接顺序，也就是 n! </a:t>
            </a:r>
            <a:endParaRPr lang="zh-CN" alt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3</a:t>
            </a:r>
            <a:r>
              <a:rPr lang="zh-CN" altLang="en-US"/>
              <a:t>）</a:t>
            </a:r>
            <a:br>
              <a:rPr lang="zh-CN" altLang="en-US"/>
            </a:br>
            <a:r>
              <a:rPr lang="zh-CN" altLang="en-US">
                <a:sym typeface="+mn-ea"/>
              </a:rPr>
              <a:t>连接顺序选择算法</a:t>
            </a: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t>（单级）贪婪算法</a:t>
            </a:r>
            <a:endParaRPr lang="en-US" altLang="zh-CN"/>
          </a:p>
          <a:p>
            <a:pPr lvl="1"/>
            <a:r>
              <a:rPr lang="zh-CN" altLang="en-US"/>
              <a:t>根据现有条件，每次选择代价最小的新表作为下一个进行连接的表</a:t>
            </a:r>
            <a:endParaRPr lang="zh-CN" altLang="en-US"/>
          </a:p>
          <a:p>
            <a:pPr lvl="0"/>
            <a:r>
              <a:rPr lang="zh-CN" altLang="en-US"/>
              <a:t>完全遍历算法</a:t>
            </a:r>
            <a:endParaRPr lang="zh-CN" altLang="en-US"/>
          </a:p>
          <a:p>
            <a:pPr lvl="1"/>
            <a:r>
              <a:rPr lang="zh-CN" altLang="en-US"/>
              <a:t>遍历所有可能的连接顺序，找到代价最小的连接顺序</a:t>
            </a:r>
            <a:endParaRPr lang="zh-CN" altLang="en-US"/>
          </a:p>
          <a:p>
            <a:pPr lvl="0"/>
            <a:r>
              <a:rPr lang="zh-CN" altLang="en-US"/>
              <a:t>（多级）贪婪算法</a:t>
            </a:r>
            <a:endParaRPr lang="zh-CN" altLang="en-US"/>
          </a:p>
          <a:p>
            <a:pPr lvl="1"/>
            <a:r>
              <a:rPr lang="zh-CN" altLang="en-US"/>
              <a:t>上述两种方法妥协的结果</a:t>
            </a:r>
            <a:endParaRPr lang="zh-CN" altLang="en-US"/>
          </a:p>
          <a:p>
            <a:pPr lvl="1"/>
            <a:r>
              <a:rPr lang="zh-CN" altLang="en-US"/>
              <a:t>每次遍历受控的结果空间</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多表连接方式</a:t>
            </a:r>
            <a:r>
              <a:rPr lang="zh-CN" altLang="en-US"/>
              <a:t>（</a:t>
            </a:r>
            <a:r>
              <a:rPr lang="en-US" altLang="zh-CN"/>
              <a:t>3</a:t>
            </a:r>
            <a:r>
              <a:rPr lang="zh-CN" altLang="en-US"/>
              <a:t>）</a:t>
            </a:r>
            <a:br>
              <a:rPr lang="zh-CN" altLang="en-US"/>
            </a:br>
            <a:r>
              <a:rPr lang="zh-CN" altLang="en-US">
                <a:sym typeface="+mn-ea"/>
              </a:rPr>
              <a:t>连接顺序选择算法</a:t>
            </a:r>
            <a:endParaRPr lang="zh-CN" altLang="en-US"/>
          </a:p>
        </p:txBody>
      </p:sp>
      <p:sp>
        <p:nvSpPr>
          <p:cNvPr id="3" name="内容占位符 2"/>
          <p:cNvSpPr>
            <a:spLocks noGrp="1"/>
          </p:cNvSpPr>
          <p:nvPr>
            <p:ph sz="half" idx="1"/>
          </p:nvPr>
        </p:nvSpPr>
        <p:spPr>
          <a:xfrm>
            <a:off x="333375" y="1510665"/>
            <a:ext cx="8719820" cy="5033010"/>
          </a:xfrm>
        </p:spPr>
        <p:txBody>
          <a:bodyPr/>
          <a:p>
            <a:pPr marL="0" indent="0">
              <a:buFont typeface="Wingdings" panose="05000000000000000000" charset="0"/>
              <a:buNone/>
            </a:pPr>
            <a:r>
              <a:rPr lang="zh-CN" altLang="en-US" sz="2400"/>
              <a:t>实施思路</a:t>
            </a:r>
            <a:endParaRPr lang="zh-CN" altLang="en-US" sz="2400"/>
          </a:p>
          <a:p>
            <a:pPr marL="0" indent="0">
              <a:buFont typeface="Wingdings" panose="05000000000000000000" charset="0"/>
              <a:buNone/>
            </a:pPr>
            <a:endParaRPr lang="zh-CN" altLang="en-US" sz="2400"/>
          </a:p>
          <a:p>
            <a:pPr>
              <a:buFont typeface="Wingdings" panose="05000000000000000000" charset="0"/>
              <a:buChar char="ü"/>
            </a:pPr>
            <a:r>
              <a:rPr lang="zh-CN" altLang="en-US" sz="2400"/>
              <a:t>提前结束某种顺序的成本评估</a:t>
            </a:r>
            <a:endParaRPr lang="zh-CN" altLang="en-US" sz="2400"/>
          </a:p>
          <a:p>
            <a:pPr marL="0" indent="0">
              <a:buFont typeface="Wingdings" panose="05000000000000000000" charset="0"/>
              <a:buNone/>
            </a:pPr>
            <a:r>
              <a:rPr lang="zh-CN" altLang="en-US" sz="2400"/>
              <a:t>维护当前最小的连接查询成本在分析某个连接顺序的成本时，该成本已经超过当前最小的连接查询成本，不用继续分析；</a:t>
            </a:r>
            <a:endParaRPr lang="zh-CN" altLang="en-US" sz="2400"/>
          </a:p>
          <a:p>
            <a:pPr>
              <a:buFont typeface="Wingdings" panose="05000000000000000000" charset="0"/>
              <a:buChar char="ü"/>
            </a:pPr>
            <a:r>
              <a:rPr lang="zh-CN" altLang="en-US" sz="2400"/>
              <a:t>系统变量 optimizer_search_depth</a:t>
            </a:r>
            <a:endParaRPr lang="zh-CN" altLang="en-US" sz="2400"/>
          </a:p>
          <a:p>
            <a:pPr marL="0" indent="0">
              <a:buFont typeface="Wingdings" panose="05000000000000000000" charset="0"/>
              <a:buNone/>
            </a:pPr>
            <a:r>
              <a:rPr lang="zh-CN" altLang="en-US" sz="2400"/>
              <a:t>如果连接表的个数小于该值，那么就继续穷举分析每一种连接顺序的成本，否则只对与optimizer_search_depth 值相同数量的表进行穷举分析。</a:t>
            </a:r>
            <a:endParaRPr lang="zh-CN" altLang="en-US" sz="2400"/>
          </a:p>
          <a:p>
            <a:pPr>
              <a:buFont typeface="Wingdings" panose="05000000000000000000" charset="0"/>
              <a:buChar char="ü"/>
            </a:pPr>
            <a:r>
              <a:rPr lang="zh-CN" altLang="en-US" sz="2400"/>
              <a:t>启发式规则</a:t>
            </a:r>
            <a:endParaRPr lang="zh-CN" altLang="en-US" sz="2400"/>
          </a:p>
          <a:p>
            <a:pPr marL="0" indent="0">
              <a:buFont typeface="Wingdings" panose="05000000000000000000" charset="0"/>
              <a:buNone/>
            </a:pPr>
            <a:r>
              <a:rPr lang="zh-CN" altLang="en-US" sz="2400"/>
              <a:t>根据以往经验指定的一些规则，不满足这些规则的连接顺序不分析。</a:t>
            </a:r>
            <a:endParaRPr lang="en-US" altLang="zh-CN"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2251075" y="1604963"/>
            <a:ext cx="6892925" cy="3868737"/>
          </a:xfrm>
          <a:prstGeom prst="rect">
            <a:avLst/>
          </a:prstGeom>
        </p:spPr>
        <p:txBody>
          <a:bodyPr/>
          <a:lstStyle/>
          <a:p>
            <a:pPr marL="0" indent="0" eaLnBrk="1" hangingPunct="1">
              <a:lnSpc>
                <a:spcPct val="130000"/>
              </a:lnSpc>
              <a:buFont typeface="Arial" panose="020B0604020202020204" pitchFamily="34" charset="0"/>
              <a:buNone/>
            </a:pPr>
            <a:r>
              <a:rPr lang="zh-CN" altLang="en-US" smtClean="0">
                <a:solidFill>
                  <a:srgbClr val="404040"/>
                </a:solidFill>
              </a:rPr>
              <a:t>优化器的作用</a:t>
            </a:r>
            <a:endParaRPr lang="en-US" sz="1800" smtClean="0">
              <a:solidFill>
                <a:srgbClr val="404040"/>
              </a:solidFill>
            </a:endParaRPr>
          </a:p>
          <a:p>
            <a:pPr marL="0" indent="0" eaLnBrk="1" hangingPunct="1">
              <a:lnSpc>
                <a:spcPct val="130000"/>
              </a:lnSpc>
              <a:buFont typeface="Arial" panose="020B0604020202020204" pitchFamily="34" charset="0"/>
              <a:buNone/>
            </a:pPr>
            <a:r>
              <a:rPr lang="zh-CN" altLang="en-US" smtClean="0">
                <a:solidFill>
                  <a:schemeClr val="tx1"/>
                </a:solidFill>
              </a:rPr>
              <a:t>单表访问方式</a:t>
            </a:r>
            <a:endParaRPr lang="en-US" smtClean="0">
              <a:solidFill>
                <a:srgbClr val="404040"/>
              </a:solidFill>
            </a:endParaRPr>
          </a:p>
          <a:p>
            <a:pPr marL="0" indent="0" eaLnBrk="1" hangingPunct="1">
              <a:lnSpc>
                <a:spcPct val="130000"/>
              </a:lnSpc>
              <a:buNone/>
            </a:pPr>
            <a:r>
              <a:rPr lang="zh-CN" altLang="en-US" smtClean="0">
                <a:solidFill>
                  <a:schemeClr val="tx1"/>
                </a:solidFill>
              </a:rPr>
              <a:t>多表连接方式</a:t>
            </a:r>
            <a:endParaRPr lang="zh-CN" altLang="en-US" smtClean="0">
              <a:solidFill>
                <a:srgbClr val="FF0000"/>
              </a:solidFill>
            </a:endParaRPr>
          </a:p>
          <a:p>
            <a:pPr marL="0" indent="0" eaLnBrk="1" hangingPunct="1">
              <a:lnSpc>
                <a:spcPct val="130000"/>
              </a:lnSpc>
              <a:buNone/>
            </a:pPr>
            <a:r>
              <a:rPr lang="zh-CN" altLang="en-US" smtClean="0">
                <a:solidFill>
                  <a:srgbClr val="FF0000"/>
                </a:solidFill>
              </a:rPr>
              <a:t>其它基于规则的优化</a:t>
            </a:r>
            <a:endParaRPr lang="zh-CN" altLang="en-US" smtClean="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条件优化（</a:t>
            </a:r>
            <a:r>
              <a:rPr lang="en-US" altLang="zh-CN">
                <a:sym typeface="+mn-ea"/>
              </a:rPr>
              <a:t>1</a:t>
            </a:r>
            <a:r>
              <a:rPr lang="zh-CN" altLang="en-US">
                <a:sym typeface="+mn-ea"/>
              </a:rPr>
              <a:t>）</a:t>
            </a:r>
            <a:br>
              <a:rPr lang="zh-CN" altLang="en-US"/>
            </a:br>
            <a:r>
              <a:rPr lang="zh-CN" altLang="en-US"/>
              <a:t>移除括号</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t1, t2 where </a:t>
            </a:r>
            <a:r>
              <a:rPr lang="en-US" altLang="zh-CN">
                <a:solidFill>
                  <a:srgbClr val="FF0000"/>
                </a:solidFill>
              </a:rPr>
              <a:t>((</a:t>
            </a:r>
            <a:r>
              <a:rPr lang="en-US" altLang="zh-CN"/>
              <a:t>t1.a = t2.a and t1.b &lt;&gt; t2.b</a:t>
            </a:r>
            <a:r>
              <a:rPr lang="en-US" altLang="zh-CN">
                <a:solidFill>
                  <a:srgbClr val="FF0000"/>
                </a:solidFill>
              </a:rPr>
              <a:t>)</a:t>
            </a:r>
            <a:r>
              <a:rPr lang="en-US" altLang="zh-CN"/>
              <a:t> and t1.c=t2.c</a:t>
            </a:r>
            <a:r>
              <a:rPr lang="en-US" altLang="zh-CN">
                <a:solidFill>
                  <a:srgbClr val="FF0000"/>
                </a:solidFill>
              </a:rPr>
              <a:t>)</a:t>
            </a:r>
            <a:r>
              <a:rPr lang="en-US" altLang="zh-CN"/>
              <a:t>;</a:t>
            </a:r>
            <a:endParaRPr lang="en-US" altLang="zh-CN"/>
          </a:p>
          <a:p>
            <a:r>
              <a:rPr lang="en-US" altLang="zh-CN"/>
              <a:t>==&gt;</a:t>
            </a:r>
            <a:endParaRPr lang="en-US" altLang="zh-CN"/>
          </a:p>
          <a:p>
            <a:r>
              <a:rPr lang="en-US" altLang="zh-CN">
                <a:sym typeface="+mn-ea"/>
              </a:rPr>
              <a:t>select * from t1, t2 where t1.a = t2.a and t1.b &lt;&gt; t2.b and t1.c=t2.c;</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条件优化（</a:t>
            </a:r>
            <a:r>
              <a:rPr lang="en-US" altLang="zh-CN">
                <a:sym typeface="+mn-ea"/>
              </a:rPr>
              <a:t>2</a:t>
            </a:r>
            <a:r>
              <a:rPr lang="zh-CN" altLang="en-US">
                <a:sym typeface="+mn-ea"/>
              </a:rPr>
              <a:t>）</a:t>
            </a:r>
            <a:br>
              <a:rPr lang="zh-CN" altLang="en-US"/>
            </a:br>
            <a:r>
              <a:rPr lang="zh-CN" altLang="en-US"/>
              <a:t>等值传递</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t1, t2 where t1.a = 5 and t1.a = t2.a;</a:t>
            </a:r>
            <a:endParaRPr lang="en-US" altLang="zh-CN"/>
          </a:p>
          <a:p>
            <a:r>
              <a:rPr lang="en-US" altLang="zh-CN"/>
              <a:t>==&gt;</a:t>
            </a:r>
            <a:endParaRPr lang="en-US" altLang="zh-CN"/>
          </a:p>
          <a:p>
            <a:r>
              <a:rPr lang="en-US" altLang="zh-CN">
                <a:sym typeface="+mn-ea"/>
              </a:rPr>
              <a:t>select * from t1, t2 where t1.a = 5 and t2.a = 5;</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条件优化（</a:t>
            </a:r>
            <a:r>
              <a:rPr lang="en-US" altLang="zh-CN">
                <a:sym typeface="+mn-ea"/>
              </a:rPr>
              <a:t>3</a:t>
            </a:r>
            <a:r>
              <a:rPr lang="zh-CN" altLang="en-US">
                <a:sym typeface="+mn-ea"/>
              </a:rPr>
              <a:t>）</a:t>
            </a:r>
            <a:br>
              <a:rPr lang="zh-CN" altLang="en-US"/>
            </a:br>
            <a:r>
              <a:rPr lang="zh-CN" altLang="en-US"/>
              <a:t>移除无用条件</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t1, t2 where t1.a = 5 and </a:t>
            </a:r>
            <a:r>
              <a:rPr lang="en-US" altLang="zh-CN">
                <a:solidFill>
                  <a:srgbClr val="FF0000"/>
                </a:solidFill>
              </a:rPr>
              <a:t>5&lt;&gt;5</a:t>
            </a:r>
            <a:r>
              <a:rPr lang="en-US" altLang="zh-CN"/>
              <a:t>;</a:t>
            </a:r>
            <a:endParaRPr lang="en-US" altLang="zh-CN"/>
          </a:p>
          <a:p>
            <a:r>
              <a:rPr lang="en-US" altLang="zh-CN"/>
              <a:t>==&gt;</a:t>
            </a:r>
            <a:endParaRPr lang="en-US" altLang="zh-CN"/>
          </a:p>
          <a:p>
            <a:r>
              <a:rPr lang="en-US" altLang="zh-CN">
                <a:sym typeface="+mn-ea"/>
              </a:rPr>
              <a:t>select * from t1, t2 where t1.a = 5;</a:t>
            </a:r>
            <a:endParaRPr lang="en-US" altLang="zh-CN">
              <a:sym typeface="+mn-ea"/>
            </a:endParaRPr>
          </a:p>
          <a:p>
            <a:endParaRPr lang="en-US" altLang="zh-CN"/>
          </a:p>
          <a:p>
            <a:r>
              <a:rPr lang="en-US" altLang="zh-CN">
                <a:sym typeface="+mn-ea"/>
              </a:rPr>
              <a:t>select * from t1, t2 where t1.a = 5 or </a:t>
            </a:r>
            <a:r>
              <a:rPr lang="en-US" altLang="zh-CN">
                <a:solidFill>
                  <a:srgbClr val="FF0000"/>
                </a:solidFill>
                <a:sym typeface="+mn-ea"/>
              </a:rPr>
              <a:t>5=5</a:t>
            </a:r>
            <a:r>
              <a:rPr lang="en-US" altLang="zh-CN">
                <a:sym typeface="+mn-ea"/>
              </a:rPr>
              <a:t>;</a:t>
            </a:r>
            <a:endParaRPr lang="en-US" altLang="zh-CN"/>
          </a:p>
          <a:p>
            <a:r>
              <a:rPr lang="en-US" altLang="zh-CN"/>
              <a:t>==&gt;</a:t>
            </a:r>
            <a:endParaRPr lang="en-US" altLang="zh-CN"/>
          </a:p>
          <a:p>
            <a:r>
              <a:rPr lang="en-US" altLang="zh-CN"/>
              <a:t>select * from t1, t2 where true;</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条件优化（</a:t>
            </a:r>
            <a:r>
              <a:rPr lang="en-US" altLang="zh-CN">
                <a:sym typeface="+mn-ea"/>
              </a:rPr>
              <a:t>4</a:t>
            </a:r>
            <a:r>
              <a:rPr lang="zh-CN" altLang="en-US">
                <a:sym typeface="+mn-ea"/>
              </a:rPr>
              <a:t>）</a:t>
            </a:r>
            <a:br>
              <a:rPr lang="zh-CN" altLang="en-US"/>
            </a:br>
            <a:r>
              <a:rPr lang="zh-CN" altLang="en-US"/>
              <a:t>表达式计算</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t1, t2 where t1.a = 5 + 1;</a:t>
            </a:r>
            <a:endParaRPr lang="en-US" altLang="zh-CN"/>
          </a:p>
          <a:p>
            <a:r>
              <a:rPr lang="en-US" altLang="zh-CN"/>
              <a:t>==&gt;</a:t>
            </a:r>
            <a:endParaRPr lang="en-US" altLang="zh-CN"/>
          </a:p>
          <a:p>
            <a:r>
              <a:rPr lang="en-US" altLang="zh-CN">
                <a:sym typeface="+mn-ea"/>
              </a:rPr>
              <a:t>select * from t1, t2 where t1.a = 6;</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优化器的作用：</a:t>
            </a:r>
            <a:br>
              <a:rPr lang="zh-CN" altLang="en-US">
                <a:sym typeface="+mn-ea"/>
              </a:rPr>
            </a:br>
            <a:r>
              <a:rPr lang="zh-CN" altLang="en-US">
                <a:sym typeface="+mn-ea"/>
              </a:rPr>
              <a:t>方法</a:t>
            </a:r>
            <a:br>
              <a:rPr lang="zh-CN" altLang="en-US"/>
            </a:b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t>基于规则的优化</a:t>
            </a:r>
            <a:endParaRPr lang="zh-CN" altLang="en-US"/>
          </a:p>
          <a:p>
            <a:pPr lvl="1"/>
            <a:r>
              <a:rPr lang="zh-CN" altLang="en-US" sz="2400"/>
              <a:t>条件简化</a:t>
            </a:r>
            <a:endParaRPr lang="zh-CN" altLang="en-US" sz="2400"/>
          </a:p>
          <a:p>
            <a:pPr lvl="1"/>
            <a:r>
              <a:rPr lang="zh-CN" altLang="en-US" sz="2400"/>
              <a:t>外连接消除</a:t>
            </a:r>
            <a:endParaRPr lang="zh-CN" altLang="en-US" sz="2400"/>
          </a:p>
          <a:p>
            <a:pPr lvl="1"/>
            <a:r>
              <a:rPr lang="zh-CN" altLang="en-US" sz="2400"/>
              <a:t>子查询优化</a:t>
            </a:r>
            <a:endParaRPr lang="zh-CN" altLang="en-US"/>
          </a:p>
          <a:p>
            <a:r>
              <a:rPr lang="zh-CN" altLang="en-US"/>
              <a:t>基于代价的优化</a:t>
            </a:r>
            <a:endParaRPr lang="zh-CN" altLang="en-US"/>
          </a:p>
          <a:p>
            <a:pPr lvl="1"/>
            <a:r>
              <a:rPr lang="zh-CN" altLang="en-US"/>
              <a:t>单表读取代价</a:t>
            </a:r>
            <a:endParaRPr lang="zh-CN" altLang="en-US"/>
          </a:p>
          <a:p>
            <a:pPr lvl="1"/>
            <a:r>
              <a:rPr lang="zh-CN" altLang="en-US"/>
              <a:t>连接代价</a:t>
            </a:r>
            <a:endParaRPr lang="zh-CN" altLang="en-US"/>
          </a:p>
          <a:p>
            <a:pPr lvl="1"/>
            <a:r>
              <a:rPr lang="zh-CN" altLang="en-US"/>
              <a:t>各操作的代价常数</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条件优化（</a:t>
            </a:r>
            <a:r>
              <a:rPr lang="en-US" altLang="zh-CN">
                <a:sym typeface="+mn-ea"/>
              </a:rPr>
              <a:t>5</a:t>
            </a:r>
            <a:r>
              <a:rPr lang="zh-CN" altLang="en-US">
                <a:sym typeface="+mn-ea"/>
              </a:rPr>
              <a:t>）</a:t>
            </a:r>
            <a:br>
              <a:rPr lang="zh-CN" altLang="en-US"/>
            </a:br>
            <a:r>
              <a:rPr lang="zh-CN" altLang="en-US"/>
              <a:t>常量表检测</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t1, tb1 where t1.a = 5 + 1 and </a:t>
            </a:r>
            <a:r>
              <a:rPr lang="en-US" altLang="zh-CN">
                <a:solidFill>
                  <a:srgbClr val="FF0000"/>
                </a:solidFill>
              </a:rPr>
              <a:t>tb1.id = 5</a:t>
            </a:r>
            <a:r>
              <a:rPr lang="en-US" altLang="zh-CN"/>
              <a:t>;</a:t>
            </a:r>
            <a:endParaRPr lang="en-US" altLang="zh-CN"/>
          </a:p>
          <a:p>
            <a:r>
              <a:rPr lang="en-US" altLang="zh-CN"/>
              <a:t>==&gt;</a:t>
            </a:r>
            <a:endParaRPr lang="en-US" altLang="zh-CN"/>
          </a:p>
          <a:p>
            <a:r>
              <a:rPr lang="en-US" altLang="zh-CN">
                <a:sym typeface="+mn-ea"/>
              </a:rPr>
              <a:t>tb1.id</a:t>
            </a:r>
            <a:r>
              <a:rPr lang="zh-CN" altLang="en-US">
                <a:sym typeface="+mn-ea"/>
              </a:rPr>
              <a:t>是主键，</a:t>
            </a:r>
            <a:r>
              <a:rPr lang="en-US" altLang="zh-CN">
                <a:sym typeface="+mn-ea"/>
              </a:rPr>
              <a:t>tb1.id=5</a:t>
            </a:r>
            <a:r>
              <a:rPr lang="zh-CN" altLang="en-US">
                <a:sym typeface="+mn-ea"/>
              </a:rPr>
              <a:t>的结果只有</a:t>
            </a:r>
            <a:r>
              <a:rPr lang="en-US" altLang="zh-CN">
                <a:sym typeface="+mn-ea"/>
              </a:rPr>
              <a:t>1</a:t>
            </a:r>
            <a:r>
              <a:rPr lang="zh-CN" altLang="en-US">
                <a:sym typeface="+mn-ea"/>
              </a:rPr>
              <a:t>条或</a:t>
            </a:r>
            <a:r>
              <a:rPr lang="en-US" altLang="zh-CN">
                <a:sym typeface="+mn-ea"/>
              </a:rPr>
              <a:t>0</a:t>
            </a:r>
            <a:r>
              <a:rPr lang="zh-CN" altLang="en-US">
                <a:sym typeface="+mn-ea"/>
              </a:rPr>
              <a:t>条，优化器会直接读出这一条结果，并对后续连接进行优化</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外连接消除</a:t>
            </a:r>
            <a:br>
              <a:rPr lang="zh-CN" altLang="en-US"/>
            </a:b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t1 </a:t>
            </a:r>
            <a:r>
              <a:rPr lang="en-US" altLang="zh-CN">
                <a:solidFill>
                  <a:srgbClr val="FF0000"/>
                </a:solidFill>
              </a:rPr>
              <a:t>left join</a:t>
            </a:r>
            <a:r>
              <a:rPr lang="en-US" altLang="zh-CN"/>
              <a:t> t2 on t1.a = t2.a where </a:t>
            </a:r>
            <a:r>
              <a:rPr lang="en-US" altLang="zh-CN">
                <a:solidFill>
                  <a:srgbClr val="FF0000"/>
                </a:solidFill>
              </a:rPr>
              <a:t>t2.a = 5</a:t>
            </a:r>
            <a:r>
              <a:rPr lang="en-US" altLang="zh-CN"/>
              <a:t>;</a:t>
            </a:r>
            <a:endParaRPr lang="en-US" altLang="zh-CN"/>
          </a:p>
          <a:p>
            <a:r>
              <a:rPr lang="en-US" altLang="zh-CN"/>
              <a:t>==&gt;</a:t>
            </a:r>
            <a:endParaRPr lang="en-US" altLang="zh-CN"/>
          </a:p>
          <a:p>
            <a:r>
              <a:rPr lang="en-US" altLang="zh-CN">
                <a:sym typeface="+mn-ea"/>
              </a:rPr>
              <a:t>select * from t1 </a:t>
            </a:r>
            <a:r>
              <a:rPr lang="en-US" altLang="zh-CN">
                <a:solidFill>
                  <a:srgbClr val="FF0000"/>
                </a:solidFill>
                <a:sym typeface="+mn-ea"/>
              </a:rPr>
              <a:t>join</a:t>
            </a:r>
            <a:r>
              <a:rPr lang="en-US" altLang="zh-CN">
                <a:sym typeface="+mn-ea"/>
              </a:rPr>
              <a:t> t2 where t1.a = 5 and t2.a = 5;</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子查询优化（</a:t>
            </a:r>
            <a:r>
              <a:rPr lang="en-US" altLang="zh-CN">
                <a:sym typeface="+mn-ea"/>
              </a:rPr>
              <a:t>1</a:t>
            </a:r>
            <a:r>
              <a:rPr lang="zh-CN" altLang="en-US">
                <a:sym typeface="+mn-ea"/>
              </a:rPr>
              <a:t>）</a:t>
            </a:r>
            <a:br>
              <a:rPr lang="zh-CN" altLang="en-US"/>
            </a:br>
            <a:r>
              <a:rPr lang="zh-CN" altLang="en-US"/>
              <a:t>派生表</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(select id, name,age from tb1) dt1;</a:t>
            </a:r>
            <a:endParaRPr lang="en-US" altLang="zh-CN"/>
          </a:p>
          <a:p>
            <a:r>
              <a:rPr lang="en-US" altLang="zh-CN"/>
              <a:t>==&gt;</a:t>
            </a:r>
            <a:endParaRPr lang="en-US" altLang="zh-CN"/>
          </a:p>
          <a:p>
            <a:r>
              <a:rPr lang="en-US" altLang="zh-CN">
                <a:sym typeface="+mn-ea"/>
              </a:rPr>
              <a:t>select id,name,age from tb1;</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子查询优化（</a:t>
            </a:r>
            <a:r>
              <a:rPr lang="en-US" altLang="zh-CN">
                <a:sym typeface="+mn-ea"/>
              </a:rPr>
              <a:t>2</a:t>
            </a:r>
            <a:r>
              <a:rPr lang="zh-CN" altLang="en-US">
                <a:sym typeface="+mn-ea"/>
              </a:rPr>
              <a:t>）</a:t>
            </a:r>
            <a:br>
              <a:rPr lang="zh-CN" altLang="en-US"/>
            </a:br>
            <a:r>
              <a:rPr lang="en-US" altLang="zh-CN"/>
              <a:t>in, exists</a:t>
            </a:r>
            <a:r>
              <a:rPr lang="zh-CN" altLang="en-US"/>
              <a:t>条件</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 from tb1 where id in (select age from tb1);</a:t>
            </a:r>
            <a:endParaRPr lang="en-US" altLang="zh-CN"/>
          </a:p>
          <a:p>
            <a:r>
              <a:rPr lang="en-US" altLang="zh-CN"/>
              <a:t>==&gt;</a:t>
            </a:r>
            <a:endParaRPr lang="en-US" altLang="zh-CN"/>
          </a:p>
          <a:p>
            <a:r>
              <a:rPr lang="en-US" altLang="zh-CN">
                <a:sym typeface="+mn-ea"/>
              </a:rPr>
              <a:t>select a.* from tb1 a join tb1 b on a.id = b.age;</a:t>
            </a:r>
            <a:endParaRPr lang="en-US" altLang="zh-CN">
              <a:sym typeface="+mn-ea"/>
            </a:endParaRPr>
          </a:p>
          <a:p>
            <a:r>
              <a:rPr lang="zh-CN" altLang="en-US">
                <a:sym typeface="+mn-ea"/>
              </a:rPr>
              <a:t>或者</a:t>
            </a:r>
            <a:endParaRPr lang="zh-CN" altLang="en-US">
              <a:sym typeface="+mn-ea"/>
            </a:endParaRPr>
          </a:p>
          <a:p>
            <a:r>
              <a:rPr lang="en-US" altLang="zh-CN">
                <a:sym typeface="+mn-ea"/>
              </a:rPr>
              <a:t>select * from tb1 where id in tmp_tbl1;</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子查询优化（</a:t>
            </a:r>
            <a:r>
              <a:rPr lang="en-US" altLang="zh-CN">
                <a:sym typeface="+mn-ea"/>
              </a:rPr>
              <a:t>3</a:t>
            </a:r>
            <a:r>
              <a:rPr lang="zh-CN" altLang="en-US">
                <a:sym typeface="+mn-ea"/>
              </a:rPr>
              <a:t>）</a:t>
            </a:r>
            <a:br>
              <a:rPr lang="zh-CN" altLang="en-US"/>
            </a:br>
            <a:r>
              <a:rPr lang="en-US" altLang="zh-CN"/>
              <a:t>scalar</a:t>
            </a:r>
            <a:r>
              <a:rPr lang="zh-CN" altLang="en-US"/>
              <a:t>子查询</a:t>
            </a: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t>select (select name from tb1 where id=1) from tb1;</a:t>
            </a:r>
            <a:endParaRPr lang="en-US" altLang="zh-CN"/>
          </a:p>
          <a:p>
            <a:r>
              <a:rPr lang="en-US" altLang="zh-CN"/>
              <a:t>==&gt;</a:t>
            </a:r>
            <a:endParaRPr lang="en-US" altLang="zh-CN"/>
          </a:p>
          <a:p>
            <a:r>
              <a:rPr lang="en-US" altLang="zh-CN">
                <a:sym typeface="+mn-ea"/>
              </a:rPr>
              <a:t>select 'hg' from tb1;</a:t>
            </a:r>
            <a:endParaRPr lang="en-US" altLang="zh-CN">
              <a:sym typeface="+mn-ea"/>
            </a:endParaRPr>
          </a:p>
          <a:p>
            <a:endParaRPr lang="en-US" altLang="zh-CN">
              <a:sym typeface="+mn-ea"/>
            </a:endParaRPr>
          </a:p>
          <a:p>
            <a:endParaRPr lang="en-US" altLang="zh-CN"/>
          </a:p>
          <a:p>
            <a:pPr marL="0" indent="0">
              <a:buNone/>
            </a:pP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其它优化</a:t>
            </a:r>
            <a:br>
              <a:rPr lang="zh-CN" altLang="en-US"/>
            </a:br>
            <a:endParaRPr lang="zh-CN" altLang="en-US"/>
          </a:p>
        </p:txBody>
      </p:sp>
      <p:sp>
        <p:nvSpPr>
          <p:cNvPr id="3" name="内容占位符 2"/>
          <p:cNvSpPr>
            <a:spLocks noGrp="1"/>
          </p:cNvSpPr>
          <p:nvPr>
            <p:ph sz="half" idx="1"/>
          </p:nvPr>
        </p:nvSpPr>
        <p:spPr>
          <a:xfrm>
            <a:off x="332105" y="1600200"/>
            <a:ext cx="8518525" cy="4253230"/>
          </a:xfrm>
        </p:spPr>
        <p:txBody>
          <a:bodyPr/>
          <a:p>
            <a:r>
              <a:rPr lang="en-US" altLang="zh-CN">
                <a:sym typeface="+mn-ea"/>
              </a:rPr>
              <a:t>group by, order by, distinct</a:t>
            </a:r>
            <a:r>
              <a:rPr lang="zh-CN" altLang="en-US">
                <a:sym typeface="+mn-ea"/>
              </a:rPr>
              <a:t>优化</a:t>
            </a:r>
            <a:endParaRPr lang="zh-CN" altLang="en-US"/>
          </a:p>
          <a:p>
            <a:pPr lvl="1"/>
            <a:r>
              <a:rPr lang="zh-CN" altLang="en-US"/>
              <a:t>是否有可用的</a:t>
            </a:r>
            <a:r>
              <a:rPr lang="en-US" altLang="zh-CN"/>
              <a:t>key</a:t>
            </a:r>
            <a:endParaRPr lang="en-US" altLang="zh-CN"/>
          </a:p>
          <a:p>
            <a:pPr lvl="1"/>
            <a:r>
              <a:rPr lang="zh-CN" altLang="en-US"/>
              <a:t>是否需要临时表用于排序</a:t>
            </a:r>
            <a:endParaRPr lang="en-US" altLang="zh-CN">
              <a:sym typeface="+mn-ea"/>
            </a:endParaRPr>
          </a:p>
          <a:p>
            <a:pPr lvl="1"/>
            <a:r>
              <a:rPr lang="zh-CN" altLang="en-US">
                <a:sym typeface="+mn-ea"/>
              </a:rPr>
              <a:t>是否可以共用同一索引</a:t>
            </a:r>
            <a:endParaRPr lang="zh-CN" altLang="en-US">
              <a:sym typeface="+mn-ea"/>
            </a:endParaRPr>
          </a:p>
          <a:p>
            <a:pPr lvl="0"/>
            <a:r>
              <a:rPr lang="zh-CN" altLang="en-US">
                <a:sym typeface="+mn-ea"/>
              </a:rPr>
              <a:t>聚合函数，</a:t>
            </a:r>
            <a:r>
              <a:rPr lang="en-US" altLang="zh-CN">
                <a:sym typeface="+mn-ea"/>
              </a:rPr>
              <a:t>window</a:t>
            </a:r>
            <a:r>
              <a:rPr lang="zh-CN" altLang="en-US">
                <a:sym typeface="+mn-ea"/>
              </a:rPr>
              <a:t>函数，</a:t>
            </a:r>
            <a:r>
              <a:rPr lang="en-US" altLang="zh-CN">
                <a:sym typeface="+mn-ea"/>
              </a:rPr>
              <a:t>union</a:t>
            </a:r>
            <a:endParaRPr lang="en-US" altLang="zh-CN">
              <a:sym typeface="+mn-ea"/>
            </a:endParaRPr>
          </a:p>
          <a:p>
            <a:pPr lvl="1"/>
            <a:r>
              <a:rPr lang="zh-CN" altLang="en-US" sz="2400">
                <a:sym typeface="+mn-ea"/>
              </a:rPr>
              <a:t>临时表的创建，临时表索引</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优化实践</a:t>
            </a:r>
            <a:br>
              <a:rPr lang="zh-CN" altLang="en-US"/>
            </a:b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sym typeface="+mn-ea"/>
              </a:rPr>
              <a:t>通过建表、执行</a:t>
            </a:r>
            <a:r>
              <a:rPr lang="en-US" altLang="zh-CN">
                <a:sym typeface="+mn-ea"/>
              </a:rPr>
              <a:t>SQL</a:t>
            </a:r>
            <a:r>
              <a:rPr lang="zh-CN" altLang="en-US">
                <a:sym typeface="+mn-ea"/>
              </a:rPr>
              <a:t>，分析执行计划</a:t>
            </a:r>
            <a:endParaRPr lang="zh-CN" altLang="en-US">
              <a:sym typeface="+mn-ea"/>
            </a:endParaRPr>
          </a:p>
          <a:p>
            <a:r>
              <a:rPr lang="zh-CN" altLang="en-US">
                <a:sym typeface="+mn-ea"/>
              </a:rPr>
              <a:t>体会查询优化的思路和重要性</a:t>
            </a:r>
            <a:endParaRPr lang="en-US" altLang="zh-CN">
              <a:sym typeface="+mn-ea"/>
            </a:endParaRPr>
          </a:p>
          <a:p>
            <a:endParaRPr lang="en-US" altLang="zh-CN"/>
          </a:p>
          <a:p>
            <a:pPr marL="0" indent="0">
              <a:buNone/>
            </a:pP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pPr eaLnBrk="1" hangingPunct="1"/>
            <a:r>
              <a:rPr lang="zh-CN" altLang="en-US" sz="4800" dirty="0" smtClean="0">
                <a:solidFill>
                  <a:schemeClr val="bg1"/>
                </a:solidFill>
              </a:rPr>
              <a:t>谢谢</a:t>
            </a:r>
            <a:r>
              <a:rPr lang="zh-CN" altLang="en-US" sz="4800" dirty="0" smtClean="0"/>
              <a:t>！</a:t>
            </a:r>
            <a:endParaRPr lang="en-US" altLang="zh-CN" sz="4800" dirty="0" smtClean="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示例表</a:t>
            </a:r>
            <a:endParaRPr lang="zh-CN" altLang="en-US"/>
          </a:p>
        </p:txBody>
      </p:sp>
      <p:sp>
        <p:nvSpPr>
          <p:cNvPr id="3" name="内容占位符 2"/>
          <p:cNvSpPr>
            <a:spLocks noGrp="1"/>
          </p:cNvSpPr>
          <p:nvPr>
            <p:ph sz="half" idx="1"/>
          </p:nvPr>
        </p:nvSpPr>
        <p:spPr>
          <a:xfrm>
            <a:off x="332105" y="1209675"/>
            <a:ext cx="8518525" cy="4253230"/>
          </a:xfrm>
        </p:spPr>
        <p:txBody>
          <a:bodyPr/>
          <a:p>
            <a:pPr marL="0" indent="0">
              <a:buNone/>
            </a:pPr>
            <a:r>
              <a:rPr lang="en-US">
                <a:sym typeface="+mn-ea"/>
              </a:rPr>
              <a:t>create tb1</a:t>
            </a:r>
            <a:endParaRPr lang="en-US"/>
          </a:p>
          <a:p>
            <a:pPr marL="0" indent="0">
              <a:buNone/>
            </a:pPr>
            <a:r>
              <a:rPr lang="en-US">
                <a:sym typeface="+mn-ea"/>
              </a:rPr>
              <a:t>( id  bigint not null auto_increment,</a:t>
            </a:r>
            <a:endParaRPr lang="en-US"/>
          </a:p>
          <a:p>
            <a:pPr marL="0" indent="0">
              <a:buNone/>
            </a:pPr>
            <a:r>
              <a:rPr lang="en-US">
                <a:sym typeface="+mn-ea"/>
              </a:rPr>
              <a:t>  name  varchar(255),</a:t>
            </a:r>
            <a:endParaRPr lang="en-US"/>
          </a:p>
          <a:p>
            <a:pPr marL="0" indent="0">
              <a:buNone/>
            </a:pPr>
            <a:r>
              <a:rPr lang="en-US">
                <a:sym typeface="+mn-ea"/>
              </a:rPr>
              <a:t>  age  int,</a:t>
            </a:r>
            <a:endParaRPr lang="en-US"/>
          </a:p>
          <a:p>
            <a:pPr marL="0" indent="0">
              <a:buNone/>
            </a:pPr>
            <a:r>
              <a:rPr lang="en-US">
                <a:sym typeface="+mn-ea"/>
              </a:rPr>
              <a:t>  tel  char(12),</a:t>
            </a:r>
            <a:endParaRPr lang="en-US"/>
          </a:p>
          <a:p>
            <a:pPr marL="0" indent="0">
              <a:buNone/>
            </a:pPr>
            <a:r>
              <a:rPr lang="en-US">
                <a:sym typeface="+mn-ea"/>
              </a:rPr>
              <a:t>  bib  text,</a:t>
            </a:r>
            <a:endParaRPr lang="en-US"/>
          </a:p>
          <a:p>
            <a:pPr marL="0" indent="0">
              <a:buNone/>
            </a:pPr>
            <a:r>
              <a:rPr lang="en-US">
                <a:sym typeface="+mn-ea"/>
              </a:rPr>
              <a:t>  com  text,</a:t>
            </a:r>
            <a:endParaRPr lang="en-US"/>
          </a:p>
          <a:p>
            <a:pPr marL="0" indent="0">
              <a:buNone/>
            </a:pPr>
            <a:r>
              <a:rPr lang="en-US">
                <a:sym typeface="+mn-ea"/>
              </a:rPr>
              <a:t>  primary key (id),</a:t>
            </a:r>
            <a:endParaRPr lang="en-US"/>
          </a:p>
          <a:p>
            <a:pPr marL="0" indent="0">
              <a:buNone/>
            </a:pPr>
            <a:r>
              <a:rPr lang="en-US">
                <a:sym typeface="+mn-ea"/>
              </a:rPr>
              <a:t>  unique key (name, tel),</a:t>
            </a:r>
            <a:endParaRPr lang="en-US"/>
          </a:p>
          <a:p>
            <a:pPr marL="0" indent="0">
              <a:buNone/>
            </a:pPr>
            <a:r>
              <a:rPr lang="en-US">
                <a:sym typeface="+mn-ea"/>
              </a:rPr>
              <a:t>  key (age));  </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示例表</a:t>
            </a:r>
            <a:endParaRPr lang="zh-CN" altLang="en-US"/>
          </a:p>
        </p:txBody>
      </p:sp>
      <p:sp>
        <p:nvSpPr>
          <p:cNvPr id="3" name="内容占位符 2"/>
          <p:cNvSpPr>
            <a:spLocks noGrp="1"/>
          </p:cNvSpPr>
          <p:nvPr>
            <p:ph sz="half" idx="1"/>
          </p:nvPr>
        </p:nvSpPr>
        <p:spPr>
          <a:xfrm>
            <a:off x="332105" y="1209675"/>
            <a:ext cx="8518525" cy="5051425"/>
          </a:xfrm>
        </p:spPr>
        <p:txBody>
          <a:bodyPr/>
          <a:p>
            <a:pPr marL="0" indent="0">
              <a:buNone/>
            </a:pPr>
            <a:r>
              <a:rPr lang="en-US" sz="1800">
                <a:sym typeface="+mn-ea"/>
              </a:rPr>
              <a:t>CREATE TABLE single_table (</a:t>
            </a:r>
            <a:endParaRPr lang="en-US" sz="1800">
              <a:sym typeface="+mn-ea"/>
            </a:endParaRPr>
          </a:p>
          <a:p>
            <a:pPr marL="0" indent="0">
              <a:buNone/>
            </a:pPr>
            <a:r>
              <a:rPr lang="en-US" sz="1800">
                <a:sym typeface="+mn-ea"/>
              </a:rPr>
              <a:t> id INT NOT NULL AUTO_INCREMENT,</a:t>
            </a:r>
            <a:endParaRPr lang="en-US" sz="1800">
              <a:sym typeface="+mn-ea"/>
            </a:endParaRPr>
          </a:p>
          <a:p>
            <a:pPr marL="0" indent="0">
              <a:buNone/>
            </a:pPr>
            <a:r>
              <a:rPr lang="en-US" sz="1800">
                <a:sym typeface="+mn-ea"/>
              </a:rPr>
              <a:t> key1 VARCHAR(100),</a:t>
            </a:r>
            <a:endParaRPr lang="en-US" sz="1800">
              <a:sym typeface="+mn-ea"/>
            </a:endParaRPr>
          </a:p>
          <a:p>
            <a:pPr marL="0" indent="0">
              <a:buNone/>
            </a:pPr>
            <a:r>
              <a:rPr lang="en-US" sz="1800">
                <a:sym typeface="+mn-ea"/>
              </a:rPr>
              <a:t> key2 INT,</a:t>
            </a:r>
            <a:endParaRPr lang="en-US" sz="1800">
              <a:sym typeface="+mn-ea"/>
            </a:endParaRPr>
          </a:p>
          <a:p>
            <a:pPr marL="0" indent="0">
              <a:buNone/>
            </a:pPr>
            <a:r>
              <a:rPr lang="en-US" sz="1800">
                <a:sym typeface="+mn-ea"/>
              </a:rPr>
              <a:t> key3 VARCHAR(100),</a:t>
            </a:r>
            <a:endParaRPr lang="en-US" sz="1800">
              <a:sym typeface="+mn-ea"/>
            </a:endParaRPr>
          </a:p>
          <a:p>
            <a:pPr marL="0" indent="0">
              <a:buNone/>
            </a:pPr>
            <a:r>
              <a:rPr lang="en-US" sz="1800">
                <a:sym typeface="+mn-ea"/>
              </a:rPr>
              <a:t> key_part1 VARCHAR(100),</a:t>
            </a:r>
            <a:endParaRPr lang="en-US" sz="1800">
              <a:sym typeface="+mn-ea"/>
            </a:endParaRPr>
          </a:p>
          <a:p>
            <a:pPr marL="0" indent="0">
              <a:buNone/>
            </a:pPr>
            <a:r>
              <a:rPr lang="en-US" sz="1800">
                <a:sym typeface="+mn-ea"/>
              </a:rPr>
              <a:t> key_part2 VARCHAR(100),</a:t>
            </a:r>
            <a:endParaRPr lang="en-US" sz="1800">
              <a:sym typeface="+mn-ea"/>
            </a:endParaRPr>
          </a:p>
          <a:p>
            <a:pPr marL="0" indent="0">
              <a:buNone/>
            </a:pPr>
            <a:r>
              <a:rPr lang="en-US" sz="1800">
                <a:sym typeface="+mn-ea"/>
              </a:rPr>
              <a:t> key_part3 VARCHAR(100),</a:t>
            </a:r>
            <a:endParaRPr lang="en-US" sz="1800">
              <a:sym typeface="+mn-ea"/>
            </a:endParaRPr>
          </a:p>
          <a:p>
            <a:pPr marL="0" indent="0">
              <a:buNone/>
            </a:pPr>
            <a:r>
              <a:rPr lang="en-US" sz="1800">
                <a:sym typeface="+mn-ea"/>
              </a:rPr>
              <a:t> common_field VARCHAR(100),</a:t>
            </a:r>
            <a:endParaRPr lang="en-US" sz="1800">
              <a:sym typeface="+mn-ea"/>
            </a:endParaRPr>
          </a:p>
          <a:p>
            <a:pPr marL="0" indent="0">
              <a:buNone/>
            </a:pPr>
            <a:r>
              <a:rPr lang="en-US" sz="1800">
                <a:sym typeface="+mn-ea"/>
              </a:rPr>
              <a:t> PRIMARY KEY (id),</a:t>
            </a:r>
            <a:endParaRPr lang="en-US" sz="1800">
              <a:sym typeface="+mn-ea"/>
            </a:endParaRPr>
          </a:p>
          <a:p>
            <a:pPr marL="0" indent="0">
              <a:buNone/>
            </a:pPr>
            <a:r>
              <a:rPr lang="en-US" sz="1800">
                <a:sym typeface="+mn-ea"/>
              </a:rPr>
              <a:t> KEY idx_key1 (key1),</a:t>
            </a:r>
            <a:endParaRPr lang="en-US" sz="1800">
              <a:sym typeface="+mn-ea"/>
            </a:endParaRPr>
          </a:p>
          <a:p>
            <a:pPr marL="0" indent="0">
              <a:buNone/>
            </a:pPr>
            <a:r>
              <a:rPr lang="en-US" sz="1800">
                <a:sym typeface="+mn-ea"/>
              </a:rPr>
              <a:t> UNIQUE KEY idx_key2 (key2),</a:t>
            </a:r>
            <a:endParaRPr lang="en-US" sz="1800">
              <a:sym typeface="+mn-ea"/>
            </a:endParaRPr>
          </a:p>
          <a:p>
            <a:pPr marL="0" indent="0">
              <a:buNone/>
            </a:pPr>
            <a:r>
              <a:rPr lang="en-US" sz="1800">
                <a:sym typeface="+mn-ea"/>
              </a:rPr>
              <a:t> KEY idx_key3 (key3),</a:t>
            </a:r>
            <a:endParaRPr lang="en-US" sz="1800">
              <a:sym typeface="+mn-ea"/>
            </a:endParaRPr>
          </a:p>
          <a:p>
            <a:pPr marL="0" indent="0">
              <a:buNone/>
            </a:pPr>
            <a:r>
              <a:rPr lang="en-US" sz="1800">
                <a:sym typeface="+mn-ea"/>
              </a:rPr>
              <a:t> KEY idx_key_part(key_part1, key_part2, key_part3)</a:t>
            </a:r>
            <a:endParaRPr lang="en-US" sz="1800">
              <a:sym typeface="+mn-ea"/>
            </a:endParaRPr>
          </a:p>
          <a:p>
            <a:pPr marL="0" indent="0">
              <a:buNone/>
            </a:pPr>
            <a:r>
              <a:rPr lang="en-US" sz="1800">
                <a:sym typeface="+mn-ea"/>
              </a:rPr>
              <a:t>) Engine=InnoDB CHARSET=utf8;</a:t>
            </a:r>
            <a:endParaRPr lang="en-US" sz="1800">
              <a:sym typeface="+mn-ea"/>
            </a:endParaRPr>
          </a:p>
          <a:p>
            <a:pPr marL="0" indent="0">
              <a:buNone/>
            </a:pPr>
            <a:endParaRPr lang="en-US" sz="18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2251075" y="1604963"/>
            <a:ext cx="6892925" cy="3868737"/>
          </a:xfrm>
          <a:prstGeom prst="rect">
            <a:avLst/>
          </a:prstGeom>
        </p:spPr>
        <p:txBody>
          <a:bodyPr/>
          <a:lstStyle/>
          <a:p>
            <a:pPr marL="0" indent="0" eaLnBrk="1" hangingPunct="1">
              <a:lnSpc>
                <a:spcPct val="130000"/>
              </a:lnSpc>
              <a:buFont typeface="Arial" panose="020B0604020202020204" pitchFamily="34" charset="0"/>
              <a:buNone/>
            </a:pPr>
            <a:r>
              <a:rPr lang="zh-CN" altLang="en-US" smtClean="0">
                <a:solidFill>
                  <a:srgbClr val="404040"/>
                </a:solidFill>
              </a:rPr>
              <a:t>优化器的作用</a:t>
            </a:r>
            <a:endParaRPr lang="en-US" sz="1800" smtClean="0">
              <a:solidFill>
                <a:srgbClr val="404040"/>
              </a:solidFill>
            </a:endParaRPr>
          </a:p>
          <a:p>
            <a:pPr marL="0" indent="0" eaLnBrk="1" hangingPunct="1">
              <a:lnSpc>
                <a:spcPct val="130000"/>
              </a:lnSpc>
              <a:buFont typeface="Arial" panose="020B0604020202020204" pitchFamily="34" charset="0"/>
              <a:buNone/>
            </a:pPr>
            <a:r>
              <a:rPr lang="zh-CN" altLang="en-US" smtClean="0">
                <a:solidFill>
                  <a:srgbClr val="FF0000"/>
                </a:solidFill>
              </a:rPr>
              <a:t>单表访问方式</a:t>
            </a:r>
            <a:endParaRPr lang="en-US" smtClean="0">
              <a:solidFill>
                <a:srgbClr val="404040"/>
              </a:solidFill>
            </a:endParaRPr>
          </a:p>
          <a:p>
            <a:pPr marL="0" indent="0" eaLnBrk="1" hangingPunct="1">
              <a:lnSpc>
                <a:spcPct val="130000"/>
              </a:lnSpc>
              <a:buNone/>
            </a:pPr>
            <a:r>
              <a:rPr lang="zh-CN" altLang="en-US" smtClean="0">
                <a:solidFill>
                  <a:srgbClr val="404040"/>
                </a:solidFill>
                <a:sym typeface="+mn-ea"/>
              </a:rPr>
              <a:t>多表连接方式</a:t>
            </a:r>
            <a:endParaRPr lang="zh-CN" altLang="en-US" smtClean="0">
              <a:solidFill>
                <a:srgbClr val="404040"/>
              </a:solidFill>
              <a:sym typeface="+mn-ea"/>
            </a:endParaRPr>
          </a:p>
          <a:p>
            <a:pPr marL="0" indent="0" eaLnBrk="1" hangingPunct="1">
              <a:lnSpc>
                <a:spcPct val="130000"/>
              </a:lnSpc>
              <a:buNone/>
            </a:pPr>
            <a:r>
              <a:rPr lang="zh-CN" altLang="en-US" smtClean="0">
                <a:sym typeface="+mn-ea"/>
              </a:rPr>
              <a:t>条件优化</a:t>
            </a:r>
            <a:endParaRPr lang="zh-CN" altLang="en-US" smtClean="0">
              <a:solidFill>
                <a:schemeClr val="tx1"/>
              </a:solidFill>
            </a:endParaRPr>
          </a:p>
          <a:p>
            <a:pPr marL="0" indent="0" eaLnBrk="1" hangingPunct="1">
              <a:lnSpc>
                <a:spcPct val="130000"/>
              </a:lnSpc>
              <a:buNone/>
            </a:pPr>
            <a:endParaRPr lang="zh-CN" altLang="en-US" smtClean="0">
              <a:solidFill>
                <a:srgbClr val="404040"/>
              </a:solidFill>
            </a:endParaRPr>
          </a:p>
          <a:p>
            <a:pPr marL="0" indent="0" eaLnBrk="1" hangingPunct="1">
              <a:lnSpc>
                <a:spcPct val="130000"/>
              </a:lnSpc>
            </a:pPr>
            <a:endParaRPr lang="en-US" smtClean="0">
              <a:solidFill>
                <a:srgbClr val="40404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单表访问方式（</a:t>
            </a:r>
            <a:r>
              <a:rPr lang="en-US" altLang="zh-CN"/>
              <a:t>1</a:t>
            </a:r>
            <a:r>
              <a:rPr lang="zh-CN" altLang="en-US"/>
              <a:t>）</a:t>
            </a:r>
            <a:endParaRPr lang="zh-CN" altLang="en-US"/>
          </a:p>
        </p:txBody>
      </p:sp>
      <p:sp>
        <p:nvSpPr>
          <p:cNvPr id="3" name="内容占位符 2"/>
          <p:cNvSpPr>
            <a:spLocks noGrp="1"/>
          </p:cNvSpPr>
          <p:nvPr>
            <p:ph sz="half" idx="1"/>
          </p:nvPr>
        </p:nvSpPr>
        <p:spPr>
          <a:xfrm>
            <a:off x="332105" y="1600200"/>
            <a:ext cx="8518525" cy="4253230"/>
          </a:xfrm>
        </p:spPr>
        <p:txBody>
          <a:bodyPr/>
          <a:p>
            <a:r>
              <a:rPr lang="zh-CN" altLang="en-US"/>
              <a:t>单表访问方式主要取决于</a:t>
            </a:r>
            <a:endParaRPr lang="zh-CN" altLang="en-US"/>
          </a:p>
          <a:p>
            <a:pPr lvl="1"/>
            <a:r>
              <a:rPr lang="zh-CN" altLang="en-US"/>
              <a:t>存储引擎的实现</a:t>
            </a:r>
            <a:endParaRPr lang="zh-CN" altLang="en-US"/>
          </a:p>
          <a:p>
            <a:pPr lvl="1"/>
            <a:r>
              <a:rPr lang="zh-CN" altLang="en-US"/>
              <a:t>用户查询语句</a:t>
            </a:r>
            <a:endParaRPr lang="zh-CN" altLang="en-US"/>
          </a:p>
        </p:txBody>
      </p:sp>
    </p:spTree>
  </p:cSld>
  <p:clrMapOvr>
    <a:masterClrMapping/>
  </p:clrMapOvr>
</p:sld>
</file>

<file path=ppt/theme/theme1.xml><?xml version="1.0" encoding="utf-8"?>
<a:theme xmlns:a="http://schemas.openxmlformats.org/drawingml/2006/main" name="ZTE-机密-4X3">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5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ZTE-机密-4X3</Template>
  <TotalTime>0</TotalTime>
  <Words>7794</Words>
  <Application>WPS 演示</Application>
  <PresentationFormat>全屏显示(4:3)</PresentationFormat>
  <Paragraphs>488</Paragraphs>
  <Slides>57</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57</vt:i4>
      </vt:variant>
    </vt:vector>
  </HeadingPairs>
  <TitlesOfParts>
    <vt:vector size="73" baseType="lpstr">
      <vt:lpstr>Arial</vt:lpstr>
      <vt:lpstr>宋体</vt:lpstr>
      <vt:lpstr>Wingdings</vt:lpstr>
      <vt:lpstr>Calibri</vt:lpstr>
      <vt:lpstr>Heiti SC Light</vt:lpstr>
      <vt:lpstr>微软雅黑</vt:lpstr>
      <vt:lpstr>Times</vt:lpstr>
      <vt:lpstr>Calibri</vt:lpstr>
      <vt:lpstr>Arial Unicode MS</vt:lpstr>
      <vt:lpstr>Times New Roman</vt:lpstr>
      <vt:lpstr>Wingdings</vt:lpstr>
      <vt:lpstr>思源黑体 CN Bold</vt:lpstr>
      <vt:lpstr>ZTE-机密-4X3</vt:lpstr>
      <vt:lpstr>目录</vt:lpstr>
      <vt:lpstr>正文</vt:lpstr>
      <vt:lpstr>封底</vt:lpstr>
      <vt:lpstr>数据库查询优化</vt:lpstr>
      <vt:lpstr>目 录</vt:lpstr>
      <vt:lpstr>优化器的作用</vt:lpstr>
      <vt:lpstr>优化器的作用： 对象</vt:lpstr>
      <vt:lpstr>优化器的作用： 方法 </vt:lpstr>
      <vt:lpstr>示例表</vt:lpstr>
      <vt:lpstr>示例表</vt:lpstr>
      <vt:lpstr>目 录</vt:lpstr>
      <vt:lpstr>单表访问方式（1）</vt:lpstr>
      <vt:lpstr>存储引擎实现： 表组织方式</vt:lpstr>
      <vt:lpstr>存储引擎实现： 索引结构</vt:lpstr>
      <vt:lpstr>存储引擎实现： 索引类型</vt:lpstr>
      <vt:lpstr>单表访问方式（1） 等值查询</vt:lpstr>
      <vt:lpstr>单表访问方式（1） 等值查询</vt:lpstr>
      <vt:lpstr>单表访问方式（1） 等值查询</vt:lpstr>
      <vt:lpstr>单表访问方式（1） 等值查询</vt:lpstr>
      <vt:lpstr>单表访问方式（1） 等值查询示意</vt:lpstr>
      <vt:lpstr>单表访问方式（2） 多点查询，范围查询</vt:lpstr>
      <vt:lpstr>单表访问方式（3） 索引扫描，全表扫描</vt:lpstr>
      <vt:lpstr>单表访问方式（3） 索引扫描，全表扫描</vt:lpstr>
      <vt:lpstr>单表访问方式（4） 其它方式</vt:lpstr>
      <vt:lpstr>多表连接方式（3） 基于成本的优化</vt:lpstr>
      <vt:lpstr>多表连接方式（3） 基于成本的优化</vt:lpstr>
      <vt:lpstr>目 录</vt:lpstr>
      <vt:lpstr>多表连接方式（1） 简单示例</vt:lpstr>
      <vt:lpstr>多表连接方式（1） 简单示例</vt:lpstr>
      <vt:lpstr>多表连接方式（1） 简单示例</vt:lpstr>
      <vt:lpstr>多表连接方式（1） join过程简介</vt:lpstr>
      <vt:lpstr>多表连接方式（1） join过程简介</vt:lpstr>
      <vt:lpstr>多表连接方式（1） join过程简介</vt:lpstr>
      <vt:lpstr>多表连接方式（1） join过程简介</vt:lpstr>
      <vt:lpstr>多表连接方式（2） 连接类型</vt:lpstr>
      <vt:lpstr>多表连接方式（4） 执行器实现——连接算法</vt:lpstr>
      <vt:lpstr>多表连接方式（4） 执行器实现——连接算法</vt:lpstr>
      <vt:lpstr>多表连接方式（4） 执行器实现——连接算法</vt:lpstr>
      <vt:lpstr>多表连接方式（4） 执行器实现——连接算法（续）</vt:lpstr>
      <vt:lpstr>多表连接方式（4） 执行器实现——连接算法（续）</vt:lpstr>
      <vt:lpstr>多表连接方式（4） 执行器实现——连接算法（续）</vt:lpstr>
      <vt:lpstr>多表连接方式（4） 执行器实现——连接算法（续）</vt:lpstr>
      <vt:lpstr>多表连接方式（4） 连接算法的选择</vt:lpstr>
      <vt:lpstr>多表连接方式（3） 连接顺序选择算法</vt:lpstr>
      <vt:lpstr>多表连接方式（3） 连接顺序选择算法</vt:lpstr>
      <vt:lpstr>多表连接方式（3） 连接顺序选择算法</vt:lpstr>
      <vt:lpstr>多表连接方式（3） 连接顺序选择算法</vt:lpstr>
      <vt:lpstr>目 录</vt:lpstr>
      <vt:lpstr>条件优化（1） 移除括号</vt:lpstr>
      <vt:lpstr>条件优化（2） 等值传递</vt:lpstr>
      <vt:lpstr>条件优化（3） 移除无用条件</vt:lpstr>
      <vt:lpstr>条件优化（4） 表达式计算</vt:lpstr>
      <vt:lpstr>条件优化（5） 常量表检测</vt:lpstr>
      <vt:lpstr>外连接消除 </vt:lpstr>
      <vt:lpstr>子查询优化（1） 派生表</vt:lpstr>
      <vt:lpstr>子查询优化（2） in, exists条件</vt:lpstr>
      <vt:lpstr>子查询优化（3） scalar子查询</vt:lpstr>
      <vt:lpstr>其它优化 </vt:lpstr>
      <vt:lpstr>优化实践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0313000097</cp:lastModifiedBy>
  <cp:revision>72</cp:revision>
  <dcterms:created xsi:type="dcterms:W3CDTF">2015-08-10T08:42:00Z</dcterms:created>
  <dcterms:modified xsi:type="dcterms:W3CDTF">2022-10-23T12:21:31Z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