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6" r:id="rId5"/>
  </p:sldMasterIdLst>
  <p:handoutMasterIdLst>
    <p:handoutMasterId r:id="rId23"/>
  </p:handoutMasterIdLst>
  <p:sldIdLst>
    <p:sldId id="262" r:id="rId6"/>
    <p:sldId id="272" r:id="rId7"/>
    <p:sldId id="277" r:id="rId8"/>
    <p:sldId id="278" r:id="rId9"/>
    <p:sldId id="279" r:id="rId10"/>
    <p:sldId id="280" r:id="rId11"/>
    <p:sldId id="281" r:id="rId12"/>
    <p:sldId id="282" r:id="rId13"/>
    <p:sldId id="283" r:id="rId14"/>
    <p:sldId id="286" r:id="rId15"/>
    <p:sldId id="284" r:id="rId16"/>
    <p:sldId id="285" r:id="rId17"/>
    <p:sldId id="287" r:id="rId18"/>
    <p:sldId id="289" r:id="rId19"/>
    <p:sldId id="290" r:id="rId20"/>
    <p:sldId id="288" r:id="rId21"/>
    <p:sldId id="261" r:id="rId22"/>
  </p:sldIdLst>
  <p:sldSz cx="9144000" cy="6858000" type="screen4x3"/>
  <p:notesSz cx="6858000" cy="9144000"/>
  <p:defaultTex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D4"/>
    <a:srgbClr val="5ACBF5"/>
    <a:srgbClr val="8CC63E"/>
    <a:srgbClr val="0070B1"/>
    <a:srgbClr val="00ABBD"/>
    <a:srgbClr val="00AEEF"/>
    <a:srgbClr val="0089C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09" y="-39"/>
      </p:cViewPr>
      <p:guideLst>
        <p:guide orient="horz" pos="2200"/>
        <p:guide pos="2892"/>
      </p:guideLst>
    </p:cSldViewPr>
  </p:slid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cs typeface="Arial" panose="020B0604020202020204" pitchFamily="34" charset="0"/>
              </a:defRPr>
            </a:lvl1pPr>
          </a:lstStyle>
          <a:p>
            <a:pPr>
              <a:defRPr/>
            </a:pPr>
            <a:fld id="{ADBB1F30-D4F2-4E95-8CC5-2961C493C956}"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cs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cs typeface="Arial" panose="020B0604020202020204" pitchFamily="34" charset="0"/>
              </a:defRPr>
            </a:lvl1pPr>
          </a:lstStyle>
          <a:p>
            <a:pPr>
              <a:defRPr/>
            </a:pPr>
            <a:fld id="{B25176F1-1209-4F30-8B48-CB87B0693010}"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Text Placeholder 2"/>
          <p:cNvSpPr>
            <a:spLocks noGrp="1"/>
          </p:cNvSpPr>
          <p:nvPr userDrawn="1">
            <p:ph type="body" sz="quarter" idx="4294967295"/>
          </p:nvPr>
        </p:nvSpPr>
        <p:spPr>
          <a:xfrm>
            <a:off x="336550" y="2820988"/>
            <a:ext cx="4478338" cy="1343025"/>
          </a:xfrm>
          <a:prstGeom prst="rect">
            <a:avLst/>
          </a:prstGeom>
        </p:spPr>
        <p:txBody>
          <a:bodyPr/>
          <a:lstStyle/>
          <a:p>
            <a:pPr marL="0" lvl="0" indent="0" eaLnBrk="1" hangingPunct="1">
              <a:buFont typeface="Arial" panose="020B0604020202020204" pitchFamily="34" charset="0"/>
              <a:buNone/>
            </a:pPr>
            <a:r>
              <a:rPr lang="zh-CN" altLang="en-US" sz="1400" smtClean="0">
                <a:solidFill>
                  <a:srgbClr val="FFFFFF"/>
                </a:solidFill>
                <a:latin typeface="微软雅黑" panose="020B0503020204020204" charset="-122"/>
              </a:rPr>
              <a:t>单击此处编辑母版文本样式</a:t>
            </a:r>
            <a:endParaRPr lang="zh-CN" altLang="en-US" sz="1400" smtClean="0">
              <a:solidFill>
                <a:srgbClr val="FFFFFF"/>
              </a:solidFill>
              <a:latin typeface="微软雅黑" panose="020B0503020204020204" charset="-122"/>
            </a:endParaRPr>
          </a:p>
        </p:txBody>
      </p:sp>
      <p:sp>
        <p:nvSpPr>
          <p:cNvPr id="3" name="Subtitle 1"/>
          <p:cNvSpPr>
            <a:spLocks noGrp="1"/>
          </p:cNvSpPr>
          <p:nvPr userDrawn="1">
            <p:ph type="subTitle" idx="9"/>
          </p:nvPr>
        </p:nvSpPr>
        <p:spPr>
          <a:xfrm>
            <a:off x="336550" y="1147763"/>
            <a:ext cx="6400800" cy="749300"/>
          </a:xfrm>
          <a:prstGeom prst="rect">
            <a:avLst/>
          </a:prstGeom>
        </p:spPr>
        <p:txBody>
          <a:bodyPr/>
          <a:lstStyle/>
          <a:p>
            <a:pPr marL="0" indent="0" eaLnBrk="1" hangingPunct="1">
              <a:buFont typeface="Arial" panose="020B0604020202020204" pitchFamily="34" charset="0"/>
              <a:buNone/>
            </a:pPr>
            <a:r>
              <a:rPr lang="zh-CN" altLang="en-US" smtClean="0">
                <a:solidFill>
                  <a:srgbClr val="8CC63E"/>
                </a:solidFill>
              </a:rPr>
              <a:t>单击此处编辑母版副标题样式</a:t>
            </a:r>
            <a:endParaRPr lang="en-US" altLang="zh-CN" dirty="0" smtClean="0">
              <a:solidFill>
                <a:srgbClr val="8CC63E"/>
              </a:solidFill>
            </a:endParaRPr>
          </a:p>
        </p:txBody>
      </p:sp>
      <p:sp>
        <p:nvSpPr>
          <p:cNvPr id="4" name="Title 3"/>
          <p:cNvSpPr>
            <a:spLocks noGrp="1"/>
          </p:cNvSpPr>
          <p:nvPr userDrawn="1">
            <p:ph type="ctrTitle" idx="19"/>
          </p:nvPr>
        </p:nvSpPr>
        <p:spPr>
          <a:xfrm>
            <a:off x="336550" y="542925"/>
            <a:ext cx="6400800" cy="592138"/>
          </a:xfrm>
          <a:prstGeom prst="rect">
            <a:avLst/>
          </a:prstGeom>
        </p:spPr>
        <p:txBody>
          <a:bodyPr/>
          <a:lstStyle/>
          <a:p>
            <a:pPr eaLnBrk="1" hangingPunct="1"/>
            <a:r>
              <a:rPr lang="zh-CN" altLang="en-US" b="1" smtClean="0">
                <a:solidFill>
                  <a:schemeClr val="bg1"/>
                </a:solidFill>
              </a:rPr>
              <a:t>单击此处编辑母版标题样式</a:t>
            </a:r>
            <a:endParaRPr lang="en-US" altLang="zh-CN" b="1" dirty="0" smtClean="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占位符 1"/>
          <p:cNvSpPr>
            <a:spLocks noGrp="1" noChangeArrowheads="1"/>
          </p:cNvSpPr>
          <p:nvPr>
            <p:ph type="title"/>
          </p:nvPr>
        </p:nvSpPr>
        <p:spPr bwMode="auto">
          <a:xfrm>
            <a:off x="1430338" y="820271"/>
            <a:ext cx="7419975" cy="597367"/>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 name="文本占位符 2"/>
          <p:cNvSpPr>
            <a:spLocks noGrp="1" noChangeArrowheads="1"/>
          </p:cNvSpPr>
          <p:nvPr>
            <p:ph idx="1"/>
          </p:nvPr>
        </p:nvSpPr>
        <p:spPr bwMode="auto">
          <a:xfrm>
            <a:off x="1452563" y="1600200"/>
            <a:ext cx="7397750" cy="4252913"/>
          </a:xfrm>
          <a:prstGeom prst="rect">
            <a:avLst/>
          </a:prstGeom>
          <a:noFill/>
          <a:ln w="9525">
            <a:noFill/>
            <a:miter lim="800000"/>
          </a:ln>
        </p:spPr>
        <p:txBody>
          <a:bodyPr vert="horz" wrap="square" lIns="0" tIns="0" rIns="0" bIns="0" numCol="1" anchor="t" anchorCtr="0" compatLnSpc="1"/>
          <a:lstStyle>
            <a:lvl1pPr marL="342900" marR="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1pPr>
            <a:lvl2pPr marL="742950" marR="0"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2pPr>
            <a:lvl3pPr marL="11430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3pPr>
            <a:lvl4pPr marL="16002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4pPr>
            <a:lvl5pPr marL="20574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5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000000"/>
                </a:solidFill>
                <a:effectLst/>
                <a:uLnTx/>
                <a:uFillTx/>
                <a:latin typeface="+mj-lt"/>
                <a:ea typeface="+mj-ea"/>
                <a:cs typeface="+mn-cs"/>
              </a:rPr>
              <a:t>单击此处编辑母版文本样式</a:t>
            </a:r>
            <a:endParaRPr kumimoji="0" lang="zh-CN" altLang="en-US" sz="2000" b="0" i="0" u="none" strike="noStrike" kern="0" cap="none" spc="0" normalizeH="0" baseline="0" noProof="0" dirty="0" smtClean="0">
              <a:ln>
                <a:noFill/>
              </a:ln>
              <a:solidFill>
                <a:srgbClr val="000000"/>
              </a:solidFill>
              <a:effectLst/>
              <a:uLnTx/>
              <a:uFillTx/>
              <a:latin typeface="+mj-lt"/>
              <a:ea typeface="+mj-ea"/>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二级</a:t>
            </a:r>
            <a:endPar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1143000" marR="0" lvl="2"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三级</a:t>
            </a:r>
            <a:endPar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1600200" marR="0" lvl="3"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四级</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2057400" marR="0" lvl="4"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五级</a:t>
            </a:r>
            <a:endPar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内容占位符 3"/>
          <p:cNvSpPr>
            <a:spLocks noGrp="1"/>
          </p:cNvSpPr>
          <p:nvPr>
            <p:ph sz="quarter" idx="10"/>
          </p:nvPr>
        </p:nvSpPr>
        <p:spPr>
          <a:xfrm>
            <a:off x="333375" y="1775012"/>
            <a:ext cx="8516938" cy="442417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4168775"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9950" y="1600200"/>
            <a:ext cx="4170363"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标题 1"/>
          <p:cNvSpPr>
            <a:spLocks noGrp="1"/>
          </p:cNvSpPr>
          <p:nvPr>
            <p:ph type="title"/>
          </p:nvPr>
        </p:nvSpPr>
        <p:spPr>
          <a:xfrm>
            <a:off x="333375" y="455613"/>
            <a:ext cx="8516938" cy="962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4925919"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459506" y="1600200"/>
            <a:ext cx="3390807"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标题占位符 1"/>
          <p:cNvSpPr>
            <a:spLocks noGrp="1" noChangeArrowheads="1"/>
          </p:cNvSpPr>
          <p:nvPr>
            <p:ph type="title" hasCustomPrompt="1"/>
          </p:nvPr>
        </p:nvSpPr>
        <p:spPr bwMode="auto">
          <a:xfrm>
            <a:off x="1112838" y="2003425"/>
            <a:ext cx="4843462" cy="962025"/>
          </a:xfrm>
          <a:prstGeom prst="rect">
            <a:avLst/>
          </a:prstGeom>
          <a:noFill/>
          <a:ln w="9525">
            <a:noFill/>
            <a:miter lim="800000"/>
          </a:ln>
        </p:spPr>
        <p:txBody>
          <a:bodyPr vert="horz" wrap="square" lIns="0" tIns="0" rIns="0" bIns="0" numCol="1" anchor="t" anchorCtr="0" compatLnSpc="1"/>
          <a:lstStyle>
            <a:lvl1pPr>
              <a:defRPr>
                <a:solidFill>
                  <a:schemeClr val="bg1"/>
                </a:solidFill>
              </a:defRPr>
            </a:lvl1pPr>
          </a:lstStyle>
          <a:p>
            <a:pPr lvl="0"/>
            <a:r>
              <a:rPr lang="zh-CN" altLang="en-US" dirty="0" smtClean="0"/>
              <a:t>谢谢</a:t>
            </a:r>
            <a:r>
              <a:rPr lang="en-US" altLang="zh-CN" dirty="0" smtClean="0"/>
              <a:t>!</a:t>
            </a:r>
            <a:endParaRPr lang="zh-CN" altLang="zh-CN"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3.jpe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4.jpe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5.png"/><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Size：32-24-pt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2051" name="TextBox 4"/>
          <p:cNvSpPr txBox="1">
            <a:spLocks noChangeArrowheads="1"/>
          </p:cNvSpPr>
          <p:nvPr/>
        </p:nvSpPr>
        <p:spPr bwMode="auto">
          <a:xfrm>
            <a:off x="5848350" y="5938838"/>
            <a:ext cx="184150" cy="369887"/>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2" name="TextBox 5"/>
          <p:cNvSpPr txBox="1">
            <a:spLocks noChangeArrowheads="1"/>
          </p:cNvSpPr>
          <p:nvPr/>
        </p:nvSpPr>
        <p:spPr bwMode="auto">
          <a:xfrm>
            <a:off x="4814888" y="5559425"/>
            <a:ext cx="184150" cy="369888"/>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3" name="TextBox 6"/>
          <p:cNvSpPr txBox="1">
            <a:spLocks noChangeArrowheads="1"/>
          </p:cNvSpPr>
          <p:nvPr/>
        </p:nvSpPr>
        <p:spPr bwMode="auto">
          <a:xfrm>
            <a:off x="4037013" y="4851400"/>
            <a:ext cx="185737" cy="369888"/>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grpSp>
        <p:nvGrpSpPr>
          <p:cNvPr id="1030" name="组 5"/>
          <p:cNvGrpSpPr/>
          <p:nvPr/>
        </p:nvGrpSpPr>
        <p:grpSpPr bwMode="auto">
          <a:xfrm>
            <a:off x="9364663" y="5135563"/>
            <a:ext cx="1392237" cy="1317625"/>
            <a:chOff x="0" y="0"/>
            <a:chExt cx="1392554" cy="989008"/>
          </a:xfrm>
        </p:grpSpPr>
        <p:grpSp>
          <p:nvGrpSpPr>
            <p:cNvPr id="1036" name="组 6"/>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57"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1037" name="组 9"/>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60"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061"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62"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
        <p:nvSpPr>
          <p:cNvPr id="2063" name="TextBox 18"/>
          <p:cNvSpPr txBox="1">
            <a:spLocks noChangeArrowheads="1"/>
          </p:cNvSpPr>
          <p:nvPr/>
        </p:nvSpPr>
        <p:spPr bwMode="auto">
          <a:xfrm>
            <a:off x="8153400" y="1354138"/>
            <a:ext cx="914400" cy="12192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sp>
        <p:nvSpPr>
          <p:cNvPr id="2064" name="TextBox 19"/>
          <p:cNvSpPr txBox="1">
            <a:spLocks noChangeArrowheads="1"/>
          </p:cNvSpPr>
          <p:nvPr/>
        </p:nvSpPr>
        <p:spPr bwMode="auto">
          <a:xfrm>
            <a:off x="4864100" y="4503738"/>
            <a:ext cx="914400" cy="12192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pic>
        <p:nvPicPr>
          <p:cNvPr id="2" name="图片 1" descr="ZTE_logo_CN含色值-01"/>
          <p:cNvPicPr>
            <a:picLocks noChangeAspect="1"/>
          </p:cNvPicPr>
          <p:nvPr/>
        </p:nvPicPr>
        <p:blipFill>
          <a:blip r:embed="rId3"/>
          <a:stretch>
            <a:fillRect/>
          </a:stretch>
        </p:blipFill>
        <p:spPr>
          <a:xfrm>
            <a:off x="7103745" y="303530"/>
            <a:ext cx="1878330" cy="7131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1" fontAlgn="base" hangingPunct="1">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grpSp>
        <p:nvGrpSpPr>
          <p:cNvPr id="12" name="组 5"/>
          <p:cNvGrpSpPr/>
          <p:nvPr/>
        </p:nvGrpSpPr>
        <p:grpSpPr bwMode="auto">
          <a:xfrm>
            <a:off x="9364663" y="5135563"/>
            <a:ext cx="1392237" cy="1317625"/>
            <a:chOff x="0" y="0"/>
            <a:chExt cx="1392554" cy="989008"/>
          </a:xfrm>
        </p:grpSpPr>
        <p:grpSp>
          <p:nvGrpSpPr>
            <p:cNvPr id="13" name="组 6"/>
            <p:cNvGrpSpPr/>
            <p:nvPr/>
          </p:nvGrpSpPr>
          <p:grpSpPr bwMode="auto">
            <a:xfrm>
              <a:off x="0" y="0"/>
              <a:ext cx="935250" cy="253805"/>
              <a:chOff x="0" y="0"/>
              <a:chExt cx="935250" cy="253805"/>
            </a:xfrm>
          </p:grpSpPr>
          <p:sp>
            <p:nvSpPr>
              <p:cNvPr id="19"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14" name="组 9"/>
            <p:cNvGrpSpPr/>
            <p:nvPr/>
          </p:nvGrpSpPr>
          <p:grpSpPr bwMode="auto">
            <a:xfrm>
              <a:off x="0" y="372963"/>
              <a:ext cx="1198835" cy="254997"/>
              <a:chOff x="0" y="-497"/>
              <a:chExt cx="1198835" cy="254997"/>
            </a:xfrm>
          </p:grpSpPr>
          <p:sp>
            <p:nvSpPr>
              <p:cNvPr id="17"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18"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15"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16"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457200" rtl="0" eaLnBrk="0" fontAlgn="base" hangingPunct="0">
        <a:spcBef>
          <a:spcPct val="0"/>
        </a:spcBef>
        <a:spcAft>
          <a:spcPct val="0"/>
        </a:spcAft>
        <a:defRPr sz="2400">
          <a:solidFill>
            <a:schemeClr val="tx1"/>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ZTE-PPT-16x9-03"/>
          <p:cNvPicPr>
            <a:picLocks noChangeAspect="1" noChangeArrowheads="1"/>
          </p:cNvPicPr>
          <p:nvPr/>
        </p:nvPicPr>
        <p:blipFill>
          <a:blip r:embed="rId4" cstate="print"/>
          <a:srcRect/>
          <a:stretch>
            <a:fillRect/>
          </a:stretch>
        </p:blipFill>
        <p:spPr bwMode="auto">
          <a:xfrm>
            <a:off x="-4763" y="1716088"/>
            <a:ext cx="9144001" cy="5143500"/>
          </a:xfrm>
          <a:prstGeom prst="rect">
            <a:avLst/>
          </a:prstGeom>
          <a:noFill/>
          <a:ln w="9525">
            <a:noFill/>
            <a:miter lim="800000"/>
            <a:headEnd/>
            <a:tailEnd/>
          </a:ln>
        </p:spPr>
      </p:pic>
      <p:sp>
        <p:nvSpPr>
          <p:cNvPr id="6147" name="TextBox 16"/>
          <p:cNvSpPr txBox="1">
            <a:spLocks noChangeArrowheads="1"/>
          </p:cNvSpPr>
          <p:nvPr/>
        </p:nvSpPr>
        <p:spPr bwMode="auto">
          <a:xfrm>
            <a:off x="5059363" y="6564313"/>
            <a:ext cx="2190750" cy="169862"/>
          </a:xfrm>
          <a:prstGeom prst="rect">
            <a:avLst/>
          </a:prstGeom>
          <a:noFill/>
          <a:ln w="9525" cap="flat" cmpd="sng">
            <a:noFill/>
            <a:bevel/>
          </a:ln>
          <a:effectLst/>
        </p:spPr>
        <p:txBody>
          <a:bodyPr lIns="0" tIns="0" rIns="0" bIns="0"/>
          <a:lstStyle/>
          <a:p>
            <a:pPr>
              <a:defRPr/>
            </a:pPr>
            <a:r>
              <a:rPr lang="en-US" sz="600" dirty="0">
                <a:solidFill>
                  <a:srgbClr val="7F7F7F"/>
                </a:solidFill>
                <a:latin typeface="Arial" panose="020B0604020202020204" pitchFamily="34" charset="0"/>
                <a:cs typeface="Arial" panose="020B0604020202020204" pitchFamily="34" charset="0"/>
              </a:rPr>
              <a:t>© ZTE </a:t>
            </a:r>
            <a:r>
              <a:rPr lang="en-US" sz="600" dirty="0" smtClean="0">
                <a:solidFill>
                  <a:srgbClr val="7F7F7F"/>
                </a:solidFill>
                <a:latin typeface="Arial" panose="020B0604020202020204" pitchFamily="34" charset="0"/>
                <a:cs typeface="Arial" panose="020B0604020202020204" pitchFamily="34" charset="0"/>
              </a:rPr>
              <a:t>All </a:t>
            </a:r>
            <a:r>
              <a:rPr lang="en-US" sz="600" dirty="0">
                <a:solidFill>
                  <a:srgbClr val="7F7F7F"/>
                </a:solidFill>
                <a:latin typeface="Arial" panose="020B0604020202020204" pitchFamily="34" charset="0"/>
                <a:cs typeface="Arial" panose="020B0604020202020204" pitchFamily="34" charset="0"/>
              </a:rPr>
              <a:t>rights reserved</a:t>
            </a:r>
            <a:endParaRPr lang="en-US" sz="600" dirty="0">
              <a:solidFill>
                <a:srgbClr val="7F7F7F"/>
              </a:solidFill>
              <a:latin typeface="Arial" panose="020B0604020202020204" pitchFamily="34" charset="0"/>
              <a:cs typeface="Arial" panose="020B0604020202020204" pitchFamily="34" charset="0"/>
            </a:endParaRPr>
          </a:p>
        </p:txBody>
      </p:sp>
      <p:sp>
        <p:nvSpPr>
          <p:cNvPr id="6148"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Size：24-32pt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Size：18pt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6158" name="Slide Number Placeholder 5"/>
          <p:cNvSpPr>
            <a:spLocks noGrp="1" noChangeArrowheads="1"/>
          </p:cNvSpPr>
          <p:nvPr/>
        </p:nvSpPr>
        <p:spPr bwMode="auto">
          <a:xfrm>
            <a:off x="238125" y="6540500"/>
            <a:ext cx="419100" cy="365125"/>
          </a:xfrm>
          <a:prstGeom prst="rect">
            <a:avLst/>
          </a:prstGeom>
          <a:noFill/>
          <a:ln w="9525">
            <a:noFill/>
            <a:miter lim="800000"/>
          </a:ln>
        </p:spPr>
        <p:txBody>
          <a:bodyPr anchor="ctr"/>
          <a:lstStyle/>
          <a:p>
            <a:pPr>
              <a:defRPr/>
            </a:pPr>
            <a:fld id="{08058874-FB71-43B4-AABD-6FDF89E2EF74}" type="slidenum">
              <a:rPr lang="en-US" sz="800">
                <a:solidFill>
                  <a:srgbClr val="404040"/>
                </a:solidFill>
                <a:latin typeface="微软雅黑" panose="020B0503020204020204" charset="-122"/>
                <a:ea typeface="微软雅黑" panose="020B0503020204020204" charset="-122"/>
                <a:cs typeface="Arial" panose="020B0604020202020204" pitchFamily="34" charset="0"/>
              </a:rPr>
            </a:fld>
            <a:endParaRPr lang="en-US" sz="800">
              <a:solidFill>
                <a:srgbClr val="404040"/>
              </a:solidFill>
              <a:latin typeface="微软雅黑" panose="020B0503020204020204" charset="-122"/>
              <a:ea typeface="微软雅黑" panose="020B0503020204020204" charset="-122"/>
              <a:cs typeface="Arial" panose="020B0604020202020204" pitchFamily="34" charset="0"/>
            </a:endParaRPr>
          </a:p>
        </p:txBody>
      </p:sp>
      <p:sp>
        <p:nvSpPr>
          <p:cNvPr id="6159" name="TextBox 18"/>
          <p:cNvSpPr txBox="1">
            <a:spLocks noChangeArrowheads="1"/>
          </p:cNvSpPr>
          <p:nvPr/>
        </p:nvSpPr>
        <p:spPr bwMode="auto">
          <a:xfrm>
            <a:off x="8477996" y="215900"/>
            <a:ext cx="504638" cy="404813"/>
          </a:xfrm>
          <a:prstGeom prst="rect">
            <a:avLst/>
          </a:prstGeom>
          <a:noFill/>
          <a:ln w="9525">
            <a:noFill/>
            <a:miter lim="800000"/>
          </a:ln>
        </p:spPr>
        <p:txBody>
          <a:bodyPr lIns="0" tIns="0" rIns="0" bIns="0"/>
          <a:lstStyle/>
          <a:p>
            <a:pPr>
              <a:defRPr/>
            </a:pPr>
            <a:r>
              <a:rPr lang="zh-CN" altLang="en-US" sz="1000" b="1" dirty="0" smtClean="0">
                <a:solidFill>
                  <a:srgbClr val="404040"/>
                </a:solidFill>
                <a:latin typeface="微软雅黑" panose="020B0503020204020204" charset="-122"/>
                <a:ea typeface="Heiti SC Light"/>
                <a:cs typeface="Heiti SC Light"/>
              </a:rPr>
              <a:t>秘密</a:t>
            </a:r>
            <a:r>
              <a:rPr lang="en-US" sz="1000" b="1" dirty="0" smtClean="0">
                <a:solidFill>
                  <a:srgbClr val="404040"/>
                </a:solidFill>
                <a:latin typeface="微软雅黑" panose="020B0503020204020204" charset="-122"/>
                <a:ea typeface="Heiti SC Light"/>
                <a:cs typeface="Heiti SC Light"/>
              </a:rPr>
              <a:t>▲</a:t>
            </a:r>
            <a:endParaRPr lang="en-US" sz="1000" b="1" dirty="0">
              <a:solidFill>
                <a:srgbClr val="404040"/>
              </a:solidFill>
              <a:latin typeface="微软雅黑" panose="020B0503020204020204" charset="-122"/>
              <a:ea typeface="Heiti SC Light"/>
              <a:cs typeface="Heiti SC Light"/>
            </a:endParaRPr>
          </a:p>
        </p:txBody>
      </p:sp>
      <p:sp>
        <p:nvSpPr>
          <p:cNvPr id="3080" name="标题占位符 1"/>
          <p:cNvSpPr>
            <a:spLocks noGrp="1" noChangeArrowheads="1"/>
          </p:cNvSpPr>
          <p:nvPr>
            <p:ph type="title"/>
          </p:nvPr>
        </p:nvSpPr>
        <p:spPr bwMode="auto">
          <a:xfrm>
            <a:off x="333375" y="455613"/>
            <a:ext cx="8516938" cy="962025"/>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081" name="文本占位符 2"/>
          <p:cNvSpPr>
            <a:spLocks noGrp="1" noChangeArrowheads="1"/>
          </p:cNvSpPr>
          <p:nvPr>
            <p:ph type="body" idx="1"/>
          </p:nvPr>
        </p:nvSpPr>
        <p:spPr bwMode="auto">
          <a:xfrm>
            <a:off x="358775" y="1600200"/>
            <a:ext cx="8491538" cy="4252913"/>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单击此处编辑母版文本样式</a:t>
            </a:r>
            <a:endParaRPr lang="zh-CN" dirty="0" smtClean="0"/>
          </a:p>
          <a:p>
            <a:pPr lvl="1"/>
            <a:r>
              <a:rPr lang="zh-CN" dirty="0" smtClean="0"/>
              <a:t>二级</a:t>
            </a:r>
            <a:endParaRPr lang="zh-CN" dirty="0" smtClean="0"/>
          </a:p>
          <a:p>
            <a:pPr lvl="2"/>
            <a:r>
              <a:rPr lang="zh-CN" dirty="0" smtClean="0"/>
              <a:t>三级</a:t>
            </a:r>
            <a:endParaRPr lang="zh-CN" dirty="0" smtClean="0"/>
          </a:p>
          <a:p>
            <a:pPr lvl="3"/>
            <a:r>
              <a:rPr lang="zh-CN" dirty="0" smtClean="0"/>
              <a:t>四级</a:t>
            </a:r>
            <a:endParaRPr lang="zh-CN" dirty="0" smtClean="0"/>
          </a:p>
          <a:p>
            <a:pPr lvl="4"/>
            <a:r>
              <a:rPr lang="zh-CN" dirty="0" smtClean="0"/>
              <a:t>五级</a:t>
            </a:r>
            <a:endParaRPr lang="zh-CN" dirty="0" smtClean="0"/>
          </a:p>
        </p:txBody>
      </p:sp>
      <p:grpSp>
        <p:nvGrpSpPr>
          <p:cNvPr id="18" name="组 5"/>
          <p:cNvGrpSpPr/>
          <p:nvPr/>
        </p:nvGrpSpPr>
        <p:grpSpPr bwMode="auto">
          <a:xfrm>
            <a:off x="9364663" y="5135563"/>
            <a:ext cx="1392237" cy="1317625"/>
            <a:chOff x="0" y="0"/>
            <a:chExt cx="1392554" cy="989008"/>
          </a:xfrm>
        </p:grpSpPr>
        <p:grpSp>
          <p:nvGrpSpPr>
            <p:cNvPr id="19" name="组 6"/>
            <p:cNvGrpSpPr/>
            <p:nvPr/>
          </p:nvGrpSpPr>
          <p:grpSpPr bwMode="auto">
            <a:xfrm>
              <a:off x="0" y="0"/>
              <a:ext cx="935250" cy="253805"/>
              <a:chOff x="0" y="0"/>
              <a:chExt cx="935250" cy="253805"/>
            </a:xfrm>
          </p:grpSpPr>
          <p:sp>
            <p:nvSpPr>
              <p:cNvPr id="25"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6"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20" name="组 9"/>
            <p:cNvGrpSpPr/>
            <p:nvPr/>
          </p:nvGrpSpPr>
          <p:grpSpPr bwMode="auto">
            <a:xfrm>
              <a:off x="0" y="372963"/>
              <a:ext cx="1198835" cy="254997"/>
              <a:chOff x="0" y="-497"/>
              <a:chExt cx="1198835" cy="254997"/>
            </a:xfrm>
          </p:grpSpPr>
          <p:sp>
            <p:nvSpPr>
              <p:cNvPr id="23"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4"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1"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2"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457200" rtl="0" eaLnBrk="0" fontAlgn="base" hangingPunct="0">
        <a:spcBef>
          <a:spcPct val="0"/>
        </a:spcBef>
        <a:spcAft>
          <a:spcPct val="0"/>
        </a:spcAft>
        <a:defRPr sz="2400">
          <a:solidFill>
            <a:schemeClr val="bg2"/>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457200" rtl="0" eaLnBrk="0" fontAlgn="base" hangingPunct="0">
        <a:spcBef>
          <a:spcPct val="0"/>
        </a:spcBef>
        <a:spcAft>
          <a:spcPct val="0"/>
        </a:spcAft>
        <a:defRPr sz="6000">
          <a:solidFill>
            <a:schemeClr val="tx1"/>
          </a:solidFill>
          <a:latin typeface="+mn-ea"/>
          <a:ea typeface="+mn-ea"/>
          <a:cs typeface="+mj-cs"/>
        </a:defRPr>
      </a:lvl1pPr>
      <a:lvl2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2pPr>
      <a:lvl3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3pPr>
      <a:lvl4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4pPr>
      <a:lvl5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5122" name="Text Placeholder 2"/>
          <p:cNvSpPr>
            <a:spLocks noGrp="1"/>
          </p:cNvSpPr>
          <p:nvPr>
            <p:ph type="body" sz="quarter" idx="4294967295"/>
          </p:nvPr>
        </p:nvSpPr>
        <p:spPr>
          <a:xfrm>
            <a:off x="336550" y="2820988"/>
            <a:ext cx="4478338" cy="1343025"/>
          </a:xfrm>
          <a:prstGeom prst="rect">
            <a:avLst/>
          </a:prstGeom>
        </p:spPr>
        <p:txBody>
          <a:bodyPr/>
          <a:lstStyle/>
          <a:p>
            <a:pPr marL="0" indent="0" eaLnBrk="1" hangingPunct="1">
              <a:buFont typeface="Arial" panose="020B0604020202020204" pitchFamily="34" charset="0"/>
              <a:buNone/>
            </a:pPr>
            <a:endParaRPr lang="zh-CN" altLang="en-US" sz="1400" smtClean="0">
              <a:solidFill>
                <a:srgbClr val="FFFFFF"/>
              </a:solidFill>
              <a:latin typeface="微软雅黑" panose="020B0503020204020204" charset="-122"/>
              <a:ea typeface="Heiti SC Light"/>
              <a:cs typeface="Heiti SC Light"/>
            </a:endParaRPr>
          </a:p>
        </p:txBody>
      </p:sp>
      <p:sp>
        <p:nvSpPr>
          <p:cNvPr id="5123" name="Subtitle 1"/>
          <p:cNvSpPr>
            <a:spLocks noGrp="1"/>
          </p:cNvSpPr>
          <p:nvPr>
            <p:ph type="subTitle" idx="4294967295"/>
          </p:nvPr>
        </p:nvSpPr>
        <p:spPr>
          <a:xfrm>
            <a:off x="336550" y="1147763"/>
            <a:ext cx="6400800" cy="749300"/>
          </a:xfrm>
          <a:prstGeom prst="rect">
            <a:avLst/>
          </a:prstGeom>
        </p:spPr>
        <p:txBody>
          <a:bodyPr/>
          <a:lstStyle/>
          <a:p>
            <a:pPr marL="0" indent="0" eaLnBrk="1" hangingPunct="1">
              <a:buFont typeface="Arial" panose="020B0604020202020204" pitchFamily="34" charset="0"/>
              <a:buNone/>
            </a:pPr>
            <a:endParaRPr lang="en-US" altLang="zh-CN" dirty="0" smtClean="0">
              <a:solidFill>
                <a:srgbClr val="8CC63E"/>
              </a:solidFill>
            </a:endParaRPr>
          </a:p>
        </p:txBody>
      </p:sp>
      <p:sp>
        <p:nvSpPr>
          <p:cNvPr id="5124" name="Title 3"/>
          <p:cNvSpPr>
            <a:spLocks noGrp="1"/>
          </p:cNvSpPr>
          <p:nvPr>
            <p:ph type="ctrTitle" idx="4294967295"/>
          </p:nvPr>
        </p:nvSpPr>
        <p:spPr>
          <a:xfrm>
            <a:off x="336550" y="542925"/>
            <a:ext cx="6400800" cy="592138"/>
          </a:xfrm>
          <a:prstGeom prst="rect">
            <a:avLst/>
          </a:prstGeom>
        </p:spPr>
        <p:txBody>
          <a:bodyPr/>
          <a:lstStyle/>
          <a:p>
            <a:pPr eaLnBrk="1" hangingPunct="1"/>
            <a:r>
              <a:rPr lang="zh-CN" altLang="en-US" dirty="0" smtClean="0">
                <a:sym typeface="+mn-ea"/>
              </a:rPr>
              <a:t>软件需求敏捷开发规范</a:t>
            </a:r>
            <a:br>
              <a:rPr lang="zh-CN" altLang="en-US" dirty="0" smtClean="0"/>
            </a:br>
            <a:endParaRPr lang="en-US" altLang="zh-CN"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mtClean="0">
                <a:solidFill>
                  <a:srgbClr val="404040"/>
                </a:solidFill>
                <a:sym typeface="+mn-ea"/>
              </a:rPr>
              <a:t>测试用例如何设计？</a:t>
            </a:r>
            <a:endParaRPr lang="zh-CN" altLang="en-US"/>
          </a:p>
        </p:txBody>
      </p:sp>
      <p:sp>
        <p:nvSpPr>
          <p:cNvPr id="3" name="内容占位符 2"/>
          <p:cNvSpPr>
            <a:spLocks noGrp="1"/>
          </p:cNvSpPr>
          <p:nvPr>
            <p:ph sz="half" idx="1"/>
          </p:nvPr>
        </p:nvSpPr>
        <p:spPr/>
        <p:txBody>
          <a:bodyPr/>
          <a:p>
            <a:r>
              <a:rPr lang="zh-CN" altLang="en-US">
                <a:sym typeface="+mn-ea"/>
              </a:rPr>
              <a:t>等价类划分法：</a:t>
            </a:r>
            <a:r>
              <a:rPr lang="zh-CN" altLang="en-US"/>
              <a:t>分类，全覆盖；</a:t>
            </a:r>
            <a:endParaRPr lang="zh-CN" altLang="en-US"/>
          </a:p>
          <a:p>
            <a:r>
              <a:rPr lang="zh-CN" altLang="en-US"/>
              <a:t>边界值分析法</a:t>
            </a:r>
            <a:endParaRPr lang="zh-CN" altLang="en-US"/>
          </a:p>
          <a:p>
            <a:r>
              <a:rPr lang="zh-CN" altLang="en-US"/>
              <a:t>错误推测法：</a:t>
            </a:r>
            <a:endParaRPr lang="zh-CN" altLang="en-US"/>
          </a:p>
          <a:p>
            <a:r>
              <a:rPr lang="zh-CN" altLang="en-US" sz="1800"/>
              <a:t>定义：基于经验和直觉推测程序中所有可能存在的各种错误，从而有针对性的设计测试用例的方法。</a:t>
            </a:r>
            <a:endParaRPr lang="zh-CN" altLang="en-US" sz="1800"/>
          </a:p>
          <a:p>
            <a:r>
              <a:rPr lang="zh-CN" altLang="en-US" sz="1800"/>
              <a:t>基本思想：列举出程序中所有可能有的错误和容易发生错误的特殊情况,根据他们选择测试用例。</a:t>
            </a:r>
            <a:endParaRPr lang="zh-CN" altLang="en-US"/>
          </a:p>
          <a:p>
            <a:endParaRPr lang="zh-CN" altLang="en-US"/>
          </a:p>
        </p:txBody>
      </p:sp>
      <p:sp>
        <p:nvSpPr>
          <p:cNvPr id="4" name="内容占位符 3"/>
          <p:cNvSpPr>
            <a:spLocks noGrp="1"/>
          </p:cNvSpPr>
          <p:nvPr>
            <p:ph sz="half" idx="2"/>
          </p:nvPr>
        </p:nvSpPr>
        <p:spPr/>
        <p:txBody>
          <a:bodyPr/>
          <a:p>
            <a:r>
              <a:rPr lang="zh-CN" altLang="en-US" sz="2400">
                <a:sym typeface="+mn-ea"/>
              </a:rPr>
              <a:t>判定表驱动法</a:t>
            </a:r>
            <a:endParaRPr lang="zh-CN" altLang="en-US" sz="1600"/>
          </a:p>
          <a:p>
            <a:r>
              <a:rPr lang="zh-CN" altLang="en-US" sz="1600">
                <a:sym typeface="+mn-ea"/>
              </a:rPr>
              <a:t>定义：判定表是分析和表达多逻辑条件下执行不同操作的情况的工具。</a:t>
            </a:r>
            <a:endParaRPr lang="zh-CN" altLang="en-US" sz="1600"/>
          </a:p>
          <a:p>
            <a:endParaRPr lang="zh-CN" altLang="en-US" sz="1600"/>
          </a:p>
          <a:p>
            <a:r>
              <a:rPr lang="zh-CN" altLang="en-US" sz="1600">
                <a:sym typeface="+mn-ea"/>
              </a:rPr>
              <a:t>优点：能够将复杂的问题按照各种可能的情况全部列举出来，简明并避免遗漏。因此，利用判定表能够设计出完整的测试用例集合。在一些数据处理问题当中，某些操作的实施依赖于多个逻辑条件的组合，即：针对不同逻辑条件的组合值，分别执行不同的操作。判定表适合于处理这类问题。</a:t>
            </a:r>
            <a:endParaRPr lang="zh-CN" altLang="en-US"/>
          </a:p>
          <a:p>
            <a:endParaRPr lang="zh-CN" altLang="en-US"/>
          </a:p>
        </p:txBody>
      </p:sp>
      <p:sp>
        <p:nvSpPr>
          <p:cNvPr id="5" name="文本框 4"/>
          <p:cNvSpPr txBox="1"/>
          <p:nvPr/>
        </p:nvSpPr>
        <p:spPr>
          <a:xfrm>
            <a:off x="731520" y="5494655"/>
            <a:ext cx="6819265" cy="922020"/>
          </a:xfrm>
          <a:prstGeom prst="rect">
            <a:avLst/>
          </a:prstGeom>
          <a:pattFill prst="pct25">
            <a:fgClr>
              <a:schemeClr val="tx2"/>
            </a:fgClr>
            <a:bgClr>
              <a:schemeClr val="bg1"/>
            </a:bgClr>
          </a:pattFill>
        </p:spPr>
        <p:txBody>
          <a:bodyPr wrap="square" rtlCol="0" anchor="t">
            <a:spAutoFit/>
          </a:bodyPr>
          <a:p>
            <a:r>
              <a:rPr lang="zh-CN" altLang="en-US"/>
              <a:t>用例条目中指明测试项</a:t>
            </a:r>
            <a:endParaRPr lang="zh-CN" altLang="en-US"/>
          </a:p>
          <a:p>
            <a:r>
              <a:rPr lang="zh-CN" altLang="en-US"/>
              <a:t>一个测试用例的执行时间要尽量短。</a:t>
            </a:r>
            <a:endParaRPr lang="zh-CN" altLang="en-US"/>
          </a:p>
          <a:p>
            <a:r>
              <a:rPr lang="zh-CN" altLang="en-US"/>
              <a:t>耗时长的用例单独作为一个测试用例文件。</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测试用例的相关过程</a:t>
            </a:r>
            <a:endParaRPr lang="zh-CN" altLang="en-US"/>
          </a:p>
        </p:txBody>
      </p:sp>
      <p:sp>
        <p:nvSpPr>
          <p:cNvPr id="3" name="内容占位符 2"/>
          <p:cNvSpPr>
            <a:spLocks noGrp="1"/>
          </p:cNvSpPr>
          <p:nvPr>
            <p:ph sz="half" idx="1"/>
          </p:nvPr>
        </p:nvSpPr>
        <p:spPr>
          <a:xfrm>
            <a:off x="358775" y="1600200"/>
            <a:ext cx="7673340" cy="4253230"/>
          </a:xfrm>
        </p:spPr>
        <p:txBody>
          <a:bodyPr/>
          <a:p>
            <a:pPr marL="0" indent="0">
              <a:buNone/>
            </a:pPr>
            <a:r>
              <a:rPr lang="en-US" altLang="zh-CN"/>
              <a:t>DB</a:t>
            </a:r>
            <a:r>
              <a:rPr lang="zh-CN" altLang="en-US"/>
              <a:t>内核开发中采用了系统测试用例。</a:t>
            </a:r>
            <a:endParaRPr lang="zh-CN" altLang="en-US"/>
          </a:p>
          <a:p>
            <a:r>
              <a:rPr lang="zh-CN" altLang="en-US"/>
              <a:t>在何时需要编写测试用例</a:t>
            </a:r>
            <a:r>
              <a:rPr lang="en-US" altLang="zh-CN"/>
              <a:t>: </a:t>
            </a:r>
            <a:endParaRPr lang="en-US" altLang="zh-CN"/>
          </a:p>
          <a:p>
            <a:pPr>
              <a:buFont typeface="Wingdings" panose="05000000000000000000" charset="0"/>
              <a:buChar char="p"/>
            </a:pPr>
            <a:r>
              <a:rPr lang="zh-CN" altLang="en-US" sz="2000"/>
              <a:t>功能开发；</a:t>
            </a:r>
            <a:endParaRPr lang="zh-CN" altLang="en-US" sz="2000"/>
          </a:p>
          <a:p>
            <a:pPr>
              <a:buFont typeface="Wingdings" panose="05000000000000000000" charset="0"/>
              <a:buChar char="p"/>
            </a:pPr>
            <a:r>
              <a:rPr lang="zh-CN" altLang="en-US" sz="2000"/>
              <a:t>问题修改；</a:t>
            </a:r>
            <a:endParaRPr lang="zh-CN" altLang="en-US"/>
          </a:p>
          <a:p>
            <a:r>
              <a:rPr lang="zh-CN" altLang="en-US">
                <a:sym typeface="+mn-ea"/>
              </a:rPr>
              <a:t>编写测试用例的过程：</a:t>
            </a:r>
            <a:endParaRPr lang="zh-CN" altLang="en-US">
              <a:sym typeface="+mn-ea"/>
            </a:endParaRPr>
          </a:p>
          <a:p>
            <a:pPr marL="0" indent="0">
              <a:buNone/>
            </a:pPr>
            <a:r>
              <a:rPr lang="zh-CN" altLang="en-US" sz="2000">
                <a:sym typeface="+mn-ea"/>
              </a:rPr>
              <a:t>先编写手工用例，再转化为自动化用例</a:t>
            </a:r>
            <a:endParaRPr lang="zh-CN" altLang="en-US">
              <a:sym typeface="+mn-ea"/>
            </a:endParaRPr>
          </a:p>
          <a:p>
            <a:r>
              <a:rPr lang="zh-CN" altLang="en-US">
                <a:sym typeface="+mn-ea"/>
              </a:rPr>
              <a:t>运行测试用例</a:t>
            </a:r>
            <a:endParaRPr lang="zh-CN" altLang="en-US">
              <a:sym typeface="+mn-ea"/>
            </a:endParaRPr>
          </a:p>
          <a:p>
            <a:pPr>
              <a:buFont typeface="Wingdings" panose="05000000000000000000" charset="0"/>
              <a:buChar char="p"/>
            </a:pPr>
            <a:r>
              <a:rPr lang="zh-CN" altLang="en-US" sz="2000"/>
              <a:t>与覆盖率工具结合；</a:t>
            </a:r>
            <a:endParaRPr lang="zh-CN" altLang="en-US" sz="2000"/>
          </a:p>
          <a:p>
            <a:pPr>
              <a:buFont typeface="Wingdings" panose="05000000000000000000" charset="0"/>
              <a:buChar char="p"/>
            </a:pPr>
            <a:r>
              <a:rPr lang="zh-CN" altLang="en-US" sz="2000"/>
              <a:t>与内存检查工具结合。</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mtClean="0">
                <a:solidFill>
                  <a:srgbClr val="404040"/>
                </a:solidFill>
                <a:sym typeface="+mn-ea"/>
              </a:rPr>
              <a:t>如何进行需求开发？</a:t>
            </a:r>
            <a:endParaRPr lang="zh-CN" altLang="en-US"/>
          </a:p>
        </p:txBody>
      </p:sp>
      <p:sp>
        <p:nvSpPr>
          <p:cNvPr id="3" name="内容占位符 2"/>
          <p:cNvSpPr>
            <a:spLocks noGrp="1"/>
          </p:cNvSpPr>
          <p:nvPr>
            <p:ph sz="half" idx="1"/>
          </p:nvPr>
        </p:nvSpPr>
        <p:spPr/>
        <p:txBody>
          <a:bodyPr/>
          <a:p>
            <a:r>
              <a:rPr lang="zh-CN" altLang="en-US"/>
              <a:t>准备过程</a:t>
            </a:r>
            <a:endParaRPr lang="zh-CN" altLang="en-US"/>
          </a:p>
          <a:p>
            <a:pPr>
              <a:buFont typeface="Wingdings" panose="05000000000000000000" charset="0"/>
              <a:buChar char="ü"/>
            </a:pPr>
            <a:r>
              <a:rPr lang="zh-CN" altLang="en-US" sz="1800"/>
              <a:t>编辑工具：</a:t>
            </a:r>
            <a:r>
              <a:rPr lang="en-US" altLang="zh-CN" sz="1800"/>
              <a:t>vim, vscode,source insight, notepad++</a:t>
            </a:r>
            <a:endParaRPr lang="en-US" altLang="zh-CN" sz="1800"/>
          </a:p>
          <a:p>
            <a:pPr>
              <a:buFont typeface="Wingdings" panose="05000000000000000000" charset="0"/>
              <a:buChar char="ü"/>
            </a:pPr>
            <a:r>
              <a:rPr lang="zh-CN" altLang="en-US" sz="1800"/>
              <a:t>版本管理工具：</a:t>
            </a:r>
            <a:r>
              <a:rPr lang="en-US" altLang="zh-CN" sz="1800"/>
              <a:t>svn, git</a:t>
            </a:r>
            <a:endParaRPr lang="zh-CN" altLang="en-US" sz="1800"/>
          </a:p>
          <a:p>
            <a:pPr>
              <a:buFont typeface="Wingdings" panose="05000000000000000000" charset="0"/>
              <a:buChar char="ü"/>
            </a:pPr>
            <a:r>
              <a:rPr lang="zh-CN" altLang="en-US" sz="1800"/>
              <a:t>语言相关：</a:t>
            </a:r>
            <a:r>
              <a:rPr lang="en-US" altLang="zh-CN" sz="1800"/>
              <a:t>C/C++, gcc, gdb, Makefile, cmake</a:t>
            </a:r>
            <a:endParaRPr lang="en-US" altLang="zh-CN" sz="1800"/>
          </a:p>
          <a:p>
            <a:pPr>
              <a:buFont typeface="Wingdings" panose="05000000000000000000" charset="0"/>
              <a:buChar char="ü"/>
            </a:pPr>
            <a:r>
              <a:rPr lang="zh-CN" altLang="en-US" sz="1800"/>
              <a:t>脚本相关：</a:t>
            </a:r>
            <a:r>
              <a:rPr lang="en-US" altLang="zh-CN" sz="1800"/>
              <a:t>bash, python/perl, linux</a:t>
            </a:r>
            <a:r>
              <a:rPr lang="zh-CN" altLang="en-US" sz="1800"/>
              <a:t>命令</a:t>
            </a:r>
            <a:endParaRPr lang="zh-CN" altLang="en-US" sz="1800"/>
          </a:p>
          <a:p>
            <a:pPr>
              <a:buFont typeface="Wingdings" panose="05000000000000000000" charset="0"/>
              <a:buChar char="ü"/>
            </a:pPr>
            <a:r>
              <a:rPr lang="zh-CN" altLang="en-US" sz="1800"/>
              <a:t>交流工具：ppt, xmind，流程图等</a:t>
            </a:r>
            <a:endParaRPr lang="zh-CN" altLang="en-US" sz="1800"/>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3690" y="446723"/>
            <a:ext cx="8516938" cy="962025"/>
          </a:xfrm>
        </p:spPr>
        <p:txBody>
          <a:bodyPr/>
          <a:p>
            <a:r>
              <a:rPr lang="zh-CN" altLang="en-US"/>
              <a:t>开发过程</a:t>
            </a:r>
            <a:endParaRPr lang="zh-CN" altLang="en-US"/>
          </a:p>
        </p:txBody>
      </p:sp>
      <p:sp>
        <p:nvSpPr>
          <p:cNvPr id="5" name="圆角矩形 4"/>
          <p:cNvSpPr/>
          <p:nvPr/>
        </p:nvSpPr>
        <p:spPr>
          <a:xfrm>
            <a:off x="1112520" y="4036060"/>
            <a:ext cx="1028065" cy="9474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需求</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6" name="圆角矩形 5"/>
          <p:cNvSpPr/>
          <p:nvPr/>
        </p:nvSpPr>
        <p:spPr>
          <a:xfrm>
            <a:off x="3206115" y="4036060"/>
            <a:ext cx="1028065" cy="9474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功能点</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7" name="圆角矩形 6"/>
          <p:cNvSpPr/>
          <p:nvPr/>
        </p:nvSpPr>
        <p:spPr>
          <a:xfrm>
            <a:off x="5215890" y="4036060"/>
            <a:ext cx="1028065" cy="9474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实现</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8" name="圆角矩形 7"/>
          <p:cNvSpPr/>
          <p:nvPr/>
        </p:nvSpPr>
        <p:spPr>
          <a:xfrm>
            <a:off x="7122160" y="4036060"/>
            <a:ext cx="1028065" cy="9474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产品</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 name="右箭头 8"/>
          <p:cNvSpPr/>
          <p:nvPr/>
        </p:nvSpPr>
        <p:spPr>
          <a:xfrm>
            <a:off x="2377440" y="4483100"/>
            <a:ext cx="670560" cy="16954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0" name="右大括号 9"/>
          <p:cNvSpPr/>
          <p:nvPr/>
        </p:nvSpPr>
        <p:spPr>
          <a:xfrm rot="16200000">
            <a:off x="1976755" y="2800985"/>
            <a:ext cx="238760" cy="1680210"/>
          </a:xfrm>
          <a:prstGeom prst="rightBrace">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3990340" y="2276475"/>
            <a:ext cx="1595120" cy="1229995"/>
          </a:xfrm>
          <a:prstGeom prst="rect">
            <a:avLst/>
          </a:prstGeom>
          <a:noFill/>
        </p:spPr>
        <p:txBody>
          <a:bodyPr wrap="square" rtlCol="0">
            <a:spAutoFit/>
          </a:bodyPr>
          <a:p>
            <a:pPr marL="285750" indent="-285750">
              <a:buFont typeface="Arial" panose="020B0604020202020204" pitchFamily="34" charset="0"/>
              <a:buChar char="•"/>
            </a:pPr>
            <a:r>
              <a:rPr lang="zh-CN" altLang="en-US" sz="1400"/>
              <a:t>概要设计</a:t>
            </a:r>
            <a:endParaRPr lang="zh-CN" altLang="en-US" sz="1400"/>
          </a:p>
          <a:p>
            <a:pPr marL="285750" indent="-285750">
              <a:buFont typeface="Arial" panose="020B0604020202020204" pitchFamily="34" charset="0"/>
              <a:buChar char="•"/>
            </a:pPr>
            <a:r>
              <a:rPr lang="zh-CN" altLang="en-US" sz="1400"/>
              <a:t>详细设计</a:t>
            </a:r>
            <a:endParaRPr lang="zh-CN" altLang="en-US" sz="1400"/>
          </a:p>
          <a:p>
            <a:pPr marL="285750" indent="-285750">
              <a:buFont typeface="Arial" panose="020B0604020202020204" pitchFamily="34" charset="0"/>
              <a:buChar char="•"/>
            </a:pPr>
            <a:r>
              <a:rPr lang="zh-CN" altLang="en-US" sz="1400"/>
              <a:t>测试：</a:t>
            </a:r>
            <a:endParaRPr lang="zh-CN" altLang="en-US" sz="1400"/>
          </a:p>
          <a:p>
            <a:pPr marL="0" indent="0">
              <a:buFont typeface="Arial" panose="020B0604020202020204" pitchFamily="34" charset="0"/>
              <a:buNone/>
            </a:pPr>
            <a:r>
              <a:rPr lang="zh-CN" altLang="en-US" sz="900"/>
              <a:t>单元测试、系统测试、</a:t>
            </a:r>
            <a:endParaRPr lang="zh-CN" altLang="en-US" sz="900"/>
          </a:p>
          <a:p>
            <a:pPr marL="0" indent="0">
              <a:buFont typeface="Arial" panose="020B0604020202020204" pitchFamily="34" charset="0"/>
              <a:buNone/>
            </a:pPr>
            <a:r>
              <a:rPr lang="zh-CN" altLang="en-US" sz="900"/>
              <a:t>性能测试</a:t>
            </a:r>
            <a:endParaRPr lang="zh-CN" altLang="en-US" sz="1400"/>
          </a:p>
          <a:p>
            <a:pPr marL="285750" indent="-285750">
              <a:buFont typeface="Arial" panose="020B0604020202020204" pitchFamily="34" charset="0"/>
              <a:buChar char="•"/>
            </a:pPr>
            <a:r>
              <a:rPr lang="zh-CN" altLang="en-US" sz="1400"/>
              <a:t>问题修改</a:t>
            </a:r>
            <a:endParaRPr lang="zh-CN" altLang="en-US" sz="1400"/>
          </a:p>
        </p:txBody>
      </p:sp>
      <p:sp>
        <p:nvSpPr>
          <p:cNvPr id="12" name="右箭头 11"/>
          <p:cNvSpPr/>
          <p:nvPr/>
        </p:nvSpPr>
        <p:spPr>
          <a:xfrm>
            <a:off x="4367530" y="4424680"/>
            <a:ext cx="670560" cy="16954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3" name="右大括号 12"/>
          <p:cNvSpPr/>
          <p:nvPr/>
        </p:nvSpPr>
        <p:spPr>
          <a:xfrm rot="16200000">
            <a:off x="4665980" y="3382645"/>
            <a:ext cx="304165" cy="795655"/>
          </a:xfrm>
          <a:prstGeom prst="rightBrace">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4" name="文本框 13"/>
          <p:cNvSpPr txBox="1"/>
          <p:nvPr/>
        </p:nvSpPr>
        <p:spPr>
          <a:xfrm>
            <a:off x="1156970" y="2347595"/>
            <a:ext cx="1929765" cy="953135"/>
          </a:xfrm>
          <a:prstGeom prst="rect">
            <a:avLst/>
          </a:prstGeom>
          <a:noFill/>
        </p:spPr>
        <p:txBody>
          <a:bodyPr wrap="square" rtlCol="0">
            <a:spAutoFit/>
          </a:bodyPr>
          <a:p>
            <a:pPr marL="285750" indent="-285750" algn="l">
              <a:buFont typeface="Arial" panose="020B0604020202020204" pitchFamily="34" charset="0"/>
              <a:buChar char="•"/>
            </a:pPr>
            <a:r>
              <a:rPr lang="zh-CN" altLang="en-US" sz="1400"/>
              <a:t>需求获取</a:t>
            </a:r>
            <a:endParaRPr lang="zh-CN" altLang="en-US" sz="1400"/>
          </a:p>
          <a:p>
            <a:pPr marL="285750" indent="-285750" algn="l">
              <a:buFont typeface="Arial" panose="020B0604020202020204" pitchFamily="34" charset="0"/>
              <a:buChar char="•"/>
            </a:pPr>
            <a:r>
              <a:rPr lang="zh-CN" altLang="en-US" sz="1400"/>
              <a:t>需求分析</a:t>
            </a:r>
            <a:endParaRPr lang="zh-CN" altLang="en-US" sz="1400"/>
          </a:p>
          <a:p>
            <a:pPr marL="285750" indent="-285750" algn="l">
              <a:buFont typeface="Arial" panose="020B0604020202020204" pitchFamily="34" charset="0"/>
              <a:buChar char="•"/>
            </a:pPr>
            <a:r>
              <a:rPr lang="zh-CN" altLang="en-US" sz="1400"/>
              <a:t>需求定义</a:t>
            </a:r>
            <a:endParaRPr lang="zh-CN" altLang="en-US" sz="1400"/>
          </a:p>
          <a:p>
            <a:pPr marL="285750" indent="-285750" algn="l">
              <a:buFont typeface="Arial" panose="020B0604020202020204" pitchFamily="34" charset="0"/>
              <a:buChar char="•"/>
            </a:pPr>
            <a:r>
              <a:rPr lang="zh-CN" altLang="en-US" sz="1400"/>
              <a:t>需求验证</a:t>
            </a:r>
            <a:endParaRPr lang="zh-CN" altLang="en-US" sz="1400"/>
          </a:p>
        </p:txBody>
      </p:sp>
      <p:sp>
        <p:nvSpPr>
          <p:cNvPr id="15" name="右大括号 14"/>
          <p:cNvSpPr/>
          <p:nvPr/>
        </p:nvSpPr>
        <p:spPr>
          <a:xfrm rot="16200000">
            <a:off x="6572250" y="3382645"/>
            <a:ext cx="304165" cy="795655"/>
          </a:xfrm>
          <a:prstGeom prst="rightBrace">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6" name="文本框 15"/>
          <p:cNvSpPr txBox="1"/>
          <p:nvPr/>
        </p:nvSpPr>
        <p:spPr>
          <a:xfrm>
            <a:off x="6369050" y="2315210"/>
            <a:ext cx="1535430" cy="953135"/>
          </a:xfrm>
          <a:prstGeom prst="rect">
            <a:avLst/>
          </a:prstGeom>
          <a:noFill/>
        </p:spPr>
        <p:txBody>
          <a:bodyPr wrap="none" rtlCol="0">
            <a:spAutoFit/>
          </a:bodyPr>
          <a:p>
            <a:pPr marL="285750" indent="-285750">
              <a:buFont typeface="Arial" panose="020B0604020202020204" pitchFamily="34" charset="0"/>
              <a:buChar char="•"/>
            </a:pPr>
            <a:r>
              <a:rPr lang="zh-CN" altLang="en-US" sz="1400"/>
              <a:t>集成测试、</a:t>
            </a:r>
            <a:endParaRPr lang="zh-CN" altLang="en-US" sz="1400"/>
          </a:p>
          <a:p>
            <a:pPr marL="285750" indent="-285750">
              <a:buFont typeface="Arial" panose="020B0604020202020204" pitchFamily="34" charset="0"/>
              <a:buChar char="•"/>
            </a:pPr>
            <a:r>
              <a:rPr lang="zh-CN" altLang="en-US" sz="1400"/>
              <a:t>迭代测试、</a:t>
            </a:r>
            <a:endParaRPr lang="zh-CN" altLang="en-US" sz="1400"/>
          </a:p>
          <a:p>
            <a:pPr marL="285750" indent="-285750">
              <a:buFont typeface="Arial" panose="020B0604020202020204" pitchFamily="34" charset="0"/>
              <a:buChar char="•"/>
            </a:pPr>
            <a:r>
              <a:rPr lang="zh-CN" altLang="en-US" sz="1400"/>
              <a:t>验证性测试、</a:t>
            </a:r>
            <a:endParaRPr lang="zh-CN" altLang="en-US" sz="1400"/>
          </a:p>
          <a:p>
            <a:pPr marL="285750" indent="-285750">
              <a:buFont typeface="Arial" panose="020B0604020202020204" pitchFamily="34" charset="0"/>
              <a:buChar char="•"/>
            </a:pPr>
            <a:r>
              <a:rPr lang="zh-CN" altLang="en-US" sz="1400"/>
              <a:t>问题修改</a:t>
            </a:r>
            <a:endParaRPr lang="zh-CN" altLang="en-US" sz="1400"/>
          </a:p>
        </p:txBody>
      </p:sp>
      <p:sp>
        <p:nvSpPr>
          <p:cNvPr id="17" name="右箭头 16"/>
          <p:cNvSpPr/>
          <p:nvPr/>
        </p:nvSpPr>
        <p:spPr>
          <a:xfrm>
            <a:off x="6326505" y="4425315"/>
            <a:ext cx="670560" cy="16954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8" name="笑脸 17"/>
          <p:cNvSpPr/>
          <p:nvPr/>
        </p:nvSpPr>
        <p:spPr>
          <a:xfrm>
            <a:off x="1518920" y="1859280"/>
            <a:ext cx="411480" cy="354330"/>
          </a:xfrm>
          <a:prstGeom prst="smileyFace">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9" name="文本框 18"/>
          <p:cNvSpPr txBox="1"/>
          <p:nvPr/>
        </p:nvSpPr>
        <p:spPr>
          <a:xfrm>
            <a:off x="1978025" y="1859280"/>
            <a:ext cx="399415" cy="368300"/>
          </a:xfrm>
          <a:prstGeom prst="rect">
            <a:avLst/>
          </a:prstGeom>
          <a:noFill/>
        </p:spPr>
        <p:txBody>
          <a:bodyPr wrap="none" rtlCol="0">
            <a:spAutoFit/>
          </a:bodyPr>
          <a:p>
            <a:r>
              <a:rPr lang="en-US" altLang="zh-CN"/>
              <a:t>SE</a:t>
            </a:r>
            <a:endParaRPr lang="en-US" altLang="zh-CN"/>
          </a:p>
        </p:txBody>
      </p:sp>
      <p:sp>
        <p:nvSpPr>
          <p:cNvPr id="20" name="笑脸 19"/>
          <p:cNvSpPr/>
          <p:nvPr/>
        </p:nvSpPr>
        <p:spPr>
          <a:xfrm>
            <a:off x="4079875" y="1816100"/>
            <a:ext cx="411480" cy="354330"/>
          </a:xfrm>
          <a:prstGeom prst="smileyFace">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文本框 20"/>
          <p:cNvSpPr txBox="1"/>
          <p:nvPr/>
        </p:nvSpPr>
        <p:spPr>
          <a:xfrm>
            <a:off x="4538980" y="1816100"/>
            <a:ext cx="564515" cy="368300"/>
          </a:xfrm>
          <a:prstGeom prst="rect">
            <a:avLst/>
          </a:prstGeom>
          <a:noFill/>
        </p:spPr>
        <p:txBody>
          <a:bodyPr wrap="none" rtlCol="0">
            <a:spAutoFit/>
          </a:bodyPr>
          <a:p>
            <a:r>
              <a:rPr lang="en-US" altLang="zh-CN"/>
              <a:t>DEV</a:t>
            </a:r>
            <a:endParaRPr lang="en-US" altLang="zh-CN"/>
          </a:p>
        </p:txBody>
      </p:sp>
      <p:sp>
        <p:nvSpPr>
          <p:cNvPr id="22" name="笑脸 21"/>
          <p:cNvSpPr/>
          <p:nvPr/>
        </p:nvSpPr>
        <p:spPr>
          <a:xfrm>
            <a:off x="6475730" y="1818640"/>
            <a:ext cx="411480" cy="354330"/>
          </a:xfrm>
          <a:prstGeom prst="smileyFace">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3" name="文本框 22"/>
          <p:cNvSpPr txBox="1"/>
          <p:nvPr/>
        </p:nvSpPr>
        <p:spPr>
          <a:xfrm>
            <a:off x="6934835" y="1818640"/>
            <a:ext cx="1078865" cy="368300"/>
          </a:xfrm>
          <a:prstGeom prst="rect">
            <a:avLst/>
          </a:prstGeom>
          <a:noFill/>
        </p:spPr>
        <p:txBody>
          <a:bodyPr wrap="none" rtlCol="0">
            <a:spAutoFit/>
          </a:bodyPr>
          <a:p>
            <a:r>
              <a:rPr lang="en-US" altLang="zh-CN"/>
              <a:t>QA</a:t>
            </a:r>
            <a:r>
              <a:rPr lang="zh-CN" altLang="en-US"/>
              <a:t>，</a:t>
            </a:r>
            <a:r>
              <a:rPr lang="en-US" altLang="zh-CN"/>
              <a:t>DEV</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开发</a:t>
            </a:r>
            <a:endParaRPr lang="zh-CN" altLang="en-US"/>
          </a:p>
        </p:txBody>
      </p:sp>
      <p:sp>
        <p:nvSpPr>
          <p:cNvPr id="3" name="内容占位符 2"/>
          <p:cNvSpPr>
            <a:spLocks noGrp="1"/>
          </p:cNvSpPr>
          <p:nvPr>
            <p:ph sz="half" idx="1"/>
          </p:nvPr>
        </p:nvSpPr>
        <p:spPr/>
        <p:txBody>
          <a:bodyPr/>
          <a:p>
            <a:r>
              <a:rPr lang="zh-CN" altLang="en-US">
                <a:sym typeface="+mn-ea"/>
              </a:rPr>
              <a:t>对系统的认识：</a:t>
            </a:r>
            <a:endParaRPr lang="zh-CN" altLang="en-US">
              <a:sym typeface="+mn-ea"/>
            </a:endParaRPr>
          </a:p>
          <a:p>
            <a:r>
              <a:rPr lang="zh-CN" altLang="en-US" sz="2000">
                <a:sym typeface="+mn-ea"/>
              </a:rPr>
              <a:t>了解系统架构（</a:t>
            </a:r>
            <a:r>
              <a:rPr lang="zh-CN" altLang="en-US" sz="2000"/>
              <a:t>框架图）</a:t>
            </a:r>
            <a:endParaRPr lang="zh-CN" altLang="en-US" sz="2000"/>
          </a:p>
          <a:p>
            <a:r>
              <a:rPr lang="zh-CN" altLang="en-US" sz="2000">
                <a:sym typeface="+mn-ea"/>
              </a:rPr>
              <a:t>了解关键流程（流程图）</a:t>
            </a:r>
            <a:endParaRPr lang="zh-CN" altLang="en-US" sz="2000"/>
          </a:p>
          <a:p>
            <a:r>
              <a:rPr lang="zh-CN" altLang="en-US" sz="2000">
                <a:sym typeface="+mn-ea"/>
              </a:rPr>
              <a:t>了解需开发的功能的相关流程（流程图、数据流图等）</a:t>
            </a:r>
            <a:endParaRPr lang="zh-CN" altLang="en-US"/>
          </a:p>
          <a:p>
            <a:endParaRPr lang="zh-CN" altLang="en-US"/>
          </a:p>
          <a:p>
            <a:endParaRPr lang="zh-CN" altLang="en-US"/>
          </a:p>
        </p:txBody>
      </p:sp>
      <p:sp>
        <p:nvSpPr>
          <p:cNvPr id="4" name="内容占位符 3"/>
          <p:cNvSpPr>
            <a:spLocks noGrp="1"/>
          </p:cNvSpPr>
          <p:nvPr>
            <p:ph sz="half" idx="2"/>
          </p:nvPr>
        </p:nvSpPr>
        <p:spPr/>
        <p:txBody>
          <a:bodyPr/>
          <a:p>
            <a:r>
              <a:rPr lang="zh-CN" altLang="en-US">
                <a:sym typeface="+mn-ea"/>
              </a:rPr>
              <a:t>开发过程</a:t>
            </a:r>
            <a:endParaRPr lang="zh-CN" altLang="en-US"/>
          </a:p>
          <a:p>
            <a:pPr>
              <a:buFont typeface="Wingdings" panose="05000000000000000000" charset="0"/>
              <a:buChar char="p"/>
            </a:pPr>
            <a:r>
              <a:rPr lang="zh-CN" altLang="en-US" sz="2000">
                <a:sym typeface="+mn-ea"/>
              </a:rPr>
              <a:t>开发</a:t>
            </a:r>
            <a:r>
              <a:rPr lang="en-US" altLang="zh-CN" sz="2000">
                <a:sym typeface="+mn-ea"/>
              </a:rPr>
              <a:t>demo</a:t>
            </a:r>
            <a:endParaRPr lang="en-US" altLang="zh-CN" sz="2000"/>
          </a:p>
          <a:p>
            <a:pPr>
              <a:buFont typeface="Wingdings" panose="05000000000000000000" charset="0"/>
              <a:buChar char="p"/>
            </a:pPr>
            <a:r>
              <a:rPr lang="zh-CN" altLang="en-US" sz="2000">
                <a:sym typeface="+mn-ea"/>
              </a:rPr>
              <a:t>进一步明确需求中功能点（启发式）</a:t>
            </a:r>
            <a:endParaRPr lang="zh-CN" altLang="en-US" sz="2000"/>
          </a:p>
          <a:p>
            <a:pPr>
              <a:buFont typeface="Wingdings" panose="05000000000000000000" charset="0"/>
              <a:buChar char="p"/>
            </a:pPr>
            <a:r>
              <a:rPr lang="zh-CN" altLang="en-US" sz="2000">
                <a:sym typeface="+mn-ea"/>
              </a:rPr>
              <a:t>自顶而下，自上而下</a:t>
            </a:r>
            <a:endParaRPr lang="zh-CN" altLang="en-US" sz="2000">
              <a:sym typeface="+mn-ea"/>
            </a:endParaRPr>
          </a:p>
          <a:p>
            <a:pPr>
              <a:buFont typeface="Wingdings" panose="05000000000000000000" charset="0"/>
              <a:buChar char="p"/>
            </a:pPr>
            <a:r>
              <a:rPr lang="zh-CN" altLang="en-US" sz="2000">
                <a:sym typeface="+mn-ea"/>
              </a:rPr>
              <a:t>编码</a:t>
            </a:r>
            <a:endParaRPr lang="zh-CN" altLang="en-US" sz="2000">
              <a:sym typeface="+mn-ea"/>
            </a:endParaRPr>
          </a:p>
          <a:p>
            <a:pPr>
              <a:buFont typeface="Wingdings" panose="05000000000000000000" charset="0"/>
              <a:buChar char="p"/>
            </a:pPr>
            <a:r>
              <a:rPr lang="zh-CN" altLang="en-US" sz="2000">
                <a:sym typeface="+mn-ea"/>
              </a:rPr>
              <a:t>编写测试用例</a:t>
            </a:r>
            <a:endParaRPr lang="zh-CN" altLang="en-US" sz="2000">
              <a:sym typeface="+mn-ea"/>
            </a:endParaRPr>
          </a:p>
          <a:p>
            <a:pPr>
              <a:buFont typeface="Wingdings" panose="05000000000000000000" charset="0"/>
              <a:buChar char="p"/>
            </a:pPr>
            <a:r>
              <a:rPr lang="zh-CN" altLang="en-US" sz="2000">
                <a:sym typeface="+mn-ea"/>
              </a:rPr>
              <a:t>测试</a:t>
            </a:r>
            <a:endParaRPr lang="zh-CN" altLang="en-US" sz="20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开发中的问题修改</a:t>
            </a:r>
            <a:endParaRPr lang="zh-CN" altLang="en-US"/>
          </a:p>
        </p:txBody>
      </p:sp>
      <p:sp>
        <p:nvSpPr>
          <p:cNvPr id="3" name="内容占位符 2"/>
          <p:cNvSpPr>
            <a:spLocks noGrp="1"/>
          </p:cNvSpPr>
          <p:nvPr>
            <p:ph sz="half" idx="1"/>
          </p:nvPr>
        </p:nvSpPr>
        <p:spPr>
          <a:xfrm>
            <a:off x="545465" y="1600200"/>
            <a:ext cx="4168775" cy="4530090"/>
          </a:xfrm>
        </p:spPr>
        <p:txBody>
          <a:bodyPr/>
          <a:p>
            <a:pPr marL="0" indent="0">
              <a:buNone/>
            </a:pPr>
            <a:r>
              <a:rPr lang="zh-CN" altLang="en-US" sz="2400"/>
              <a:t>操作过程：</a:t>
            </a:r>
            <a:endParaRPr lang="zh-CN" altLang="en-US" sz="2400"/>
          </a:p>
          <a:p>
            <a:pPr marL="0" indent="0">
              <a:buNone/>
            </a:pPr>
            <a:endParaRPr lang="zh-CN" altLang="en-US" sz="2400"/>
          </a:p>
          <a:p>
            <a:r>
              <a:rPr lang="zh-CN" altLang="en-US" sz="2400"/>
              <a:t>问题复现</a:t>
            </a:r>
            <a:endParaRPr lang="zh-CN" altLang="en-US" sz="2400"/>
          </a:p>
          <a:p>
            <a:pPr marL="0" indent="0">
              <a:buNone/>
            </a:pPr>
            <a:r>
              <a:rPr lang="zh-CN" altLang="en-US" sz="1200"/>
              <a:t>对于不易复现的问题，尝试不同情况，例如：</a:t>
            </a:r>
            <a:endParaRPr lang="zh-CN" altLang="en-US" sz="1200"/>
          </a:p>
          <a:p>
            <a:pPr>
              <a:buFont typeface="Wingdings" panose="05000000000000000000" charset="0"/>
              <a:buChar char="p"/>
            </a:pPr>
            <a:r>
              <a:rPr lang="zh-CN" altLang="en-US" sz="1200"/>
              <a:t>是不是并发数不够多；</a:t>
            </a:r>
            <a:endParaRPr lang="zh-CN" altLang="en-US" sz="1200"/>
          </a:p>
          <a:p>
            <a:pPr>
              <a:buFont typeface="Wingdings" panose="05000000000000000000" charset="0"/>
              <a:buChar char="p"/>
            </a:pPr>
            <a:r>
              <a:rPr lang="zh-CN" altLang="en-US" sz="1200"/>
              <a:t>表中数据量不够多；</a:t>
            </a:r>
            <a:endParaRPr lang="zh-CN" altLang="en-US" sz="1200"/>
          </a:p>
          <a:p>
            <a:pPr>
              <a:buFont typeface="Wingdings" panose="05000000000000000000" charset="0"/>
              <a:buChar char="p"/>
            </a:pPr>
            <a:r>
              <a:rPr lang="zh-CN" altLang="en-US" sz="1200"/>
              <a:t>根据出错信息尝试构造复现用例</a:t>
            </a:r>
            <a:endParaRPr lang="zh-CN" altLang="en-US" sz="2400"/>
          </a:p>
          <a:p>
            <a:r>
              <a:rPr lang="zh-CN" altLang="en-US" sz="2400"/>
              <a:t>分析问题：</a:t>
            </a:r>
            <a:endParaRPr lang="zh-CN" altLang="en-US" sz="2400"/>
          </a:p>
          <a:p>
            <a:pPr marL="0" indent="0">
              <a:buNone/>
            </a:pPr>
            <a:r>
              <a:rPr lang="zh-CN" altLang="en-US" sz="1400"/>
              <a:t>缩小问题的范围，方法有：</a:t>
            </a:r>
            <a:endParaRPr lang="zh-CN" altLang="en-US" sz="1800"/>
          </a:p>
          <a:p>
            <a:pPr>
              <a:buFont typeface="Wingdings" panose="05000000000000000000" charset="0"/>
              <a:buChar char="p"/>
            </a:pPr>
            <a:r>
              <a:rPr lang="zh-CN" altLang="en-US" sz="1200">
                <a:sym typeface="+mn-ea"/>
              </a:rPr>
              <a:t>由哪个功能引入，缩小功能范围</a:t>
            </a:r>
            <a:endParaRPr lang="zh-CN" altLang="en-US" sz="1200"/>
          </a:p>
          <a:p>
            <a:pPr>
              <a:buFont typeface="Wingdings" panose="05000000000000000000" charset="0"/>
              <a:buChar char="p"/>
            </a:pPr>
            <a:r>
              <a:rPr lang="zh-CN" altLang="en-US" sz="1200">
                <a:sym typeface="+mn-ea"/>
              </a:rPr>
              <a:t>由哪个版本引入，缩小版本范围，修改</a:t>
            </a:r>
            <a:r>
              <a:rPr lang="en-US" altLang="zh-CN" sz="1200">
                <a:sym typeface="+mn-ea"/>
              </a:rPr>
              <a:t>log</a:t>
            </a:r>
            <a:r>
              <a:rPr lang="zh-CN" altLang="en-US" sz="1200">
                <a:sym typeface="+mn-ea"/>
              </a:rPr>
              <a:t>的二分法</a:t>
            </a:r>
            <a:endParaRPr lang="zh-CN" altLang="en-US" sz="1200">
              <a:sym typeface="+mn-ea"/>
            </a:endParaRPr>
          </a:p>
          <a:p>
            <a:pPr>
              <a:buFont typeface="Wingdings" panose="05000000000000000000" charset="0"/>
              <a:buChar char="p"/>
            </a:pPr>
            <a:r>
              <a:rPr lang="zh-CN" altLang="en-US" sz="1200"/>
              <a:t>对应的官方版本是否存在问题</a:t>
            </a:r>
            <a:endParaRPr lang="zh-CN" altLang="en-US" sz="1800"/>
          </a:p>
          <a:p>
            <a:pPr marL="0" indent="0">
              <a:buFont typeface="Wingdings" panose="05000000000000000000" charset="0"/>
              <a:buNone/>
            </a:pPr>
            <a:r>
              <a:rPr lang="zh-CN" altLang="en-US" sz="1200"/>
              <a:t>从结果倒推原因，方法有如下：</a:t>
            </a:r>
            <a:endParaRPr lang="zh-CN" altLang="en-US" sz="1200"/>
          </a:p>
          <a:p>
            <a:pPr>
              <a:buFont typeface="Wingdings" panose="05000000000000000000" charset="0"/>
              <a:buChar char="p"/>
            </a:pPr>
            <a:r>
              <a:rPr lang="zh-CN" altLang="en-US" sz="1200"/>
              <a:t>由出错信息找出相关代码</a:t>
            </a:r>
            <a:endParaRPr lang="zh-CN" altLang="en-US" sz="1200"/>
          </a:p>
          <a:p>
            <a:pPr>
              <a:buFont typeface="Wingdings" panose="05000000000000000000" charset="0"/>
              <a:buChar char="p"/>
            </a:pPr>
            <a:r>
              <a:rPr lang="zh-CN" altLang="en-US" sz="1200"/>
              <a:t>对执行过程进行分析</a:t>
            </a:r>
            <a:endParaRPr lang="zh-CN" altLang="en-US" sz="1200"/>
          </a:p>
          <a:p>
            <a:pPr>
              <a:buFont typeface="Wingdings" panose="05000000000000000000" charset="0"/>
              <a:buChar char="p"/>
            </a:pPr>
            <a:r>
              <a:rPr lang="zh-CN" altLang="en-US" sz="1200"/>
              <a:t>数据分析法（对数据进行分析）</a:t>
            </a:r>
            <a:endParaRPr lang="zh-CN" altLang="en-US" sz="1600"/>
          </a:p>
          <a:p>
            <a:pPr>
              <a:buFont typeface="Wingdings" panose="05000000000000000000" charset="0"/>
              <a:buChar char="p"/>
            </a:pPr>
            <a:endParaRPr lang="zh-CN" altLang="en-US" sz="1600"/>
          </a:p>
          <a:p>
            <a:pPr marL="0" indent="0">
              <a:buFont typeface="Wingdings" panose="05000000000000000000" charset="0"/>
              <a:buNone/>
            </a:pPr>
            <a:endParaRPr lang="zh-CN" altLang="en-US" sz="2400"/>
          </a:p>
          <a:p>
            <a:endParaRPr lang="zh-CN" altLang="en-US"/>
          </a:p>
          <a:p>
            <a:endParaRPr lang="zh-CN" altLang="en-US"/>
          </a:p>
        </p:txBody>
      </p:sp>
      <p:sp>
        <p:nvSpPr>
          <p:cNvPr id="5" name="内容占位符 4"/>
          <p:cNvSpPr>
            <a:spLocks noGrp="1"/>
          </p:cNvSpPr>
          <p:nvPr>
            <p:ph sz="half" idx="2"/>
          </p:nvPr>
        </p:nvSpPr>
        <p:spPr>
          <a:xfrm>
            <a:off x="4679950" y="2466340"/>
            <a:ext cx="4170680" cy="3387090"/>
          </a:xfrm>
        </p:spPr>
        <p:txBody>
          <a:bodyPr/>
          <a:p>
            <a:r>
              <a:rPr lang="zh-CN" altLang="en-US" sz="2400">
                <a:sym typeface="+mn-ea"/>
              </a:rPr>
              <a:t>确定原因</a:t>
            </a:r>
            <a:endParaRPr lang="zh-CN" altLang="en-US" sz="2400"/>
          </a:p>
          <a:p>
            <a:r>
              <a:rPr lang="zh-CN" altLang="en-US" sz="2400">
                <a:sym typeface="+mn-ea"/>
              </a:rPr>
              <a:t>制订解决方案</a:t>
            </a:r>
            <a:endParaRPr lang="zh-CN" altLang="en-US" sz="2400"/>
          </a:p>
          <a:p>
            <a:r>
              <a:rPr lang="zh-CN" altLang="en-US" sz="2400">
                <a:sym typeface="+mn-ea"/>
              </a:rPr>
              <a:t>编码</a:t>
            </a:r>
            <a:endParaRPr lang="zh-CN" altLang="en-US" sz="2400"/>
          </a:p>
          <a:p>
            <a:r>
              <a:rPr lang="zh-CN" altLang="en-US" sz="2400">
                <a:sym typeface="+mn-ea"/>
              </a:rPr>
              <a:t>测试</a:t>
            </a:r>
            <a:endParaRPr lang="zh-CN" altLang="en-US" sz="24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内容占位符 3"/>
          <p:cNvSpPr>
            <a:spLocks noGrp="1"/>
          </p:cNvSpPr>
          <p:nvPr>
            <p:ph sz="half" idx="2"/>
          </p:nvPr>
        </p:nvSpPr>
        <p:spPr/>
        <p:txBody>
          <a:bodyPr/>
          <a:p>
            <a:endParaRPr lang="zh-CN" altLang="en-US"/>
          </a:p>
        </p:txBody>
      </p:sp>
      <p:graphicFrame>
        <p:nvGraphicFramePr>
          <p:cNvPr id="5" name="内容占位符 4"/>
          <p:cNvGraphicFramePr>
            <a:graphicFrameLocks noChangeAspect="1"/>
          </p:cNvGraphicFramePr>
          <p:nvPr>
            <p:ph sz="half" idx="1"/>
          </p:nvPr>
        </p:nvGraphicFramePr>
        <p:xfrm>
          <a:off x="1918335" y="1342390"/>
          <a:ext cx="5028565" cy="4975225"/>
        </p:xfrm>
        <a:graphic>
          <a:graphicData uri="http://schemas.openxmlformats.org/presentationml/2006/ole">
            <mc:AlternateContent xmlns:mc="http://schemas.openxmlformats.org/markup-compatibility/2006">
              <mc:Choice xmlns:v="urn:schemas-microsoft-com:vml" Requires="v">
                <p:oleObj spid="_x0000_s6" name="" r:id="rId1" imgW="3571875" imgH="3533775" progId="Paint.Picture">
                  <p:embed/>
                </p:oleObj>
              </mc:Choice>
              <mc:Fallback>
                <p:oleObj name="" r:id="rId1" imgW="3571875" imgH="3533775" progId="Paint.Picture">
                  <p:embed/>
                  <p:pic>
                    <p:nvPicPr>
                      <p:cNvPr id="0" name="图片 5"/>
                      <p:cNvPicPr/>
                      <p:nvPr/>
                    </p:nvPicPr>
                    <p:blipFill>
                      <a:blip r:embed="rId2"/>
                      <a:stretch>
                        <a:fillRect/>
                      </a:stretch>
                    </p:blipFill>
                    <p:spPr>
                      <a:xfrm>
                        <a:off x="1918335" y="1342390"/>
                        <a:ext cx="5028565" cy="497522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pPr eaLnBrk="1" hangingPunct="1"/>
            <a:r>
              <a:rPr lang="zh-CN" altLang="en-US" sz="4800" dirty="0" smtClean="0">
                <a:solidFill>
                  <a:schemeClr val="bg1"/>
                </a:solidFill>
              </a:rPr>
              <a:t>谢谢</a:t>
            </a:r>
            <a:r>
              <a:rPr lang="zh-CN" altLang="en-US" sz="4800" dirty="0" smtClean="0"/>
              <a:t>！</a:t>
            </a:r>
            <a:endParaRPr lang="en-US" altLang="zh-CN" sz="4800" dirty="0" smtClean="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charset="-122"/>
            </a:endParaRPr>
          </a:p>
        </p:txBody>
      </p:sp>
      <p:sp>
        <p:nvSpPr>
          <p:cNvPr id="6146" name="Content Placeholder 2"/>
          <p:cNvSpPr>
            <a:spLocks noGrp="1" noChangeArrowheads="1"/>
          </p:cNvSpPr>
          <p:nvPr>
            <p:ph idx="4294967295"/>
          </p:nvPr>
        </p:nvSpPr>
        <p:spPr>
          <a:xfrm>
            <a:off x="2251075" y="1604963"/>
            <a:ext cx="6892925" cy="3868737"/>
          </a:xfrm>
          <a:prstGeom prst="rect">
            <a:avLst/>
          </a:prstGeom>
        </p:spPr>
        <p:txBody>
          <a:bodyPr/>
          <a:lstStyle/>
          <a:p>
            <a:pPr marL="0" indent="0" eaLnBrk="1" hangingPunct="1">
              <a:lnSpc>
                <a:spcPct val="130000"/>
              </a:lnSpc>
              <a:buFont typeface="Arial" panose="020B0604020202020204" pitchFamily="34" charset="0"/>
              <a:buNone/>
            </a:pPr>
            <a:endParaRPr lang="zh-CN" altLang="en-US" smtClean="0">
              <a:solidFill>
                <a:srgbClr val="404040"/>
              </a:solidFill>
            </a:endParaRPr>
          </a:p>
          <a:p>
            <a:pPr marL="0" indent="0" eaLnBrk="1" hangingPunct="1">
              <a:lnSpc>
                <a:spcPct val="130000"/>
              </a:lnSpc>
              <a:buFont typeface="Arial" panose="020B0604020202020204" pitchFamily="34" charset="0"/>
              <a:buNone/>
            </a:pPr>
            <a:r>
              <a:rPr lang="en-US" altLang="zh-CN" smtClean="0">
                <a:solidFill>
                  <a:srgbClr val="404040"/>
                </a:solidFill>
              </a:rPr>
              <a:t>1</a:t>
            </a:r>
            <a:r>
              <a:rPr lang="zh-CN" altLang="en-US" smtClean="0">
                <a:solidFill>
                  <a:srgbClr val="404040"/>
                </a:solidFill>
              </a:rPr>
              <a:t>）技术预研关注什么？</a:t>
            </a:r>
            <a:endParaRPr lang="zh-CN" altLang="en-US" smtClean="0">
              <a:solidFill>
                <a:srgbClr val="404040"/>
              </a:solidFill>
            </a:endParaRPr>
          </a:p>
          <a:p>
            <a:pPr marL="0" indent="0" eaLnBrk="1" hangingPunct="1">
              <a:lnSpc>
                <a:spcPct val="130000"/>
              </a:lnSpc>
              <a:buFont typeface="Arial" panose="020B0604020202020204" pitchFamily="34" charset="0"/>
              <a:buNone/>
            </a:pPr>
            <a:r>
              <a:rPr lang="en-US" altLang="zh-CN" smtClean="0">
                <a:solidFill>
                  <a:srgbClr val="404040"/>
                </a:solidFill>
              </a:rPr>
              <a:t>2</a:t>
            </a:r>
            <a:r>
              <a:rPr lang="zh-CN" altLang="en-US" smtClean="0">
                <a:solidFill>
                  <a:srgbClr val="404040"/>
                </a:solidFill>
              </a:rPr>
              <a:t>）方案设计考虑什么？</a:t>
            </a:r>
            <a:endParaRPr lang="zh-CN" altLang="en-US" smtClean="0">
              <a:solidFill>
                <a:srgbClr val="404040"/>
              </a:solidFill>
            </a:endParaRPr>
          </a:p>
          <a:p>
            <a:pPr marL="0" indent="0" eaLnBrk="1" hangingPunct="1">
              <a:lnSpc>
                <a:spcPct val="130000"/>
              </a:lnSpc>
              <a:buFont typeface="Arial" panose="020B0604020202020204" pitchFamily="34" charset="0"/>
              <a:buNone/>
            </a:pPr>
            <a:r>
              <a:rPr lang="en-US" altLang="zh-CN" smtClean="0">
                <a:solidFill>
                  <a:srgbClr val="404040"/>
                </a:solidFill>
              </a:rPr>
              <a:t>3</a:t>
            </a:r>
            <a:r>
              <a:rPr lang="zh-CN" altLang="en-US" smtClean="0">
                <a:solidFill>
                  <a:srgbClr val="404040"/>
                </a:solidFill>
              </a:rPr>
              <a:t>）详细设计怎么做？</a:t>
            </a:r>
            <a:endParaRPr lang="zh-CN" altLang="en-US" smtClean="0">
              <a:solidFill>
                <a:srgbClr val="404040"/>
              </a:solidFill>
            </a:endParaRPr>
          </a:p>
          <a:p>
            <a:pPr marL="0" indent="0" eaLnBrk="1" hangingPunct="1">
              <a:lnSpc>
                <a:spcPct val="130000"/>
              </a:lnSpc>
              <a:buFont typeface="Arial" panose="020B0604020202020204" pitchFamily="34" charset="0"/>
              <a:buNone/>
            </a:pPr>
            <a:r>
              <a:rPr lang="en-US" altLang="zh-CN" smtClean="0">
                <a:solidFill>
                  <a:srgbClr val="404040"/>
                </a:solidFill>
              </a:rPr>
              <a:t>4</a:t>
            </a:r>
            <a:r>
              <a:rPr lang="zh-CN" altLang="en-US" smtClean="0">
                <a:solidFill>
                  <a:srgbClr val="404040"/>
                </a:solidFill>
              </a:rPr>
              <a:t>）测试用例如何设计？</a:t>
            </a:r>
            <a:endParaRPr lang="zh-CN" altLang="en-US" smtClean="0">
              <a:solidFill>
                <a:srgbClr val="404040"/>
              </a:solidFill>
            </a:endParaRPr>
          </a:p>
          <a:p>
            <a:pPr marL="0" indent="0" eaLnBrk="1" hangingPunct="1">
              <a:lnSpc>
                <a:spcPct val="130000"/>
              </a:lnSpc>
              <a:buFont typeface="Arial" panose="020B0604020202020204" pitchFamily="34" charset="0"/>
              <a:buNone/>
            </a:pPr>
            <a:r>
              <a:rPr lang="en-US" altLang="zh-CN" smtClean="0">
                <a:solidFill>
                  <a:srgbClr val="404040"/>
                </a:solidFill>
              </a:rPr>
              <a:t>5</a:t>
            </a:r>
            <a:r>
              <a:rPr lang="zh-CN" altLang="en-US" smtClean="0">
                <a:solidFill>
                  <a:srgbClr val="404040"/>
                </a:solidFill>
              </a:rPr>
              <a:t>）如何进行需求开发？</a:t>
            </a:r>
            <a:endParaRPr lang="zh-CN" altLang="en-US" smtClean="0">
              <a:solidFill>
                <a:srgbClr val="404040"/>
              </a:solidFill>
            </a:endParaRPr>
          </a:p>
          <a:p>
            <a:pPr marL="0" indent="0" eaLnBrk="1" hangingPunct="1">
              <a:lnSpc>
                <a:spcPct val="130000"/>
              </a:lnSpc>
              <a:buFont typeface="Arial" panose="020B0604020202020204" pitchFamily="34" charset="0"/>
              <a:buNone/>
            </a:pPr>
            <a:endParaRPr lang="en-US" smtClean="0">
              <a:solidFill>
                <a:srgbClr val="404040"/>
              </a:solidFill>
            </a:endParaRPr>
          </a:p>
          <a:p>
            <a:pPr marL="0" indent="0" eaLnBrk="1" hangingPunct="1">
              <a:lnSpc>
                <a:spcPct val="130000"/>
              </a:lnSpc>
            </a:pPr>
            <a:endParaRPr lang="en-US" smtClean="0">
              <a:solidFill>
                <a:srgbClr val="40404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ym typeface="+mn-ea"/>
              </a:rPr>
              <a:t>技术预研关注什么？</a:t>
            </a:r>
            <a:endParaRPr lang="zh-CN" altLang="en-US"/>
          </a:p>
        </p:txBody>
      </p:sp>
      <p:sp>
        <p:nvSpPr>
          <p:cNvPr id="3" name="内容占位符 2"/>
          <p:cNvSpPr>
            <a:spLocks noGrp="1"/>
          </p:cNvSpPr>
          <p:nvPr>
            <p:ph sz="quarter" idx="10"/>
          </p:nvPr>
        </p:nvSpPr>
        <p:spPr>
          <a:xfrm>
            <a:off x="333375" y="1693732"/>
            <a:ext cx="8516938" cy="4424176"/>
          </a:xfrm>
        </p:spPr>
        <p:txBody>
          <a:bodyPr/>
          <a:p>
            <a:r>
              <a:rPr lang="zh-CN" altLang="en-US"/>
              <a:t>跟踪国内外技术发展，分析技术发展趋势。跟标准，推提案，参会议，写专利</a:t>
            </a:r>
            <a:endParaRPr lang="zh-CN" altLang="en-US"/>
          </a:p>
          <a:p>
            <a:endParaRPr lang="zh-CN" altLang="en-US"/>
          </a:p>
          <a:p>
            <a:r>
              <a:rPr lang="zh-CN" altLang="en-US"/>
              <a:t>预研项目：有具体的形态和应用背景的产品作为目标</a:t>
            </a:r>
            <a:endParaRPr lang="zh-CN" altLang="en-US"/>
          </a:p>
          <a:p>
            <a:endParaRPr lang="zh-CN" altLang="en-US"/>
          </a:p>
          <a:p>
            <a:r>
              <a:rPr lang="zh-CN" altLang="en-US"/>
              <a:t>技术预研：</a:t>
            </a:r>
            <a:endParaRPr lang="zh-CN" altLang="en-US"/>
          </a:p>
          <a:p>
            <a:pPr marL="0" indent="0">
              <a:buNone/>
            </a:pPr>
            <a:r>
              <a:rPr lang="zh-CN" altLang="en-US"/>
              <a:t>在产品规划的指引下，难度较大的关键技术的预研将在项目立项之前提前以技术预研项目的方式开展。待项目正式立项后，关键和难度较大的技术都已经攻克，后续产品开发团队的职责是集中更多资源，在非常短的时间内开发高品质产品并推向市场。</a:t>
            </a:r>
            <a:endParaRPr lang="zh-CN" altLang="en-US"/>
          </a:p>
          <a:p>
            <a:endParaRPr lang="zh-CN" altLang="en-US"/>
          </a:p>
          <a:p>
            <a:r>
              <a:rPr lang="zh-CN" altLang="en-US"/>
              <a:t>预研工作的输出：</a:t>
            </a:r>
            <a:endParaRPr lang="zh-CN" altLang="en-US"/>
          </a:p>
          <a:p>
            <a:pPr marL="0" indent="0">
              <a:buNone/>
            </a:pPr>
            <a:r>
              <a:rPr lang="zh-CN" altLang="en-US"/>
              <a:t>技术可行性分析报告（技术介绍文档、技术环境搭建文档、功能验证文档、性能测试），有优越性和风险性评估。</a:t>
            </a:r>
            <a:endParaRPr lang="zh-CN" altLang="en-US"/>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预研工作的输出</a:t>
            </a:r>
            <a:endParaRPr lang="zh-CN" altLang="en-US"/>
          </a:p>
        </p:txBody>
      </p:sp>
      <p:sp>
        <p:nvSpPr>
          <p:cNvPr id="3" name="内容占位符 2"/>
          <p:cNvSpPr>
            <a:spLocks noGrp="1"/>
          </p:cNvSpPr>
          <p:nvPr>
            <p:ph sz="half" idx="1"/>
          </p:nvPr>
        </p:nvSpPr>
        <p:spPr>
          <a:xfrm>
            <a:off x="358775" y="1600200"/>
            <a:ext cx="8491855" cy="4253230"/>
          </a:xfrm>
        </p:spPr>
        <p:txBody>
          <a:bodyPr/>
          <a:p>
            <a:r>
              <a:rPr lang="zh-CN" altLang="en-US" sz="1600"/>
              <a:t>demo 原型：原型的意义在于可以快速实现，没有当前项目的包袱，比较灵活。原型法是一个比较好的工程方法，业务原型有 Axure 线框图，技术原型则需要做一些小的 demo 去验证可行性。</a:t>
            </a:r>
            <a:endParaRPr lang="zh-CN" altLang="en-US" sz="1600"/>
          </a:p>
          <a:p>
            <a:endParaRPr lang="zh-CN" altLang="en-US" sz="1600"/>
          </a:p>
          <a:p>
            <a:r>
              <a:rPr lang="zh-CN" altLang="en-US" sz="1600"/>
              <a:t>落地方案：需要考虑如何将原型落地到业务代码中，需要设计数据库、API、流程图等。还有落地的成本在和现有的逻辑结合，以及老数据的迁移和兼容问题。有一些技术方案还需要增加特性开关，考虑方案失败如何回退。</a:t>
            </a:r>
            <a:endParaRPr lang="zh-CN" altLang="en-US" sz="1600"/>
          </a:p>
          <a:p>
            <a:endParaRPr lang="zh-CN" altLang="en-US" sz="1600"/>
          </a:p>
          <a:p>
            <a:r>
              <a:rPr lang="zh-CN" altLang="en-US" sz="1600"/>
              <a:t>工作量：需要给出具体的工作量，用于迭代排期。</a:t>
            </a:r>
            <a:endParaRPr lang="zh-CN" altLang="en-US" sz="1600"/>
          </a:p>
          <a:p>
            <a:endParaRPr lang="zh-CN" altLang="en-US" sz="1600"/>
          </a:p>
          <a:p>
            <a:r>
              <a:rPr lang="zh-CN" altLang="en-US" sz="1600"/>
              <a:t>风险点：在预研时，原型毕竟不能考虑所有的情形，可以给出一些风险点，便于团队决策，如果有备选方案就更好了。</a:t>
            </a:r>
            <a:endParaRPr lang="zh-CN" altLang="en-US" sz="1600"/>
          </a:p>
          <a:p>
            <a:endParaRPr lang="zh-CN" altLang="en-US" sz="1600"/>
          </a:p>
          <a:p>
            <a:r>
              <a:rPr lang="zh-CN" altLang="en-US" sz="1600"/>
              <a:t>任务拆分：用于在实施中如何分布实现，好的任务拆分也可以工作量估算更准确，风险更小。</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需求分析</a:t>
            </a:r>
            <a:endParaRPr lang="zh-CN" altLang="en-US"/>
          </a:p>
        </p:txBody>
      </p:sp>
      <p:sp>
        <p:nvSpPr>
          <p:cNvPr id="3" name="内容占位符 2"/>
          <p:cNvSpPr>
            <a:spLocks noGrp="1"/>
          </p:cNvSpPr>
          <p:nvPr>
            <p:ph sz="half" idx="1"/>
          </p:nvPr>
        </p:nvSpPr>
        <p:spPr/>
        <p:txBody>
          <a:bodyPr/>
          <a:p>
            <a:r>
              <a:rPr lang="zh-CN" altLang="en-US" sz="2000"/>
              <a:t>针对功能需求</a:t>
            </a:r>
            <a:endParaRPr lang="zh-CN" altLang="en-US" sz="2000"/>
          </a:p>
          <a:p>
            <a:pPr marL="0" indent="0">
              <a:buNone/>
            </a:pPr>
            <a:r>
              <a:rPr lang="zh-CN" altLang="en-US" sz="1400">
                <a:sym typeface="+mn-ea"/>
              </a:rPr>
              <a:t>输入是否全面；输出是否全面；有哪些外部接口；用户想做的事情有哪些；是否详细定义了每个任务所用的数据</a:t>
            </a:r>
            <a:endParaRPr lang="zh-CN" altLang="en-US" sz="2000"/>
          </a:p>
          <a:p>
            <a:r>
              <a:rPr lang="zh-CN" altLang="en-US" sz="2000">
                <a:sym typeface="+mn-ea"/>
              </a:rPr>
              <a:t>针对非功能需求</a:t>
            </a:r>
            <a:endParaRPr lang="zh-CN" altLang="en-US" sz="2000">
              <a:sym typeface="+mn-ea"/>
            </a:endParaRPr>
          </a:p>
          <a:p>
            <a:pPr marL="0" indent="0">
              <a:buNone/>
            </a:pPr>
            <a:r>
              <a:rPr lang="zh-CN" altLang="en-US" sz="1400">
                <a:sym typeface="+mn-ea"/>
              </a:rPr>
              <a:t>是否为全部必要的操作；安全级别；是否详细定义可靠性，可维护性</a:t>
            </a:r>
            <a:endParaRPr lang="zh-CN" altLang="en-US" sz="2000">
              <a:sym typeface="+mn-ea"/>
            </a:endParaRPr>
          </a:p>
          <a:p>
            <a:r>
              <a:rPr lang="zh-CN" altLang="en-US" sz="2000">
                <a:sym typeface="+mn-ea"/>
              </a:rPr>
              <a:t>需求的完备度</a:t>
            </a:r>
            <a:endParaRPr lang="zh-CN" altLang="en-US" sz="2000"/>
          </a:p>
          <a:p>
            <a:pPr marL="0" indent="0">
              <a:buNone/>
            </a:pPr>
            <a:r>
              <a:rPr lang="zh-CN" altLang="en-US" sz="1400"/>
              <a:t>是否描述了信息不完全的区域；是否产品满足所有需求，那它就是可接受的；是否已经去掉不可能实现的需求</a:t>
            </a:r>
            <a:endParaRPr lang="zh-CN" altLang="en-US" sz="2400"/>
          </a:p>
          <a:p>
            <a:pPr marL="0" indent="0">
              <a:buFont typeface="Wingdings" panose="05000000000000000000" charset="0"/>
              <a:buNone/>
            </a:pPr>
            <a:endParaRPr lang="zh-CN" altLang="en-US"/>
          </a:p>
          <a:p>
            <a:pPr marL="0" indent="0">
              <a:buNone/>
            </a:pPr>
            <a:endParaRPr lang="zh-CN" altLang="en-US"/>
          </a:p>
        </p:txBody>
      </p:sp>
      <p:sp>
        <p:nvSpPr>
          <p:cNvPr id="4" name="内容占位符 3"/>
          <p:cNvSpPr>
            <a:spLocks noGrp="1"/>
          </p:cNvSpPr>
          <p:nvPr>
            <p:ph sz="half" idx="2"/>
          </p:nvPr>
        </p:nvSpPr>
        <p:spPr>
          <a:xfrm>
            <a:off x="4786630" y="1600200"/>
            <a:ext cx="4170680" cy="2533650"/>
          </a:xfrm>
        </p:spPr>
        <p:txBody>
          <a:bodyPr/>
          <a:p>
            <a:r>
              <a:rPr lang="zh-CN" altLang="en-US" sz="2000">
                <a:sym typeface="+mn-ea"/>
              </a:rPr>
              <a:t>需求的质量</a:t>
            </a:r>
            <a:endParaRPr lang="zh-CN" altLang="en-US" sz="2000">
              <a:sym typeface="+mn-ea"/>
            </a:endParaRPr>
          </a:p>
          <a:p>
            <a:pPr marL="0" indent="0">
              <a:buNone/>
            </a:pPr>
            <a:r>
              <a:rPr lang="zh-CN" altLang="en-US" sz="1400">
                <a:sym typeface="+mn-ea"/>
              </a:rPr>
              <a:t>需求是否是用户的语言书写；各个需求都与其它需求不冲突；每个需求是否是可测试的。需求是否清晰；是否描述所有可能的对需求的改动？</a:t>
            </a:r>
            <a:endParaRPr lang="zh-CN" altLang="en-US" sz="2000">
              <a:sym typeface="+mn-ea"/>
            </a:endParaRPr>
          </a:p>
          <a:p>
            <a:r>
              <a:rPr lang="zh-CN" altLang="en-US" sz="2000">
                <a:sym typeface="+mn-ea"/>
              </a:rPr>
              <a:t>需求的完备度</a:t>
            </a:r>
            <a:endParaRPr lang="zh-CN" altLang="en-US" sz="2000"/>
          </a:p>
          <a:p>
            <a:pPr marL="0" indent="0">
              <a:buNone/>
            </a:pPr>
            <a:r>
              <a:rPr lang="zh-CN" altLang="en-US" sz="1400">
                <a:sym typeface="+mn-ea"/>
              </a:rPr>
              <a:t>是否描述了信息不完全的区域；是否产品满足所有需求，那它就是可接受的；是否已经去掉不可能实现的需求</a:t>
            </a:r>
            <a:endParaRPr lang="zh-CN" altLang="en-US" sz="1400">
              <a:sym typeface="+mn-ea"/>
            </a:endParaRPr>
          </a:p>
        </p:txBody>
      </p:sp>
      <p:pic>
        <p:nvPicPr>
          <p:cNvPr id="5" name="图片 4"/>
          <p:cNvPicPr>
            <a:picLocks noChangeAspect="1"/>
          </p:cNvPicPr>
          <p:nvPr/>
        </p:nvPicPr>
        <p:blipFill>
          <a:blip r:embed="rId1"/>
          <a:stretch>
            <a:fillRect/>
          </a:stretch>
        </p:blipFill>
        <p:spPr>
          <a:xfrm>
            <a:off x="2277745" y="4580890"/>
            <a:ext cx="4587875" cy="1624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方案设计</a:t>
            </a:r>
            <a:endParaRPr lang="zh-CN" altLang="en-US"/>
          </a:p>
        </p:txBody>
      </p:sp>
      <p:sp>
        <p:nvSpPr>
          <p:cNvPr id="3" name="内容占位符 2"/>
          <p:cNvSpPr>
            <a:spLocks noGrp="1"/>
          </p:cNvSpPr>
          <p:nvPr>
            <p:ph sz="half" idx="1"/>
          </p:nvPr>
        </p:nvSpPr>
        <p:spPr/>
        <p:txBody>
          <a:bodyPr/>
          <a:p>
            <a:r>
              <a:rPr lang="zh-CN" altLang="en-US" sz="2400"/>
              <a:t>关注点：</a:t>
            </a:r>
            <a:endParaRPr lang="zh-CN" altLang="en-US" sz="2400"/>
          </a:p>
          <a:p>
            <a:r>
              <a:rPr lang="zh-CN" altLang="en-US" sz="2400"/>
              <a:t>系统结构与子系统的设计：</a:t>
            </a:r>
            <a:r>
              <a:rPr lang="zh-CN" altLang="en-US" sz="1800"/>
              <a:t>对于已有产品的功能设计，是否基于当前已有的架构还是修改架构或是增加新的处理架构？</a:t>
            </a:r>
            <a:endParaRPr lang="zh-CN" altLang="en-US" sz="2400"/>
          </a:p>
          <a:p>
            <a:r>
              <a:rPr lang="zh-CN" altLang="en-US" sz="2400"/>
              <a:t>待实现的功能在其它同类产品中是否实现，实现的原理如何？</a:t>
            </a:r>
            <a:endParaRPr lang="zh-CN" altLang="en-US"/>
          </a:p>
          <a:p>
            <a:pPr marL="457200" lvl="1" indent="0">
              <a:buNone/>
            </a:pPr>
            <a:r>
              <a:rPr lang="zh-CN" altLang="en-US" sz="1710"/>
              <a:t>例如：</a:t>
            </a:r>
            <a:r>
              <a:rPr lang="en-US" altLang="zh-CN" sz="1710"/>
              <a:t>oracle</a:t>
            </a:r>
            <a:r>
              <a:rPr lang="zh-CN" altLang="en-US" sz="1710"/>
              <a:t>中的相应功能如何？</a:t>
            </a:r>
            <a:r>
              <a:rPr lang="en-US" altLang="zh-CN" sz="1710"/>
              <a:t>PostgreSQL</a:t>
            </a:r>
            <a:r>
              <a:rPr lang="zh-CN" altLang="en-US" sz="1710"/>
              <a:t>中的</a:t>
            </a:r>
            <a:r>
              <a:rPr lang="zh-CN" altLang="en-US" sz="1710">
                <a:sym typeface="+mn-ea"/>
              </a:rPr>
              <a:t>相应</a:t>
            </a:r>
            <a:r>
              <a:rPr lang="zh-CN" altLang="en-US" sz="1710"/>
              <a:t>功能如何？如何实现？其它数据库中的</a:t>
            </a:r>
            <a:r>
              <a:rPr lang="zh-CN" altLang="en-US" sz="1710">
                <a:sym typeface="+mn-ea"/>
              </a:rPr>
              <a:t>相应</a:t>
            </a:r>
            <a:r>
              <a:rPr lang="zh-CN" altLang="en-US" sz="1710"/>
              <a:t>功能如何？</a:t>
            </a:r>
            <a:endParaRPr lang="zh-CN" altLang="en-US"/>
          </a:p>
          <a:p>
            <a:endParaRPr lang="zh-CN" altLang="en-US"/>
          </a:p>
        </p:txBody>
      </p:sp>
      <p:pic>
        <p:nvPicPr>
          <p:cNvPr id="5" name="内容占位符 4"/>
          <p:cNvPicPr>
            <a:picLocks noChangeAspect="1"/>
          </p:cNvPicPr>
          <p:nvPr>
            <p:ph sz="half" idx="2"/>
          </p:nvPr>
        </p:nvPicPr>
        <p:blipFill>
          <a:blip r:embed="rId1"/>
          <a:stretch>
            <a:fillRect/>
          </a:stretch>
        </p:blipFill>
        <p:spPr>
          <a:xfrm>
            <a:off x="4594860" y="2102485"/>
            <a:ext cx="4170680" cy="26530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详细设计</a:t>
            </a:r>
            <a:endParaRPr lang="zh-CN" altLang="en-US"/>
          </a:p>
        </p:txBody>
      </p:sp>
      <p:sp>
        <p:nvSpPr>
          <p:cNvPr id="3" name="内容占位符 2"/>
          <p:cNvSpPr>
            <a:spLocks noGrp="1"/>
          </p:cNvSpPr>
          <p:nvPr>
            <p:ph sz="half" idx="1"/>
          </p:nvPr>
        </p:nvSpPr>
        <p:spPr/>
        <p:txBody>
          <a:bodyPr/>
          <a:p>
            <a:r>
              <a:rPr lang="zh-CN" altLang="en-US"/>
              <a:t>设计思路</a:t>
            </a:r>
            <a:endParaRPr lang="zh-CN" altLang="en-US"/>
          </a:p>
          <a:p>
            <a:pPr>
              <a:buFont typeface="Wingdings" panose="05000000000000000000" charset="0"/>
              <a:buChar char="ü"/>
            </a:pPr>
            <a:r>
              <a:rPr lang="zh-CN" altLang="en-US"/>
              <a:t>设计原则</a:t>
            </a:r>
            <a:endParaRPr lang="zh-CN" altLang="en-US"/>
          </a:p>
          <a:p>
            <a:pPr>
              <a:buFont typeface="Wingdings" panose="05000000000000000000" charset="0"/>
              <a:buChar char="ü"/>
            </a:pPr>
            <a:r>
              <a:rPr lang="zh-CN" altLang="en-US"/>
              <a:t>源文件规划</a:t>
            </a:r>
            <a:endParaRPr lang="zh-CN" altLang="en-US"/>
          </a:p>
          <a:p>
            <a:pPr>
              <a:buFont typeface="Wingdings" panose="05000000000000000000" charset="0"/>
              <a:buChar char="ü"/>
            </a:pPr>
            <a:r>
              <a:rPr lang="zh-CN" altLang="en-US"/>
              <a:t>影响范围</a:t>
            </a:r>
            <a:endParaRPr lang="zh-CN" altLang="en-US"/>
          </a:p>
          <a:p>
            <a:pPr>
              <a:buFont typeface="Wingdings" panose="05000000000000000000" charset="0"/>
              <a:buChar char="ü"/>
            </a:pPr>
            <a:r>
              <a:rPr lang="zh-CN" altLang="en-US"/>
              <a:t>兼容性</a:t>
            </a:r>
            <a:endParaRPr lang="zh-CN" altLang="en-US"/>
          </a:p>
          <a:p>
            <a:pPr>
              <a:buFont typeface="Wingdings" panose="05000000000000000000" charset="0"/>
              <a:buChar char="ü"/>
            </a:pPr>
            <a:r>
              <a:rPr lang="zh-CN" altLang="en-US"/>
              <a:t>开源使用</a:t>
            </a:r>
            <a:endParaRPr lang="zh-CN" altLang="en-US"/>
          </a:p>
        </p:txBody>
      </p:sp>
      <p:sp>
        <p:nvSpPr>
          <p:cNvPr id="4" name="内容占位符 3"/>
          <p:cNvSpPr>
            <a:spLocks noGrp="1"/>
          </p:cNvSpPr>
          <p:nvPr>
            <p:ph sz="half" idx="2"/>
          </p:nvPr>
        </p:nvSpPr>
        <p:spPr/>
        <p:txBody>
          <a:bodyPr/>
          <a:p>
            <a:r>
              <a:rPr lang="zh-CN" altLang="en-US"/>
              <a:t>设计内容</a:t>
            </a:r>
            <a:endParaRPr lang="zh-CN" altLang="en-US"/>
          </a:p>
          <a:p>
            <a:pPr>
              <a:buFont typeface="Wingdings" panose="05000000000000000000" charset="0"/>
              <a:buChar char="ü"/>
            </a:pPr>
            <a:r>
              <a:rPr lang="zh-CN" altLang="en-US"/>
              <a:t>模块间设计</a:t>
            </a:r>
            <a:endParaRPr lang="zh-CN" altLang="en-US"/>
          </a:p>
          <a:p>
            <a:pPr>
              <a:buFont typeface="Wingdings" panose="05000000000000000000" charset="0"/>
              <a:buChar char="ü"/>
            </a:pPr>
            <a:r>
              <a:rPr lang="zh-CN" altLang="en-US"/>
              <a:t>模块内设计</a:t>
            </a:r>
            <a:endParaRPr lang="zh-CN" altLang="en-US"/>
          </a:p>
          <a:p>
            <a:pPr>
              <a:buFont typeface="Wingdings" panose="05000000000000000000" charset="0"/>
              <a:buChar char="ü"/>
            </a:pPr>
            <a:r>
              <a:rPr lang="zh-CN" altLang="en-US"/>
              <a:t>类设计</a:t>
            </a:r>
            <a:endParaRPr lang="zh-CN" altLang="en-US"/>
          </a:p>
          <a:p>
            <a:pPr>
              <a:buFont typeface="Wingdings" panose="05000000000000000000" charset="0"/>
              <a:buChar char="ü"/>
            </a:pPr>
            <a:r>
              <a:rPr lang="zh-CN" altLang="en-US"/>
              <a:t>数据设计</a:t>
            </a:r>
            <a:endParaRPr lang="zh-CN" altLang="en-US"/>
          </a:p>
          <a:p>
            <a:pPr>
              <a:buFont typeface="Wingdings" panose="05000000000000000000" charset="0"/>
              <a:buChar char="ü"/>
            </a:pPr>
            <a:r>
              <a:rPr lang="zh-CN" altLang="en-US"/>
              <a:t>函数设计</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测试用例编写</a:t>
            </a:r>
            <a:endParaRPr lang="zh-CN" altLang="en-US"/>
          </a:p>
        </p:txBody>
      </p:sp>
      <p:sp>
        <p:nvSpPr>
          <p:cNvPr id="4" name="内容占位符 3"/>
          <p:cNvSpPr>
            <a:spLocks noGrp="1"/>
          </p:cNvSpPr>
          <p:nvPr>
            <p:ph sz="half" idx="2"/>
          </p:nvPr>
        </p:nvSpPr>
        <p:spPr>
          <a:xfrm>
            <a:off x="333375" y="1411605"/>
            <a:ext cx="4352290" cy="4715510"/>
          </a:xfrm>
        </p:spPr>
        <p:txBody>
          <a:bodyPr/>
          <a:p>
            <a:pPr marL="0" indent="0">
              <a:buNone/>
            </a:pPr>
            <a:r>
              <a:rPr lang="zh-CN" altLang="en-US" sz="2000"/>
              <a:t>编写哪些用例：</a:t>
            </a:r>
            <a:endParaRPr lang="zh-CN" altLang="en-US" sz="2400"/>
          </a:p>
          <a:p>
            <a:r>
              <a:rPr lang="zh-CN" altLang="en-US" sz="2400"/>
              <a:t>功能上的考虑：</a:t>
            </a:r>
            <a:endParaRPr lang="zh-CN" altLang="en-US" sz="2400"/>
          </a:p>
          <a:p>
            <a:pPr>
              <a:buFont typeface="Wingdings" panose="05000000000000000000" charset="0"/>
              <a:buChar char="p"/>
            </a:pPr>
            <a:r>
              <a:rPr lang="zh-CN" altLang="en-US" sz="1800">
                <a:sym typeface="+mn-ea"/>
              </a:rPr>
              <a:t>按子功能分类编写用例：保证无遗漏</a:t>
            </a:r>
            <a:endParaRPr lang="zh-CN" altLang="en-US" sz="1800"/>
          </a:p>
          <a:p>
            <a:pPr>
              <a:buFont typeface="Wingdings" panose="05000000000000000000" charset="0"/>
              <a:buChar char="p"/>
            </a:pPr>
            <a:r>
              <a:rPr lang="zh-CN" altLang="en-US" sz="1800">
                <a:sym typeface="+mn-ea"/>
              </a:rPr>
              <a:t>考虑哪些已有功能受到影响</a:t>
            </a:r>
            <a:endParaRPr lang="zh-CN" altLang="en-US" sz="2400"/>
          </a:p>
          <a:p>
            <a:r>
              <a:rPr lang="zh-CN" altLang="en-US" sz="2400">
                <a:sym typeface="+mn-ea"/>
              </a:rPr>
              <a:t>系统上的考虑：</a:t>
            </a:r>
            <a:endParaRPr lang="zh-CN" altLang="en-US" sz="2400">
              <a:sym typeface="+mn-ea"/>
            </a:endParaRPr>
          </a:p>
          <a:p>
            <a:pPr>
              <a:buFont typeface="Wingdings" panose="05000000000000000000" charset="0"/>
              <a:buChar char="p"/>
            </a:pPr>
            <a:r>
              <a:rPr lang="zh-CN" altLang="en-US" sz="1800">
                <a:sym typeface="+mn-ea"/>
              </a:rPr>
              <a:t>性能测试</a:t>
            </a:r>
            <a:r>
              <a:rPr lang="en-US" altLang="zh-CN" sz="1800">
                <a:sym typeface="+mn-ea"/>
              </a:rPr>
              <a:t>: cpu, memory, io</a:t>
            </a:r>
            <a:endParaRPr lang="zh-CN" altLang="en-US" sz="1800">
              <a:sym typeface="+mn-ea"/>
            </a:endParaRPr>
          </a:p>
          <a:p>
            <a:pPr>
              <a:buFont typeface="Wingdings" panose="05000000000000000000" charset="0"/>
              <a:buChar char="p"/>
            </a:pPr>
            <a:r>
              <a:rPr lang="zh-CN" altLang="en-US" sz="1800">
                <a:sym typeface="+mn-ea"/>
              </a:rPr>
              <a:t>性能瓶颈的测试：</a:t>
            </a:r>
            <a:r>
              <a:rPr lang="en-US" altLang="zh-CN" sz="1800">
                <a:sym typeface="+mn-ea"/>
              </a:rPr>
              <a:t>perf</a:t>
            </a:r>
            <a:endParaRPr lang="zh-CN" altLang="en-US" sz="1800">
              <a:sym typeface="+mn-ea"/>
            </a:endParaRPr>
          </a:p>
          <a:p>
            <a:pPr>
              <a:buFont typeface="Wingdings" panose="05000000000000000000" charset="0"/>
              <a:buChar char="p"/>
            </a:pPr>
            <a:r>
              <a:rPr lang="zh-CN" altLang="en-US" sz="1800">
                <a:sym typeface="+mn-ea"/>
              </a:rPr>
              <a:t>内存检查测试：</a:t>
            </a:r>
            <a:r>
              <a:rPr lang="en-US" altLang="zh-CN" sz="1800">
                <a:sym typeface="+mn-ea"/>
              </a:rPr>
              <a:t>valgrind</a:t>
            </a:r>
            <a:r>
              <a:rPr lang="zh-CN" altLang="en-US" sz="1800">
                <a:sym typeface="+mn-ea"/>
              </a:rPr>
              <a:t>等</a:t>
            </a:r>
            <a:endParaRPr lang="zh-CN" altLang="en-US" sz="1800"/>
          </a:p>
          <a:p>
            <a:pPr>
              <a:buFont typeface="Wingdings" panose="05000000000000000000" charset="0"/>
              <a:buChar char="p"/>
            </a:pPr>
            <a:r>
              <a:rPr lang="zh-CN" altLang="en-US" sz="1800">
                <a:sym typeface="+mn-ea"/>
              </a:rPr>
              <a:t>不同平台上的兼容性测试：</a:t>
            </a:r>
            <a:r>
              <a:rPr lang="en-US" altLang="zh-CN" sz="1800">
                <a:sym typeface="+mn-ea"/>
              </a:rPr>
              <a:t>redhat,kylin, arm</a:t>
            </a:r>
            <a:r>
              <a:rPr lang="zh-CN" altLang="en-US" sz="1800">
                <a:sym typeface="+mn-ea"/>
              </a:rPr>
              <a:t>平台；</a:t>
            </a:r>
            <a:endParaRPr lang="zh-CN" altLang="en-US" sz="1800">
              <a:sym typeface="+mn-ea"/>
            </a:endParaRPr>
          </a:p>
          <a:p>
            <a:pPr>
              <a:buFont typeface="Wingdings" panose="05000000000000000000" charset="0"/>
              <a:buChar char="p"/>
            </a:pPr>
            <a:r>
              <a:rPr lang="zh-CN" altLang="en-US" sz="1800">
                <a:sym typeface="+mn-ea"/>
              </a:rPr>
              <a:t>与其它组件相配合使用时的系统测试用例</a:t>
            </a:r>
            <a:endParaRPr lang="zh-CN" altLang="en-US" sz="2400">
              <a:sym typeface="+mn-ea"/>
            </a:endParaRPr>
          </a:p>
          <a:p>
            <a:r>
              <a:rPr lang="zh-CN" altLang="en-US" sz="2400">
                <a:sym typeface="+mn-ea"/>
              </a:rPr>
              <a:t>参考测试用例模板</a:t>
            </a:r>
            <a:endParaRPr lang="zh-CN" altLang="en-US"/>
          </a:p>
          <a:p>
            <a:pPr marL="0" indent="0">
              <a:buFont typeface="Wingdings" panose="05000000000000000000" charset="0"/>
              <a:buNone/>
            </a:pPr>
            <a:endParaRPr lang="zh-CN" altLang="en-US" sz="2000"/>
          </a:p>
          <a:p>
            <a:pPr>
              <a:buFont typeface="Wingdings" panose="05000000000000000000" charset="0"/>
              <a:buChar char="ü"/>
            </a:pPr>
            <a:endParaRPr lang="zh-CN" altLang="en-US"/>
          </a:p>
          <a:p>
            <a:pPr marL="0" indent="0">
              <a:buFont typeface="Wingdings" panose="05000000000000000000" charset="0"/>
              <a:buNone/>
            </a:pPr>
            <a:endParaRPr lang="zh-CN" altLang="en-US"/>
          </a:p>
          <a:p>
            <a:endParaRPr lang="zh-CN" altLang="en-US"/>
          </a:p>
          <a:p>
            <a:endParaRPr lang="en-US" altLang="zh-CN"/>
          </a:p>
          <a:p>
            <a:endParaRPr lang="en-US" altLang="zh-CN"/>
          </a:p>
        </p:txBody>
      </p:sp>
      <p:sp>
        <p:nvSpPr>
          <p:cNvPr id="6" name="内容占位符 5"/>
          <p:cNvSpPr/>
          <p:nvPr>
            <p:ph sz="half" idx="1"/>
          </p:nvPr>
        </p:nvSpPr>
        <p:spPr>
          <a:xfrm>
            <a:off x="4963795" y="1483360"/>
            <a:ext cx="4168775" cy="4252913"/>
          </a:xfrm>
        </p:spPr>
        <p:txBody>
          <a:bodyPr/>
          <a:p>
            <a:r>
              <a:rPr lang="zh-CN" altLang="en-US" sz="2400">
                <a:sym typeface="+mn-ea"/>
              </a:rPr>
              <a:t>编写哪种用例</a:t>
            </a:r>
            <a:endParaRPr lang="zh-CN" altLang="en-US" sz="2400">
              <a:sym typeface="+mn-ea"/>
            </a:endParaRPr>
          </a:p>
          <a:p>
            <a:pPr>
              <a:buFont typeface="Wingdings" panose="05000000000000000000" charset="0"/>
              <a:buChar char="p"/>
            </a:pPr>
            <a:r>
              <a:rPr lang="en-US" altLang="zh-CN" sz="2400"/>
              <a:t>UT</a:t>
            </a:r>
            <a:endParaRPr lang="zh-CN" altLang="en-US" sz="2400"/>
          </a:p>
          <a:p>
            <a:pPr>
              <a:buFont typeface="Wingdings" panose="05000000000000000000" charset="0"/>
              <a:buChar char="p"/>
            </a:pPr>
            <a:r>
              <a:rPr lang="en-US" altLang="zh-CN" sz="2400"/>
              <a:t>FT   </a:t>
            </a:r>
            <a:endParaRPr lang="zh-CN" altLang="en-US" sz="2400"/>
          </a:p>
          <a:p>
            <a:pPr>
              <a:buFont typeface="Wingdings" panose="05000000000000000000" charset="0"/>
              <a:buChar char="ü"/>
            </a:pPr>
            <a:r>
              <a:rPr lang="en-US" altLang="zh-CN" sz="2400">
                <a:solidFill>
                  <a:srgbClr val="FF0000"/>
                </a:solidFill>
              </a:rPr>
              <a:t>ST</a:t>
            </a:r>
            <a:endParaRPr lang="en-US" altLang="zh-CN" sz="2400">
              <a:solidFill>
                <a:srgbClr val="FF0000"/>
              </a:solidFill>
            </a:endParaRPr>
          </a:p>
        </p:txBody>
      </p:sp>
      <p:pic>
        <p:nvPicPr>
          <p:cNvPr id="7" name="图片 6"/>
          <p:cNvPicPr>
            <a:picLocks noChangeAspect="1"/>
          </p:cNvPicPr>
          <p:nvPr/>
        </p:nvPicPr>
        <p:blipFill>
          <a:blip r:embed="rId1"/>
          <a:stretch>
            <a:fillRect/>
          </a:stretch>
        </p:blipFill>
        <p:spPr>
          <a:xfrm>
            <a:off x="4907280" y="3970020"/>
            <a:ext cx="3943350" cy="1952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测试用例模板</a:t>
            </a:r>
            <a:endParaRPr lang="zh-CN" altLang="en-US"/>
          </a:p>
        </p:txBody>
      </p:sp>
      <p:pic>
        <p:nvPicPr>
          <p:cNvPr id="5" name="内容占位符 4"/>
          <p:cNvPicPr>
            <a:picLocks noChangeAspect="1"/>
          </p:cNvPicPr>
          <p:nvPr>
            <p:ph sz="half" idx="1"/>
          </p:nvPr>
        </p:nvPicPr>
        <p:blipFill>
          <a:blip r:embed="rId1"/>
          <a:stretch>
            <a:fillRect/>
          </a:stretch>
        </p:blipFill>
        <p:spPr>
          <a:xfrm>
            <a:off x="4879340" y="1949450"/>
            <a:ext cx="3571875" cy="4253230"/>
          </a:xfrm>
          <a:prstGeom prst="rect">
            <a:avLst/>
          </a:prstGeom>
          <a:noFill/>
          <a:ln w="9525">
            <a:noFill/>
            <a:miter lim="800000"/>
            <a:headEnd/>
            <a:tailEnd/>
          </a:ln>
        </p:spPr>
      </p:pic>
      <p:pic>
        <p:nvPicPr>
          <p:cNvPr id="6" name="内容占位符 5"/>
          <p:cNvPicPr>
            <a:picLocks noChangeAspect="1"/>
          </p:cNvPicPr>
          <p:nvPr>
            <p:ph sz="half" idx="2"/>
          </p:nvPr>
        </p:nvPicPr>
        <p:blipFill>
          <a:blip r:embed="rId2"/>
          <a:stretch>
            <a:fillRect/>
          </a:stretch>
        </p:blipFill>
        <p:spPr>
          <a:xfrm>
            <a:off x="681355" y="1949450"/>
            <a:ext cx="3452495" cy="4253230"/>
          </a:xfrm>
          <a:prstGeom prst="rect">
            <a:avLst/>
          </a:prstGeom>
        </p:spPr>
      </p:pic>
      <p:sp>
        <p:nvSpPr>
          <p:cNvPr id="7" name="文本框 6"/>
          <p:cNvSpPr txBox="1"/>
          <p:nvPr/>
        </p:nvSpPr>
        <p:spPr>
          <a:xfrm>
            <a:off x="889635" y="1419225"/>
            <a:ext cx="1097280" cy="368300"/>
          </a:xfrm>
          <a:prstGeom prst="rect">
            <a:avLst/>
          </a:prstGeom>
          <a:noFill/>
        </p:spPr>
        <p:txBody>
          <a:bodyPr wrap="square" rtlCol="0" anchor="t">
            <a:spAutoFit/>
          </a:bodyPr>
          <a:p>
            <a:r>
              <a:rPr lang="zh-CN" altLang="en-US">
                <a:sym typeface="+mn-ea"/>
              </a:rPr>
              <a:t>示例</a:t>
            </a:r>
            <a:endParaRPr lang="zh-CN" altLang="en-US"/>
          </a:p>
        </p:txBody>
      </p:sp>
    </p:spTree>
  </p:cSld>
  <p:clrMapOvr>
    <a:masterClrMapping/>
  </p:clrMapOvr>
</p:sld>
</file>

<file path=ppt/theme/theme1.xml><?xml version="1.0" encoding="utf-8"?>
<a:theme xmlns:a="http://schemas.openxmlformats.org/drawingml/2006/main" name="ZTE-机密-4X3">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正文">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5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5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封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ZTE-机密-4X3</Template>
  <TotalTime>0</TotalTime>
  <Words>2261</Words>
  <Application>WPS 演示</Application>
  <PresentationFormat>全屏显示(4:3)</PresentationFormat>
  <Paragraphs>228</Paragraphs>
  <Slides>17</Slides>
  <Notes>0</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17</vt:i4>
      </vt:variant>
    </vt:vector>
  </HeadingPairs>
  <TitlesOfParts>
    <vt:vector size="33" baseType="lpstr">
      <vt:lpstr>Arial</vt:lpstr>
      <vt:lpstr>宋体</vt:lpstr>
      <vt:lpstr>Wingdings</vt:lpstr>
      <vt:lpstr>Calibri</vt:lpstr>
      <vt:lpstr>Heiti SC Light</vt:lpstr>
      <vt:lpstr>微软雅黑</vt:lpstr>
      <vt:lpstr>Times</vt:lpstr>
      <vt:lpstr>Calibri</vt:lpstr>
      <vt:lpstr>Wingdings</vt:lpstr>
      <vt:lpstr>Arial Unicode MS</vt:lpstr>
      <vt:lpstr>Times New Roman</vt:lpstr>
      <vt:lpstr>ZTE-机密-4X3</vt:lpstr>
      <vt:lpstr>目录</vt:lpstr>
      <vt:lpstr>正文</vt:lpstr>
      <vt:lpstr>封底</vt:lpstr>
      <vt:lpstr>Paint.Picture</vt:lpstr>
      <vt:lpstr>软件需求敏捷开发规范 </vt:lpstr>
      <vt:lpstr>目 录</vt:lpstr>
      <vt:lpstr>技术预研关注什么？</vt:lpstr>
      <vt:lpstr>预研工作的输出</vt:lpstr>
      <vt:lpstr>需求分析</vt:lpstr>
      <vt:lpstr>方案设计</vt:lpstr>
      <vt:lpstr>详细设计</vt:lpstr>
      <vt:lpstr>测试用例编写</vt:lpstr>
      <vt:lpstr>测试用例模板</vt:lpstr>
      <vt:lpstr>测试用例如何设计？</vt:lpstr>
      <vt:lpstr>测试用例的相关过程</vt:lpstr>
      <vt:lpstr>如何进行需求开发？</vt:lpstr>
      <vt:lpstr>开发过程</vt:lpstr>
      <vt:lpstr>开发</vt:lpstr>
      <vt:lpstr>开发中的问题修改</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Administrator</cp:lastModifiedBy>
  <cp:revision>62</cp:revision>
  <dcterms:created xsi:type="dcterms:W3CDTF">2015-08-10T08:42:00Z</dcterms:created>
  <dcterms:modified xsi:type="dcterms:W3CDTF">2021-10-27T08:24:22Z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