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6" r:id="rId5"/>
  </p:sldMasterIdLst>
  <p:handoutMasterIdLst>
    <p:handoutMasterId r:id="rId46"/>
  </p:handoutMasterIdLst>
  <p:sldIdLst>
    <p:sldId id="262" r:id="rId6"/>
    <p:sldId id="272" r:id="rId7"/>
    <p:sldId id="301" r:id="rId8"/>
    <p:sldId id="296" r:id="rId9"/>
    <p:sldId id="292" r:id="rId10"/>
    <p:sldId id="297" r:id="rId11"/>
    <p:sldId id="293" r:id="rId12"/>
    <p:sldId id="298" r:id="rId13"/>
    <p:sldId id="294" r:id="rId14"/>
    <p:sldId id="299" r:id="rId15"/>
    <p:sldId id="295" r:id="rId16"/>
    <p:sldId id="300" r:id="rId17"/>
    <p:sldId id="279" r:id="rId18"/>
    <p:sldId id="281" r:id="rId19"/>
    <p:sldId id="282" r:id="rId20"/>
    <p:sldId id="283" r:id="rId21"/>
    <p:sldId id="280" r:id="rId22"/>
    <p:sldId id="286" r:id="rId23"/>
    <p:sldId id="287" r:id="rId24"/>
    <p:sldId id="284" r:id="rId25"/>
    <p:sldId id="285" r:id="rId26"/>
    <p:sldId id="278" r:id="rId27"/>
    <p:sldId id="277" r:id="rId28"/>
    <p:sldId id="274" r:id="rId29"/>
    <p:sldId id="288" r:id="rId30"/>
    <p:sldId id="289" r:id="rId31"/>
    <p:sldId id="290" r:id="rId32"/>
    <p:sldId id="275" r:id="rId33"/>
    <p:sldId id="306" r:id="rId34"/>
    <p:sldId id="309" r:id="rId35"/>
    <p:sldId id="310" r:id="rId36"/>
    <p:sldId id="338" r:id="rId37"/>
    <p:sldId id="340" r:id="rId38"/>
    <p:sldId id="341" r:id="rId39"/>
    <p:sldId id="342" r:id="rId40"/>
    <p:sldId id="344" r:id="rId41"/>
    <p:sldId id="345" r:id="rId42"/>
    <p:sldId id="346" r:id="rId43"/>
    <p:sldId id="347" r:id="rId44"/>
    <p:sldId id="261" r:id="rId4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4"/>
    <a:srgbClr val="5ACBF5"/>
    <a:srgbClr val="8CC63E"/>
    <a:srgbClr val="0070B1"/>
    <a:srgbClr val="00ABBD"/>
    <a:srgbClr val="00AEEF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9" y="-39"/>
      </p:cViewPr>
      <p:guideLst>
        <p:guide orient="horz" pos="220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BB1F30-D4F2-4E95-8CC5-2961C493C9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5176F1-1209-4F30-8B48-CB87B069301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820271"/>
            <a:ext cx="7419975" cy="5973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1452563" y="1600200"/>
            <a:ext cx="7397750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4pPr>
            <a:lvl5pPr marL="20574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lvl5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二级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三级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四级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2057400" marR="0" lvl="4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五级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33375" y="1775012"/>
            <a:ext cx="8516938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600200"/>
            <a:ext cx="4170363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455613"/>
            <a:ext cx="8516938" cy="962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925919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9506" y="1600200"/>
            <a:ext cx="3390807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112838" y="2003425"/>
            <a:ext cx="4843462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Size：32-24-pt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5938838"/>
            <a:ext cx="1841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5559425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4851400"/>
            <a:ext cx="1857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1030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036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7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1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37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pic>
        <p:nvPicPr>
          <p:cNvPr id="2" name="图片 1" descr="ZTE_logo_CN含色值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45" y="303530"/>
            <a:ext cx="1878330" cy="713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12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3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17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TE-PPT-16x9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763" y="1716088"/>
            <a:ext cx="91440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16"/>
          <p:cNvSpPr txBox="1">
            <a:spLocks noChangeArrowheads="1"/>
          </p:cNvSpPr>
          <p:nvPr/>
        </p:nvSpPr>
        <p:spPr bwMode="auto">
          <a:xfrm>
            <a:off x="5059363" y="6564313"/>
            <a:ext cx="2190750" cy="169862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lang="en-US" sz="6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lang="en-US" sz="6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Size：24-32pt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Size：18pt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158" name="Slide Number Placeholder 5"/>
          <p:cNvSpPr>
            <a:spLocks noGrp="1" noChangeArrowheads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08058874-FB71-43B4-AABD-6FDF89E2EF74}" type="slidenum">
              <a:rPr lang="en-US" sz="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159" name="TextBox 18"/>
          <p:cNvSpPr txBox="1">
            <a:spLocks noChangeArrowheads="1"/>
          </p:cNvSpPr>
          <p:nvPr/>
        </p:nvSpPr>
        <p:spPr bwMode="auto">
          <a:xfrm>
            <a:off x="8341995" y="215900"/>
            <a:ext cx="640715" cy="405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内部公开</a:t>
            </a:r>
            <a:r>
              <a:rPr 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000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308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613"/>
            <a:ext cx="8516938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08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二级</a:t>
            </a:r>
            <a:endParaRPr lang="zh-CN" dirty="0" smtClean="0"/>
          </a:p>
          <a:p>
            <a:pPr lvl="2"/>
            <a:r>
              <a:rPr lang="zh-CN" dirty="0" smtClean="0"/>
              <a:t>三级</a:t>
            </a:r>
            <a:endParaRPr lang="zh-CN" dirty="0" smtClean="0"/>
          </a:p>
          <a:p>
            <a:pPr lvl="3"/>
            <a:r>
              <a:rPr lang="zh-CN" dirty="0" smtClean="0"/>
              <a:t>四级</a:t>
            </a:r>
            <a:endParaRPr lang="zh-CN" dirty="0" smtClean="0"/>
          </a:p>
          <a:p>
            <a:pPr lvl="4"/>
            <a:r>
              <a:rPr lang="zh-CN" dirty="0" smtClean="0"/>
              <a:t>五级</a:t>
            </a:r>
            <a:endParaRPr lang="zh-CN" dirty="0" smtClean="0"/>
          </a:p>
        </p:txBody>
      </p:sp>
      <p:grpSp>
        <p:nvGrpSpPr>
          <p:cNvPr id="18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9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25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23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n-ea"/>
          <a:ea typeface="+mn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400" smtClean="0">
              <a:solidFill>
                <a:srgbClr val="FFFFFF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5123" name="Subtitle 1"/>
          <p:cNvSpPr>
            <a:spLocks noGrp="1"/>
          </p:cNvSpPr>
          <p:nvPr>
            <p:ph type="subTitle" idx="4294967295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5124" name="Title 3"/>
          <p:cNvSpPr>
            <a:spLocks noGrp="1"/>
          </p:cNvSpPr>
          <p:nvPr>
            <p:ph type="ctrTitle" idx="4294967295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</a:rPr>
              <a:t>MySQL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函数执行流程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一、什么是MySQL函数？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流程控制函数</a:t>
            </a:r>
            <a:r>
              <a:rPr lang="zh-CN">
                <a:solidFill>
                  <a:schemeClr val="tx1"/>
                </a:solidFill>
                <a:effectLst/>
                <a:sym typeface="+mn-ea"/>
              </a:rPr>
              <a:t>示例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sz="half" idx="1"/>
          </p:nvPr>
        </p:nvGraphicFramePr>
        <p:xfrm>
          <a:off x="1343660" y="1598295"/>
          <a:ext cx="5760085" cy="360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998720" imgH="2948940" progId="Paint.Picture">
                  <p:embed/>
                </p:oleObj>
              </mc:Choice>
              <mc:Fallback>
                <p:oleObj name="" r:id="rId1" imgW="4998720" imgH="294894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660" y="1598295"/>
                        <a:ext cx="5760085" cy="360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调试工具</a:t>
            </a:r>
            <a:endParaRPr lang="zh-CN" altLang="en-US" smtClean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504555" cy="4253230"/>
          </a:xfrm>
        </p:spPr>
        <p:txBody>
          <a:bodyPr/>
          <a:p>
            <a:pPr marL="0" indent="0"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GDB:是GNU开源组织发布的一个强大的Linux下的程序调试工具，主要调试C/C++程序。		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我们的产品正是运行在linux下的C/C++程序，所以GDB调试方法是我们的首先。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GDB调试的对象一般是debug版本。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基本调试步骤方法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84870" cy="4253230"/>
          </a:xfrm>
        </p:spPr>
        <p:txBody>
          <a:bodyPr/>
          <a:p>
            <a:pPr marL="0" indent="0"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GDB可以有多种调试方法，既可以调试多进程也可以调试多线程，本次用单进程简要说明基本的调试方法调试MySQL；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        1、查找MySQL的进程号；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2、GDB对应的进程号，可进入调试状态；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3、设置断点，可设置对应的函数名，也可断点代码的行位置；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4、MySQL命令界面配置需要调试的指令；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5、运行到断点位置，可进行自己需要的调试信息；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常用调试命令</a:t>
            </a:r>
            <a:endParaRPr lang="zh-CN" altLang="en-US" smtClean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1855" cy="4253230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      </a:t>
            </a:r>
            <a:r>
              <a:rPr lang="zh-CN" altLang="en-US" sz="2400"/>
              <a:t>1、查看断点i(info)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2、删除断点d(del)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3、查看代码l(list)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4、逐步调试命令n(next)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5、进入函数内部s(step)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6、打印变量p(print)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7、查看当前位置的调用堆栈bt(backtrace)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8、跳过当前次断点c(continue)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</a:t>
            </a:r>
            <a:r>
              <a:rPr lang="en-US" altLang="zh-CN" smtClean="0">
                <a:solidFill>
                  <a:srgbClr val="404040"/>
                </a:solidFill>
                <a:sym typeface="+mn-ea"/>
              </a:rPr>
              <a:t>max</a:t>
            </a:r>
            <a:r>
              <a:rPr lang="zh-CN" altLang="en-US" smtClean="0">
                <a:solidFill>
                  <a:srgbClr val="404040"/>
                </a:solidFill>
                <a:sym typeface="+mn-ea"/>
              </a:rPr>
              <a:t>函数示例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sz="half" idx="1"/>
          </p:nvPr>
        </p:nvGraphicFramePr>
        <p:xfrm>
          <a:off x="1125220" y="1728470"/>
          <a:ext cx="5207000" cy="376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482340" imgH="2880360" progId="Paint.Picture">
                  <p:embed/>
                </p:oleObj>
              </mc:Choice>
              <mc:Fallback>
                <p:oleObj name="" r:id="rId1" imgW="3482340" imgH="288036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5220" y="1728470"/>
                        <a:ext cx="5207000" cy="3763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</a:t>
            </a:r>
            <a:r>
              <a:rPr lang="en-US" altLang="zh-CN" smtClean="0">
                <a:solidFill>
                  <a:srgbClr val="404040"/>
                </a:solidFill>
                <a:sym typeface="+mn-ea"/>
              </a:rPr>
              <a:t>max</a:t>
            </a:r>
            <a:r>
              <a:rPr lang="zh-CN" altLang="en-US" smtClean="0">
                <a:solidFill>
                  <a:srgbClr val="404040"/>
                </a:solidFill>
                <a:sym typeface="+mn-ea"/>
              </a:rPr>
              <a:t>函数示例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sz="half" idx="1"/>
          </p:nvPr>
        </p:nvGraphicFramePr>
        <p:xfrm>
          <a:off x="440055" y="1432560"/>
          <a:ext cx="590931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497580" imgH="1927860" progId="Paint.Picture">
                  <p:embed/>
                </p:oleObj>
              </mc:Choice>
              <mc:Fallback>
                <p:oleObj name="" r:id="rId1" imgW="3497580" imgH="192786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0055" y="1432560"/>
                        <a:ext cx="590931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75345" cy="4253230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 sz="2400"/>
              <a:t>调试MySQL，需要MySQL源码几个关键函数有所了解，以避免调试时不知从何处入手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1、handle_connection  处理连接所发的查询指令信息；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2、dispatch_command 读取连接的指令并且执行；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3、parse_sql  解析SQL指令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   4、MYSQLparse  YACC命令解析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</a:t>
            </a:r>
            <a:r>
              <a:rPr lang="en-US" altLang="zh-CN" sz="2400"/>
              <a:t>5</a:t>
            </a:r>
            <a:r>
              <a:rPr lang="zh-CN" altLang="en-US" sz="2400"/>
              <a:t>、mysql_execute_command 执行获取结果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分别在上述函数执行断点，可以开始调试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5030" cy="4253230"/>
          </a:xfrm>
        </p:spPr>
        <p:txBody>
          <a:bodyPr/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 sz="2400"/>
              <a:t>查看</a:t>
            </a:r>
            <a:r>
              <a:rPr lang="en-US" altLang="zh-CN" sz="2400"/>
              <a:t>dispatch_command</a:t>
            </a:r>
            <a:r>
              <a:rPr lang="zh-CN" altLang="en-US" sz="2400"/>
              <a:t>的断点信息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从图片中，我们可以查看到堆栈信息，代码所在的位置，以及代码的行数，该函数可以认为是指令在服务端的入口函数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442595" y="3502660"/>
          <a:ext cx="7545705" cy="189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476990" imgH="2392680" progId="Paint.Picture">
                  <p:embed/>
                </p:oleObj>
              </mc:Choice>
              <mc:Fallback>
                <p:oleObj name="" r:id="rId1" imgW="11476990" imgH="239268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595" y="3502660"/>
                        <a:ext cx="7545705" cy="189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2490" cy="425323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查看断点处的代码和参数的值</a:t>
            </a: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</p:txBody>
      </p:sp>
      <p:graphicFrame>
        <p:nvGraphicFramePr>
          <p:cNvPr id="5" name="对象 4"/>
          <p:cNvGraphicFramePr/>
          <p:nvPr/>
        </p:nvGraphicFramePr>
        <p:xfrm>
          <a:off x="509905" y="2122805"/>
          <a:ext cx="7074535" cy="352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543800" imgH="4648200" progId="Paint.Picture">
                  <p:embed/>
                </p:oleObj>
              </mc:Choice>
              <mc:Fallback>
                <p:oleObj name="" r:id="rId1" imgW="7543800" imgH="46482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905" y="2122805"/>
                        <a:ext cx="7074535" cy="352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535035" cy="4253230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MYSQLparse的断点信息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从这里我们可以发现</a:t>
            </a:r>
            <a:r>
              <a:rPr lang="en-US" altLang="zh-CN" sz="2400"/>
              <a:t>sql_yacc.cc</a:t>
            </a:r>
            <a:r>
              <a:rPr lang="zh-CN" altLang="en-US" sz="2400"/>
              <a:t>文件，该文件是由</a:t>
            </a:r>
            <a:r>
              <a:rPr lang="en-US" altLang="zh-CN" sz="2400"/>
              <a:t>sql_yacc.yy</a:t>
            </a:r>
            <a:r>
              <a:rPr lang="zh-CN" altLang="en-US" sz="2400"/>
              <a:t>生成，后文</a:t>
            </a:r>
            <a:r>
              <a:rPr lang="en-US" altLang="zh-CN" sz="2400"/>
              <a:t>YACC</a:t>
            </a:r>
            <a:r>
              <a:rPr lang="zh-CN" altLang="en-US" sz="2400"/>
              <a:t>解析中会说到；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5" name="对象 4"/>
          <p:cNvGraphicFramePr/>
          <p:nvPr/>
        </p:nvGraphicFramePr>
        <p:xfrm>
          <a:off x="460375" y="2973070"/>
          <a:ext cx="8433435" cy="251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631680" imgH="3756660" progId="Paint.Picture">
                  <p:embed/>
                </p:oleObj>
              </mc:Choice>
              <mc:Fallback>
                <p:oleObj name="" r:id="rId1" imgW="9631680" imgH="375666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375" y="2973070"/>
                        <a:ext cx="8433435" cy="251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8FD4"/>
                </a:solidFill>
              </a:rPr>
              <a:t>目</a:t>
            </a:r>
            <a:r>
              <a:rPr lang="en-US" smtClean="0">
                <a:solidFill>
                  <a:srgbClr val="008FD4"/>
                </a:solidFill>
              </a:rPr>
              <a:t> </a:t>
            </a:r>
            <a:r>
              <a:rPr lang="zh-CN" altLang="en-US" smtClean="0">
                <a:solidFill>
                  <a:srgbClr val="008FD4"/>
                </a:solidFill>
              </a:rPr>
              <a:t>录</a:t>
            </a:r>
            <a:endParaRPr lang="en-US" smtClean="0">
              <a:solidFill>
                <a:srgbClr val="008FD4"/>
              </a:solidFill>
              <a:latin typeface="微软雅黑" panose="020B0503020204020204" charset="-122"/>
            </a:endParaRPr>
          </a:p>
        </p:txBody>
      </p:sp>
      <p:sp>
        <p:nvSpPr>
          <p:cNvPr id="6146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251075" y="1604963"/>
            <a:ext cx="6892925" cy="3868737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smtClean="0">
                <a:solidFill>
                  <a:srgbClr val="404040"/>
                </a:solidFill>
              </a:rPr>
              <a:t>一、什么是MySQL函数？</a:t>
            </a:r>
            <a:endParaRPr lang="zh-CN" altLang="en-US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1800" smtClean="0">
                <a:solidFill>
                  <a:srgbClr val="404040"/>
                </a:solidFill>
              </a:rPr>
              <a:t>        1</a:t>
            </a:r>
            <a:r>
              <a:rPr lang="zh-CN" altLang="en-US" sz="1800" smtClean="0">
                <a:solidFill>
                  <a:srgbClr val="404040"/>
                </a:solidFill>
              </a:rPr>
              <a:t>、回顾</a:t>
            </a:r>
            <a:r>
              <a:rPr lang="en-US" sz="1800" smtClean="0">
                <a:solidFill>
                  <a:srgbClr val="404040"/>
                </a:solidFill>
              </a:rPr>
              <a:t>C语言函数</a:t>
            </a:r>
            <a:endParaRPr 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1800" smtClean="0">
                <a:solidFill>
                  <a:srgbClr val="404040"/>
                </a:solidFill>
              </a:rPr>
              <a:t>        2</a:t>
            </a:r>
            <a:r>
              <a:rPr lang="zh-CN" altLang="en-US" sz="1800" smtClean="0">
                <a:solidFill>
                  <a:srgbClr val="404040"/>
                </a:solidFill>
              </a:rPr>
              <a:t>、</a:t>
            </a:r>
            <a:r>
              <a:rPr lang="en-US" altLang="zh-CN" sz="1800" smtClean="0">
                <a:solidFill>
                  <a:srgbClr val="404040"/>
                </a:solidFill>
              </a:rPr>
              <a:t>MySQL</a:t>
            </a:r>
            <a:r>
              <a:rPr lang="zh-CN" altLang="en-US" sz="1800" smtClean="0">
                <a:solidFill>
                  <a:srgbClr val="404040"/>
                </a:solidFill>
              </a:rPr>
              <a:t>函数和</a:t>
            </a:r>
            <a:r>
              <a:rPr lang="en-US" altLang="zh-CN" sz="1800" smtClean="0">
                <a:solidFill>
                  <a:srgbClr val="404040"/>
                </a:solidFill>
              </a:rPr>
              <a:t>C</a:t>
            </a:r>
            <a:r>
              <a:rPr lang="zh-CN" altLang="en-US" sz="1800" smtClean="0">
                <a:solidFill>
                  <a:srgbClr val="404040"/>
                </a:solidFill>
              </a:rPr>
              <a:t>语言函数的相同和不同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smtClean="0">
                <a:solidFill>
                  <a:srgbClr val="404040"/>
                </a:solidFill>
              </a:rPr>
              <a:t>二、</a:t>
            </a:r>
            <a:r>
              <a:rPr lang="zh-CN" altLang="en-US" sz="2400" smtClean="0">
                <a:solidFill>
                  <a:srgbClr val="404040"/>
                </a:solidFill>
              </a:rPr>
              <a:t>源码调试查询函数</a:t>
            </a:r>
            <a:endParaRPr lang="zh-CN" altLang="en-US" sz="24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smtClean="0">
                <a:solidFill>
                  <a:srgbClr val="404040"/>
                </a:solidFill>
              </a:rPr>
              <a:t>      </a:t>
            </a:r>
            <a:r>
              <a:rPr lang="en-US" altLang="zh-CN" sz="1800" smtClean="0">
                <a:solidFill>
                  <a:srgbClr val="404040"/>
                </a:solidFill>
              </a:rPr>
              <a:t>1</a:t>
            </a:r>
            <a:r>
              <a:rPr lang="zh-CN" altLang="en-US" sz="1800" smtClean="0">
                <a:solidFill>
                  <a:srgbClr val="404040"/>
                </a:solidFill>
              </a:rPr>
              <a:t>、调试工具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smtClean="0">
                <a:solidFill>
                  <a:srgbClr val="404040"/>
                </a:solidFill>
              </a:rPr>
              <a:t>        </a:t>
            </a:r>
            <a:r>
              <a:rPr lang="en-US" altLang="zh-CN" sz="1800" smtClean="0">
                <a:solidFill>
                  <a:srgbClr val="404040"/>
                </a:solidFill>
              </a:rPr>
              <a:t>2</a:t>
            </a:r>
            <a:r>
              <a:rPr lang="zh-CN" altLang="en-US" sz="1800" smtClean="0">
                <a:solidFill>
                  <a:srgbClr val="404040"/>
                </a:solidFill>
              </a:rPr>
              <a:t>、基本调试步骤方法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smtClean="0">
                <a:solidFill>
                  <a:srgbClr val="404040"/>
                </a:solidFill>
              </a:rPr>
              <a:t>        </a:t>
            </a:r>
            <a:r>
              <a:rPr lang="en-US" altLang="zh-CN" sz="1800" smtClean="0">
                <a:solidFill>
                  <a:srgbClr val="404040"/>
                </a:solidFill>
              </a:rPr>
              <a:t>3</a:t>
            </a:r>
            <a:r>
              <a:rPr lang="zh-CN" altLang="en-US" sz="1800" smtClean="0">
                <a:solidFill>
                  <a:srgbClr val="404040"/>
                </a:solidFill>
              </a:rPr>
              <a:t>、常用调试命令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smtClean="0">
                <a:solidFill>
                  <a:srgbClr val="404040"/>
                </a:solidFill>
              </a:rPr>
              <a:t>        </a:t>
            </a:r>
            <a:r>
              <a:rPr lang="en-US" altLang="zh-CN" sz="1800" smtClean="0">
                <a:solidFill>
                  <a:srgbClr val="404040"/>
                </a:solidFill>
              </a:rPr>
              <a:t>4</a:t>
            </a:r>
            <a:r>
              <a:rPr lang="zh-CN" altLang="en-US" sz="1800" smtClean="0">
                <a:solidFill>
                  <a:srgbClr val="404040"/>
                </a:solidFill>
              </a:rPr>
              <a:t>、示例调试一个函数的执行流程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endParaRPr lang="en-US" smtClean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2490" cy="4253230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 sz="2400"/>
              <a:t>在跟踪</a:t>
            </a:r>
            <a:r>
              <a:rPr lang="zh-CN" altLang="en-US" sz="2400">
                <a:sym typeface="+mn-ea"/>
              </a:rPr>
              <a:t>MYSQLparse，在</a:t>
            </a:r>
            <a:r>
              <a:rPr lang="en-US" altLang="zh-CN" sz="2400">
                <a:sym typeface="+mn-ea"/>
              </a:rPr>
              <a:t>sql_yacc.yy:11063</a:t>
            </a:r>
            <a:r>
              <a:rPr lang="zh-CN" altLang="en-US" sz="2400">
                <a:sym typeface="+mn-ea"/>
              </a:rPr>
              <a:t>进行了类的构造函数初始化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333375" y="3108960"/>
          <a:ext cx="8475345" cy="220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713720" imgH="2339340" progId="Paint.Picture">
                  <p:embed/>
                </p:oleObj>
              </mc:Choice>
              <mc:Fallback>
                <p:oleObj name="" r:id="rId1" imgW="10713720" imgH="233934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375" y="3108960"/>
                        <a:ext cx="8475345" cy="220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1855" cy="425323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查看</a:t>
            </a:r>
            <a:r>
              <a:rPr lang="en-US" altLang="zh-CN" sz="2400">
                <a:sym typeface="+mn-ea"/>
              </a:rPr>
              <a:t>sql_yacc.yy:11063 </a:t>
            </a:r>
            <a:r>
              <a:rPr lang="zh-CN" altLang="en-US" sz="2400">
                <a:sym typeface="+mn-ea"/>
              </a:rPr>
              <a:t>代码，正是解析</a:t>
            </a:r>
            <a:r>
              <a:rPr lang="en-US" altLang="zh-CN" sz="2400">
                <a:sym typeface="+mn-ea"/>
              </a:rPr>
              <a:t>max(a)</a:t>
            </a:r>
            <a:r>
              <a:rPr lang="zh-CN" altLang="en-US" sz="2400">
                <a:sym typeface="+mn-ea"/>
              </a:rPr>
              <a:t>的表达式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358775" y="2483485"/>
          <a:ext cx="7779385" cy="189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995660" imgH="1889760" progId="Paint.Picture">
                  <p:embed/>
                </p:oleObj>
              </mc:Choice>
              <mc:Fallback>
                <p:oleObj name="" r:id="rId1" imgW="10995660" imgH="188976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775" y="2483485"/>
                        <a:ext cx="7779385" cy="189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endParaRPr lang="zh-CN" altLang="en-US" sz="2800"/>
          </a:p>
        </p:txBody>
      </p:sp>
      <p:sp>
        <p:nvSpPr>
          <p:cNvPr id="7" name="内容占位符 6"/>
          <p:cNvSpPr/>
          <p:nvPr>
            <p:ph sz="half" idx="1"/>
          </p:nvPr>
        </p:nvSpPr>
        <p:spPr>
          <a:xfrm>
            <a:off x="358775" y="1600200"/>
            <a:ext cx="8504555" cy="4253230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继续跟踪mysql_execute_command的执行流程，在mysql_execute_command函数中有执行结果的计算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8" name="对象 7"/>
          <p:cNvGraphicFramePr/>
          <p:nvPr/>
        </p:nvGraphicFramePr>
        <p:xfrm>
          <a:off x="358775" y="2751455"/>
          <a:ext cx="8458835" cy="222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9380220" imgH="2750820" progId="Paint.Picture">
                  <p:embed/>
                </p:oleObj>
              </mc:Choice>
              <mc:Fallback>
                <p:oleObj name="" r:id="rId1" imgW="9380220" imgH="275082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775" y="2751455"/>
                        <a:ext cx="8458835" cy="222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5030" cy="425323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查看Item_sum_hybrid::add函数，该函数正是计算对应字段最大值的函数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5" name="对象 4"/>
          <p:cNvGraphicFramePr/>
          <p:nvPr/>
        </p:nvGraphicFramePr>
        <p:xfrm>
          <a:off x="358775" y="2581910"/>
          <a:ext cx="7618730" cy="327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612380" imgH="3268980" progId="Paint.Picture">
                  <p:embed/>
                </p:oleObj>
              </mc:Choice>
              <mc:Fallback>
                <p:oleObj name="" r:id="rId1" imgW="7612380" imgH="326898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775" y="2581910"/>
                        <a:ext cx="7618730" cy="327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二、源码调试查询函数执行流程</a:t>
            </a:r>
            <a:br>
              <a:rPr lang="zh-CN" altLang="en-US"/>
            </a:br>
            <a:endParaRPr lang="zh-CN" altLang="en-US" smtClean="0"/>
          </a:p>
        </p:txBody>
      </p:sp>
      <p:sp>
        <p:nvSpPr>
          <p:cNvPr id="8195" name="内容占位符 5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1855" cy="425323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继续跟踪</a:t>
            </a:r>
            <a:r>
              <a:rPr lang="zh-CN" altLang="en-US" sz="2000">
                <a:sym typeface="+mn-ea"/>
              </a:rPr>
              <a:t>mysql_execute_command函数至THD::send_result_set_row</a:t>
            </a:r>
            <a:endParaRPr lang="zh-CN" altLang="en-US" sz="2000">
              <a:sym typeface="+mn-ea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此处将上述获得的最大值转换成字符类型再返回给客户端</a:t>
            </a:r>
            <a:endParaRPr lang="zh-CN" altLang="en-US" sz="2000">
              <a:sym typeface="+mn-ea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50875" y="2462530"/>
          <a:ext cx="7376160" cy="339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431280" imgH="2644140" progId="Paint.Picture">
                  <p:embed/>
                </p:oleObj>
              </mc:Choice>
              <mc:Fallback>
                <p:oleObj name="" r:id="rId1" imgW="6431280" imgH="264414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0875" y="2462530"/>
                        <a:ext cx="7376160" cy="339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三、核心代码讲解</a:t>
            </a:r>
            <a:br>
              <a:rPr lang="zh-CN" altLang="en-US" sz="2800" smtClean="0">
                <a:solidFill>
                  <a:srgbClr val="404040"/>
                </a:solidFill>
                <a:sym typeface="+mn-ea"/>
              </a:rPr>
            </a:br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         </a:t>
            </a:r>
            <a:r>
              <a:rPr lang="en-US" altLang="zh-CN" sz="2800" smtClean="0">
                <a:solidFill>
                  <a:srgbClr val="404040"/>
                </a:solidFill>
                <a:sym typeface="+mn-ea"/>
              </a:rPr>
              <a:t>YACC</a:t>
            </a:r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解析</a:t>
            </a:r>
            <a:endParaRPr lang="zh-CN" altLang="en-US" sz="2800" smtClean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75345" cy="4253230"/>
          </a:xfrm>
        </p:spPr>
        <p:txBody>
          <a:bodyPr/>
          <a:p>
            <a:pPr marL="0" indent="0">
              <a:buNone/>
            </a:pPr>
            <a:r>
              <a:rPr lang="en-US" altLang="zh-CN" sz="2400"/>
              <a:t>     YACC</a:t>
            </a:r>
            <a:r>
              <a:rPr lang="zh-CN" altLang="en-US" sz="2400"/>
              <a:t>(Yet Another Compiler Compiler)，是一个经典的生成语法分析器的工具。</a:t>
            </a:r>
            <a:r>
              <a:rPr lang="en-US" altLang="zh-CN" sz="2400"/>
              <a:t>YACC</a:t>
            </a:r>
            <a:r>
              <a:rPr lang="zh-CN" altLang="en-US" sz="2400"/>
              <a:t>生成的编译器主要是用C语言写成的语法解析器（Parser），需要与词法解析器Lex一起使用，再把两部份产生出来的C程序一并编译。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前文中我们提到的</a:t>
            </a:r>
            <a:r>
              <a:rPr lang="en-US" altLang="zh-CN" sz="2400"/>
              <a:t>sql_yacc.cc</a:t>
            </a:r>
            <a:r>
              <a:rPr lang="zh-CN" altLang="en-US" sz="2400"/>
              <a:t>文件即是有</a:t>
            </a:r>
            <a:r>
              <a:rPr lang="en-US" altLang="zh-CN" sz="2400"/>
              <a:t>YACC</a:t>
            </a:r>
            <a:r>
              <a:rPr lang="zh-CN" altLang="en-US" sz="2400"/>
              <a:t>文件</a:t>
            </a:r>
            <a:r>
              <a:rPr lang="en-US" altLang="zh-CN" sz="2400"/>
              <a:t>sql_yacc.yy</a:t>
            </a:r>
            <a:r>
              <a:rPr lang="zh-CN" altLang="en-US" sz="2400"/>
              <a:t>文件生成，除了</a:t>
            </a:r>
            <a:r>
              <a:rPr lang="en-US" altLang="zh-CN" sz="2400"/>
              <a:t>sql_yacc.cc</a:t>
            </a:r>
            <a:r>
              <a:rPr lang="zh-CN" altLang="en-US" sz="2400"/>
              <a:t>还有</a:t>
            </a:r>
            <a:r>
              <a:rPr lang="en-US" altLang="zh-CN" sz="2400"/>
              <a:t>sql_yacc.h</a:t>
            </a:r>
            <a:r>
              <a:rPr lang="zh-CN" altLang="en-US" sz="2400"/>
              <a:t>文件。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olidFill>
                  <a:srgbClr val="404040"/>
                </a:solidFill>
                <a:sym typeface="+mn-ea"/>
              </a:rPr>
              <a:t>三、核心代码讲解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</a:t>
            </a:r>
            <a:r>
              <a:rPr lang="en-US" altLang="zh-CN" smtClean="0">
                <a:solidFill>
                  <a:srgbClr val="404040"/>
                </a:solidFill>
                <a:sym typeface="+mn-ea"/>
              </a:rPr>
              <a:t>YACC</a:t>
            </a:r>
            <a:r>
              <a:rPr lang="zh-CN" altLang="en-US" smtClean="0">
                <a:solidFill>
                  <a:srgbClr val="404040"/>
                </a:solidFill>
                <a:sym typeface="+mn-ea"/>
              </a:rPr>
              <a:t>解析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245475" cy="4253230"/>
          </a:xfrm>
        </p:spPr>
        <p:txBody>
          <a:bodyPr/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400"/>
              <a:t>  </a:t>
            </a:r>
            <a:r>
              <a:rPr lang="zh-CN" altLang="en-US" sz="2400"/>
              <a:t>yacc语法包括三部分：定义段、规则段和用户子例程段，三部分用</a:t>
            </a:r>
            <a:r>
              <a:rPr lang="en-US" altLang="zh-CN" sz="2400"/>
              <a:t>“%%“</a:t>
            </a:r>
            <a:r>
              <a:rPr lang="zh-CN" altLang="en-US" sz="2400"/>
              <a:t>隔开。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...定义段...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%%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...规则段...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%%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...用户子例程段..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三、核心代码讲解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</a:t>
            </a:r>
            <a:r>
              <a:rPr lang="en-US" altLang="zh-CN" smtClean="0">
                <a:solidFill>
                  <a:srgbClr val="404040"/>
                </a:solidFill>
                <a:sym typeface="+mn-ea"/>
              </a:rPr>
              <a:t>YACC</a:t>
            </a:r>
            <a:r>
              <a:rPr lang="zh-CN" altLang="en-US" smtClean="0">
                <a:solidFill>
                  <a:srgbClr val="404040"/>
                </a:solidFill>
                <a:sym typeface="+mn-ea"/>
              </a:rPr>
              <a:t>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315325" cy="4253230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 sz="2000"/>
              <a:t>定义段包括文字块，逐字拷贝到生成的C文件开头部分的C代码，通常包括声明和#include行。可能有%union %start %token %type %left %right 和 %nonassoc声明，定义段也可能是空的。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如定义段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%token INTEGER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生成</a:t>
            </a:r>
            <a:r>
              <a:rPr lang="en-US" altLang="zh-CN" sz="2000"/>
              <a:t>c</a:t>
            </a:r>
            <a:r>
              <a:rPr lang="zh-CN" altLang="en-US" sz="2000"/>
              <a:t>文件 可以是预定义类型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#ifndef YYSTYPE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#define YYSTYPE int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#endif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404040"/>
                </a:solidFill>
                <a:sym typeface="+mn-ea"/>
              </a:rPr>
              <a:t>三、核心代码讲解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</a:t>
            </a:r>
            <a:r>
              <a:rPr lang="en-US" altLang="zh-CN" smtClean="0">
                <a:solidFill>
                  <a:srgbClr val="404040"/>
                </a:solidFill>
                <a:sym typeface="+mn-ea"/>
              </a:rPr>
              <a:t>YACC</a:t>
            </a:r>
            <a:r>
              <a:rPr lang="zh-CN" altLang="en-US" smtClean="0">
                <a:solidFill>
                  <a:srgbClr val="404040"/>
                </a:solidFill>
                <a:sym typeface="+mn-ea"/>
              </a:rPr>
              <a:t>解析</a:t>
            </a:r>
            <a:br>
              <a:rPr lang="zh-CN" altLang="en-US"/>
            </a:br>
            <a:endParaRPr lang="zh-CN" altLang="en-US" dirty="0" smtClean="0"/>
          </a:p>
        </p:txBody>
      </p:sp>
      <p:sp>
        <p:nvSpPr>
          <p:cNvPr id="9219" name="内容占位符 5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1220" cy="473773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规则段由语法规则和包括C代码的动作组成。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规则中目标或非终端符放在左边，后跟一个冒号（：），然后是产生式的右边，之后是对应的动作（用{}包含）。如：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%%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program: program expr '\n' { printf("%d\n", $2); } 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              ;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expr: INTEGER { $$ = $1; }  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         | expr '+' expr { $$ = $1 + $3; } 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         | expr '-' expr { $$ = $1 - $3; } 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;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%%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其中，1表示右边的第一个标记的值，2表示右边的第二个标记的值，依次类推。$$表示归约后的值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olidFill>
                  <a:srgbClr val="404040"/>
                </a:solidFill>
                <a:sym typeface="+mn-ea"/>
              </a:rPr>
              <a:t>三、核心代码讲解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</a:t>
            </a:r>
            <a:r>
              <a:rPr lang="en-US" altLang="zh-CN" smtClean="0">
                <a:solidFill>
                  <a:srgbClr val="404040"/>
                </a:solidFill>
                <a:sym typeface="+mn-ea"/>
              </a:rPr>
              <a:t>item</a:t>
            </a:r>
            <a:r>
              <a:rPr lang="zh-CN" altLang="en-US" smtClean="0">
                <a:solidFill>
                  <a:srgbClr val="404040"/>
                </a:solidFill>
                <a:sym typeface="+mn-ea"/>
              </a:rPr>
              <a:t>语法树</a:t>
            </a:r>
            <a:endParaRPr lang="zh-CN" altLang="en-US" smtClean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5030" cy="425323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Item是一个基础类，在他的基础上派生了很多子孙。这些子类基本描述所有SQL语句中的对象，他们包括：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一个文本字符串/数值对象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一个数据表的某一列（例如，select c1,c2 from dual...中的c1，c2）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一个比较动作，例如c1&gt;10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一个WHERE子句的所有信息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......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可以看到，Item基本上代码SQL语句中的所有对象。在语法解析树中，这些Item以一颗树的形式存在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8FD4"/>
                </a:solidFill>
              </a:rPr>
              <a:t>目</a:t>
            </a:r>
            <a:r>
              <a:rPr lang="en-US" smtClean="0">
                <a:solidFill>
                  <a:srgbClr val="008FD4"/>
                </a:solidFill>
              </a:rPr>
              <a:t> </a:t>
            </a:r>
            <a:r>
              <a:rPr lang="zh-CN" altLang="en-US" smtClean="0">
                <a:solidFill>
                  <a:srgbClr val="008FD4"/>
                </a:solidFill>
              </a:rPr>
              <a:t>录</a:t>
            </a:r>
            <a:endParaRPr lang="en-US" smtClean="0">
              <a:solidFill>
                <a:srgbClr val="008FD4"/>
              </a:solidFill>
              <a:latin typeface="微软雅黑" panose="020B0503020204020204" charset="-122"/>
            </a:endParaRPr>
          </a:p>
        </p:txBody>
      </p:sp>
      <p:sp>
        <p:nvSpPr>
          <p:cNvPr id="6146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251075" y="1604963"/>
            <a:ext cx="6892925" cy="3868737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smtClean="0">
                <a:solidFill>
                  <a:srgbClr val="404040"/>
                </a:solidFill>
              </a:rPr>
              <a:t>三、核心代码讲解</a:t>
            </a:r>
            <a:endParaRPr lang="zh-CN" altLang="en-US" sz="24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smtClean="0">
                <a:solidFill>
                  <a:srgbClr val="404040"/>
                </a:solidFill>
              </a:rPr>
              <a:t>      </a:t>
            </a:r>
            <a:r>
              <a:rPr lang="en-US" altLang="zh-CN" sz="1800" smtClean="0">
                <a:solidFill>
                  <a:srgbClr val="404040"/>
                </a:solidFill>
              </a:rPr>
              <a:t>1</a:t>
            </a:r>
            <a:r>
              <a:rPr lang="zh-CN" altLang="en-US" sz="1800" smtClean="0">
                <a:solidFill>
                  <a:srgbClr val="404040"/>
                </a:solidFill>
              </a:rPr>
              <a:t>、</a:t>
            </a:r>
            <a:r>
              <a:rPr lang="en-US" altLang="zh-CN" sz="1800" smtClean="0">
                <a:solidFill>
                  <a:srgbClr val="404040"/>
                </a:solidFill>
              </a:rPr>
              <a:t>YACC</a:t>
            </a:r>
            <a:r>
              <a:rPr lang="zh-CN" altLang="en-US" sz="1800" smtClean="0">
                <a:solidFill>
                  <a:srgbClr val="404040"/>
                </a:solidFill>
              </a:rPr>
              <a:t>解析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smtClean="0">
                <a:solidFill>
                  <a:srgbClr val="404040"/>
                </a:solidFill>
              </a:rPr>
              <a:t>        </a:t>
            </a:r>
            <a:r>
              <a:rPr lang="en-US" altLang="zh-CN" sz="1800" smtClean="0">
                <a:solidFill>
                  <a:srgbClr val="404040"/>
                </a:solidFill>
              </a:rPr>
              <a:t>2</a:t>
            </a:r>
            <a:r>
              <a:rPr lang="zh-CN" altLang="en-US" sz="1800" smtClean="0">
                <a:solidFill>
                  <a:srgbClr val="404040"/>
                </a:solidFill>
              </a:rPr>
              <a:t>、</a:t>
            </a:r>
            <a:r>
              <a:rPr lang="en-US" altLang="zh-CN" sz="1800" smtClean="0">
                <a:solidFill>
                  <a:srgbClr val="404040"/>
                </a:solidFill>
              </a:rPr>
              <a:t>SQL</a:t>
            </a:r>
            <a:r>
              <a:rPr lang="zh-CN" altLang="en-US" sz="1800" smtClean="0">
                <a:solidFill>
                  <a:srgbClr val="404040"/>
                </a:solidFill>
              </a:rPr>
              <a:t>语句执行流程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smtClean="0">
                <a:solidFill>
                  <a:srgbClr val="404040"/>
                </a:solidFill>
              </a:rPr>
              <a:t>        </a:t>
            </a:r>
            <a:r>
              <a:rPr lang="en-US" altLang="zh-CN" sz="1800" smtClean="0">
                <a:solidFill>
                  <a:srgbClr val="404040"/>
                </a:solidFill>
              </a:rPr>
              <a:t>3</a:t>
            </a:r>
            <a:r>
              <a:rPr lang="zh-CN" altLang="en-US" sz="1800" smtClean="0">
                <a:solidFill>
                  <a:srgbClr val="404040"/>
                </a:solidFill>
              </a:rPr>
              <a:t>、</a:t>
            </a:r>
            <a:r>
              <a:rPr lang="en-US" altLang="zh-CN" sz="1800" smtClean="0">
                <a:solidFill>
                  <a:srgbClr val="404040"/>
                </a:solidFill>
              </a:rPr>
              <a:t>ITEM</a:t>
            </a:r>
            <a:r>
              <a:rPr lang="zh-CN" altLang="en-US" sz="1800" smtClean="0">
                <a:solidFill>
                  <a:srgbClr val="404040"/>
                </a:solidFill>
              </a:rPr>
              <a:t>语法树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smtClean="0">
                <a:solidFill>
                  <a:srgbClr val="404040"/>
                </a:solidFill>
              </a:rPr>
              <a:t>        </a:t>
            </a:r>
            <a:r>
              <a:rPr lang="en-US" altLang="zh-CN" sz="1800" smtClean="0">
                <a:solidFill>
                  <a:srgbClr val="404040"/>
                </a:solidFill>
              </a:rPr>
              <a:t>4</a:t>
            </a:r>
            <a:r>
              <a:rPr lang="zh-CN" altLang="en-US" sz="1800" smtClean="0">
                <a:solidFill>
                  <a:srgbClr val="404040"/>
                </a:solidFill>
              </a:rPr>
              <a:t>、</a:t>
            </a:r>
            <a:r>
              <a:rPr lang="en-US" altLang="zh-CN" sz="1800" smtClean="0">
                <a:solidFill>
                  <a:srgbClr val="404040"/>
                </a:solidFill>
              </a:rPr>
              <a:t>2</a:t>
            </a:r>
            <a:r>
              <a:rPr lang="zh-CN" altLang="en-US" sz="1800" smtClean="0">
                <a:solidFill>
                  <a:srgbClr val="404040"/>
                </a:solidFill>
              </a:rPr>
              <a:t>个函数示例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smtClean="0">
                <a:solidFill>
                  <a:srgbClr val="404040"/>
                </a:solidFill>
              </a:rPr>
              <a:t>       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endParaRPr lang="en-US" smtClean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olidFill>
                  <a:srgbClr val="404040"/>
                </a:solidFill>
                <a:sym typeface="+mn-ea"/>
              </a:rPr>
              <a:t>三、核心代码讲解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</a:t>
            </a:r>
            <a:r>
              <a:rPr lang="en-US" altLang="zh-CN" smtClean="0">
                <a:solidFill>
                  <a:srgbClr val="404040"/>
                </a:solidFill>
                <a:sym typeface="+mn-ea"/>
              </a:rPr>
              <a:t>item</a:t>
            </a:r>
            <a:r>
              <a:rPr lang="zh-CN" altLang="en-US" smtClean="0">
                <a:solidFill>
                  <a:srgbClr val="404040"/>
                </a:solidFill>
                <a:sym typeface="+mn-ea"/>
              </a:rPr>
              <a:t>语法树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65185" cy="425323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MySQL会通过yacc解析将条件表达式解析成一颗Item树（暂称为解析树）。解析树里会有一部分是PTI_开头的Item，PTI_Item都是继承自Parse_tree_item（也是Item的子类），是一种解析过程中过渡的Item（注释里认为这是一种placeholder）。在contextualize阶段时，会对这些PTI_item进行itemize，将它们从解析树节点转化成真正意义的表达式树节点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olidFill>
                  <a:srgbClr val="404040"/>
                </a:solidFill>
                <a:sym typeface="+mn-ea"/>
              </a:rPr>
              <a:t>三、核心代码讲解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</a:t>
            </a:r>
            <a:r>
              <a:rPr lang="en-US" altLang="zh-CN" smtClean="0">
                <a:solidFill>
                  <a:srgbClr val="404040"/>
                </a:solidFill>
                <a:sym typeface="+mn-ea"/>
              </a:rPr>
              <a:t>item</a:t>
            </a:r>
            <a:r>
              <a:rPr lang="zh-CN" altLang="en-US" smtClean="0">
                <a:solidFill>
                  <a:srgbClr val="404040"/>
                </a:solidFill>
                <a:sym typeface="+mn-ea"/>
              </a:rPr>
              <a:t>语法树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377950"/>
            <a:ext cx="8492490" cy="4861560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I</a:t>
            </a:r>
            <a:r>
              <a:rPr lang="zh-CN" altLang="en-US" sz="1800"/>
              <a:t>tem（继承自Parse_tree_node）是用于表示条件表达式查询的结点（包括sub select），在其他AP引擎中条件表达式一般会表达成多叉结点树结构，Item组织关系逻辑上也是棵树。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一般条件表达式结点的分类是：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常量节点/值节点（对应Item_base_constant）：存储常量值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字段节点/列节点(对应Item_field)：存储列字段的相关元信息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函数计算节点（对应Item_func）：分为系统函数和UDF。系统函数指 +-*/ =&gt;&lt;等系统提供的基本函数型操作，也包含一些常用的函数，比如一些数学函数、加密函数等。有的其他AP引擎实现会将大部分的System func基于UDF实现。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逻辑计算节点(对应Item_cond)：主要是and、or、not等。这类函数可以看作是输入值为1个(not)或2个bool参数，返回值为bool的特殊函数。因此实现时也会基于函数计算节点去实现，但在表达式优化和计算时会另外看待。MySQL not实现在Item_func_not中。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聚合函数计算(对应Item_sum)：分为系统聚合函数和UDF(有的也叫UDAF)。系统聚合函数包括sum、count、avg、max、min等。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165100"/>
            <a:ext cx="4289425" cy="520700"/>
          </a:xfrm>
        </p:spPr>
        <p:txBody>
          <a:bodyPr/>
          <a:p>
            <a:r>
              <a:rPr lang="en-US" altLang="zh-CN"/>
              <a:t>ITEM</a:t>
            </a:r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7830185" cy="4253230"/>
          </a:xfrm>
        </p:spPr>
        <p:txBody>
          <a:bodyPr/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59690"/>
            <a:ext cx="5389245" cy="67462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165100"/>
            <a:ext cx="4289425" cy="520700"/>
          </a:xfrm>
        </p:spPr>
        <p:txBody>
          <a:bodyPr/>
          <a:p>
            <a:r>
              <a:rPr lang="en-US" altLang="zh-CN"/>
              <a:t>ITEM</a:t>
            </a:r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7830185" cy="4253230"/>
          </a:xfrm>
        </p:spPr>
        <p:txBody>
          <a:bodyPr/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655" y="1082675"/>
            <a:ext cx="9098915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165100"/>
            <a:ext cx="4289425" cy="520700"/>
          </a:xfrm>
        </p:spPr>
        <p:txBody>
          <a:bodyPr/>
          <a:p>
            <a:r>
              <a:rPr lang="en-US" altLang="zh-CN"/>
              <a:t>ITEM</a:t>
            </a:r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7830185" cy="4253230"/>
          </a:xfrm>
        </p:spPr>
        <p:txBody>
          <a:bodyPr/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175" y="60325"/>
            <a:ext cx="5645785" cy="67284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165100"/>
            <a:ext cx="4289425" cy="520700"/>
          </a:xfrm>
        </p:spPr>
        <p:txBody>
          <a:bodyPr/>
          <a:p>
            <a:r>
              <a:rPr lang="en-US" altLang="zh-CN"/>
              <a:t>ITEM</a:t>
            </a:r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7830185" cy="4253230"/>
          </a:xfrm>
        </p:spPr>
        <p:txBody>
          <a:bodyPr/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0" y="1678940"/>
            <a:ext cx="4375785" cy="35007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7830185" cy="4253230"/>
          </a:xfrm>
        </p:spPr>
        <p:txBody>
          <a:bodyPr/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" y="2278380"/>
            <a:ext cx="8412480" cy="165163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173990" y="165100"/>
            <a:ext cx="428942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/>
              <a:t>建链调用流程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989965"/>
            <a:ext cx="8517255" cy="1464310"/>
          </a:xfrm>
        </p:spPr>
        <p:txBody>
          <a:bodyPr/>
          <a:p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SELECT cur_date, ADDTIME(cur_date,'24:00:00') from tb100; </a:t>
            </a:r>
            <a:br>
              <a:rPr lang="zh-CN" altLang="en-US" sz="1800" smtClean="0">
                <a:solidFill>
                  <a:srgbClr val="404040"/>
                </a:solidFill>
                <a:sym typeface="+mn-ea"/>
              </a:rPr>
            </a:b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其中</a:t>
            </a:r>
            <a:r>
              <a:rPr lang="en-US" altLang="zh-CN" sz="1800" smtClean="0">
                <a:solidFill>
                  <a:srgbClr val="404040"/>
                </a:solidFill>
                <a:sym typeface="+mn-ea"/>
              </a:rPr>
              <a:t>ADDTIME</a:t>
            </a: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函数的</a:t>
            </a:r>
            <a:r>
              <a:rPr lang="en-US" altLang="zh-CN" sz="1800" smtClean="0">
                <a:solidFill>
                  <a:srgbClr val="404040"/>
                </a:solidFill>
                <a:sym typeface="+mn-ea"/>
              </a:rPr>
              <a:t>item</a:t>
            </a: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类为：class Item_func_add_time</a:t>
            </a:r>
            <a:br>
              <a:rPr lang="zh-CN" altLang="en-US" sz="1800" smtClean="0">
                <a:solidFill>
                  <a:srgbClr val="404040"/>
                </a:solidFill>
                <a:sym typeface="+mn-ea"/>
              </a:rPr>
            </a:b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在item_create.cc文件中的func_array数组中被统一调用，该数组中的函数是</a:t>
            </a:r>
            <a:r>
              <a:rPr lang="en-US" altLang="zh-CN" sz="1800" smtClean="0">
                <a:solidFill>
                  <a:srgbClr val="404040"/>
                </a:solidFill>
                <a:sym typeface="+mn-ea"/>
              </a:rPr>
              <a:t>MySQL</a:t>
            </a: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默认的通用函数定义。</a:t>
            </a:r>
            <a:br>
              <a:rPr lang="zh-CN" altLang="en-US" sz="1800" smtClean="0">
                <a:solidFill>
                  <a:srgbClr val="404040"/>
                </a:solidFill>
                <a:sym typeface="+mn-ea"/>
              </a:rPr>
            </a:b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该语句主要调用函数详细如下：</a:t>
            </a:r>
            <a:endParaRPr lang="zh-CN" altLang="en-US" sz="1800" smtClean="0">
              <a:solidFill>
                <a:srgbClr val="40404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2600325"/>
            <a:ext cx="8891905" cy="366395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156845" y="552768"/>
            <a:ext cx="8516938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73990" y="165100"/>
            <a:ext cx="428942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/>
              <a:t>ADDTIME</a:t>
            </a:r>
            <a:r>
              <a:rPr lang="zh-CN" altLang="en-US"/>
              <a:t>函数调用流程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989965"/>
            <a:ext cx="8517255" cy="1306195"/>
          </a:xfrm>
        </p:spPr>
        <p:txBody>
          <a:bodyPr/>
          <a:p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select c, cast(c as decimal(6,3)) from tb100;</a:t>
            </a:r>
            <a:br>
              <a:rPr lang="zh-CN" altLang="en-US" sz="1800" smtClean="0">
                <a:solidFill>
                  <a:srgbClr val="404040"/>
                </a:solidFill>
                <a:sym typeface="+mn-ea"/>
              </a:rPr>
            </a:b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其中</a:t>
            </a:r>
            <a:r>
              <a:rPr lang="en-US" altLang="zh-CN" sz="1800" smtClean="0">
                <a:solidFill>
                  <a:srgbClr val="404040"/>
                </a:solidFill>
                <a:sym typeface="+mn-ea"/>
              </a:rPr>
              <a:t>cast</a:t>
            </a: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函数的</a:t>
            </a:r>
            <a:r>
              <a:rPr lang="en-US" altLang="zh-CN" sz="1800" smtClean="0">
                <a:solidFill>
                  <a:srgbClr val="404040"/>
                </a:solidFill>
                <a:sym typeface="+mn-ea"/>
              </a:rPr>
              <a:t>ltem</a:t>
            </a: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类为：class Item_typecast_decimal</a:t>
            </a:r>
            <a:br>
              <a:rPr lang="zh-CN" altLang="en-US" sz="1800" smtClean="0">
                <a:solidFill>
                  <a:srgbClr val="404040"/>
                </a:solidFill>
                <a:sym typeface="+mn-ea"/>
              </a:rPr>
            </a:b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该函数与上面的</a:t>
            </a:r>
            <a:r>
              <a:rPr lang="en-US" altLang="zh-CN" sz="1800" smtClean="0">
                <a:solidFill>
                  <a:srgbClr val="404040"/>
                </a:solidFill>
                <a:sym typeface="+mn-ea"/>
              </a:rPr>
              <a:t>ADDTIME</a:t>
            </a: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函数不同，没有定义在</a:t>
            </a: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func_array数组中，而是在解析器中直接调用的</a:t>
            </a:r>
            <a:r>
              <a:rPr lang="zh-CN" altLang="en-US" sz="1800" smtClean="0">
                <a:solidFill>
                  <a:srgbClr val="404040"/>
                </a:solidFill>
                <a:sym typeface="+mn-ea"/>
              </a:rPr>
              <a:t>。该语句主要调用函数详细如下：</a:t>
            </a:r>
            <a:endParaRPr lang="zh-CN" altLang="en-US" sz="1800" smtClean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56845" y="552768"/>
            <a:ext cx="8516938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73990" y="165100"/>
            <a:ext cx="428942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/>
              <a:t>cast</a:t>
            </a:r>
            <a:r>
              <a:rPr lang="zh-CN" altLang="en-US"/>
              <a:t>函数调用流程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2448560"/>
            <a:ext cx="4488180" cy="883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3732530"/>
            <a:ext cx="6507480" cy="21107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1"/>
          <p:cNvSpPr>
            <a:spLocks noGrp="1"/>
          </p:cNvSpPr>
          <p:nvPr/>
        </p:nvSpPr>
        <p:spPr>
          <a:xfrm>
            <a:off x="156845" y="552768"/>
            <a:ext cx="8516938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73990" y="165100"/>
            <a:ext cx="428942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/>
              <a:t>cast</a:t>
            </a:r>
            <a:r>
              <a:rPr lang="zh-CN" altLang="en-US"/>
              <a:t>函数调用流程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495" y="553085"/>
            <a:ext cx="4525645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一、什么是MySQL函数？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1855" cy="4519930"/>
          </a:xfrm>
        </p:spPr>
        <p:txBody>
          <a:bodyPr/>
          <a:p>
            <a:pPr marL="0" indent="0">
              <a:buNone/>
            </a:pPr>
            <a:r>
              <a:rPr lang="en-US" smtClean="0">
                <a:solidFill>
                  <a:srgbClr val="404040"/>
                </a:solidFill>
                <a:sym typeface="+mn-ea"/>
              </a:rPr>
              <a:t>     </a:t>
            </a:r>
            <a:r>
              <a:rPr lang="zh-CN" altLang="en-US" sz="2000" smtClean="0">
                <a:solidFill>
                  <a:srgbClr val="404040"/>
                </a:solidFill>
                <a:sym typeface="+mn-ea"/>
              </a:rPr>
              <a:t>回顾</a:t>
            </a:r>
            <a:r>
              <a:rPr lang="en-US" sz="2000" smtClean="0">
                <a:solidFill>
                  <a:srgbClr val="404040"/>
                </a:solidFill>
                <a:sym typeface="+mn-ea"/>
              </a:rPr>
              <a:t>C语言函数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     1）main函数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	      </a:t>
            </a:r>
            <a:r>
              <a:rPr lang="zh-CN" altLang="en-US" sz="1800">
                <a:sym typeface="+mn-ea"/>
              </a:rPr>
              <a:t>程序中的主函数，入口函数，不可或缺；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     2</a:t>
            </a:r>
            <a:r>
              <a:rPr lang="en-US" altLang="zh-CN" sz="2000">
                <a:sym typeface="+mn-ea"/>
              </a:rPr>
              <a:t>)  </a:t>
            </a:r>
            <a:r>
              <a:rPr lang="zh-CN" altLang="en-US" sz="2000">
                <a:sym typeface="+mn-ea"/>
              </a:rPr>
              <a:t>自定义函数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   </a:t>
            </a:r>
            <a:r>
              <a:rPr lang="zh-CN" altLang="en-US" sz="1800">
                <a:sym typeface="+mn-ea"/>
              </a:rPr>
              <a:t>           程序员自己定义自己实现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		         return_type function_name( parameter list 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			 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			    body of the function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			 }</a:t>
            </a:r>
            <a:r>
              <a:rPr lang="zh-CN" altLang="en-US" sz="2000">
                <a:sym typeface="+mn-ea"/>
              </a:rPr>
              <a:t>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	      3</a:t>
            </a:r>
            <a:r>
              <a:rPr lang="en-US" altLang="zh-CN" sz="2000">
                <a:sym typeface="+mn-ea"/>
              </a:rPr>
              <a:t>) </a:t>
            </a:r>
            <a:r>
              <a:rPr lang="zh-CN" altLang="en-US" sz="2000">
                <a:sym typeface="+mn-ea"/>
              </a:rPr>
              <a:t>内置函数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		    </a:t>
            </a:r>
            <a:r>
              <a:rPr lang="zh-CN" altLang="en-US" sz="1800">
                <a:sym typeface="+mn-ea"/>
              </a:rPr>
              <a:t> 无需程序员自己定义编写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		      例如：strcpy，strlen等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chemeClr val="bg1"/>
                </a:solidFill>
              </a:rPr>
              <a:t>谢谢</a:t>
            </a:r>
            <a:r>
              <a:rPr lang="zh-CN" altLang="en-US" sz="4800" dirty="0" smtClean="0"/>
              <a:t>！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一、什么是MySQL函数？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504555" cy="4253230"/>
          </a:xfrm>
        </p:spPr>
        <p:txBody>
          <a:bodyPr/>
          <a:p>
            <a:pPr marL="0" indent="0">
              <a:buNone/>
            </a:pPr>
            <a:r>
              <a:rPr lang="en-US" altLang="zh-CN" sz="2400"/>
              <a:t>MySQL</a:t>
            </a:r>
            <a:r>
              <a:rPr lang="zh-CN" altLang="en-US" sz="2400"/>
              <a:t>函数</a:t>
            </a:r>
            <a:r>
              <a:rPr lang="en-US" altLang="zh-CN" sz="2400"/>
              <a:t>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MySQL函数是MySQL数据库提供的内部函数的集合。	MySQL数据库中提供了很丰富的函数，包括数学函数、字符串函数、日期和时间函数、条件判断函数、系统信息函数、加密函数、格式化函数等。通过这些函数，可以简化用户的操作，更加方便的处理数据。</a:t>
            </a:r>
            <a:endParaRPr lang="en-US" altLang="zh-CN"/>
          </a:p>
          <a:p>
            <a:pPr marL="0" indent="0">
              <a:buNone/>
            </a:pPr>
            <a:r>
              <a:rPr lang="zh-CN" altLang="en-US" sz="2000"/>
              <a:t>              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一、什么是MySQL函数？</a:t>
            </a:r>
            <a:br>
              <a:rPr lang="zh-CN" altLang="en-US"/>
            </a:br>
            <a:r>
              <a:rPr lang="zh-CN" altLang="en-US"/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MySQL函数和</a:t>
            </a:r>
            <a:r>
              <a:rPr lang="en-US" altLang="zh-CN">
                <a:solidFill>
                  <a:schemeClr val="tx1"/>
                </a:solidFill>
                <a:effectLst/>
                <a:sym typeface="+mn-ea"/>
              </a:rPr>
              <a:t>C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语言函数相同和不同点</a:t>
            </a:r>
            <a:endParaRPr lang="zh-CN" altLang="en-US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1855" cy="425323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             1</a:t>
            </a:r>
            <a:r>
              <a:rPr lang="en-US" altLang="zh-CN" sz="2400"/>
              <a:t>)  </a:t>
            </a:r>
            <a:r>
              <a:rPr lang="zh-CN" altLang="en-US" sz="2400"/>
              <a:t>MySQL函数没有主函数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         </a:t>
            </a:r>
            <a:r>
              <a:rPr lang="zh-CN" altLang="en-US" sz="2400">
                <a:sym typeface="+mn-ea"/>
              </a:rPr>
              <a:t>MySQL函数可直接在</a:t>
            </a:r>
            <a:r>
              <a:rPr lang="en-US" altLang="zh-CN" sz="2400">
                <a:sym typeface="+mn-ea"/>
              </a:rPr>
              <a:t>SQL</a:t>
            </a:r>
            <a:r>
              <a:rPr lang="zh-CN" altLang="en-US" sz="2400">
                <a:sym typeface="+mn-ea"/>
              </a:rPr>
              <a:t>语句中使用，无须通过编译指  定主函数进行处理；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      2</a:t>
            </a:r>
            <a:r>
              <a:rPr lang="en-US" altLang="zh-CN" sz="2400"/>
              <a:t>)  </a:t>
            </a:r>
            <a:r>
              <a:rPr lang="zh-CN" altLang="en-US" sz="2400"/>
              <a:t>MySQL也可自定义函数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    create function 函数名([参数列表]) returns 数据类型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begin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 sql语句;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 return 值;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end;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一、什么是MySQL函数？</a:t>
            </a:r>
            <a:br>
              <a:rPr lang="zh-CN" altLang="en-US" sz="2800" smtClean="0">
                <a:solidFill>
                  <a:srgbClr val="404040"/>
                </a:solidFill>
                <a:sym typeface="+mn-ea"/>
              </a:rPr>
            </a:br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     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MySQL函数和</a:t>
            </a:r>
            <a:r>
              <a:rPr lang="en-US" altLang="zh-CN">
                <a:solidFill>
                  <a:schemeClr val="tx1"/>
                </a:solidFill>
                <a:effectLst/>
                <a:sym typeface="+mn-ea"/>
              </a:rPr>
              <a:t>C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语言函数相同和不同点</a:t>
            </a:r>
            <a:br>
              <a:rPr lang="zh-CN" altLang="en-US">
                <a:solidFill>
                  <a:schemeClr val="tx1"/>
                </a:solidFill>
                <a:effectLst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492490" cy="4253230"/>
          </a:xfrm>
        </p:spPr>
        <p:txBody>
          <a:bodyPr/>
          <a:p>
            <a:pPr marL="0" indent="0">
              <a:buNone/>
            </a:pPr>
            <a:r>
              <a:rPr lang="en-US" altLang="zh-CN" sz="2400"/>
              <a:t>  </a:t>
            </a:r>
            <a:r>
              <a:rPr lang="zh-CN" altLang="en-US" sz="2400"/>
              <a:t>MySQL也有内置函数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     MySQL内部已经实现的函数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例如：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DATE_ADD(date,INTERVAL expr type) 日期增加一个时间段INTERVAL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			 DATE_SUB(date,INTERVAL expr type) 日期减少一个时间段INTERVAL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MOD(N,M )  取模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ROUND(X,D) 四舍五入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等等 很多；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一、什么是MySQL函数？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MySQL函数和</a:t>
            </a:r>
            <a:r>
              <a:rPr lang="en-US" altLang="zh-CN">
                <a:solidFill>
                  <a:schemeClr val="tx1"/>
                </a:solidFill>
                <a:effectLst/>
                <a:sym typeface="+mn-ea"/>
              </a:rPr>
              <a:t>C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语言函数相同和不同点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1785" y="1600200"/>
            <a:ext cx="8538845" cy="425323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C语言的流程控制关键字，在MySQL中也可是函数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      IF(expr1,expr2,expr3)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 如果expr1是TRUE，则IF()的返回值为expr2;否则返回值则为expr3;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 CASE WHEN [condition] THEN result [WHEN[condition] THEN result ……] [ELSE result] END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	  当满足条件condition时，返回对应的result，否则返回ELSE后的result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olidFill>
                  <a:srgbClr val="404040"/>
                </a:solidFill>
                <a:sym typeface="+mn-ea"/>
              </a:rPr>
              <a:t>一、</a:t>
            </a:r>
            <a:r>
              <a:rPr lang="zh-CN" altLang="en-US" sz="2800" smtClean="0">
                <a:solidFill>
                  <a:srgbClr val="404040"/>
                </a:solidFill>
                <a:sym typeface="+mn-ea"/>
              </a:rPr>
              <a:t>什么是MySQL函数？</a:t>
            </a:r>
            <a:br>
              <a:rPr lang="zh-CN" altLang="en-US" smtClean="0">
                <a:solidFill>
                  <a:srgbClr val="404040"/>
                </a:solidFill>
                <a:sym typeface="+mn-ea"/>
              </a:rPr>
            </a:br>
            <a:r>
              <a:rPr lang="zh-CN" altLang="en-US" smtClean="0">
                <a:solidFill>
                  <a:srgbClr val="404040"/>
                </a:solidFill>
                <a:sym typeface="+mn-ea"/>
              </a:rPr>
              <a:t>         内置函数</a:t>
            </a:r>
            <a:r>
              <a:rPr lang="zh-CN">
                <a:solidFill>
                  <a:schemeClr val="tx1"/>
                </a:solidFill>
                <a:effectLst/>
                <a:sym typeface="+mn-ea"/>
              </a:rPr>
              <a:t>示例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sz="half" idx="1"/>
          </p:nvPr>
        </p:nvGraphicFramePr>
        <p:xfrm>
          <a:off x="1311910" y="1703705"/>
          <a:ext cx="5605145" cy="379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625340" imgH="3550920" progId="Paint.Picture">
                  <p:embed/>
                </p:oleObj>
              </mc:Choice>
              <mc:Fallback>
                <p:oleObj name="" r:id="rId1" imgW="4625340" imgH="355092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1910" y="1703705"/>
                        <a:ext cx="5605145" cy="379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ZTE-机密-4X3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正文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5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5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封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ZTE-机密-4X3</Template>
  <TotalTime>0</TotalTime>
  <Words>5212</Words>
  <Application>WPS 演示</Application>
  <PresentationFormat>全屏显示(4:3)</PresentationFormat>
  <Paragraphs>280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40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Heiti SC Light</vt:lpstr>
      <vt:lpstr>微软雅黑</vt:lpstr>
      <vt:lpstr>Times</vt:lpstr>
      <vt:lpstr>Calibri</vt:lpstr>
      <vt:lpstr>Arial Unicode MS</vt:lpstr>
      <vt:lpstr>Times New Roman</vt:lpstr>
      <vt:lpstr>ZTE-机密-4X3</vt:lpstr>
      <vt:lpstr>目录</vt:lpstr>
      <vt:lpstr>正文</vt:lpstr>
      <vt:lpstr>封底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MySQL函数执行流程</vt:lpstr>
      <vt:lpstr>目 录</vt:lpstr>
      <vt:lpstr>目 录</vt:lpstr>
      <vt:lpstr>一、什么是MySQL函数？ </vt:lpstr>
      <vt:lpstr>一、什么是MySQL函数？</vt:lpstr>
      <vt:lpstr>一、什么是MySQL函数？           MySQL函数和C语言函数相同和不同点</vt:lpstr>
      <vt:lpstr>一、什么是MySQL函数？      MySQL函数和C语言函数相同和不同点 </vt:lpstr>
      <vt:lpstr>一、什么是MySQL函数？      MySQL函数和C语言函数相同和不同点</vt:lpstr>
      <vt:lpstr>一、什么是MySQL函数？          内置函数示例 </vt:lpstr>
      <vt:lpstr>一、什么是MySQL函数？          流程控制函数示例</vt:lpstr>
      <vt:lpstr>二、源码调试查询函数执行流程          调试工具</vt:lpstr>
      <vt:lpstr>二、源码调试查询函数执行流程          基本调试步骤方法 </vt:lpstr>
      <vt:lpstr>二、源码调试查询函数执行流程          常用调试命令</vt:lpstr>
      <vt:lpstr>二、源码调试查询函数执行流程          max函数示例 </vt:lpstr>
      <vt:lpstr>二、源码调试查询函数执行流程          max函数示例</vt:lpstr>
      <vt:lpstr>二、源码调试查询函数执行流程           </vt:lpstr>
      <vt:lpstr>二、源码调试查询函数执行流程</vt:lpstr>
      <vt:lpstr>二、源码调试查询函数执行流程 </vt:lpstr>
      <vt:lpstr>二、源码调试查询函数执行流程 </vt:lpstr>
      <vt:lpstr>二、源码调试查询函数执行流程</vt:lpstr>
      <vt:lpstr>二、源码调试查询函数执行流程 </vt:lpstr>
      <vt:lpstr>二、源码调试查询函数执行流程</vt:lpstr>
      <vt:lpstr>二、源码调试查询函数执行流程 </vt:lpstr>
      <vt:lpstr>二、源码调试查询函数执行流程 </vt:lpstr>
      <vt:lpstr>三、核心代码讲解          YACC解析</vt:lpstr>
      <vt:lpstr>三、核心代码讲解          YACC解析 </vt:lpstr>
      <vt:lpstr>三、核心代码讲解          YACC解析</vt:lpstr>
      <vt:lpstr>三、核心代码讲解          YACC解析 </vt:lpstr>
      <vt:lpstr>三、核心代码讲解          item语法树</vt:lpstr>
      <vt:lpstr>三、核心代码讲解          item语法树 </vt:lpstr>
      <vt:lpstr>三、核心代码讲解          item语法树</vt:lpstr>
      <vt:lpstr> </vt:lpstr>
      <vt:lpstr>ITEM关系图</vt:lpstr>
      <vt:lpstr>ITEM关系图</vt:lpstr>
      <vt:lpstr>ITEM关系图</vt:lpstr>
      <vt:lpstr> </vt:lpstr>
      <vt:lpstr>SELECT cur_date, ADDTIME(cur_date,'24:00:00') from tb100;  其中ADDTIME函数类型定义在item_create.cc文件中的func_array数组中，该数组中的函数是MySQL默认的通用函数定义。 该语句主要调用函数详细如下：</vt:lpstr>
      <vt:lpstr>SELECT cur_date, ADDTIME(cur_date,'24:00:00') from tb100;  其中ADDTIME函数类型定义在item_create.cc文件中的func_array数组中，该数组中的函数是MySQL默认的通用函数定义。 该语句主要调用函数详细如下：</vt:lpstr>
      <vt:lpstr>select c, cast(c as decimal(6,3)) from tb100; 其中cast函数的ltem类为：class Item_typecast_decimal 该函数与上面的ADDTIME函数不同，没有定义在func_array数组中，而是在解析器中直接调用的。该语句主要调用函数详细如下：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113</cp:revision>
  <dcterms:created xsi:type="dcterms:W3CDTF">2015-08-10T08:42:00Z</dcterms:created>
  <dcterms:modified xsi:type="dcterms:W3CDTF">2021-10-27T11:48:19Z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