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64" r:id="rId3"/>
    <p:sldId id="263" r:id="rId5"/>
    <p:sldId id="257" r:id="rId6"/>
    <p:sldId id="267" r:id="rId7"/>
    <p:sldId id="266" r:id="rId8"/>
    <p:sldId id="268" r:id="rId9"/>
    <p:sldId id="270" r:id="rId10"/>
    <p:sldId id="271" r:id="rId11"/>
    <p:sldId id="274" r:id="rId12"/>
    <p:sldId id="269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5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EB"/>
    <a:srgbClr val="6A4D43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5"/>
        <p:guide pos="3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6.xml"/><Relationship Id="rId7" Type="http://schemas.openxmlformats.org/officeDocument/2006/relationships/slide" Target="slide14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5.xml"/><Relationship Id="rId3" Type="http://schemas.openxmlformats.org/officeDocument/2006/relationships/slide" Target="slide11.xml"/><Relationship Id="rId2" Type="http://schemas.openxmlformats.org/officeDocument/2006/relationships/slide" Target="slide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2760000">
            <a:off x="-1958530" y="2224459"/>
            <a:ext cx="16363942" cy="2575560"/>
            <a:chOff x="-3052" y="3319"/>
            <a:chExt cx="25770" cy="4056"/>
          </a:xfrm>
          <a:solidFill>
            <a:srgbClr val="6A4D43">
              <a:alpha val="60000"/>
            </a:srgbClr>
          </a:solidFill>
        </p:grpSpPr>
        <p:sp>
          <p:nvSpPr>
            <p:cNvPr id="6" name="矩形 5"/>
            <p:cNvSpPr/>
            <p:nvPr/>
          </p:nvSpPr>
          <p:spPr>
            <a:xfrm rot="9720000">
              <a:off x="-1276" y="3427"/>
              <a:ext cx="21691" cy="3948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dk1">
                    <a:alpha val="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0520000">
              <a:off x="-3052" y="3319"/>
              <a:ext cx="25770" cy="392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dk1">
                    <a:alpha val="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 rot="1680000">
            <a:off x="-1524000" y="2676525"/>
            <a:ext cx="14958060" cy="1251585"/>
          </a:xfrm>
          <a:solidFill>
            <a:srgbClr val="6A4D43">
              <a:alpha val="50000"/>
            </a:srgbClr>
          </a:solidFill>
        </p:spPr>
        <p:txBody>
          <a:bodyPr lIns="101600" tIns="38100" rIns="25400" bIns="38100" anchor="t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kern="1200" cap="none" spc="600" normalizeH="0" baseline="0" noProof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Chiller" panose="04020404031007020602" charset="0"/>
              </a:rPr>
              <a:t>简单五子棋</a:t>
            </a:r>
            <a:r>
              <a:rPr kumimoji="0" lang="en-US" altLang="zh-CN" sz="8000" b="1" i="0" u="none" strike="noStrike" kern="1200" cap="none" spc="600" normalizeH="0" baseline="0" noProof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Chiller" panose="04020404031007020602" charset="0"/>
                <a:ea typeface="楷体" panose="02010609060101010101" charset="-122"/>
                <a:cs typeface="Chiller" panose="04020404031007020602" charset="0"/>
              </a:rPr>
              <a:t>AI</a:t>
            </a:r>
            <a:r>
              <a:rPr kumimoji="0" lang="zh-CN" altLang="en-US" sz="8000" b="1" i="0" u="none" strike="noStrike" kern="1200" cap="none" spc="600" normalizeH="0" baseline="0" noProof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华文行楷" panose="02010800040101010101" charset="-122"/>
                <a:ea typeface="华文行楷" panose="02010800040101010101" charset="-122"/>
                <a:cs typeface="Chiller" panose="04020404031007020602" charset="0"/>
              </a:rPr>
              <a:t>设计</a:t>
            </a:r>
            <a:endParaRPr kumimoji="0" lang="zh-CN" altLang="en-US" sz="8000" b="1" i="0" u="none" strike="noStrike" kern="1200" cap="none" spc="600" normalizeH="0" baseline="0" noProof="1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华文行楷" panose="02010800040101010101" charset="-122"/>
              <a:ea typeface="华文行楷" panose="02010800040101010101" charset="-122"/>
              <a:cs typeface="Chiller" panose="0402040403100702060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925" y="6162675"/>
            <a:ext cx="444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charset="0"/>
                <a:ea typeface="微软雅黑" panose="020B0503020204020204" charset="-122"/>
                <a:cs typeface="Georgia" panose="02040502050405020303" charset="0"/>
              </a:rPr>
              <a:t> </a:t>
            </a:r>
            <a:r>
              <a:rPr lang="en-US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cs typeface="Georgia" panose="02040502050405020303" charset="0"/>
              </a:rPr>
              <a:t>PB21010452 </a:t>
            </a:r>
            <a:r>
              <a:rPr lang="zh-CN" altLang="en-US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cs typeface="Georgia" panose="02040502050405020303" charset="0"/>
              </a:rPr>
              <a:t>肖羿</a:t>
            </a:r>
            <a:endParaRPr lang="zh-CN" altLang="en-US" noProof="1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  <a:cs typeface="Georgia" panose="020405020504050203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设计算法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43425" y="569595"/>
            <a:ext cx="2878455" cy="1066165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2" y="2681"/>
              <a:ext cx="5103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参数调整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02230" y="2682875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调整各种参数，相互对战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0060" y="3351530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估价函数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搜索深度和广度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对弈测试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49387" y="581660"/>
            <a:ext cx="3836678" cy="1066267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3" y="2682"/>
              <a:ext cx="5066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对弈参与者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65095" y="1609725"/>
            <a:ext cx="461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·AI_ckj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2925" y="2134235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单步决策</a:t>
            </a:r>
            <a:r>
              <a:rPr lang="en-US" altLang="zh-CN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由</a:t>
            </a:r>
            <a:r>
              <a:rPr lang="en-US" altLang="zh-CN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ckj</a:t>
            </a:r>
            <a:r>
              <a:rPr lang="zh-CN" alt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同学提供</a:t>
            </a:r>
            <a:r>
              <a:rPr lang="en-US" altLang="zh-CN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000" b="1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5095" y="2593340"/>
            <a:ext cx="461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·AI_0</a:t>
            </a:r>
            <a:endParaRPr lang="en-US" alt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82925" y="3113405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估价函数单步决策</a:t>
            </a:r>
            <a:endParaRPr lang="zh-CN" altLang="en-US" sz="3000" b="1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59380" y="3594735"/>
            <a:ext cx="461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·AI_1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7210" y="4119245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深度搜索预言决策</a:t>
            </a:r>
            <a:endParaRPr lang="zh-CN" altLang="en-US" sz="3000" b="1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9380" y="4578350"/>
            <a:ext cx="461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·Human_0</a:t>
            </a:r>
            <a:endParaRPr lang="en-US" alt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77210" y="5098415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本人</a:t>
            </a:r>
            <a:endParaRPr lang="zh-CN" altLang="en-US" sz="3000" b="1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对弈测试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660516" y="581660"/>
            <a:ext cx="5329179" cy="1066271"/>
            <a:chOff x="11735" y="2246"/>
            <a:chExt cx="5964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735" y="2681"/>
              <a:ext cx="5963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 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参数调整</a:t>
              </a: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-AI_0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攻防比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pic>
        <p:nvPicPr>
          <p:cNvPr id="3" name="图片 2" descr="C:\Users\xingling\Desktop\开发\AI\简单五子棋AI设计\resource\PK.pngP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14633" y="1651635"/>
            <a:ext cx="1979930" cy="976630"/>
          </a:xfrm>
          <a:prstGeom prst="rect">
            <a:avLst/>
          </a:prstGeom>
        </p:spPr>
      </p:pic>
      <p:pic>
        <p:nvPicPr>
          <p:cNvPr id="4" name="图片 3" descr="AI_ck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70" y="1651635"/>
            <a:ext cx="659130" cy="976630"/>
          </a:xfrm>
          <a:prstGeom prst="rect">
            <a:avLst/>
          </a:prstGeom>
        </p:spPr>
      </p:pic>
      <p:pic>
        <p:nvPicPr>
          <p:cNvPr id="5" name="图片 4" descr="AI_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70" y="1651635"/>
            <a:ext cx="721360" cy="977265"/>
          </a:xfrm>
          <a:prstGeom prst="rect">
            <a:avLst/>
          </a:prstGeom>
        </p:spPr>
      </p:pic>
      <p:pic>
        <p:nvPicPr>
          <p:cNvPr id="6" name="图片 5" descr="C:\Users\xingling\Desktop\开发\AI\简单五子棋AI设计\resource\攻防比_1.png攻防比_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31440" y="2682240"/>
            <a:ext cx="3662045" cy="3032125"/>
          </a:xfrm>
          <a:prstGeom prst="rect">
            <a:avLst/>
          </a:prstGeom>
        </p:spPr>
      </p:pic>
      <p:pic>
        <p:nvPicPr>
          <p:cNvPr id="11" name="图片 10" descr="C:\Users\xingling\Desktop\开发\AI\简单五子棋AI设计\resource\攻防比_2.png攻防比_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287135" y="2683510"/>
            <a:ext cx="3545205" cy="30333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对弈测试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73124" y="581660"/>
            <a:ext cx="5640602" cy="1066305"/>
            <a:chOff x="11736" y="2246"/>
            <a:chExt cx="5976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841" y="2681"/>
              <a:ext cx="5871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参数调整</a:t>
              </a: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-AI_1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搜索范围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pic>
        <p:nvPicPr>
          <p:cNvPr id="3" name="图片 2" descr="C:\Users\xingling\Desktop\开发\AI\简单五子棋AI设计\resource\PK.pngP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14633" y="1651635"/>
            <a:ext cx="1979930" cy="976630"/>
          </a:xfrm>
          <a:prstGeom prst="rect">
            <a:avLst/>
          </a:prstGeom>
        </p:spPr>
      </p:pic>
      <p:pic>
        <p:nvPicPr>
          <p:cNvPr id="4" name="图片 3" descr="AI_ck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70" y="1651635"/>
            <a:ext cx="659130" cy="976630"/>
          </a:xfrm>
          <a:prstGeom prst="rect">
            <a:avLst/>
          </a:prstGeom>
        </p:spPr>
      </p:pic>
      <p:pic>
        <p:nvPicPr>
          <p:cNvPr id="5" name="图片 4" descr="C:\Users\xingling\Desktop\开发\AI\简单五子棋AI设计\resource\AI_1.pngAI_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68570" y="1651318"/>
            <a:ext cx="721360" cy="976630"/>
          </a:xfrm>
          <a:prstGeom prst="rect">
            <a:avLst/>
          </a:prstGeom>
        </p:spPr>
      </p:pic>
      <p:pic>
        <p:nvPicPr>
          <p:cNvPr id="6" name="图片 5" descr="C:\Users\xingling\Desktop\开发\AI\简单五子棋AI设计\resource\搜索范围_1.png搜索范围_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31440" y="2682558"/>
            <a:ext cx="3662045" cy="3031490"/>
          </a:xfrm>
          <a:prstGeom prst="rect">
            <a:avLst/>
          </a:prstGeom>
        </p:spPr>
      </p:pic>
      <p:pic>
        <p:nvPicPr>
          <p:cNvPr id="11" name="图片 10" descr="C:\Users\xingling\Desktop\开发\AI\简单五子棋AI设计\resource\搜索范围_2.png搜索范围_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285865" y="2682875"/>
            <a:ext cx="3670300" cy="30384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数据分析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43425" y="569595"/>
            <a:ext cx="2878455" cy="1066165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2" y="2681"/>
              <a:ext cx="5103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参数调整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02230" y="2682875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面向敌人升级（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调参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0060" y="3351530"/>
            <a:ext cx="8693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泛用性低</a:t>
            </a:r>
            <a:endParaRPr lang="zh-CN" altLang="en-US" sz="30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敌人稍微动一动（随机微扰）就完蛋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对弈测试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881245" y="569595"/>
            <a:ext cx="2878455" cy="1066165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2" y="2681"/>
              <a:ext cx="4819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 AI</a:t>
              </a:r>
              <a:r>
                <a:rPr 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对弈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pic>
        <p:nvPicPr>
          <p:cNvPr id="3" name="图片 2" descr="C:\Users\xingling\Desktop\开发\AI\简单五子棋AI设计\resource\PK.pngP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14633" y="1651635"/>
            <a:ext cx="1979930" cy="976630"/>
          </a:xfrm>
          <a:prstGeom prst="rect">
            <a:avLst/>
          </a:prstGeom>
        </p:spPr>
      </p:pic>
      <p:pic>
        <p:nvPicPr>
          <p:cNvPr id="5" name="图片 4" descr="C:\Users\xingling\Desktop\开发\AI\简单五子棋AI设计\resource\AI_1.pngAI_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68570" y="1651318"/>
            <a:ext cx="721360" cy="976630"/>
          </a:xfrm>
          <a:prstGeom prst="rect">
            <a:avLst/>
          </a:prstGeom>
        </p:spPr>
      </p:pic>
      <p:pic>
        <p:nvPicPr>
          <p:cNvPr id="6" name="图片 5" descr="AI对弈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155" y="2684145"/>
            <a:ext cx="3649980" cy="3021965"/>
          </a:xfrm>
          <a:prstGeom prst="rect">
            <a:avLst/>
          </a:prstGeom>
        </p:spPr>
      </p:pic>
      <p:pic>
        <p:nvPicPr>
          <p:cNvPr id="9" name="图片 8" descr="AI对弈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135" y="2684145"/>
            <a:ext cx="3651250" cy="3023235"/>
          </a:xfrm>
          <a:prstGeom prst="rect">
            <a:avLst/>
          </a:prstGeom>
        </p:spPr>
      </p:pic>
      <p:pic>
        <p:nvPicPr>
          <p:cNvPr id="11" name="图片 10" descr="AI_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320" y="1651635"/>
            <a:ext cx="721360" cy="9772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数据分析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43425" y="569595"/>
            <a:ext cx="2878455" cy="1066165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2" y="2681"/>
              <a:ext cx="5103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 AI</a:t>
              </a:r>
              <a:r>
                <a:rPr 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对弈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02230" y="2682875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水平相近、平局居多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0060" y="3351530"/>
            <a:ext cx="86931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推测原因：</a:t>
            </a:r>
            <a:endParaRPr lang="zh-CN" altLang="en-US" sz="30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估价函数参数设置对强度影响较大</a:t>
            </a:r>
            <a:endParaRPr lang="zh-CN" altLang="en-US" sz="30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两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AI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估价函数同源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对弈测试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881245" y="569595"/>
            <a:ext cx="2878455" cy="1066165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2" y="2681"/>
              <a:ext cx="4819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人机对弈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pic>
        <p:nvPicPr>
          <p:cNvPr id="4" name="图片 3" descr="人机对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35" y="2411730"/>
            <a:ext cx="6533515" cy="3350260"/>
          </a:xfrm>
          <a:prstGeom prst="rect">
            <a:avLst/>
          </a:prstGeom>
        </p:spPr>
      </p:pic>
      <p:pic>
        <p:nvPicPr>
          <p:cNvPr id="12" name="图片 11" descr="C:\Users\xingling\Desktop\开发\AI\简单五子棋AI设计\resource\PK.pngPK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85160" y="4747260"/>
            <a:ext cx="1829435" cy="902335"/>
          </a:xfrm>
          <a:prstGeom prst="rect">
            <a:avLst/>
          </a:prstGeom>
        </p:spPr>
      </p:pic>
      <p:pic>
        <p:nvPicPr>
          <p:cNvPr id="13" name="图片 12" descr="C:\Users\xingling\Desktop\开发\AI\简单五子棋AI设计\resource\AI_1.pngAI_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2455" y="4746625"/>
            <a:ext cx="666750" cy="902970"/>
          </a:xfrm>
          <a:prstGeom prst="rect">
            <a:avLst/>
          </a:prstGeom>
        </p:spPr>
      </p:pic>
      <p:pic>
        <p:nvPicPr>
          <p:cNvPr id="14" name="图片 13" descr="Player_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40" y="4747260"/>
            <a:ext cx="934085" cy="900430"/>
          </a:xfrm>
          <a:prstGeom prst="rect">
            <a:avLst/>
          </a:prstGeom>
        </p:spPr>
      </p:pic>
      <p:pic>
        <p:nvPicPr>
          <p:cNvPr id="18" name="图片 17" descr="C:\Users\xingling\Desktop\开发\AI\简单五子棋AI设计\resource\PK.pngPK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85160" y="3636010"/>
            <a:ext cx="1829435" cy="902335"/>
          </a:xfrm>
          <a:prstGeom prst="rect">
            <a:avLst/>
          </a:prstGeom>
        </p:spPr>
      </p:pic>
      <p:pic>
        <p:nvPicPr>
          <p:cNvPr id="19" name="图片 18" descr="C:\Users\xingling\Desktop\开发\AI\简单五子棋AI设计\resource\AI_0.pngAI_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132455" y="3635693"/>
            <a:ext cx="666750" cy="902335"/>
          </a:xfrm>
          <a:prstGeom prst="rect">
            <a:avLst/>
          </a:prstGeom>
        </p:spPr>
      </p:pic>
      <p:pic>
        <p:nvPicPr>
          <p:cNvPr id="21" name="图片 20" descr="Player_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40" y="3636010"/>
            <a:ext cx="934085" cy="9004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数据分析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43425" y="569595"/>
            <a:ext cx="2878455" cy="1066165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2" y="2681"/>
              <a:ext cx="5103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人机</a:t>
              </a:r>
              <a:r>
                <a:rPr 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对弈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02230" y="2682875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水平提升明显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0060" y="3351530"/>
            <a:ext cx="86931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玩家思考方式</a:t>
            </a:r>
            <a:r>
              <a:rPr 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较复杂，并非单一的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单步决策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endParaRPr lang="en-US" altLang="zh-CN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8580" y="4100830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可信度低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6410" y="4769485"/>
            <a:ext cx="86931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受限于数据获取难度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总结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2230" y="1584960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棋类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对弈算法的一般性</a:t>
            </a:r>
            <a:endParaRPr lang="zh-CN" altLang="en-US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0060" y="2253615"/>
            <a:ext cx="86931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估价函数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+ 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对抗搜索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→ 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最优走法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8580" y="2966720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仍有改进空间</a:t>
            </a:r>
            <a:endParaRPr lang="zh-CN" altLang="en-US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6410" y="3635375"/>
            <a:ext cx="86931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录入开局谱、残局谱</a:t>
            </a:r>
            <a:endParaRPr lang="zh-CN" altLang="en-US" sz="30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与较强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AI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对弈，寻找最佳估价函数参数方案</a:t>
            </a:r>
            <a:endParaRPr lang="zh-CN" altLang="en-US" sz="30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优化复杂度（搜索范围冗杂）</a:t>
            </a:r>
            <a:endParaRPr lang="zh-CN" altLang="en-US" sz="30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3000" b="1" u="sng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……</a:t>
            </a:r>
            <a:endParaRPr lang="en-US" altLang="zh-CN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282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6" name="泪滴形 5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5" name="泪滴形 4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2915" y="986155"/>
            <a:ext cx="2047875" cy="647700"/>
          </a:xfrm>
        </p:spPr>
        <p:txBody>
          <a:bodyPr>
            <a:normAutofit fontScale="90000"/>
          </a:bodyPr>
          <a:p>
            <a:r>
              <a:rPr lang="zh-CN" altLang="en-US" sz="6665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目录</a:t>
            </a:r>
            <a:endParaRPr lang="zh-CN" altLang="en-US" sz="6665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66060" y="3793490"/>
            <a:ext cx="3785870" cy="1971675"/>
            <a:chOff x="11737" y="2246"/>
            <a:chExt cx="5962" cy="3105"/>
          </a:xfrm>
        </p:grpSpPr>
        <p:sp>
          <p:nvSpPr>
            <p:cNvPr id="42" name="圆角矩形 41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403" y="2682"/>
              <a:ext cx="5066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lnSpc>
                  <a:spcPct val="180000"/>
                </a:lnSpc>
                <a:buFont typeface="Arial" panose="020B0604020202020204" pitchFamily="34" charset="0"/>
                <a:buChar char="•"/>
              </a:pPr>
              <a:r>
                <a:rPr lang="zh-CN" altLang="en-US" sz="4000">
                  <a:solidFill>
                    <a:srgbClr val="FCF2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对弈测试</a:t>
              </a:r>
              <a:endParaRPr lang="zh-CN" altLang="en-US" sz="4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433945" y="3793490"/>
            <a:ext cx="3785870" cy="1971675"/>
            <a:chOff x="11737" y="2246"/>
            <a:chExt cx="5962" cy="3105"/>
          </a:xfrm>
        </p:grpSpPr>
        <p:sp>
          <p:nvSpPr>
            <p:cNvPr id="48" name="圆角矩形 47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403" y="2682"/>
              <a:ext cx="5066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lnSpc>
                  <a:spcPct val="180000"/>
                </a:lnSpc>
                <a:buFont typeface="Arial" panose="020B0604020202020204" pitchFamily="34" charset="0"/>
                <a:buChar char="•"/>
              </a:pPr>
              <a:r>
                <a:rPr lang="zh-CN" altLang="en-US" sz="4000">
                  <a:solidFill>
                    <a:srgbClr val="FCF2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数据分析</a:t>
              </a:r>
              <a:endParaRPr lang="zh-CN" altLang="en-US" sz="4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66060" y="1482090"/>
            <a:ext cx="3785870" cy="1971675"/>
            <a:chOff x="11737" y="2246"/>
            <a:chExt cx="5962" cy="3105"/>
          </a:xfrm>
        </p:grpSpPr>
        <p:sp>
          <p:nvSpPr>
            <p:cNvPr id="11" name="圆角矩形 10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03" y="2682"/>
              <a:ext cx="5066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lnSpc>
                  <a:spcPct val="180000"/>
                </a:lnSpc>
                <a:buFont typeface="Arial" panose="020B0604020202020204" pitchFamily="34" charset="0"/>
                <a:buChar char="•"/>
              </a:pPr>
              <a:r>
                <a:rPr lang="zh-CN" altLang="en-US" sz="4000">
                  <a:solidFill>
                    <a:srgbClr val="FCF2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探究目标</a:t>
              </a:r>
              <a:endParaRPr lang="zh-CN" altLang="en-US" sz="4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33945" y="1482090"/>
            <a:ext cx="3785870" cy="1971675"/>
            <a:chOff x="11737" y="2246"/>
            <a:chExt cx="5962" cy="3105"/>
          </a:xfrm>
        </p:grpSpPr>
        <p:sp>
          <p:nvSpPr>
            <p:cNvPr id="16" name="圆角矩形 15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03" y="2682"/>
              <a:ext cx="5066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lnSpc>
                  <a:spcPct val="180000"/>
                </a:lnSpc>
                <a:buFont typeface="Arial" panose="020B0604020202020204" pitchFamily="34" charset="0"/>
                <a:buChar char="•"/>
              </a:pPr>
              <a:r>
                <a:rPr lang="zh-CN" altLang="en-US" sz="4000">
                  <a:solidFill>
                    <a:srgbClr val="FCF2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设计算法</a:t>
              </a:r>
              <a:endParaRPr lang="zh-CN" altLang="en-US" sz="4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66060" y="2761615"/>
            <a:ext cx="378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2" action="ppaction://hlinksldjump"/>
              </a:rPr>
              <a:t>P3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000" b="1" spc="150" noProof="1">
              <a:solidFill>
                <a:srgbClr val="FCF2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66060" y="5079365"/>
            <a:ext cx="378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3" action="ppaction://hlinksldjump"/>
              </a:rPr>
              <a:t>P11～P13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,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4" action="ppaction://hlinksldjump"/>
              </a:rPr>
              <a:t>P15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,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5" action="ppaction://hlinksldjump"/>
              </a:rPr>
              <a:t>P17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000" b="1" spc="150" noProof="1">
              <a:solidFill>
                <a:srgbClr val="FCF2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9500" y="2755900"/>
            <a:ext cx="378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6" action="ppaction://hlinksldjump"/>
              </a:rPr>
              <a:t>P4～P10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000" b="1" spc="150" noProof="1">
              <a:solidFill>
                <a:srgbClr val="FCF2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29500" y="5073650"/>
            <a:ext cx="3785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7" action="ppaction://hlinksldjump"/>
              </a:rPr>
              <a:t>P14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,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8" action="ppaction://hlinksldjump"/>
              </a:rPr>
              <a:t>P16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,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  <a:hlinkClick r:id="rId9" action="ppaction://hlinksldjump"/>
              </a:rPr>
              <a:t>P18</a:t>
            </a:r>
            <a:r>
              <a:rPr lang="en-US" altLang="zh-CN" sz="3000">
                <a:solidFill>
                  <a:srgbClr val="FCF2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000" b="1" spc="150" noProof="1">
              <a:solidFill>
                <a:srgbClr val="FCF2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2760000">
            <a:off x="-1958530" y="2224459"/>
            <a:ext cx="16363942" cy="2575560"/>
            <a:chOff x="-3052" y="3319"/>
            <a:chExt cx="25770" cy="4056"/>
          </a:xfrm>
          <a:solidFill>
            <a:srgbClr val="6A4D43">
              <a:alpha val="60000"/>
            </a:srgbClr>
          </a:solidFill>
        </p:grpSpPr>
        <p:sp>
          <p:nvSpPr>
            <p:cNvPr id="6" name="矩形 5"/>
            <p:cNvSpPr/>
            <p:nvPr/>
          </p:nvSpPr>
          <p:spPr>
            <a:xfrm rot="9720000">
              <a:off x="-1276" y="3427"/>
              <a:ext cx="21691" cy="3948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dk1">
                    <a:alpha val="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0520000">
              <a:off x="-3052" y="3319"/>
              <a:ext cx="25770" cy="392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dk1">
                    <a:alpha val="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 rot="1680000">
            <a:off x="-1524000" y="2676525"/>
            <a:ext cx="14958060" cy="1251585"/>
          </a:xfrm>
          <a:solidFill>
            <a:srgbClr val="6A4D43">
              <a:alpha val="50000"/>
            </a:srgbClr>
          </a:solidFill>
        </p:spPr>
        <p:txBody>
          <a:bodyPr lIns="101600" tIns="38100" rIns="25400" bIns="38100" anchor="t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0" b="1" i="0" u="none" strike="noStrike" kern="1200" cap="none" spc="600" normalizeH="0" baseline="0" noProof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Chiller" panose="04020404031007020602" charset="0"/>
                <a:ea typeface="楷体" panose="02010609060101010101" charset="-122"/>
                <a:cs typeface="Chiller" panose="04020404031007020602" charset="0"/>
              </a:rPr>
              <a:t>END</a:t>
            </a:r>
            <a:endParaRPr kumimoji="0" lang="en-US" altLang="zh-CN" sz="8000" b="1" i="0" u="none" strike="noStrike" kern="1200" cap="none" spc="600" normalizeH="0" baseline="0" noProof="1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Chiller" panose="04020404031007020602" charset="0"/>
              <a:ea typeface="楷体" panose="02010609060101010101" charset="-122"/>
              <a:cs typeface="Chiller" panose="0402040403100702060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212840"/>
            <a:ext cx="4445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charset="0"/>
                <a:ea typeface="微软雅黑" panose="020B0503020204020204" charset="-122"/>
                <a:cs typeface="Georgia" panose="02040502050405020303" charset="0"/>
              </a:rPr>
              <a:t> </a:t>
            </a:r>
            <a:r>
              <a:rPr lang="zh-CN" altLang="en-US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cs typeface="Georgia" panose="02040502050405020303" charset="0"/>
              </a:rPr>
              <a:t>背景图片素材来源：</a:t>
            </a:r>
            <a:endParaRPr lang="zh-CN" altLang="en-US" noProof="1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  <a:cs typeface="Georgia" panose="02040502050405020303" charset="0"/>
            </a:endParaRPr>
          </a:p>
          <a:p>
            <a:r>
              <a:rPr lang="zh-CN" altLang="en-US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cs typeface="Georgia" panose="02040502050405020303" charset="0"/>
              </a:rPr>
              <a:t>《五子棋》</a:t>
            </a:r>
            <a:r>
              <a:rPr lang="en-US" altLang="zh-CN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cs typeface="Georgia" panose="02040502050405020303" charset="0"/>
              </a:rPr>
              <a:t>——</a:t>
            </a:r>
            <a:r>
              <a:rPr lang="en-US" noProof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cs typeface="Georgia" panose="02040502050405020303" charset="0"/>
              </a:rPr>
              <a:t>aigei.com</a:t>
            </a:r>
            <a:endParaRPr lang="en-US" altLang="zh-CN" noProof="1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  <a:cs typeface="Georgia" panose="02040502050405020303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282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260600" y="1914525"/>
            <a:ext cx="95269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学习、</a:t>
            </a:r>
            <a:r>
              <a:rPr lang="zh-CN" sz="3600" b="1" spc="150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设计</a:t>
            </a:r>
            <a:r>
              <a:rPr sz="3600" b="1" spc="150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一只五子棋AI</a:t>
            </a:r>
            <a:r>
              <a:rPr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（无禁手）</a:t>
            </a:r>
            <a:endParaRPr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endParaRPr lang="en-US" altLang="zh-CN" sz="3600" b="1" spc="15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sz="3600" b="1" spc="150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用代码部分实现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endParaRPr lang="en-US" altLang="zh-CN" sz="3600" b="1" spc="15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sz="3600" b="1" spc="150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调整参数并简单测试对弈能力</a:t>
            </a:r>
            <a:endParaRPr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探究目标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设计算法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49387" y="581660"/>
            <a:ext cx="3836678" cy="1066267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3" y="2682"/>
              <a:ext cx="5066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暴力出奇迹！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65095" y="2116455"/>
            <a:ext cx="461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全棋谱记忆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2925" y="2761615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储存空间有限、算力不足！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5095" y="3739515"/>
            <a:ext cx="461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部分棋谱记忆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82925" y="4428490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开局谱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+ 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中间决策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+ 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残局谱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pic>
        <p:nvPicPr>
          <p:cNvPr id="13" name="图片 12" descr="C:\Users\xingling\Desktop\开发\AI\菜鸟级五子棋AI设计\QQ图片20220525183121.pngQQ图片202205251831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97825" y="1795780"/>
            <a:ext cx="2942590" cy="2484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设计算法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369945" y="581660"/>
            <a:ext cx="5309870" cy="1066271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3" y="2682"/>
              <a:ext cx="5066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单步决策</a:t>
              </a: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-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落子估价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65095" y="2116455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扫描棋局状态，选择最优落点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4460" y="3106420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何为最优？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2925" y="3642360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估价函数</a:t>
            </a:r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数值化落点价值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65095" y="4354830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落点价值的影响因素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pic>
        <p:nvPicPr>
          <p:cNvPr id="13" name="图片 12" descr="影响因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3324860"/>
            <a:ext cx="4270375" cy="3347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设计算法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369945" y="581660"/>
            <a:ext cx="5309870" cy="1066271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3" y="2682"/>
              <a:ext cx="5066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预言决策</a:t>
              </a: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-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对抗搜索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665095" y="2116455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算法？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2925" y="2785110"/>
            <a:ext cx="83553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Min-Max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搜索算法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pic>
        <p:nvPicPr>
          <p:cNvPr id="3" name="图片 2" descr="46fsdf64sdf4sd56f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55" y="2116455"/>
            <a:ext cx="3997325" cy="3133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4460" y="3542665"/>
            <a:ext cx="710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·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优化</a:t>
            </a:r>
            <a:r>
              <a:rPr lang="zh-CN" altLang="en-US" sz="3600" b="1" spc="15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？</a:t>
            </a:r>
            <a:endParaRPr lang="zh-CN" sz="3600" b="1" spc="150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82925" y="4187825"/>
            <a:ext cx="8355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Alpha-Beta</a:t>
            </a:r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剪枝</a:t>
            </a:r>
            <a:endParaRPr lang="zh-CN" altLang="en-US" sz="30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3000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棋盘局部搜索</a:t>
            </a:r>
            <a:endParaRPr lang="zh-CN" altLang="en-US" sz="3000" b="1" u="sng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设计算法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369945" y="581660"/>
            <a:ext cx="5309870" cy="1066271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03" y="2682"/>
              <a:ext cx="5066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Chiller" panose="04020404031007020602" charset="0"/>
                  <a:sym typeface="+mn-ea"/>
                </a:rPr>
                <a:t>Min-Max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搜索算法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pic>
        <p:nvPicPr>
          <p:cNvPr id="4" name="图片 3" descr="C:\Users\xingling\Desktop\开发\AI\简单五子棋AI设计\resource\Min-Max搜索.pngMin-Max搜索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1760" y="1717675"/>
            <a:ext cx="7778750" cy="4982845"/>
          </a:xfrm>
          <a:prstGeom prst="rect">
            <a:avLst/>
          </a:prstGeom>
        </p:spPr>
      </p:pic>
      <p:pic>
        <p:nvPicPr>
          <p:cNvPr id="2" name="图片 1" descr="公式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45" y="5977255"/>
            <a:ext cx="4139565" cy="7232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设计算法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369945" y="581660"/>
            <a:ext cx="5309870" cy="1066271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699" y="2681"/>
              <a:ext cx="4543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Chiller" panose="04020404031007020602" charset="0"/>
                  <a:sym typeface="+mn-ea"/>
                </a:rPr>
                <a:t>Alpha-Beta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剪枝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pic>
        <p:nvPicPr>
          <p:cNvPr id="4" name="图片 3" descr="C:\Users\xingling\Desktop\开发\AI\简单五子棋AI设计\resource\Alpha-Beta剪枝.pngAlpha-Beta剪枝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2395" y="1718628"/>
            <a:ext cx="6322695" cy="40500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95700" y="5509895"/>
            <a:ext cx="78638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设</a:t>
            </a:r>
            <a:r>
              <a:rPr lang="en-US" altLang="zh-CN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Alpha=max{...,s(y1)+v1},</a:t>
            </a:r>
            <a:r>
              <a:rPr lang="zh-CN" altLang="en-US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若</a:t>
            </a:r>
            <a:r>
              <a:rPr lang="en-US" altLang="zh-CN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s(z1)-v4&lt;=alpha-v2</a:t>
            </a:r>
            <a:r>
              <a:rPr lang="zh-CN" altLang="en-US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，则不再检索</a:t>
            </a:r>
            <a:r>
              <a:rPr lang="en-US" altLang="zh-CN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y2</a:t>
            </a:r>
            <a:r>
              <a:rPr lang="zh-CN" altLang="en-US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剩下的子节点</a:t>
            </a:r>
            <a:r>
              <a:rPr lang="en-US" altLang="zh-CN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(z2,...)</a:t>
            </a:r>
            <a:r>
              <a:rPr lang="zh-CN" altLang="en-US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。</a:t>
            </a:r>
            <a:r>
              <a:rPr lang="en-US" altLang="zh-CN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Beta</a:t>
            </a:r>
            <a:r>
              <a:rPr lang="zh-CN" altLang="en-US" sz="2300" b="1" spc="15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类似。</a:t>
            </a:r>
            <a:endParaRPr lang="zh-CN" altLang="en-US" sz="2300" b="1" spc="15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 rot="1260000">
            <a:off x="-1235075" y="-340995"/>
            <a:ext cx="14405610" cy="7224395"/>
            <a:chOff x="1964" y="4755"/>
            <a:chExt cx="12930" cy="2580"/>
          </a:xfrm>
          <a:solidFill>
            <a:srgbClr val="6A4D43">
              <a:alpha val="70000"/>
            </a:srgbClr>
          </a:solidFill>
        </p:grpSpPr>
        <p:sp>
          <p:nvSpPr>
            <p:cNvPr id="7" name="对角圆角矩形 6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1964" y="4755"/>
              <a:ext cx="12930" cy="2580"/>
            </a:xfrm>
            <a:prstGeom prst="round2Diag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zh-CN" altLang="en-US" strike="noStrike" noProof="1"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5715" y="-2540"/>
            <a:ext cx="2635250" cy="2626360"/>
            <a:chOff x="14844" y="-105"/>
            <a:chExt cx="4340" cy="4136"/>
          </a:xfrm>
          <a:solidFill>
            <a:srgbClr val="6A4D43"/>
          </a:solidFill>
        </p:grpSpPr>
        <p:sp>
          <p:nvSpPr>
            <p:cNvPr id="29" name="泪滴形 28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0" name="泪滴形 29"/>
            <p:cNvSpPr/>
            <p:nvPr/>
          </p:nvSpPr>
          <p:spPr>
            <a:xfrm>
              <a:off x="14844" y="-105"/>
              <a:ext cx="4341" cy="4137"/>
            </a:xfrm>
            <a:prstGeom prst="teardrop">
              <a:avLst/>
            </a:prstGeom>
            <a:grpFill/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noFill/>
              </a:endParaRPr>
            </a:p>
          </p:txBody>
        </p:sp>
      </p:grpSp>
      <p:sp>
        <p:nvSpPr>
          <p:cNvPr id="32" name="标题 2"/>
          <p:cNvSpPr>
            <a:spLocks noGrp="1"/>
          </p:cNvSpPr>
          <p:nvPr/>
        </p:nvSpPr>
        <p:spPr>
          <a:xfrm>
            <a:off x="462915" y="986155"/>
            <a:ext cx="2047875" cy="647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900" b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设计算法</a:t>
            </a:r>
            <a:endParaRPr lang="zh-CN" altLang="en-US" sz="5900" b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369945" y="581660"/>
            <a:ext cx="5309870" cy="1066271"/>
            <a:chOff x="11736" y="2246"/>
            <a:chExt cx="5963" cy="3109"/>
          </a:xfrm>
        </p:grpSpPr>
        <p:sp>
          <p:nvSpPr>
            <p:cNvPr id="23" name="圆角矩形 22"/>
            <p:cNvSpPr/>
            <p:nvPr/>
          </p:nvSpPr>
          <p:spPr>
            <a:xfrm>
              <a:off x="11737" y="2246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736" y="2250"/>
              <a:ext cx="5962" cy="3105"/>
            </a:xfrm>
            <a:prstGeom prst="roundRect">
              <a:avLst/>
            </a:prstGeom>
            <a:solidFill>
              <a:srgbClr val="6A4D43"/>
            </a:solidFill>
            <a:ln>
              <a:solidFill>
                <a:srgbClr val="6A4D43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613" y="3201"/>
              <a:ext cx="39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699" y="2681"/>
              <a:ext cx="4543" cy="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10000"/>
                </a:lnSpc>
                <a:buFont typeface="Arial" panose="020B0604020202020204" pitchFamily="34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Chiller" panose="04020404031007020602" charset="0"/>
                  <a:sym typeface="+mn-ea"/>
                </a:rPr>
                <a:t>Alpha-Beta</a:t>
              </a:r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剪枝</a:t>
              </a:r>
              <a:endParaRPr lang="zh-CN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pic>
        <p:nvPicPr>
          <p:cNvPr id="2" name="图片 1" descr="C:\Users\xingling\Desktop\开发\AI\简单五子棋AI设计\resource\公式_2.PNG公式_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21610" y="2084070"/>
            <a:ext cx="9076055" cy="2010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宽屏</PresentationFormat>
  <Paragraphs>174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华文行楷</vt:lpstr>
      <vt:lpstr>Chiller</vt:lpstr>
      <vt:lpstr>楷体</vt:lpstr>
      <vt:lpstr>Georgia</vt:lpstr>
      <vt:lpstr>微软雅黑</vt:lpstr>
      <vt:lpstr>方正楷体_GBK</vt:lpstr>
      <vt:lpstr>Arial Unicode MS</vt:lpstr>
      <vt:lpstr>Arial Black</vt:lpstr>
      <vt:lpstr>黑体</vt:lpstr>
      <vt:lpstr>Office 主题​​</vt:lpstr>
      <vt:lpstr>简单五子棋AI设计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尘心 や 凌云</cp:lastModifiedBy>
  <cp:revision>53</cp:revision>
  <dcterms:created xsi:type="dcterms:W3CDTF">2019-09-19T02:01:00Z</dcterms:created>
  <dcterms:modified xsi:type="dcterms:W3CDTF">2022-05-28T06:03:00Z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2052-11.8.2.11019</vt:lpwstr>
  </property>
  <property fmtid="{D5CDD505-2E9C-101B-9397-08002B2CF9AE}" pid="3" name="ICV">
    <vt:lpwstr>D3A83F51EC62448D8616AECDF5E06798</vt:lpwstr>
  </property>
</Properties>
</file>