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94789"/>
  </p:normalViewPr>
  <p:slideViewPr>
    <p:cSldViewPr snapToGrid="0">
      <p:cViewPr varScale="1">
        <p:scale>
          <a:sx n="100" d="100"/>
          <a:sy n="100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chen OuYang" userId="7ba70a71dd028005" providerId="LiveId" clId="{738186E0-F990-C146-A904-42EE397B906F}"/>
    <pc:docChg chg="modSld">
      <pc:chgData name="Kaichen OuYang" userId="7ba70a71dd028005" providerId="LiveId" clId="{738186E0-F990-C146-A904-42EE397B906F}" dt="2024-04-07T05:44:51.126" v="110" actId="20577"/>
      <pc:docMkLst>
        <pc:docMk/>
      </pc:docMkLst>
      <pc:sldChg chg="modSp mod">
        <pc:chgData name="Kaichen OuYang" userId="7ba70a71dd028005" providerId="LiveId" clId="{738186E0-F990-C146-A904-42EE397B906F}" dt="2024-04-07T05:44:51.126" v="110" actId="20577"/>
        <pc:sldMkLst>
          <pc:docMk/>
          <pc:sldMk cId="1007948465" sldId="257"/>
        </pc:sldMkLst>
        <pc:spChg chg="mod">
          <ac:chgData name="Kaichen OuYang" userId="7ba70a71dd028005" providerId="LiveId" clId="{738186E0-F990-C146-A904-42EE397B906F}" dt="2024-04-07T05:44:51.126" v="110" actId="20577"/>
          <ac:spMkLst>
            <pc:docMk/>
            <pc:sldMk cId="1007948465" sldId="257"/>
            <ac:spMk id="3" creationId="{C4904584-1FFA-260F-7E7E-85AD89AD7126}"/>
          </ac:spMkLst>
        </pc:spChg>
      </pc:sldChg>
      <pc:sldChg chg="modSp mod">
        <pc:chgData name="Kaichen OuYang" userId="7ba70a71dd028005" providerId="LiveId" clId="{738186E0-F990-C146-A904-42EE397B906F}" dt="2024-04-07T05:44:34.150" v="94" actId="20577"/>
        <pc:sldMkLst>
          <pc:docMk/>
          <pc:sldMk cId="2893080648" sldId="259"/>
        </pc:sldMkLst>
        <pc:spChg chg="mod">
          <ac:chgData name="Kaichen OuYang" userId="7ba70a71dd028005" providerId="LiveId" clId="{738186E0-F990-C146-A904-42EE397B906F}" dt="2024-04-07T05:44:34.150" v="94" actId="20577"/>
          <ac:spMkLst>
            <pc:docMk/>
            <pc:sldMk cId="2893080648" sldId="259"/>
            <ac:spMk id="4" creationId="{E3CB232F-B3DE-3E2A-3489-9432BD6FF54F}"/>
          </ac:spMkLst>
        </pc:spChg>
      </pc:sldChg>
      <pc:sldChg chg="modSp">
        <pc:chgData name="Kaichen OuYang" userId="7ba70a71dd028005" providerId="LiveId" clId="{738186E0-F990-C146-A904-42EE397B906F}" dt="2024-04-07T02:28:41.672" v="72" actId="20577"/>
        <pc:sldMkLst>
          <pc:docMk/>
          <pc:sldMk cId="461030871" sldId="260"/>
        </pc:sldMkLst>
        <pc:spChg chg="mod">
          <ac:chgData name="Kaichen OuYang" userId="7ba70a71dd028005" providerId="LiveId" clId="{738186E0-F990-C146-A904-42EE397B906F}" dt="2024-04-07T02:28:41.672" v="72" actId="20577"/>
          <ac:spMkLst>
            <pc:docMk/>
            <pc:sldMk cId="461030871" sldId="260"/>
            <ac:spMk id="4" creationId="{E3CB232F-B3DE-3E2A-3489-9432BD6FF54F}"/>
          </ac:spMkLst>
        </pc:spChg>
      </pc:sldChg>
      <pc:sldChg chg="addSp modSp mod">
        <pc:chgData name="Kaichen OuYang" userId="7ba70a71dd028005" providerId="LiveId" clId="{738186E0-F990-C146-A904-42EE397B906F}" dt="2024-04-07T05:43:38.597" v="93" actId="20577"/>
        <pc:sldMkLst>
          <pc:docMk/>
          <pc:sldMk cId="1779474907" sldId="264"/>
        </pc:sldMkLst>
        <pc:spChg chg="mod">
          <ac:chgData name="Kaichen OuYang" userId="7ba70a71dd028005" providerId="LiveId" clId="{738186E0-F990-C146-A904-42EE397B906F}" dt="2024-04-07T05:43:38.597" v="93" actId="20577"/>
          <ac:spMkLst>
            <pc:docMk/>
            <pc:sldMk cId="1779474907" sldId="264"/>
            <ac:spMk id="2" creationId="{BE67B233-8219-2B09-3947-9D75106C129D}"/>
          </ac:spMkLst>
        </pc:spChg>
        <pc:spChg chg="add mod">
          <ac:chgData name="Kaichen OuYang" userId="7ba70a71dd028005" providerId="LiveId" clId="{738186E0-F990-C146-A904-42EE397B906F}" dt="2024-04-07T03:34:17.218" v="74" actId="1076"/>
          <ac:spMkLst>
            <pc:docMk/>
            <pc:sldMk cId="1779474907" sldId="264"/>
            <ac:spMk id="4" creationId="{4F4C1E1A-FE7B-5F38-6F84-9DC652EE910A}"/>
          </ac:spMkLst>
        </pc:spChg>
      </pc:sldChg>
      <pc:sldChg chg="modSp mod">
        <pc:chgData name="Kaichen OuYang" userId="7ba70a71dd028005" providerId="LiveId" clId="{738186E0-F990-C146-A904-42EE397B906F}" dt="2024-04-07T05:43:20.672" v="92" actId="20577"/>
        <pc:sldMkLst>
          <pc:docMk/>
          <pc:sldMk cId="2643946909" sldId="269"/>
        </pc:sldMkLst>
        <pc:spChg chg="mod">
          <ac:chgData name="Kaichen OuYang" userId="7ba70a71dd028005" providerId="LiveId" clId="{738186E0-F990-C146-A904-42EE397B906F}" dt="2024-04-07T05:43:20.672" v="92" actId="20577"/>
          <ac:spMkLst>
            <pc:docMk/>
            <pc:sldMk cId="2643946909" sldId="269"/>
            <ac:spMk id="4" creationId="{E3CB232F-B3DE-3E2A-3489-9432BD6FF5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804D-0B25-EF4B-8DE8-4C90AD155879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2BEBB-B333-014B-876F-B19CF79250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25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BEBB-B333-014B-876F-B19CF792501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42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BEBB-B333-014B-876F-B19CF792501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37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BEBB-B333-014B-876F-B19CF792501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09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2354-75A6-B5EC-9401-233B52A5B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73804-DC3F-4715-AC9A-4769F9474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6EB6-C82B-D781-A930-AD05643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D5AA-0715-8C53-2E62-D68ADE97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F2EA-B24B-D9F5-2A81-601DD9F3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54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D442-FDDC-1B40-27C0-B88AEEF6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1ABC6-18EA-8548-1B53-B1C9202E0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EAD87-014F-5331-A51C-8C51BE28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9322-659F-3307-092F-00BB2E17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45B0-0E68-3374-5256-C8141196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64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BA4D4-3B85-42D4-B15E-B53EF5F3B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25026-D81D-8640-ED89-93A7D49B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3805-AFA2-1CC9-40B4-40E35535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FB5DF-561C-01B9-754C-D47B348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DB94-F7A5-B0D2-4424-BA4B8EC8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46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04A0-9738-D972-FCE7-E34A7D10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20B9-798F-0B6C-5F4C-D8692951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E4562-EC7C-DA19-4CE9-C7781564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3E0F-9727-7A71-E214-F6BCA092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8BC0-9613-091A-E4D0-71B0B189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37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A2F7-379A-DF0F-7EBC-F32ADA70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2AF13-466C-6122-B33F-4BEAFBD55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FF43C-3F71-F2AA-EDC2-2E0C41C5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5D8E-CF3B-2F61-4670-27DA7A6D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868E-F601-A2B2-307D-E8BEFF19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01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DE1D-E0FE-A94D-05B7-DCA3CDF6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E62B-42D8-0212-8C35-513F328A3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9BAB9-1B94-4AFF-4C8A-F9E78BAA0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F46B-4854-3EB3-A4EF-EF6EADD4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A4910-778E-253A-E6C3-9EC4C9A3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8A0F-087A-C807-4C7E-EB91C700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89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88FC-8934-CEEB-2D02-7315ABA0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1EDC-17A8-A058-5D58-CF451FF58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AADE8-20F7-A26F-F693-6B5F088B3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0263A-88ED-CA59-6841-D9E6E6E19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7F255-B0E6-F160-738B-A4F97BF48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FCBA0-6C1B-4E13-9A6E-52A7E296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707BA-5FDC-5150-C002-9EAF0B32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9EDFE-9639-3A4D-AE30-B4E7E520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39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9BD6-39DB-4F63-F8BB-E4C1010F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71324-DDB5-0A37-FB68-E8B0E13E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4EACC-C8F1-551B-4158-CDA2B10D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DEBA-6946-C7D7-CA56-809597E1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09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AA797-139F-DC4E-56B3-8DBFAE26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63E75-073C-0CE1-C761-87C1E140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A9792-5144-70C4-8C49-A113E95F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E2DE-DB4E-98A6-7AAD-DDC984C3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504B-4A63-7F8B-8415-C262B6F9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C984C-0F1E-38F2-886D-7F5EA9C8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F8022-E5F9-BB2B-91FB-C9BE775A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A3D6-2A21-4C18-5D80-D78A40A3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50180-9F72-A217-6664-8945A602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62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A3A8-860B-33A5-BFFD-F38EDCC4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A093A-58DD-CA25-2879-FCAD7F96A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EDCB-CE4F-2F32-D46B-63C0B0A4B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D9F39-9F74-4E3C-3182-C8A93002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376DA-52CF-AF4F-7B0D-B652689D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03BB-63CA-B997-A0D5-43708FD8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4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2073F-A949-2BC8-EAFA-52B2CD01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508E-2919-EACA-5FA5-B7897A90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422B-6E7F-9144-7E05-D47B2D153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48BB-4860-244C-B406-0823308D3D9D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DFB4-F856-39C4-33CA-3781FF851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3D52-BBEE-A728-8A0D-0A56C9CD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BA20-9F85-234B-877A-A2878A9EA6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73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262C-3297-9C52-2DBF-8E1DF6057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第二次作业讲解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2CBFA-37DE-22F7-BDA6-6079AD193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Saturday, April 6, 2024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12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262C-3297-9C52-2DBF-8E1DF6057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任务二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A665A7-7F59-888A-3536-F471AFEBD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基于 </a:t>
            </a:r>
            <a:r>
              <a:rPr kumimoji="1" lang="en-US" altLang="zh-CN" dirty="0"/>
              <a:t>RPCA</a:t>
            </a:r>
            <a:r>
              <a:rPr kumimoji="1" lang="zh-CN" altLang="en-US" dirty="0"/>
              <a:t> 的图像修复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57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47CE-949D-CC26-236D-FC1C04F3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Robust PCA</a:t>
            </a:r>
            <a:r>
              <a:rPr kumimoji="1" lang="zh-CN" altLang="en-US" dirty="0"/>
              <a:t> 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B232F-B3DE-3E2A-3489-9432BD6FF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截断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SVD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或主成分分析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(PCA)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对应如下优化问题</a:t>
                </a:r>
                <a:endParaRPr lang="en-US" altLang="zh-CN" sz="1800" b="1" i="1" dirty="0">
                  <a:highlight>
                    <a:srgbClr val="FFFFFF"/>
                  </a:highlight>
                  <a:latin typeface="Cambria Math" panose="02040503050406030204" pitchFamily="18" charset="0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en-US" altLang="zh-CN" sz="1800" b="1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1800" b="1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𝐗</m:t>
                                </m:r>
                                <m:r>
                                  <a:rPr lang="en-US" altLang="zh-CN" sz="1800" b="1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×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lim>
                            </m:limLow>
                          </m:e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1800" b="1" i="1" smtClean="0"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𝐀</m:t>
                                    </m:r>
                                    <m: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𝐗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F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s</m:t>
                            </m:r>
                            <m: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t</m:t>
                            </m:r>
                            <m: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.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rank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𝐗</m:t>
                                </m:r>
                              </m:e>
                            </m:d>
                            <m:r>
                              <a:rPr lang="en-US" altLang="zh-CN" sz="1800" b="1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≤</m:t>
                            </m:r>
                            <m:r>
                              <a:rPr lang="en-US" altLang="zh-CN" sz="1800" b="0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altLang="zh-CN" sz="1800" b="0" i="0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US" altLang="zh-CN" sz="1800" b="0" i="0" dirty="0">
                    <a:highlight>
                      <a:srgbClr val="FFFFFF"/>
                    </a:highlight>
                    <a:latin typeface="Cambria Math" panose="02040503050406030204" pitchFamily="18" charset="0"/>
                    <a:ea typeface="DengXian" panose="02010600030101010101" pitchFamily="2" charset="-122"/>
                  </a:rPr>
                </a:br>
                <a:r>
                  <a:rPr lang="zh-CN" altLang="en-US" sz="1800" b="0" i="0" dirty="0">
                    <a:highlight>
                      <a:srgbClr val="FFFFFF"/>
                    </a:highlight>
                    <a:latin typeface="Cambria Math" panose="02040503050406030204" pitchFamily="18" charset="0"/>
                    <a:ea typeface="DengXian" panose="02010600030101010101" pitchFamily="2" charset="-122"/>
                  </a:rPr>
                  <a:t>该问题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假设图像中存在低秩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(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非零奇异值数目远小于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in</m:t>
                    </m:r>
                    <m:r>
                      <a:rPr lang="en-US" altLang="zh-CN" sz="1800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(</m:t>
                    </m:r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𝑛</m:t>
                    </m:r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, </m:t>
                    </m:r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𝑚</m:t>
                    </m:r>
                    <m:r>
                      <a:rPr lang="en-US" altLang="zh-CN" sz="1800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的材质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;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endParaRPr lang="en-US" altLang="zh-CN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然而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实际图像通常还被稀疏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(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非零元素数目远小于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𝑛</m:t>
                    </m:r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×</m:t>
                    </m:r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𝑚</m:t>
                    </m:r>
                  </m:oMath>
                </a14:m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的噪声所污染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.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endParaRPr lang="en-US" altLang="zh-CN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为了更好地建模图像噪声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增强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PCA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的鲁棒性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提出如下优化问题</a:t>
                </a:r>
                <a:endParaRPr lang="en-US" altLang="zh-CN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en-US" altLang="zh-CN" sz="1800" b="1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1800" b="1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𝐗</m:t>
                                </m:r>
                                <m:r>
                                  <a:rPr lang="en-US" altLang="zh-CN" sz="1800" b="1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altLang="zh-CN" sz="1800" b="1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𝐄</m:t>
                                </m:r>
                                <m:r>
                                  <a:rPr lang="en-US" altLang="zh-CN" sz="1800" b="1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×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lim>
                            </m:limLow>
                          </m:e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1800" b="1" i="1" smtClean="0"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𝐀</m:t>
                                    </m:r>
                                    <m: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𝐗</m:t>
                                    </m:r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𝐄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F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s</m:t>
                            </m:r>
                            <m: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t</m:t>
                            </m:r>
                            <m: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.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rank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𝐗</m:t>
                                </m:r>
                              </m:e>
                            </m:d>
                            <m:r>
                              <a:rPr lang="en-US" altLang="zh-CN" sz="1800" b="1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sz="1800" b="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1800" i="1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non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0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zero</m:t>
                            </m:r>
                            <m:r>
                              <a:rPr lang="en-US" altLang="zh-CN" sz="1800" b="0" i="0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1800" b="1" i="0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𝐄</m:t>
                            </m:r>
                            <m:r>
                              <a:rPr lang="en-US" altLang="zh-CN" sz="1800" b="0" i="0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)</m:t>
                            </m:r>
                            <m:r>
                              <a:rPr lang="en-US" altLang="zh-CN" sz="1800" b="1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其中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rank</m:t>
                    </m:r>
                    <m:d>
                      <m:dPr>
                        <m:ctrlPr>
                          <a:rPr lang="en-US" altLang="zh-CN" sz="18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1" i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𝐗</m:t>
                        </m:r>
                      </m:e>
                    </m:d>
                  </m:oMath>
                </a14:m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为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𝐗</m:t>
                    </m:r>
                  </m:oMath>
                </a14:m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中非零奇异值数目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non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zero</m:t>
                    </m:r>
                    <m:d>
                      <m:dPr>
                        <m:ctrlPr>
                          <a:rPr lang="en-US" altLang="zh-CN" sz="1800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1" i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𝐄</m:t>
                        </m:r>
                      </m:e>
                    </m:d>
                  </m:oMath>
                </a14:m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为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𝐄</m:t>
                    </m:r>
                  </m:oMath>
                </a14:m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中非零元素数目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该问题较难求解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故寻找替代约束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B232F-B3DE-3E2A-3489-9432BD6FF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03" t="-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16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47CE-949D-CC26-236D-FC1C04F3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Robust PCA</a:t>
            </a:r>
            <a:r>
              <a:rPr kumimoji="1" lang="zh-CN" altLang="en-US" dirty="0"/>
              <a:t> 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B232F-B3DE-3E2A-3489-9432BD6FF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定义矩阵的</a:t>
                </a:r>
                <a:r>
                  <a:rPr lang="zh-CN" altLang="en-JP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核范数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(nuclear norm)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和逐元素的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范数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(element-wise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norm)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zh-CN" altLang="en-US" sz="1800" b="0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sz="1800" b="1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𝑛</m:t>
                                  </m:r>
                                  <m:r>
                                    <a:rPr lang="en-US" altLang="zh-CN" sz="1800" b="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, </m:t>
                                  </m:r>
                                  <m:r>
                                    <a:rPr lang="en-US" altLang="zh-CN" sz="1800" b="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1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b="0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1,1</m:t>
                          </m:r>
                        </m:sub>
                      </m:sSub>
                      <m:r>
                        <a:rPr lang="en-US" altLang="zh-CN" sz="1800" b="1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80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分别用于替代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rank</m:t>
                    </m:r>
                  </m:oMath>
                </a14:m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non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zero</m:t>
                    </m:r>
                  </m:oMath>
                </a14:m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操作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 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得到</a:t>
                </a:r>
                <a:endParaRPr lang="en-US" altLang="zh-CN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en-US" altLang="zh-CN" sz="1800" b="1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1800" b="1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𝐗</m:t>
                                </m:r>
                                <m:r>
                                  <a:rPr lang="en-US" altLang="zh-CN" sz="1800" b="1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altLang="zh-CN" sz="1800" b="1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𝐄</m:t>
                                </m:r>
                                <m:r>
                                  <a:rPr lang="en-US" altLang="zh-CN" sz="1800" b="1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×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lim>
                            </m:limLow>
                          </m:e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1800" b="1" i="1" smtClean="0"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𝐀</m:t>
                                    </m:r>
                                    <m: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𝐗</m:t>
                                    </m:r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𝐄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F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s</m:t>
                            </m:r>
                            <m: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t</m:t>
                            </m:r>
                            <m: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1800" b="1" i="1" smtClean="0"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𝐗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1800" b="0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sz="1800" b="0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1800" b="1" i="1" smtClean="0"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𝐄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1800" b="0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利用拉格朗日乘子法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将约束转换为惩罚项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得到</a:t>
                </a:r>
                <a:endParaRPr lang="en-US" altLang="zh-CN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1800" b="1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𝐗</m:t>
                          </m:r>
                          <m:r>
                            <a:rPr lang="en-US" altLang="zh-CN" sz="1800" b="1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,</m:t>
                          </m:r>
                          <m:r>
                            <a:rPr lang="en-US" altLang="zh-CN" sz="1800" b="1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𝐄</m:t>
                          </m:r>
                          <m:r>
                            <a:rPr lang="en-US" altLang="zh-CN" sz="1800" b="1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×</m:t>
                              </m:r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𝑚</m:t>
                              </m:r>
                            </m:sup>
                          </m:sSup>
                        </m:lim>
                      </m:limLow>
                      <m:sSubSup>
                        <m:sSubSup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𝐀</m:t>
                              </m:r>
                              <m:r>
                                <a:rPr lang="en-US" altLang="zh-CN" sz="1800" b="1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𝐗</m:t>
                              </m:r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𝐄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F</m:t>
                          </m:r>
                        </m:sub>
                        <m:sup>
                          <m:r>
                            <a:rPr lang="en-US" altLang="zh-CN" sz="18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1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+</m:t>
                      </m:r>
                      <m:r>
                        <a:rPr lang="en-US" altLang="zh-CN" sz="1800" b="0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𝐗</m:t>
                              </m:r>
                            </m:e>
                          </m:d>
                        </m:e>
                        <m:sub>
                          <m:r>
                            <a:rPr lang="zh-CN" altLang="en-US" sz="1800" b="0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sz="1800" b="1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+</m:t>
                      </m:r>
                      <m:r>
                        <a:rPr lang="en-US" altLang="zh-CN" sz="1800" b="0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𝜆</m:t>
                      </m:r>
                      <m:r>
                        <a:rPr lang="en-US" altLang="zh-CN" sz="1800" b="0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𝜇</m:t>
                      </m:r>
                      <m:sSub>
                        <m:sSub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𝐄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b="0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altLang="zh-CN" sz="1800" b="1" dirty="0">
                  <a:effectLst/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其中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𝜆</m:t>
                    </m:r>
                    <m:r>
                      <a:rPr lang="en-US" altLang="zh-CN" sz="18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,</m:t>
                    </m:r>
                    <m:r>
                      <a:rPr lang="zh-CN" altLang="en-US" sz="18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 </m:t>
                    </m:r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𝜇</m:t>
                    </m:r>
                  </m:oMath>
                </a14:m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为超参数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.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(</a:t>
                </a:r>
                <a:r>
                  <a:rPr lang="en-US" altLang="zh-CN" sz="1800" dirty="0">
                    <a:highlight>
                      <a:srgbClr val="FFFFFF"/>
                    </a:highlight>
                  </a:rPr>
                  <a:t>NIPS 2009</a:t>
                </a:r>
                <a:r>
                  <a:rPr lang="zh-CN" altLang="en-US" sz="1800" dirty="0">
                    <a:highlight>
                      <a:srgbClr val="FFFFFF"/>
                    </a:highlight>
                  </a:rPr>
                  <a:t> 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从对偶问题出发得到同样结果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B232F-B3DE-3E2A-3489-9432BD6FF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603" t="-12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B0395F7-6D1A-E035-01BE-4146FC50B18C}"/>
              </a:ext>
            </a:extLst>
          </p:cNvPr>
          <p:cNvSpPr txBox="1"/>
          <p:nvPr/>
        </p:nvSpPr>
        <p:spPr>
          <a:xfrm>
            <a:off x="0" y="6604084"/>
            <a:ext cx="70464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/>
              <a:t>Robust Principal Component Analysis: Exact Recovery of Corrupted Low-Rank Matrices via Convex Optimization,</a:t>
            </a:r>
            <a:r>
              <a:rPr lang="zh-CN" altLang="en-US" sz="1050" dirty="0"/>
              <a:t> </a:t>
            </a:r>
            <a:r>
              <a:rPr lang="en-US" altLang="zh-CN" sz="1050" dirty="0"/>
              <a:t>NIPS 2009.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779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47CE-949D-CC26-236D-FC1C04F3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Robust PCA</a:t>
            </a:r>
            <a:r>
              <a:rPr kumimoji="1" lang="zh-CN" altLang="en-US" dirty="0"/>
              <a:t> 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B232F-B3DE-3E2A-3489-9432BD6FF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如何求解该凸优化问题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?</a:t>
                </a:r>
                <a:endParaRPr lang="en-US" altLang="zh-CN" sz="1800" b="1" i="1" dirty="0">
                  <a:highlight>
                    <a:srgbClr val="FFFFFF"/>
                  </a:highlight>
                  <a:latin typeface="Cambria Math" panose="02040503050406030204" pitchFamily="18" charset="0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1800" b="1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𝐗</m:t>
                          </m:r>
                          <m:r>
                            <a:rPr lang="en-US" altLang="zh-CN" sz="1800" b="1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,</m:t>
                          </m:r>
                          <m:r>
                            <a:rPr lang="en-US" altLang="zh-CN" sz="1800" b="1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𝐄</m:t>
                          </m:r>
                          <m:r>
                            <a:rPr lang="en-US" altLang="zh-CN" sz="1800" b="1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×</m:t>
                              </m:r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𝑚</m:t>
                              </m:r>
                            </m:sup>
                          </m:sSup>
                        </m:lim>
                      </m:limLow>
                      <m:sSubSup>
                        <m:sSubSup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𝐀</m:t>
                              </m:r>
                              <m:r>
                                <a:rPr lang="en-US" altLang="zh-CN" sz="1800" b="1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𝐗</m:t>
                              </m:r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𝐄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F</m:t>
                          </m:r>
                        </m:sub>
                        <m:sup>
                          <m:r>
                            <a:rPr lang="en-US" altLang="zh-CN" sz="18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1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+</m:t>
                      </m:r>
                      <m:r>
                        <a:rPr lang="en-US" altLang="zh-CN" sz="1800" b="0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𝐗</m:t>
                              </m:r>
                            </m:e>
                          </m:d>
                        </m:e>
                        <m:sub>
                          <m:r>
                            <a:rPr lang="zh-CN" altLang="en-US" sz="1800" b="0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sz="1800" b="1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+</m:t>
                      </m:r>
                      <m:r>
                        <a:rPr lang="en-US" altLang="zh-CN" sz="1800" b="0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𝜆</m:t>
                      </m:r>
                      <m:r>
                        <a:rPr lang="en-US" altLang="zh-CN" sz="1800" b="0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𝜇</m:t>
                      </m:r>
                      <m:sSub>
                        <m:sSub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𝐄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b="0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altLang="zh-CN" sz="1800" b="1" dirty="0">
                  <a:effectLst/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观察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LASSO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问题的推广形式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快速迭代收缩阈值算法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(FISTA)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参考资料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https://</a:t>
                </a:r>
                <a:r>
                  <a:rPr lang="en-US" altLang="zh-CN" sz="1800" dirty="0" err="1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epubs.siam.org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/</a:t>
                </a:r>
                <a:r>
                  <a:rPr lang="en-US" altLang="zh-CN" sz="1800" dirty="0" err="1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doi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/</a:t>
                </a:r>
                <a:r>
                  <a:rPr lang="en-US" altLang="zh-CN" sz="1800" dirty="0" err="1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epdf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/10.1137/080716542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交替方向乘子法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(ADMM) 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参考资料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https://</a:t>
                </a:r>
                <a:r>
                  <a:rPr lang="en-US" altLang="zh-CN" sz="1800" dirty="0" err="1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www.stat.cmu.edu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/~</a:t>
                </a:r>
                <a:r>
                  <a:rPr lang="en-US" altLang="zh-CN" sz="1800" dirty="0" err="1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ryantibs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/</a:t>
                </a:r>
                <a:r>
                  <a:rPr lang="en-US" altLang="zh-CN" sz="1800" dirty="0" err="1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convexopt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/lectures/</a:t>
                </a:r>
                <a:r>
                  <a:rPr lang="en-US" altLang="zh-CN" sz="1800" dirty="0" err="1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admm.pdf</a:t>
                </a:r>
                <a:endParaRPr lang="zh-CN" altLang="en-US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B232F-B3DE-3E2A-3489-9432BD6FF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603" t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935F794-F933-267B-BB9A-05D2D50C3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85" y="3922187"/>
            <a:ext cx="4805274" cy="2212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3D7476-700E-BE1A-88C3-1EA40023B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415" y="4388993"/>
            <a:ext cx="5056129" cy="1341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7ABCBB-4C45-ACA5-12E5-FAB46AC8F6E2}"/>
              </a:ext>
            </a:extLst>
          </p:cNvPr>
          <p:cNvSpPr txBox="1"/>
          <p:nvPr/>
        </p:nvSpPr>
        <p:spPr>
          <a:xfrm>
            <a:off x="9051268" y="5361572"/>
            <a:ext cx="203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ADMM for RPCA [2]</a:t>
            </a:r>
            <a:endParaRPr kumimoji="1"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F3DEB-3D80-ABB4-B6E2-F0B1098F3A89}"/>
              </a:ext>
            </a:extLst>
          </p:cNvPr>
          <p:cNvSpPr txBox="1"/>
          <p:nvPr/>
        </p:nvSpPr>
        <p:spPr>
          <a:xfrm>
            <a:off x="3906994" y="5730904"/>
            <a:ext cx="18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FISTA for RPCA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95098-E464-84CB-FA06-2E510683CDE0}"/>
              </a:ext>
            </a:extLst>
          </p:cNvPr>
          <p:cNvSpPr txBox="1"/>
          <p:nvPr/>
        </p:nvSpPr>
        <p:spPr>
          <a:xfrm>
            <a:off x="0" y="6437874"/>
            <a:ext cx="704644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/>
              <a:t>[1] Robust Principal Component Analysis: Exact Recovery of Corrupted Low-Rank Matrices via Convex Optimization.</a:t>
            </a:r>
            <a:r>
              <a:rPr lang="zh-CN" altLang="en-US" sz="1050" dirty="0"/>
              <a:t> </a:t>
            </a:r>
            <a:r>
              <a:rPr lang="en-US" altLang="zh-CN" sz="1050" dirty="0"/>
              <a:t>NIPS 2009.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050" dirty="0"/>
              <a:t>[2] Robust principal component analysis? JACM 2011.</a:t>
            </a:r>
          </a:p>
        </p:txBody>
      </p:sp>
    </p:spTree>
    <p:extLst>
      <p:ext uri="{BB962C8B-B14F-4D97-AF65-F5344CB8AC3E}">
        <p14:creationId xmlns:p14="http://schemas.microsoft.com/office/powerpoint/2010/main" val="264394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B233-8219-2B09-3947-9D75106C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23491-D0C8-5F1E-1522-9543E53FA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zh-CN" altLang="en-US" sz="1800" dirty="0"/>
                  <a:t>可能的创新点</a:t>
                </a:r>
                <a:r>
                  <a:rPr kumimoji="1" lang="en-US" altLang="zh-CN" sz="1800" dirty="0"/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1800" dirty="0"/>
                  <a:t>性能指标</a:t>
                </a:r>
                <a:r>
                  <a:rPr kumimoji="1" lang="en-US" altLang="zh-CN" sz="1800" dirty="0"/>
                  <a:t>: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JP" sz="1800" dirty="0"/>
                  <a:t>秩</a:t>
                </a:r>
                <a:r>
                  <a:rPr kumimoji="1" lang="zh-CN" altLang="en-US" sz="1800" dirty="0"/>
                  <a:t>、稀疏度</a:t>
                </a:r>
                <a:endParaRPr kumimoji="1" lang="en-US" altLang="zh-CN" sz="18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JP" sz="1800" dirty="0"/>
                  <a:t>信噪比</a:t>
                </a:r>
                <a:endParaRPr kumimoji="1" lang="en-US" altLang="zh-CN" sz="18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1800" dirty="0"/>
                  <a:t>收敛</a:t>
                </a:r>
                <a:r>
                  <a:rPr kumimoji="1" lang="zh-CN" altLang="en-JP" sz="1800" dirty="0"/>
                  <a:t>时间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1800" dirty="0"/>
                  <a:t>可视化</a:t>
                </a:r>
                <a:r>
                  <a:rPr kumimoji="1" lang="en-US" altLang="zh-CN" sz="1800" dirty="0"/>
                  <a:t>: </a:t>
                </a:r>
                <a:r>
                  <a:rPr kumimoji="1" lang="zh-CN" altLang="en-JP" sz="1800" dirty="0"/>
                  <a:t>低秩部分</a:t>
                </a:r>
                <a:r>
                  <a:rPr kumimoji="1" lang="zh-CN" altLang="en-US" sz="1800" dirty="0"/>
                  <a:t>和稀疏部分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1800" dirty="0"/>
                  <a:t>灵敏度分析</a:t>
                </a:r>
                <a:r>
                  <a:rPr kumimoji="1" lang="en-US" altLang="zh-CN" sz="1800" dirty="0"/>
                  <a:t>:</a:t>
                </a:r>
                <a:r>
                  <a:rPr kumimoji="1" lang="zh-CN" altLang="en-US" sz="1800" dirty="0"/>
                  <a:t> 更改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𝜆</m:t>
                    </m:r>
                    <m:r>
                      <a:rPr lang="en-US" altLang="zh-CN" sz="18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,</m:t>
                    </m:r>
                    <m:r>
                      <a:rPr lang="zh-CN" altLang="en-US" sz="18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 </m:t>
                    </m:r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𝜇</m:t>
                    </m:r>
                  </m:oMath>
                </a14:m>
                <a:r>
                  <a:rPr kumimoji="1" lang="zh-CN" altLang="en-US" sz="1800" dirty="0"/>
                  <a:t> 等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1800" dirty="0"/>
                  <a:t>不同图像修复算法对比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1800" dirty="0"/>
                  <a:t>不同 </a:t>
                </a:r>
                <a:r>
                  <a:rPr kumimoji="1" lang="en-US" altLang="zh-CN" sz="1800" dirty="0"/>
                  <a:t>RPCA</a:t>
                </a:r>
                <a:r>
                  <a:rPr kumimoji="1" lang="zh-CN" altLang="en-US" sz="1800" dirty="0"/>
                  <a:t> 优化算法对比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1800" dirty="0"/>
                  <a:t>不同数据集对比</a:t>
                </a:r>
                <a:endParaRPr kumimoji="1" lang="en-US" altLang="zh-CN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23491-D0C8-5F1E-1522-9543E53FA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4FA11D9-D3B2-2337-7CBB-4BBBBB48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41" y="681037"/>
            <a:ext cx="5793259" cy="1397261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B567F10-C05D-D843-1423-A66A266BA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498" y="2374383"/>
            <a:ext cx="5719343" cy="35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6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0AC1-7F64-2153-E4C1-0AAD73D1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完成情况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4584-1FFA-260F-7E7E-85AD89A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截至 </a:t>
            </a:r>
            <a:r>
              <a:rPr lang="en-US" altLang="zh-CN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 月 </a:t>
            </a:r>
            <a:r>
              <a:rPr lang="en-US" altLang="zh-CN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7</a:t>
            </a: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 日课前</a:t>
            </a:r>
            <a:r>
              <a:rPr lang="en-US" altLang="zh-CN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zh-CN" altLang="en-JP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已批改</a:t>
            </a:r>
            <a:r>
              <a:rPr lang="en-US" altLang="zh-CN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已提交</a:t>
            </a:r>
            <a:r>
              <a:rPr lang="en-US" altLang="zh-CN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选课人数</a:t>
            </a:r>
            <a:r>
              <a:rPr lang="en-US" altLang="zh-CN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89/137/151</a:t>
            </a:r>
            <a:endParaRPr lang="en-US" altLang="zh-CN" sz="1800" dirty="0">
              <a:effectLst/>
              <a:highlight>
                <a:srgbClr val="FFFFFF"/>
              </a:highligh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已批改的作业中</a:t>
            </a:r>
            <a:r>
              <a:rPr lang="en-US" altLang="zh-CN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选择 </a:t>
            </a:r>
            <a:r>
              <a:rPr lang="en-US" altLang="zh-CN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SVD</a:t>
            </a: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图像压缩的有 </a:t>
            </a:r>
            <a:r>
              <a:rPr lang="en-US" altLang="zh-CN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78</a:t>
            </a: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 人</a:t>
            </a:r>
            <a:endParaRPr lang="en-US" altLang="zh-CN" sz="1800" dirty="0">
              <a:effectLst/>
              <a:highlight>
                <a:srgbClr val="FFFFFF"/>
              </a:highligh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选择 </a:t>
            </a:r>
            <a:r>
              <a:rPr lang="en-US" altLang="zh-CN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RPCA</a:t>
            </a: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 图像修复的有 </a:t>
            </a:r>
            <a:r>
              <a:rPr lang="en-US" altLang="zh-CN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11</a:t>
            </a: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 人</a:t>
            </a:r>
            <a:endParaRPr lang="en-US" altLang="zh-CN" sz="1800" dirty="0">
              <a:effectLst/>
              <a:highlight>
                <a:srgbClr val="FFFFFF"/>
              </a:highligh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与第一次作业相比</a:t>
            </a:r>
            <a:r>
              <a:rPr lang="en-US" altLang="zh-CN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endParaRPr lang="en-US" altLang="zh-CN" sz="1800" dirty="0">
              <a:highlight>
                <a:srgbClr val="FFFFFF"/>
              </a:highligh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大多数同学完成地较好</a:t>
            </a:r>
            <a:r>
              <a:rPr lang="en-US" altLang="zh-CN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zh-CN" altLang="en-US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 因此评分标准更加严格</a:t>
            </a:r>
            <a:r>
              <a:rPr lang="en-US" altLang="zh-CN" sz="1800" dirty="0">
                <a:effectLst/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平均分 </a:t>
            </a:r>
            <a:r>
              <a:rPr lang="en-US" altLang="zh-CN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88.27</a:t>
            </a: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第一次作业平均分 </a:t>
            </a:r>
            <a:r>
              <a:rPr lang="en-US" altLang="zh-CN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88.44)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仍有许多同学提交不规范</a:t>
            </a:r>
            <a:endParaRPr lang="en-US" altLang="zh-CN" sz="1800" dirty="0">
              <a:highlight>
                <a:srgbClr val="FFFFFF"/>
              </a:highligh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压缩包命名格式</a:t>
            </a:r>
            <a:r>
              <a:rPr lang="en-US" altLang="zh-CN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114_</a:t>
            </a: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张三</a:t>
            </a:r>
            <a:r>
              <a:rPr lang="en-US" altLang="zh-CN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_Homework2.zip</a:t>
            </a: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助教使用自动化脚本收发作业</a:t>
            </a:r>
            <a:endParaRPr lang="en-US" altLang="zh-CN" sz="1800" dirty="0">
              <a:highlight>
                <a:srgbClr val="FFFFFF"/>
              </a:highlight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effectLst/>
              <a:highlight>
                <a:srgbClr val="FFFFFF"/>
              </a:highlight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5224A-A89C-5641-925F-988B634B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69665" y="909199"/>
            <a:ext cx="3684135" cy="2132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A224A-3EA7-5003-A193-0C2929C5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69665" y="3816645"/>
            <a:ext cx="3684135" cy="213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4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262C-3297-9C52-2DBF-8E1DF6057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任务一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A665A7-7F59-888A-3536-F471AFEBD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基于 </a:t>
            </a:r>
            <a:r>
              <a:rPr kumimoji="1" lang="en-US" altLang="zh-CN" dirty="0"/>
              <a:t>SVD</a:t>
            </a:r>
            <a:r>
              <a:rPr kumimoji="1" lang="zh-CN" altLang="en-US" dirty="0"/>
              <a:t> 的图像压缩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37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47CE-949D-CC26-236D-FC1C04F3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JP" dirty="0"/>
              <a:t>奇异值分解</a:t>
            </a:r>
            <a:r>
              <a:rPr kumimoji="1" lang="zh-CN" altLang="en-US" dirty="0"/>
              <a:t> </a:t>
            </a:r>
            <a:r>
              <a:rPr kumimoji="1" lang="en-US" altLang="zh-CN" dirty="0"/>
              <a:t>(SVD)</a:t>
            </a:r>
            <a:r>
              <a:rPr kumimoji="1" lang="zh-CN" altLang="en-US" dirty="0"/>
              <a:t> 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B232F-B3DE-3E2A-3489-9432BD6FF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任意秩为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𝑟</m:t>
                    </m:r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的矩阵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𝐀</m:t>
                    </m:r>
                    <m:r>
                      <a:rPr lang="en-US" altLang="zh-CN" sz="1800" b="1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ℝ</m:t>
                        </m:r>
                      </m:e>
                      <m:sup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𝑛</m:t>
                        </m:r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×</m:t>
                        </m:r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𝑚</m:t>
                        </m:r>
                      </m:sup>
                    </m:sSup>
                    <m:r>
                      <a:rPr lang="en-US" altLang="zh-CN" sz="1800" b="1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可以分解为</a:t>
                </a:r>
                <a:endParaRPr lang="en-US" altLang="zh-CN" sz="1800" dirty="0">
                  <a:effectLst/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0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𝐀</m:t>
                      </m:r>
                      <m:r>
                        <m:rPr>
                          <m:aln/>
                        </m:rPr>
                        <a:rPr lang="en-US" altLang="zh-CN" sz="1800" b="0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r>
                        <a:rPr lang="en-US" altLang="zh-CN" sz="1800" b="1" i="0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𝐔</m:t>
                      </m:r>
                      <m:r>
                        <a:rPr lang="en-US" altLang="zh-CN" sz="1800" b="1" i="0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𝚺</m:t>
                      </m:r>
                      <m:sSup>
                        <m:sSupPr>
                          <m:ctrlP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800" b="1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T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800" b="0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×(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)×(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)×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800" b="0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8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b="1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T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br>
                  <a:rPr lang="en-US" altLang="zh-CN" sz="1800" b="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</a:br>
                <a:endParaRPr lang="en-US" altLang="zh-CN" sz="1800" dirty="0">
                  <a:effectLst/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其中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1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&gt;</m:t>
                    </m:r>
                    <m:r>
                      <a:rPr lang="en-US" altLang="zh-CN" sz="18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0</m:t>
                    </m:r>
                  </m:oMath>
                </a14:m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称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𝐀</m:t>
                    </m:r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的奇异值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𝐀</m:t>
                    </m:r>
                    <m:sSup>
                      <m:sSupPr>
                        <m:ctrlP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1" i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b="0" i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和</a:t>
                </a:r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1" i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b="0" i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T</m:t>
                        </m:r>
                      </m:sup>
                    </m:sSup>
                    <m:r>
                      <a:rPr lang="en-US" altLang="zh-CN" sz="1800" b="1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𝐀</m:t>
                    </m:r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的特征值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b="0" dirty="0">
                    <a:effectLst/>
                    <a:highlight>
                      <a:srgbClr val="FFFFFF"/>
                    </a:highlight>
                    <a:ea typeface="DengXian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𝒖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1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ℝ</m:t>
                        </m:r>
                      </m:e>
                      <m:sup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称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𝐀</m:t>
                    </m:r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的左奇异向量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𝒖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𝐀</m:t>
                    </m:r>
                    <m:sSup>
                      <m:sSupPr>
                        <m:ctrlP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1" i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b="0" i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的特征向量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b="0" dirty="0">
                    <a:effectLst/>
                    <a:highlight>
                      <a:srgbClr val="FFFFFF"/>
                    </a:highlight>
                    <a:ea typeface="DengXian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1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ℝ</m:t>
                        </m:r>
                      </m:e>
                      <m:sup>
                        <m:r>
                          <a:rPr lang="en-US" altLang="zh-CN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称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𝐀</m:t>
                    </m:r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的右奇异向量 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1" i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b="0" i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T</m:t>
                        </m:r>
                      </m:sup>
                    </m:sSup>
                    <m:r>
                      <a:rPr lang="en-US" altLang="zh-CN" sz="1800" b="1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𝐀</m:t>
                    </m:r>
                  </m:oMath>
                </a14:m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的特征向量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约定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&gt;</m:t>
                    </m:r>
                    <m:sSub>
                      <m:sSub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&gt;⋯&gt;</m:t>
                    </m:r>
                    <m:sSub>
                      <m:sSub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{</m:t>
                        </m:r>
                        <m: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𝒖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} </m:t>
                    </m:r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{</m:t>
                        </m:r>
                        <m:r>
                          <a:rPr lang="en-US" altLang="zh-CN" sz="1800" b="1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均为标准正交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B232F-B3DE-3E2A-3489-9432BD6FF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03" t="-1163" b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9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47CE-949D-CC26-236D-FC1C04F3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JP" dirty="0"/>
              <a:t>为什么</a:t>
            </a:r>
            <a:r>
              <a:rPr kumimoji="1" lang="zh-CN" altLang="en-US" dirty="0"/>
              <a:t> </a:t>
            </a:r>
            <a:r>
              <a:rPr kumimoji="1" lang="en-US" altLang="zh-CN" dirty="0"/>
              <a:t>SVD</a:t>
            </a:r>
            <a:r>
              <a:rPr kumimoji="1" lang="zh-CN" altLang="en-US" dirty="0"/>
              <a:t> 可以用于图像压缩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CB232F-B3DE-3E2A-3489-9432BD6F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图像</a:t>
            </a:r>
            <a:r>
              <a:rPr lang="zh-CN" altLang="en-JP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zh-CN" altLang="en-US" sz="1800" dirty="0">
                <a:highlight>
                  <a:srgbClr val="FFFFFF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奇异值分布具有如下特征</a:t>
            </a:r>
            <a:endParaRPr lang="en-US" altLang="zh-CN" sz="1800" dirty="0">
              <a:effectLst/>
              <a:highlight>
                <a:srgbClr val="FFFFFF"/>
              </a:highlight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B05BE-E893-A32B-565F-84053FCE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09800" y="2321240"/>
            <a:ext cx="7772400" cy="163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0C576-3EEE-7CB0-4ADF-59AC7A02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800" y="4168516"/>
            <a:ext cx="7772400" cy="16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8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47CE-949D-CC26-236D-FC1C04F3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JP" dirty="0"/>
              <a:t>为什么</a:t>
            </a:r>
            <a:r>
              <a:rPr kumimoji="1" lang="zh-CN" altLang="en-US" dirty="0"/>
              <a:t> </a:t>
            </a:r>
            <a:r>
              <a:rPr kumimoji="1" lang="en-US" altLang="zh-CN" dirty="0"/>
              <a:t>SVD</a:t>
            </a:r>
            <a:r>
              <a:rPr kumimoji="1" lang="zh-CN" altLang="en-US" dirty="0"/>
              <a:t> 可以用于图像压缩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B232F-B3DE-3E2A-3489-9432BD6FF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定义截断奇异值分解 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(truncated SVD)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b="1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𝐀</m:t>
                          </m:r>
                        </m:e>
                        <m:sub>
                          <m: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sz="1800" b="0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8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800" b="1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T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1800" dirty="0">
                  <a:effectLst/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𝑘</m:t>
                    </m:r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∈{1, 2, ⋯, </m:t>
                    </m:r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𝑟</m:t>
                    </m:r>
                    <m:r>
                      <a:rPr lang="en-US" altLang="zh-CN" sz="1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为超参数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. </a:t>
                </a:r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则</a:t>
                </a:r>
                <a:endParaRPr lang="en-US" altLang="zh-CN" sz="1800" dirty="0">
                  <a:effectLst/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𝐀</m:t>
                              </m:r>
                              <m:r>
                                <a:rPr lang="en-US" altLang="zh-CN" sz="1800" b="1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b="1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0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F</m:t>
                          </m:r>
                        </m:sub>
                      </m:sSub>
                      <m:r>
                        <a:rPr lang="en-US" altLang="zh-CN" sz="1800" b="1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1800" b="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800" b="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=</m:t>
                                  </m:r>
                                  <m:r>
                                    <a:rPr lang="en-US" altLang="zh-CN" sz="1800" i="1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altLang="zh-CN" sz="1800" b="0" i="1" smtClean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smtClean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800" b="1" i="1" smtClean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800" b="1" i="1" smtClean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F</m:t>
                          </m:r>
                        </m:sub>
                      </m:sSub>
                      <m:r>
                        <a:rPr lang="en-US" altLang="zh-CN" sz="1800" b="1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=</m:t>
                              </m:r>
                              <m:r>
                                <a:rPr lang="en-US" altLang="zh-CN" sz="18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𝑟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US" altLang="zh-CN" sz="1800" b="1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≪</m:t>
                      </m:r>
                      <m:sSub>
                        <m:sSubPr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en-US" altLang="zh-CN" sz="1800" b="1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另一种视角 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(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证明略</a:t>
                </a:r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  <a:r>
                  <a:rPr lang="en-US" altLang="zh-CN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1" i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𝐀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>
                    <a:effectLst/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 是如下优化问题的解</a:t>
                </a:r>
                <a:endParaRPr lang="en-US" altLang="zh-CN" sz="1800" dirty="0">
                  <a:effectLst/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1800" b="1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en-US" altLang="zh-CN" sz="1800" b="1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1800" b="1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𝐗</m:t>
                                </m:r>
                                <m:r>
                                  <a:rPr lang="en-US" altLang="zh-CN" sz="1800" b="1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×</m:t>
                                    </m:r>
                                    <m:r>
                                      <a:rPr lang="en-US" altLang="zh-CN" sz="1800" b="0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lim>
                            </m:limLow>
                          </m:e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1800" b="1" i="1" smtClean="0"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𝐀</m:t>
                                    </m:r>
                                    <m:r>
                                      <a:rPr lang="en-US" altLang="zh-CN" sz="1800" b="1" i="1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  <m:t>𝐗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F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s</m:t>
                            </m:r>
                            <m: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t</m:t>
                            </m:r>
                            <m: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.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rank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0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  <m:t>𝐗</m:t>
                                </m:r>
                              </m:e>
                            </m:d>
                            <m:r>
                              <a:rPr lang="en-US" altLang="zh-CN" sz="1800" b="1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≤</m:t>
                            </m:r>
                            <m:r>
                              <a:rPr lang="en-US" altLang="zh-CN" sz="1800" b="0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altLang="zh-CN" sz="1800" b="0" i="0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存储截断奇异值分解所需空间为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𝒪</m:t>
                    </m:r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(</m:t>
                    </m:r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𝑘</m:t>
                    </m:r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(</m:t>
                    </m:r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𝑚</m:t>
                    </m:r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+</m:t>
                    </m:r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𝑛</m:t>
                    </m:r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+1))</m:t>
                    </m:r>
                  </m:oMath>
                </a14:m>
                <a:r>
                  <a:rPr lang="en-US" altLang="zh-CN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, </a:t>
                </a:r>
                <a:r>
                  <a:rPr lang="zh-CN" altLang="en-US" sz="1800" dirty="0">
                    <a:highlight>
                      <a:srgbClr val="FFFFFF"/>
                    </a:highlight>
                    <a:latin typeface="DengXian" panose="02010600030101010101" pitchFamily="2" charset="-122"/>
                    <a:ea typeface="DengXian" panose="02010600030101010101" pitchFamily="2" charset="-122"/>
                  </a:rPr>
                  <a:t>优于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𝒪</m:t>
                    </m:r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(</m:t>
                    </m:r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𝑚𝑛</m:t>
                    </m:r>
                    <m:r>
                      <a:rPr lang="en-US" altLang="zh-CN" sz="1800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)</m:t>
                    </m:r>
                  </m:oMath>
                </a14:m>
                <a:endParaRPr lang="en-US" altLang="zh-CN" sz="1800" dirty="0">
                  <a:highlight>
                    <a:srgbClr val="FFFFFF"/>
                  </a:highlight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B232F-B3DE-3E2A-3489-9432BD6FF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03" t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3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B233-8219-2B09-3947-9D75106C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23491-D0C8-5F1E-1522-9543E53FA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zh-CN" altLang="en-US" sz="1800" dirty="0"/>
                  <a:t>建议包含以下内容</a:t>
                </a:r>
                <a:r>
                  <a:rPr kumimoji="1" lang="en-US" altLang="zh-CN" sz="1800" dirty="0"/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1800" dirty="0"/>
                  <a:t>性能指标</a:t>
                </a:r>
                <a:r>
                  <a:rPr kumimoji="1" lang="en-US" altLang="zh-CN" sz="1800" dirty="0"/>
                  <a:t>: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1800" dirty="0"/>
                  <a:t>信噪比 </a:t>
                </a:r>
                <a:r>
                  <a:rPr kumimoji="1" lang="en-US" altLang="zh-CN" sz="1800" dirty="0"/>
                  <a:t>(SNR) / </a:t>
                </a:r>
                <a:r>
                  <a:rPr kumimoji="1" lang="zh-CN" altLang="en-US" sz="1800" dirty="0"/>
                  <a:t>峰值信噪比</a:t>
                </a:r>
                <a:r>
                  <a:rPr kumimoji="1" lang="en-US" altLang="zh-CN" sz="1800" dirty="0"/>
                  <a:t> (PSNR) / </a:t>
                </a:r>
                <a:r>
                  <a:rPr kumimoji="1" lang="zh-CN" altLang="en-US" sz="1800" dirty="0"/>
                  <a:t>均方误差</a:t>
                </a:r>
                <a:r>
                  <a:rPr kumimoji="1" lang="en-US" altLang="zh-CN" sz="1800" dirty="0"/>
                  <a:t> (MSE)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/</a:t>
                </a:r>
                <a:r>
                  <a:rPr kumimoji="1" lang="zh-CN" altLang="en-US" sz="1800" dirty="0"/>
                  <a:t> *结构相似性 </a:t>
                </a:r>
                <a:r>
                  <a:rPr kumimoji="1" lang="en-US" altLang="zh-CN" sz="1800" dirty="0"/>
                  <a:t>(SSIM)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1800" dirty="0"/>
                  <a:t>压缩比</a:t>
                </a:r>
                <a:r>
                  <a:rPr kumimoji="1" lang="en-US" altLang="zh-CN" sz="1800" dirty="0"/>
                  <a:t> (Compression Ratio) / </a:t>
                </a:r>
                <a:r>
                  <a:rPr kumimoji="1" lang="zh-CN" altLang="en-US" sz="1800" dirty="0"/>
                  <a:t>文件大小</a:t>
                </a:r>
                <a:endParaRPr kumimoji="1"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1800" dirty="0"/>
                  <a:t>灵敏度分析</a:t>
                </a:r>
                <a:r>
                  <a:rPr kumimoji="1" lang="en-US" altLang="zh-CN" sz="1800" dirty="0"/>
                  <a:t>:</a:t>
                </a:r>
                <a:r>
                  <a:rPr kumimoji="1" lang="zh-CN" altLang="en-US" sz="1800" dirty="0"/>
                  <a:t> 更改超参数 </a:t>
                </a:r>
                <a14:m>
                  <m:oMath xmlns:m="http://schemas.openxmlformats.org/officeDocument/2006/math">
                    <m:r>
                      <a:rPr kumimoji="1"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观察性能变化</a:t>
                </a:r>
                <a:r>
                  <a:rPr kumimoji="1" lang="en-US" altLang="zh-CN" sz="1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1800" dirty="0"/>
                  <a:t>可视化</a:t>
                </a:r>
                <a:r>
                  <a:rPr kumimoji="1" lang="en-US" altLang="zh-CN" sz="1800" dirty="0"/>
                  <a:t>:</a:t>
                </a:r>
                <a:r>
                  <a:rPr kumimoji="1" lang="zh-CN" altLang="en-US" sz="1800" dirty="0"/>
                  <a:t> 不同对应奇异值对应的主成分 </a:t>
                </a:r>
                <a:r>
                  <a:rPr kumimoji="1" lang="en-US" altLang="zh-CN" sz="1800" dirty="0"/>
                  <a:t>(principal component)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en-US" altLang="zh-CN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zh-CN" altLang="en-US" sz="1800" dirty="0"/>
                  <a:t>其他创新点</a:t>
                </a:r>
                <a:r>
                  <a:rPr kumimoji="1" lang="en-US" altLang="zh-CN" sz="1800" dirty="0"/>
                  <a:t>:</a:t>
                </a:r>
                <a:r>
                  <a:rPr kumimoji="1" lang="zh-CN" altLang="en-US" sz="1800" dirty="0"/>
                  <a:t> 不同数据集对比、不同算法对比、给出确定 </a:t>
                </a:r>
                <a14:m>
                  <m:oMath xmlns:m="http://schemas.openxmlformats.org/officeDocument/2006/math">
                    <m:r>
                      <a:rPr kumimoji="1"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1800" dirty="0"/>
                  <a:t> 的准则、时间复杂度 </a:t>
                </a:r>
                <a:r>
                  <a:rPr kumimoji="1" lang="en-US" altLang="zh-CN" sz="1800" dirty="0"/>
                  <a:t>(</a:t>
                </a:r>
                <a:r>
                  <a:rPr kumimoji="1" lang="zh-CN" altLang="en-US" sz="1800" dirty="0"/>
                  <a:t>理论</a:t>
                </a:r>
                <a:r>
                  <a:rPr kumimoji="1" lang="en-US" altLang="zh-CN" sz="1800" dirty="0"/>
                  <a:t>+</a:t>
                </a:r>
                <a:r>
                  <a:rPr kumimoji="1" lang="zh-CN" altLang="en-US" sz="1800" dirty="0"/>
                  <a:t>实验</a:t>
                </a:r>
                <a:r>
                  <a:rPr kumimoji="1" lang="en-US" altLang="zh-CN" sz="1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23491-D0C8-5F1E-1522-9543E53FA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85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B233-8219-2B09-3947-9D75106C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灵敏度分析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60DEFE96-8029-95F2-A0BA-BC2F7F840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370"/>
            <a:ext cx="5102860" cy="2827655"/>
          </a:xfrm>
          <a:prstGeom prst="rect">
            <a:avLst/>
          </a:prstGeom>
        </p:spPr>
      </p:pic>
      <p:pic>
        <p:nvPicPr>
          <p:cNvPr id="7" name="图片 4">
            <a:extLst>
              <a:ext uri="{FF2B5EF4-FFF2-40B4-BE49-F238E27FC236}">
                <a16:creationId xmlns:a16="http://schemas.microsoft.com/office/drawing/2014/main" id="{39784C29-55D0-963D-0084-AA59F56D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42" y="2138370"/>
            <a:ext cx="5084445" cy="29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6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B233-8219-2B09-3947-9D75106C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奇异向量 </a:t>
            </a:r>
            <a:r>
              <a:rPr kumimoji="1" lang="en-US" altLang="zh-CN" dirty="0"/>
              <a:t>(</a:t>
            </a:r>
            <a:r>
              <a:rPr kumimoji="1" lang="zh-CN" altLang="en-US" dirty="0"/>
              <a:t>主成分</a:t>
            </a:r>
            <a:r>
              <a:rPr kumimoji="1" lang="en-US" altLang="zh-CN" dirty="0"/>
              <a:t>) </a:t>
            </a:r>
            <a:r>
              <a:rPr kumimoji="1" lang="zh-CN" altLang="en-US" dirty="0"/>
              <a:t>外积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22CAE-5F11-5C86-AC04-73A94D34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42797"/>
            <a:ext cx="7772400" cy="1586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95A69-E723-A868-8CBC-76EB236D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553846"/>
            <a:ext cx="7772400" cy="1705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4C1E1A-FE7B-5F38-6F84-9DC652EE910A}"/>
                  </a:ext>
                </a:extLst>
              </p:cNvPr>
              <p:cNvSpPr txBox="1"/>
              <p:nvPr/>
            </p:nvSpPr>
            <p:spPr>
              <a:xfrm>
                <a:off x="3046971" y="5383861"/>
                <a:ext cx="6098058" cy="39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800" b="1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1800" b="1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4C1E1A-FE7B-5F38-6F84-9DC652EE9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71" y="5383861"/>
                <a:ext cx="6098058" cy="390107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47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848</Words>
  <Application>Microsoft Macintosh PowerPoint</Application>
  <PresentationFormat>Widescreen</PresentationFormat>
  <Paragraphs>88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DengXian</vt:lpstr>
      <vt:lpstr>Arial</vt:lpstr>
      <vt:lpstr>Calibri</vt:lpstr>
      <vt:lpstr>Calibri Light</vt:lpstr>
      <vt:lpstr>Cambria Math</vt:lpstr>
      <vt:lpstr>Office Theme</vt:lpstr>
      <vt:lpstr>第二次作业讲解</vt:lpstr>
      <vt:lpstr>完成情况</vt:lpstr>
      <vt:lpstr>任务一</vt:lpstr>
      <vt:lpstr>奇异值分解 (SVD) 原理</vt:lpstr>
      <vt:lpstr>为什么 SVD 可以用于图像压缩</vt:lpstr>
      <vt:lpstr>为什么 SVD 可以用于图像压缩</vt:lpstr>
      <vt:lpstr>实验设计</vt:lpstr>
      <vt:lpstr>灵敏度分析</vt:lpstr>
      <vt:lpstr>奇异向量 (主成分) 外积</vt:lpstr>
      <vt:lpstr>任务二</vt:lpstr>
      <vt:lpstr>Robust PCA 原理</vt:lpstr>
      <vt:lpstr>Robust PCA 原理</vt:lpstr>
      <vt:lpstr>Robust PCA 原理</vt:lpstr>
      <vt:lpstr>实验设计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第二次作业讲解</dc:title>
  <dc:creator>Hasi Ned</dc:creator>
  <cp:lastModifiedBy>Hasi Ned</cp:lastModifiedBy>
  <cp:revision>1</cp:revision>
  <dcterms:created xsi:type="dcterms:W3CDTF">2024-04-06T03:56:17Z</dcterms:created>
  <dcterms:modified xsi:type="dcterms:W3CDTF">2024-04-07T05:44:54Z</dcterms:modified>
</cp:coreProperties>
</file>