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6"/>
  </p:notesMasterIdLst>
  <p:sldIdLst>
    <p:sldId id="257" r:id="rId2"/>
    <p:sldId id="593" r:id="rId3"/>
    <p:sldId id="594" r:id="rId4"/>
    <p:sldId id="597" r:id="rId5"/>
    <p:sldId id="598" r:id="rId6"/>
    <p:sldId id="595" r:id="rId7"/>
    <p:sldId id="596" r:id="rId8"/>
    <p:sldId id="460" r:id="rId9"/>
    <p:sldId id="461" r:id="rId10"/>
    <p:sldId id="462" r:id="rId11"/>
    <p:sldId id="463" r:id="rId12"/>
    <p:sldId id="464" r:id="rId13"/>
    <p:sldId id="465" r:id="rId14"/>
    <p:sldId id="547" r:id="rId15"/>
    <p:sldId id="551" r:id="rId16"/>
    <p:sldId id="552" r:id="rId17"/>
    <p:sldId id="467" r:id="rId18"/>
    <p:sldId id="468" r:id="rId19"/>
    <p:sldId id="574" r:id="rId20"/>
    <p:sldId id="573" r:id="rId21"/>
    <p:sldId id="469" r:id="rId22"/>
    <p:sldId id="575" r:id="rId23"/>
    <p:sldId id="472" r:id="rId24"/>
    <p:sldId id="590" r:id="rId25"/>
    <p:sldId id="474" r:id="rId26"/>
    <p:sldId id="475" r:id="rId27"/>
    <p:sldId id="578" r:id="rId28"/>
    <p:sldId id="579" r:id="rId29"/>
    <p:sldId id="599" r:id="rId30"/>
    <p:sldId id="577" r:id="rId31"/>
    <p:sldId id="476" r:id="rId32"/>
    <p:sldId id="521" r:id="rId33"/>
    <p:sldId id="522" r:id="rId34"/>
    <p:sldId id="523" r:id="rId35"/>
    <p:sldId id="582" r:id="rId36"/>
    <p:sldId id="583" r:id="rId37"/>
    <p:sldId id="555" r:id="rId38"/>
    <p:sldId id="584" r:id="rId39"/>
    <p:sldId id="585" r:id="rId40"/>
    <p:sldId id="600" r:id="rId41"/>
    <p:sldId id="477" r:id="rId42"/>
    <p:sldId id="531" r:id="rId43"/>
    <p:sldId id="589" r:id="rId44"/>
    <p:sldId id="482" r:id="rId45"/>
    <p:sldId id="483" r:id="rId46"/>
    <p:sldId id="484" r:id="rId47"/>
    <p:sldId id="487" r:id="rId48"/>
    <p:sldId id="488" r:id="rId49"/>
    <p:sldId id="489" r:id="rId50"/>
    <p:sldId id="548" r:id="rId51"/>
    <p:sldId id="601" r:id="rId52"/>
    <p:sldId id="527" r:id="rId53"/>
    <p:sldId id="603" r:id="rId54"/>
    <p:sldId id="602" r:id="rId55"/>
    <p:sldId id="604" r:id="rId56"/>
    <p:sldId id="605" r:id="rId57"/>
    <p:sldId id="606" r:id="rId58"/>
    <p:sldId id="607" r:id="rId59"/>
    <p:sldId id="608" r:id="rId60"/>
    <p:sldId id="609" r:id="rId61"/>
    <p:sldId id="610" r:id="rId62"/>
    <p:sldId id="611" r:id="rId63"/>
    <p:sldId id="612" r:id="rId64"/>
    <p:sldId id="613" r:id="rId6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7446" autoAdjust="0"/>
  </p:normalViewPr>
  <p:slideViewPr>
    <p:cSldViewPr>
      <p:cViewPr varScale="1">
        <p:scale>
          <a:sx n="173" d="100"/>
          <a:sy n="173" d="100"/>
        </p:scale>
        <p:origin x="133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pow() takes two doubles and returns a double:</a:t>
            </a:r>
          </a:p>
          <a:p>
            <a:pPr eaLnBrk="1" hangingPunct="1"/>
            <a:r>
              <a:rPr lang="en-US" altLang="en-US" dirty="0"/>
              <a:t>double sqrt = pow( 4.0, 0.5); </a:t>
            </a:r>
          </a:p>
          <a:p>
            <a:pPr eaLnBrk="1" hangingPunct="1"/>
            <a:r>
              <a:rPr lang="en-US" altLang="en-US" dirty="0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36152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166221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11196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5646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803765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626414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6636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0392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04445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3049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065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11121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299290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48540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331058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38292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252511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95698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11149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80220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3004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10473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33111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02100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7819319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7885912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4531705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433358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474618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085288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597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742322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2784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313828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894086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759959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8780875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366563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8701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11743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B65EF9-C149-4E5B-BEA8-44287920F813}" type="datetime1">
              <a:rPr lang="en-US" smtClean="0"/>
              <a:t>6/15/2022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68B98-E851-4765-AF99-1F026A6BED09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2FF8-E5E9-4BE8-A9B5-625227FF880E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6832-6BD4-4A6C-91DA-31F3E770C91E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15C1-8FA5-45A8-AEDE-3FE687490E86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107D5-338D-4E60-9F7B-5BC2FA2BFF9D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6272-EFD4-47F9-BD12-5822791D518E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8863C-C396-4554-B7FD-ADE133543E65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67CA-5841-4831-8F62-8A848C1DA48D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C391-9417-482B-A325-BD47A31486DE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82FE6-0D9C-4216-8197-A57596A7D130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0054407-CF2D-4370-93D8-09D4B0B02375}" type="datetime1">
              <a:rPr lang="en-US" smtClean="0"/>
              <a:t>6/15/2022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MSCF Python Programming Basics -- 2022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MSCF, Carnegie Mellon University</a:t>
            </a:r>
          </a:p>
          <a:p>
            <a:pPr eaLnBrk="1" hangingPunct="1"/>
            <a:r>
              <a:rPr lang="en-US" altLang="en-US" dirty="0"/>
              <a:t>Week 1: Welcome, and</a:t>
            </a:r>
          </a:p>
          <a:p>
            <a:pPr eaLnBrk="1" hangingPunct="1"/>
            <a:r>
              <a:rPr lang="en-US" altLang="en-US" dirty="0"/>
              <a:t>Some Very Basic Python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6B670-63B9-4A4C-AEA8-1FEC93EE20C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Simplest Python IDE: IDLE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Launch the Anaconda Prompt window</a:t>
            </a:r>
          </a:p>
          <a:p>
            <a:pPr lvl="1" eaLnBrk="1" hangingPunct="1"/>
            <a:r>
              <a:rPr lang="en-US" altLang="en-US" sz="2400" dirty="0"/>
              <a:t>Give the command </a:t>
            </a:r>
            <a:r>
              <a:rPr lang="en-US" altLang="en-US" sz="2400" b="1" dirty="0"/>
              <a:t>idle</a:t>
            </a:r>
          </a:p>
          <a:p>
            <a:pPr lvl="1" eaLnBrk="1" hangingPunct="1"/>
            <a:endParaRPr lang="en-US" alt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21AB36-37FF-4EAD-8472-11F0F958D32F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004C1-71E6-48D5-935C-CA7EC6405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5" t="62991" r="93173" b="29317"/>
          <a:stretch/>
        </p:blipFill>
        <p:spPr>
          <a:xfrm>
            <a:off x="1752599" y="3503612"/>
            <a:ext cx="1601787" cy="1601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A607B-1E3B-4574-AD08-91EF19CA26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333" b="59561"/>
          <a:stretch/>
        </p:blipFill>
        <p:spPr>
          <a:xfrm>
            <a:off x="4184650" y="3337566"/>
            <a:ext cx="3810000" cy="19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Simplest Python IDE: IDLE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56B85-CAAF-4E04-AA0F-81CFDB743EC8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40686-FACE-40BC-8F1C-CD4A6C11B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56"/>
          <a:stretch/>
        </p:blipFill>
        <p:spPr>
          <a:xfrm>
            <a:off x="1162050" y="2209800"/>
            <a:ext cx="684234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Shell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Python 3.9 </a:t>
            </a:r>
            <a:r>
              <a:rPr lang="en-US" altLang="en-US" sz="2800" i="1" dirty="0"/>
              <a:t>shell</a:t>
            </a:r>
            <a:r>
              <a:rPr lang="en-US" altLang="en-US" sz="2800" dirty="0"/>
              <a:t> interprets and executes Python 3.9 code (not system commands)</a:t>
            </a:r>
          </a:p>
          <a:p>
            <a:pPr eaLnBrk="1" hangingPunct="1"/>
            <a:r>
              <a:rPr lang="en-US" altLang="en-US" sz="2800" b="1" dirty="0"/>
              <a:t>&gt;&gt;&gt;</a:t>
            </a:r>
            <a:r>
              <a:rPr lang="en-US" altLang="en-US" sz="2800" dirty="0"/>
              <a:t> is the </a:t>
            </a:r>
            <a:r>
              <a:rPr lang="en-US" altLang="en-US" sz="2800" i="1" dirty="0"/>
              <a:t>prompt</a:t>
            </a:r>
          </a:p>
          <a:p>
            <a:pPr eaLnBrk="1" hangingPunct="1"/>
            <a:endParaRPr lang="en-US" altLang="en-US" sz="1000" i="1" dirty="0"/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j = 123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variable j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&gt;&gt;&gt; j     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display j's value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&gt;&gt;&gt; quit()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quit the Python shell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85DD74-705C-4C8A-8460-250086AF8DE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Comments and 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comment</a:t>
            </a:r>
            <a:r>
              <a:rPr lang="en-US" altLang="en-US" sz="2800" dirty="0"/>
              <a:t> goes from </a:t>
            </a:r>
            <a:r>
              <a:rPr lang="en-US" altLang="en-US" sz="2800" b="1" dirty="0"/>
              <a:t>#</a:t>
            </a:r>
            <a:r>
              <a:rPr lang="en-US" altLang="en-US" sz="2800" dirty="0"/>
              <a:t> to end of line</a:t>
            </a:r>
            <a:endParaRPr lang="en-US" altLang="en-US" sz="2800" i="1" dirty="0"/>
          </a:p>
          <a:p>
            <a:pPr lvl="1" eaLnBrk="1" hangingPunct="1"/>
            <a:r>
              <a:rPr lang="en-US" altLang="en-US" sz="2400" dirty="0"/>
              <a:t>Not useful interactively; useful in stored programs</a:t>
            </a:r>
          </a:p>
          <a:p>
            <a:pPr eaLnBrk="1" hangingPunct="1"/>
            <a:r>
              <a:rPr lang="en-US" altLang="en-US" sz="2800" dirty="0"/>
              <a:t>To create a </a:t>
            </a:r>
            <a:r>
              <a:rPr lang="en-US" altLang="en-US" sz="2800" i="1" dirty="0"/>
              <a:t>variable</a:t>
            </a:r>
            <a:r>
              <a:rPr lang="en-US" altLang="en-US" sz="2800" dirty="0"/>
              <a:t>, assign a value to it</a:t>
            </a:r>
          </a:p>
          <a:p>
            <a:pPr lvl="1" eaLnBrk="1" hangingPunct="1"/>
            <a:r>
              <a:rPr lang="en-US" altLang="en-US" sz="2400" dirty="0"/>
              <a:t>Legal variable names</a:t>
            </a:r>
          </a:p>
          <a:p>
            <a:pPr lvl="2" eaLnBrk="1" hangingPunct="1"/>
            <a:r>
              <a:rPr lang="en-US" altLang="en-US" sz="2000" dirty="0"/>
              <a:t>Start with a letter or underscore</a:t>
            </a:r>
          </a:p>
          <a:p>
            <a:pPr lvl="2" eaLnBrk="1" hangingPunct="1"/>
            <a:r>
              <a:rPr lang="en-US" altLang="en-US" sz="2000" dirty="0"/>
              <a:t>Optionally followed by letters, underscores, and/or digits</a:t>
            </a:r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12.7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legal variable name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x_2 = True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legal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2x = 1234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legal!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6D5CCF-FAD9-4F8F-8897-5D7F406C9CD4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the IDLE Editor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You can use the shell directly, for trying out short pieces of code</a:t>
            </a:r>
          </a:p>
          <a:p>
            <a:pPr eaLnBrk="1" hangingPunct="1"/>
            <a:r>
              <a:rPr lang="en-US" altLang="en-US" sz="2800" dirty="0"/>
              <a:t>But we want to write </a:t>
            </a:r>
            <a:r>
              <a:rPr lang="en-US" altLang="en-US" sz="2800" i="1" dirty="0"/>
              <a:t>stored programs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That will last beyond our current IDLE session</a:t>
            </a:r>
          </a:p>
          <a:p>
            <a:pPr lvl="1" eaLnBrk="1" hangingPunct="1"/>
            <a:r>
              <a:rPr lang="en-US" altLang="en-US" sz="2400" dirty="0"/>
              <a:t>That we can modify, and share with others</a:t>
            </a:r>
          </a:p>
          <a:p>
            <a:pPr eaLnBrk="1" hangingPunct="1"/>
            <a:r>
              <a:rPr lang="en-US" altLang="en-US" sz="2800" dirty="0"/>
              <a:t>The IDLE Editor lets us write code in a </a:t>
            </a:r>
            <a:r>
              <a:rPr lang="en-US" altLang="en-US" sz="2800" i="1" dirty="0"/>
              <a:t>source file</a:t>
            </a:r>
            <a:r>
              <a:rPr lang="en-US" altLang="en-US" sz="2800" dirty="0"/>
              <a:t>, and execute that code at will</a:t>
            </a:r>
          </a:p>
          <a:p>
            <a:pPr lvl="1" eaLnBrk="1" hangingPunct="1"/>
            <a:r>
              <a:rPr lang="en-US" altLang="en-US" sz="2400" dirty="0"/>
              <a:t>Click </a:t>
            </a:r>
            <a:r>
              <a:rPr lang="en-US" altLang="en-US" sz="2400" b="1" u="sng" dirty="0"/>
              <a:t>F</a:t>
            </a:r>
            <a:r>
              <a:rPr lang="en-US" altLang="en-US" sz="2400" b="1" dirty="0"/>
              <a:t>ile | New File</a:t>
            </a:r>
            <a:r>
              <a:rPr lang="en-US" altLang="en-US" sz="2400" dirty="0"/>
              <a:t> to create a new file</a:t>
            </a:r>
          </a:p>
          <a:p>
            <a:pPr lvl="1" eaLnBrk="1" hangingPunct="1"/>
            <a:r>
              <a:rPr lang="en-US" altLang="en-US" sz="2400" dirty="0"/>
              <a:t>Click </a:t>
            </a:r>
            <a:r>
              <a:rPr lang="en-US" altLang="en-US" sz="2400" b="1" u="sng" dirty="0"/>
              <a:t>R</a:t>
            </a:r>
            <a:r>
              <a:rPr lang="en-US" altLang="en-US" sz="2400" b="1" dirty="0"/>
              <a:t>un | Run Module</a:t>
            </a:r>
            <a:r>
              <a:rPr lang="en-US" altLang="en-US" sz="2400" dirty="0"/>
              <a:t> to execute the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5963DC-5B38-4CB4-A7C9-C8A9C617DF67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print</a:t>
            </a:r>
            <a:r>
              <a:rPr lang="en-US" altLang="en-US" dirty="0"/>
              <a:t>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the interactive shell, the value of an expression (other than an assignment, or </a:t>
            </a:r>
            <a:r>
              <a:rPr lang="en-US" altLang="en-US" sz="2800" b="1" dirty="0"/>
              <a:t>None</a:t>
            </a:r>
            <a:r>
              <a:rPr lang="en-US" altLang="en-US" sz="2800" dirty="0"/>
              <a:t>) is automatically displayed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'hello'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string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/>
            <a:r>
              <a:rPr lang="en-US" altLang="en-US" sz="2800" dirty="0"/>
              <a:t>In code in a file, use the </a:t>
            </a:r>
            <a:r>
              <a:rPr lang="en-US" altLang="en-US" sz="2800" b="1" dirty="0"/>
              <a:t>print</a:t>
            </a:r>
            <a:r>
              <a:rPr lang="en-US" altLang="en-US" sz="2800" dirty="0"/>
              <a:t> function to display output</a:t>
            </a:r>
          </a:p>
          <a:p>
            <a:pPr lvl="1" eaLnBrk="1" hangingPunct="1"/>
            <a:r>
              <a:rPr lang="en-US" altLang="en-US" sz="2400" dirty="0"/>
              <a:t>By default, displays values separated with spaces</a:t>
            </a:r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04602-4659-4B87-A5D9-66F0B39A7CD0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print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This code</a:t>
            </a: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print(a, 'Bob', 11 / 3, True)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/>
              <a:t>    displays:</a:t>
            </a: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nn-NO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nn-NO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Bob 3.6666666666666665 True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D801-89F3-4CA0-BE79-17A000B48608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Selected Low-Level Built-In Types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Low-level built-in types in Python 3.9 include</a:t>
            </a:r>
          </a:p>
          <a:p>
            <a:pPr lvl="1" eaLnBrk="1" hangingPunct="1"/>
            <a:r>
              <a:rPr lang="en-US" altLang="en-US" sz="2400" dirty="0"/>
              <a:t>(Not a complete list)</a:t>
            </a:r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arbitrary precision!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   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64-bit floating point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    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string (UTF-8)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bool       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AAA6-06F9-45CC-B554-CD07433A17B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Selected Arithmetic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(Not a complete list)</a:t>
            </a:r>
          </a:p>
          <a:p>
            <a:pPr eaLnBrk="1" hangingPunct="1"/>
            <a:r>
              <a:rPr lang="en-US" altLang="en-US" sz="2800" dirty="0"/>
              <a:t>From high precedence to low precedence</a:t>
            </a:r>
            <a:endParaRPr lang="en-US" altLang="en-US" sz="2800" i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   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exponentiation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   /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multiply, divide,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+   -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binary add, subtract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Use </a:t>
            </a:r>
            <a:r>
              <a:rPr lang="en-US" altLang="en-US" sz="2800" b="1" dirty="0"/>
              <a:t>(</a:t>
            </a:r>
            <a:r>
              <a:rPr lang="en-US" altLang="en-US" sz="2800" dirty="0"/>
              <a:t> ... </a:t>
            </a:r>
            <a:r>
              <a:rPr lang="en-US" altLang="en-US" sz="2800" b="1" dirty="0"/>
              <a:t>)</a:t>
            </a:r>
            <a:r>
              <a:rPr lang="en-US" altLang="en-US" sz="2800" dirty="0"/>
              <a:t> for grouping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Operator Associativity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Among these operators, </a:t>
            </a:r>
            <a:r>
              <a:rPr lang="en-US" altLang="en-US" sz="2800" i="1" dirty="0"/>
              <a:t>associativity</a:t>
            </a:r>
            <a:r>
              <a:rPr lang="en-US" altLang="en-US" sz="2800" dirty="0"/>
              <a:t> is</a:t>
            </a:r>
            <a:endParaRPr lang="en-US" altLang="en-US" sz="2800" i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       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right-to-left!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   /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left-to-right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+   -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left-to-right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Welcome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Welcome to the MS in Computational Finance program at Carnegie Mellon University</a:t>
            </a:r>
          </a:p>
          <a:p>
            <a:pPr lvl="1" eaLnBrk="1" hangingPunct="1"/>
            <a:r>
              <a:rPr lang="en-US" altLang="en-US" sz="2400" dirty="0"/>
              <a:t>Congratulations!</a:t>
            </a:r>
          </a:p>
          <a:p>
            <a:pPr lvl="1" eaLnBrk="1" hangingPunct="1"/>
            <a:r>
              <a:rPr lang="en-US" altLang="en-US" sz="2400" dirty="0"/>
              <a:t>Prepare to work </a:t>
            </a:r>
            <a:r>
              <a:rPr lang="en-US" altLang="en-US" sz="2400" i="1" dirty="0"/>
              <a:t>really, really hard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800" dirty="0"/>
              <a:t>Working as a quant requires skill in</a:t>
            </a:r>
          </a:p>
          <a:p>
            <a:pPr lvl="1" eaLnBrk="1" hangingPunct="1"/>
            <a:r>
              <a:rPr lang="en-US" altLang="en-US" sz="2400" dirty="0"/>
              <a:t>Financial derivatives pricing</a:t>
            </a:r>
          </a:p>
          <a:p>
            <a:pPr lvl="1" eaLnBrk="1" hangingPunct="1"/>
            <a:r>
              <a:rPr lang="en-US" altLang="en-US" sz="2400" dirty="0"/>
              <a:t>Identifying and managing risks of loss</a:t>
            </a:r>
          </a:p>
          <a:p>
            <a:pPr lvl="1" eaLnBrk="1" hangingPunct="1"/>
            <a:r>
              <a:rPr lang="en-US" altLang="en-US" sz="2400" dirty="0"/>
              <a:t>Discovering novel investment opportunities in vast oceans of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int</a:t>
            </a:r>
            <a:r>
              <a:rPr lang="en-US" altLang="en-US" dirty="0"/>
              <a:t>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+ 3 - 4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 3 *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 3 /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            # division yields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+ 3 *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(2 + 3) * 4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A72FE9-C0C6-4EA9-A065-A36E2F061A80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int</a:t>
            </a:r>
            <a:r>
              <a:rPr lang="en-US" altLang="en-US" dirty="0"/>
              <a:t>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** 10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** (1 /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1.4142135623730951       #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** 100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1267650600228229401496703205376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1234 ** 1234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4818...</a:t>
            </a:r>
            <a:r>
              <a:rPr lang="en-US" altLang="en-US" sz="2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hundreds of digits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...0736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** -100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7.888609052210118e-31    #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A72FE9-C0C6-4EA9-A065-A36E2F061A80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int</a:t>
            </a:r>
            <a:r>
              <a:rPr lang="en-US" altLang="en-US" dirty="0"/>
              <a:t>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** 3 **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512                  # right-to-left!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** (3 **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(2 ** 3) **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(7 + 5) *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12 / (7 – 1)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2.0            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division yields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A72FE9-C0C6-4EA9-A065-A36E2F061A80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float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123 /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123.0           # division yields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 + 2 + 3 + 0.0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6.0             # 0.0 is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 the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#   result is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1.1 - 2.2 + 3.3 * 4.4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13.42           #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higher precedence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C971DE-46D0-4AB4-BC5D-543D4AAE5379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float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** 10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1024.0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** 10.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2.0 ** 100.0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1.2676506002282294e+30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1234.0 ** 1234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(34, 'Result too large')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C971DE-46D0-4AB4-BC5D-543D4AAE5379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str</a:t>
            </a:r>
            <a:r>
              <a:rPr lang="en-US" altLang="en-US" b="1" dirty="0"/>
              <a:t>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'hello'  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single quotes work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"hello"      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double quotes work</a:t>
            </a: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'"Hello," she said.'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nested quotes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'"Hello," she said.'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"Don't divide by 0"   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nested quotes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"Don't divide by 0"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A2B437-2229-49DA-804E-FAA4BA1BE11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str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An </a:t>
            </a:r>
            <a:r>
              <a:rPr lang="en-US" altLang="en-US" sz="2800" b="1" dirty="0" err="1"/>
              <a:t>str</a:t>
            </a:r>
            <a:r>
              <a:rPr lang="en-US" altLang="en-US" sz="2800" dirty="0"/>
              <a:t> can also be enclosed in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altLang="en-US" sz="2800" dirty="0"/>
              <a:t> or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altLang="en-US" sz="2800" dirty="0"/>
              <a:t> pairs</a:t>
            </a:r>
          </a:p>
          <a:p>
            <a:pPr lvl="1" eaLnBrk="1" hangingPunct="1"/>
            <a:r>
              <a:rPr lang="en-US" altLang="en-US" sz="2400" dirty="0"/>
              <a:t>Can be multiple lines long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Notice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 sz="2400" dirty="0"/>
              <a:t>  -- the newline character</a:t>
            </a:r>
            <a:endParaRPr lang="en-US" altLang="en-US" sz="24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test of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multi-line string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is\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test of a\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nmulti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-line string'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 said, "Don't go."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said, "Don\'t go."'      # notice '\''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5268B-C696-4161-BEFB-D38A7A32F7B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8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Strings with </a:t>
            </a:r>
            <a:r>
              <a:rPr lang="en-US" altLang="en-US" b="1" dirty="0"/>
              <a:t>print()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Python shell displays the value of the most recent expression in </a:t>
            </a:r>
            <a:r>
              <a:rPr lang="en-US" altLang="en-US" sz="2800" i="1" dirty="0"/>
              <a:t>source code format</a:t>
            </a:r>
          </a:p>
          <a:p>
            <a:pPr lvl="1" eaLnBrk="1" hangingPunct="1"/>
            <a:r>
              <a:rPr lang="en-US" altLang="en-US" sz="2400" dirty="0"/>
              <a:t>For strings (</a:t>
            </a:r>
            <a:r>
              <a:rPr lang="en-US" altLang="en-US" sz="2400" b="1" dirty="0"/>
              <a:t>str</a:t>
            </a:r>
            <a:r>
              <a:rPr lang="en-US" altLang="en-US" sz="2400" dirty="0"/>
              <a:t> objects), not easy to read</a:t>
            </a:r>
          </a:p>
          <a:p>
            <a:pPr eaLnBrk="1" hangingPunct="1"/>
            <a:r>
              <a:rPr lang="en-US" altLang="en-US" sz="2800" dirty="0"/>
              <a:t>Use the </a:t>
            </a:r>
            <a:r>
              <a:rPr lang="en-US" altLang="en-US" sz="2800" b="1" dirty="0"/>
              <a:t>print()</a:t>
            </a:r>
            <a:r>
              <a:rPr lang="en-US" altLang="en-US" sz="2800" dirty="0"/>
              <a:t> function to display human-readable format</a:t>
            </a:r>
          </a:p>
          <a:p>
            <a:pPr lvl="1" eaLnBrk="1" hangingPunct="1"/>
            <a:r>
              <a:rPr lang="en-US" altLang="en-US" sz="2400" dirty="0"/>
              <a:t>Works both in a stored program and in the shell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Strings with </a:t>
            </a:r>
            <a:r>
              <a:rPr lang="en-US" altLang="en-US" b="1" dirty="0"/>
              <a:t>print()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'''this is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multi-line string'''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a\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nmulti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 string'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multi-line string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print('tab\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tnewline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backslash\\')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     newline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backslash\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Backslash for Special Characters in a </a:t>
            </a:r>
            <a:r>
              <a:rPr lang="en-US" altLang="en-US" b="1" dirty="0"/>
              <a:t>str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a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literal, </a:t>
            </a:r>
            <a:r>
              <a:rPr lang="en-US" altLang="en-US" sz="2800" b="1" dirty="0"/>
              <a:t>\</a:t>
            </a:r>
            <a:r>
              <a:rPr lang="en-US" altLang="en-US" sz="2800" dirty="0"/>
              <a:t> is the "</a:t>
            </a:r>
            <a:r>
              <a:rPr lang="en-US" altLang="en-US" sz="2800" i="1" dirty="0"/>
              <a:t>escape character</a:t>
            </a:r>
            <a:r>
              <a:rPr lang="en-US" altLang="en-US" sz="2800" dirty="0"/>
              <a:t>"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'\a'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bell (alert)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'\b'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backspace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'\f'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formfeed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'\n'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newline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'\r'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carriage return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'\t'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horizontal tab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'\v'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vertical tab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'\''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single quote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"\""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double quote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'\\'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backslash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5268B-C696-4161-BEFB-D38A7A32F7B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Welcome (continued)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These in turn require a high degree of skill in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Finance, economics, investments, and markets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Linear algebra, calculus, probability, and statistics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Data science and machine learning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Simulation, stochastic calculus, and numerical methods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i="1" dirty="0">
                <a:solidFill>
                  <a:srgbClr val="FF0000"/>
                </a:solidFill>
              </a:rPr>
              <a:t>Programming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800" i="1" dirty="0">
                <a:solidFill>
                  <a:srgbClr val="FF0000"/>
                </a:solidFill>
              </a:rPr>
              <a:t>Quants write code</a:t>
            </a:r>
          </a:p>
          <a:p>
            <a:pPr lvl="1" eaLnBrk="1" hangingPunct="1"/>
            <a:r>
              <a:rPr lang="en-US" altLang="en-US" sz="2400" dirty="0"/>
              <a:t>Python, C++, Excel/VBA, R, SQL, Java,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5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str</a:t>
            </a:r>
            <a:r>
              <a:rPr lang="en-US" altLang="en-US" dirty="0"/>
              <a:t>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Operators on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objects are</a:t>
            </a:r>
            <a:endParaRPr lang="en-US" altLang="en-US" sz="2800" i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concatenation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repetition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_'</a:t>
            </a: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+ "def"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abc_def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*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abc_abc_abc_abc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bool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true         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valid spelling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90798-72DF-4FBA-AA31-262AFF807C3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statement</a:t>
            </a:r>
            <a:r>
              <a:rPr lang="en-US" altLang="en-US" sz="2800" dirty="0"/>
              <a:t> must be contained on a single </a:t>
            </a:r>
            <a:r>
              <a:rPr lang="en-US" altLang="en-US" sz="2800" i="1" dirty="0"/>
              <a:t>logical line</a:t>
            </a:r>
            <a:endParaRPr lang="en-US" altLang="en-US" sz="2800" b="1" i="1" dirty="0"/>
          </a:p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physical line</a:t>
            </a:r>
            <a:r>
              <a:rPr lang="en-US" altLang="en-US" sz="2800" dirty="0"/>
              <a:t> ends with a </a:t>
            </a:r>
            <a:r>
              <a:rPr lang="en-US" altLang="en-US" sz="2800" i="1" dirty="0"/>
              <a:t>newline</a:t>
            </a:r>
          </a:p>
          <a:p>
            <a:pPr lvl="1" eaLnBrk="1" hangingPunct="1"/>
            <a:r>
              <a:rPr lang="en-US" altLang="en-US" sz="2400" dirty="0"/>
              <a:t>For short statements, the logical line fits within a physical line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12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both physical and logical line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8E79B-4CDB-490B-9C85-03D4DADAF7B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2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It is a syntax error to split a logical line across multiple physical lines ...</a:t>
            </a:r>
          </a:p>
          <a:p>
            <a:pPr marL="0" indent="0" eaLnBrk="1" hangingPunct="1"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</a:t>
            </a: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... </a:t>
            </a:r>
            <a:r>
              <a:rPr lang="en-US" altLang="en-US" sz="2800" i="1" dirty="0"/>
              <a:t>unless</a:t>
            </a:r>
            <a:r>
              <a:rPr lang="en-US" altLang="en-US" sz="2800" dirty="0"/>
              <a:t> the physical line ends with </a:t>
            </a:r>
            <a:r>
              <a:rPr lang="en-US" altLang="en-US" sz="2800" b="1" dirty="0"/>
              <a:t>\</a:t>
            </a: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\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one logical line, two physical lines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2E0B7-4D6C-43BD-B477-AD8D731A0CE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86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... </a:t>
            </a:r>
            <a:r>
              <a:rPr lang="en-US" altLang="en-US" sz="2800" i="1" dirty="0"/>
              <a:t>or</a:t>
            </a:r>
            <a:r>
              <a:rPr lang="en-US" altLang="en-US" sz="2800" dirty="0"/>
              <a:t> the code is contained within </a:t>
            </a:r>
            <a:r>
              <a:rPr lang="en-US" altLang="en-US" sz="2800" b="1" dirty="0"/>
              <a:t>()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Or, as we will see later, within </a:t>
            </a:r>
            <a:r>
              <a:rPr lang="en-US" altLang="en-US" sz="2400" b="1" dirty="0"/>
              <a:t>[]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{}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(1 + 2 + 3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fine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+ 4 + 5)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55EF0C-D51C-49A1-99AB-A1AF1CD7C0CF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1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logical line can be split across physical lines</a:t>
            </a:r>
          </a:p>
          <a:p>
            <a:pPr lvl="1" eaLnBrk="1" hangingPunct="1"/>
            <a:r>
              <a:rPr lang="en-US" altLang="en-US" sz="2400" dirty="0"/>
              <a:t>And a physical line can contain multiple logical lines</a:t>
            </a:r>
          </a:p>
          <a:p>
            <a:pPr lvl="1" eaLnBrk="1" hangingPunct="1"/>
            <a:r>
              <a:rPr lang="en-US" altLang="en-US" sz="2400" dirty="0"/>
              <a:t>Separate the logical lines with </a:t>
            </a:r>
            <a:r>
              <a:rPr lang="en-US" altLang="en-US" sz="2400" b="1" dirty="0"/>
              <a:t>;</a:t>
            </a:r>
            <a:r>
              <a:rPr lang="en-US" altLang="en-US" sz="2400" dirty="0"/>
              <a:t> (semicolon)</a:t>
            </a:r>
          </a:p>
          <a:p>
            <a:pPr lvl="1" eaLnBrk="1" hangingPunct="1"/>
            <a:r>
              <a:rPr lang="en-US" altLang="en-US" sz="2400" dirty="0"/>
              <a:t>Not often used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14 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 ** .5 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x_sqr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 ** 2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8E79B-4CDB-490B-9C85-03D4DADAF7B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compound statement</a:t>
            </a:r>
            <a:r>
              <a:rPr lang="en-US" altLang="en-US" sz="2800" dirty="0"/>
              <a:t> consists of </a:t>
            </a:r>
            <a:r>
              <a:rPr lang="en-US" altLang="en-US" sz="2800" i="1" dirty="0"/>
              <a:t>one or more</a:t>
            </a:r>
            <a:r>
              <a:rPr lang="en-US" altLang="en-US" sz="2800" dirty="0"/>
              <a:t> statements, which occupy separate logical lines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i="1" dirty="0"/>
              <a:t>body</a:t>
            </a:r>
            <a:r>
              <a:rPr lang="en-US" altLang="en-US" sz="2400" dirty="0"/>
              <a:t> of a </a:t>
            </a:r>
            <a:r>
              <a:rPr lang="en-US" altLang="en-US" sz="2400" i="1" dirty="0"/>
              <a:t>function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i="1" dirty="0"/>
              <a:t>block</a:t>
            </a:r>
            <a:r>
              <a:rPr lang="en-US" altLang="en-US" sz="2400" dirty="0"/>
              <a:t> of statements in a </a:t>
            </a:r>
            <a:r>
              <a:rPr lang="en-US" altLang="en-US" sz="2400" i="1" dirty="0"/>
              <a:t>loop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decision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i="1" dirty="0"/>
              <a:t>methods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class variables</a:t>
            </a:r>
            <a:r>
              <a:rPr lang="en-US" altLang="en-US" sz="2400" dirty="0"/>
              <a:t> of a </a:t>
            </a:r>
            <a:r>
              <a:rPr lang="en-US" altLang="en-US" sz="2400" i="1" dirty="0"/>
              <a:t>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8E79B-4CDB-490B-9C85-03D4DADAF7B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and Calling Simple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simple function can be defined like this:</a:t>
            </a:r>
          </a:p>
          <a:p>
            <a:pPr eaLnBrk="1" hangingPunct="1"/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200" i="1" dirty="0"/>
          </a:p>
          <a:p>
            <a:pPr lvl="1" eaLnBrk="1" hangingPunct="1"/>
            <a:r>
              <a:rPr lang="en-US" altLang="en-US" sz="2400" i="1" dirty="0"/>
              <a:t>p1, p2, ...,</a:t>
            </a:r>
            <a:r>
              <a:rPr lang="en-US" altLang="en-US" sz="2400" dirty="0"/>
              <a:t> are optional </a:t>
            </a:r>
            <a:r>
              <a:rPr lang="en-US" altLang="en-US" sz="2400" i="1" dirty="0"/>
              <a:t>positional</a:t>
            </a:r>
            <a:r>
              <a:rPr lang="en-US" altLang="en-US" sz="2400" dirty="0"/>
              <a:t> </a:t>
            </a:r>
            <a:r>
              <a:rPr lang="en-US" altLang="en-US" sz="2400" i="1" dirty="0"/>
              <a:t>parameters</a:t>
            </a:r>
          </a:p>
          <a:p>
            <a:pPr lvl="1" eaLnBrk="1" hangingPunct="1"/>
            <a:r>
              <a:rPr lang="en-US" altLang="en-US" sz="2400" i="1" dirty="0" err="1"/>
              <a:t>stmt</a:t>
            </a:r>
            <a:r>
              <a:rPr lang="en-US" altLang="en-US" sz="2400" dirty="0"/>
              <a:t> in the body may be a compound statement</a:t>
            </a:r>
          </a:p>
          <a:p>
            <a:pPr lvl="2" eaLnBrk="1" hangingPunct="1"/>
            <a:r>
              <a:rPr lang="en-US" altLang="en-US" sz="2000" i="1" dirty="0">
                <a:solidFill>
                  <a:srgbClr val="FF0000"/>
                </a:solidFill>
              </a:rPr>
              <a:t>Notice that the body must be indented!</a:t>
            </a:r>
          </a:p>
          <a:p>
            <a:pPr lvl="2" eaLnBrk="1" hangingPunct="1"/>
            <a:r>
              <a:rPr lang="en-US" altLang="en-US" sz="2000" i="1" dirty="0">
                <a:solidFill>
                  <a:srgbClr val="FF0000"/>
                </a:solidFill>
              </a:rPr>
              <a:t>All statements at the same level of indentation!</a:t>
            </a:r>
          </a:p>
          <a:p>
            <a:pPr lvl="1" eaLnBrk="1" hangingPunct="1"/>
            <a:r>
              <a:rPr lang="en-US" altLang="en-US" sz="2400" dirty="0"/>
              <a:t>The function may explicitly </a:t>
            </a:r>
            <a:r>
              <a:rPr lang="en-US" altLang="en-US" sz="2400" b="1" dirty="0"/>
              <a:t>return</a:t>
            </a:r>
            <a:r>
              <a:rPr lang="en-US" altLang="en-US" sz="2400" dirty="0"/>
              <a:t> a value</a:t>
            </a:r>
          </a:p>
          <a:p>
            <a:pPr lvl="2" eaLnBrk="1" hangingPunct="1"/>
            <a:r>
              <a:rPr lang="en-US" altLang="en-US" sz="2000" dirty="0"/>
              <a:t>If not, </a:t>
            </a:r>
            <a:r>
              <a:rPr lang="en-US" altLang="en-US" sz="2000" b="1" dirty="0"/>
              <a:t>None</a:t>
            </a:r>
            <a:r>
              <a:rPr lang="en-US" altLang="en-US" sz="2000" dirty="0"/>
              <a:t> is returned by default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F4D-FC15-435D-8EC9-23F2BED9C4DD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and Calling Simple Functions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 example, this function </a:t>
            </a:r>
            <a:r>
              <a:rPr lang="en-US" altLang="en-US" sz="2800" i="1" dirty="0"/>
              <a:t>displays</a:t>
            </a:r>
            <a:r>
              <a:rPr lang="en-US" altLang="en-US" sz="2800" dirty="0"/>
              <a:t> a value but does not use </a:t>
            </a:r>
            <a:r>
              <a:rPr lang="en-US" altLang="en-US" sz="2800" b="1" dirty="0"/>
              <a:t>return</a:t>
            </a:r>
            <a:r>
              <a:rPr lang="en-US" altLang="en-US" sz="2800" dirty="0"/>
              <a:t> to return a value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 **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F4D-FC15-435D-8EC9-23F2BED9C4DD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0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and Calling Simple Functions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This function </a:t>
            </a:r>
            <a:r>
              <a:rPr lang="en-US" altLang="en-US" sz="2800" i="1" dirty="0"/>
              <a:t>returns</a:t>
            </a:r>
            <a:r>
              <a:rPr lang="en-US" altLang="en-US" sz="2800" dirty="0"/>
              <a:t> a value</a:t>
            </a:r>
          </a:p>
          <a:p>
            <a:pPr lvl="1" eaLnBrk="1" hangingPunct="1"/>
            <a:r>
              <a:rPr lang="en-US" altLang="en-US" sz="2400" dirty="0"/>
              <a:t>The shell displays the value by default</a:t>
            </a:r>
          </a:p>
          <a:p>
            <a:pPr lvl="1" eaLnBrk="1" hangingPunct="1"/>
            <a:r>
              <a:rPr lang="en-US" altLang="en-US" sz="2400" dirty="0"/>
              <a:t>Must use </a:t>
            </a:r>
            <a:r>
              <a:rPr lang="en-US" altLang="en-US" sz="2400" b="1" dirty="0"/>
              <a:t>print()</a:t>
            </a:r>
            <a:r>
              <a:rPr lang="en-US" altLang="en-US" sz="2400" dirty="0"/>
              <a:t> in a stored program file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x ** y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return, don't print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F4D-FC15-435D-8EC9-23F2BED9C4DD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Our Assumptions About You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You are expected to have completed </a:t>
            </a:r>
            <a:r>
              <a:rPr lang="en-US" altLang="en-US" sz="2800" i="1" dirty="0">
                <a:solidFill>
                  <a:srgbClr val="FF0000"/>
                </a:solidFill>
              </a:rPr>
              <a:t>at least</a:t>
            </a:r>
            <a:r>
              <a:rPr lang="en-US" altLang="en-US" sz="2800" dirty="0"/>
              <a:t> a one-semester course in programming in a language such as C++, Java, C#, or Python</a:t>
            </a:r>
          </a:p>
          <a:p>
            <a:pPr lvl="1" eaLnBrk="1" hangingPunct="1"/>
            <a:r>
              <a:rPr lang="en-US" altLang="en-US" sz="2400" dirty="0"/>
              <a:t>If you have not, you are going to be in trouble</a:t>
            </a:r>
          </a:p>
          <a:p>
            <a:pPr lvl="1" eaLnBrk="1" hangingPunct="1"/>
            <a:r>
              <a:rPr lang="en-US" altLang="en-US" sz="2400" dirty="0"/>
              <a:t>Many of you will have much more programming experience</a:t>
            </a:r>
            <a:endParaRPr lang="en-US" altLang="en-US" sz="24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4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in a Stored Program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fun_test.py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 **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** 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        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displays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        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displays 81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(7, 2)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no output!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print(r)     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displays 49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3))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displays 64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F4D-FC15-435D-8EC9-23F2BED9C4DD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24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Selected Comparison and Logical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(Not a complete list)</a:t>
            </a:r>
          </a:p>
          <a:p>
            <a:pPr eaLnBrk="1" hangingPunct="1"/>
            <a:r>
              <a:rPr lang="en-US" altLang="en-US" sz="2800" dirty="0"/>
              <a:t>From high precedence to low precedence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   !=    &lt;    &lt;=    &gt;    &gt;=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not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and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576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Use </a:t>
            </a:r>
            <a:r>
              <a:rPr lang="en-US" altLang="en-US" sz="2800" b="1" dirty="0"/>
              <a:t>(</a:t>
            </a:r>
            <a:r>
              <a:rPr lang="en-US" altLang="en-US" sz="2800" dirty="0"/>
              <a:t> ... </a:t>
            </a:r>
            <a:r>
              <a:rPr lang="en-US" altLang="en-US" sz="2800" b="1" dirty="0"/>
              <a:t>)</a:t>
            </a:r>
            <a:r>
              <a:rPr lang="en-US" altLang="en-US" sz="2800" dirty="0"/>
              <a:t> for grouping</a:t>
            </a:r>
            <a:endParaRPr lang="en-US" alt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54B78-A85D-4650-AD96-AA044209A449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0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==</a:t>
            </a:r>
            <a:r>
              <a:rPr lang="en-US" altLang="en-US" dirty="0"/>
              <a:t> and </a:t>
            </a:r>
            <a:r>
              <a:rPr lang="en-US" altLang="en-US" b="1" dirty="0"/>
              <a:t>!=</a:t>
            </a:r>
            <a:r>
              <a:rPr lang="en-US" altLang="en-US" dirty="0"/>
              <a:t>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==</a:t>
            </a:r>
            <a:r>
              <a:rPr lang="en-US" altLang="en-US" sz="2800" dirty="0"/>
              <a:t> is the "is equal to" operator</a:t>
            </a:r>
          </a:p>
          <a:p>
            <a:pPr lvl="1" eaLnBrk="1" hangingPunct="1"/>
            <a:r>
              <a:rPr lang="en-US" altLang="en-US" sz="2400" dirty="0"/>
              <a:t>I prefer to call </a:t>
            </a:r>
            <a:r>
              <a:rPr lang="en-US" altLang="en-US" sz="2400" b="1" dirty="0"/>
              <a:t>=</a:t>
            </a:r>
            <a:r>
              <a:rPr lang="en-US" altLang="en-US" sz="2400" dirty="0"/>
              <a:t> (assignment) the "gets" operator</a:t>
            </a:r>
          </a:p>
          <a:p>
            <a:pPr lvl="2" eaLnBrk="1" hangingPunct="1"/>
            <a:r>
              <a:rPr lang="en-US" altLang="en-US" sz="2000" dirty="0"/>
              <a:t>Short name for short operator, long for long</a:t>
            </a:r>
          </a:p>
          <a:p>
            <a:pPr lvl="2" eaLnBrk="1" hangingPunct="1"/>
            <a:r>
              <a:rPr lang="en-US" altLang="en-US" sz="2000" i="1" dirty="0"/>
              <a:t>Don't</a:t>
            </a:r>
            <a:r>
              <a:rPr lang="en-US" altLang="en-US" sz="2000" dirty="0"/>
              <a:t> call them both the "equals" operator!</a:t>
            </a:r>
          </a:p>
          <a:p>
            <a:pPr eaLnBrk="1" hangingPunct="1"/>
            <a:r>
              <a:rPr lang="en-US" altLang="en-US" sz="2800" b="1" dirty="0"/>
              <a:t>!=</a:t>
            </a:r>
            <a:r>
              <a:rPr lang="en-US" altLang="en-US" sz="2800" dirty="0"/>
              <a:t> is the "is not equal to" operator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x = 12.34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x == 12.34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x != 12.34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  <a:endParaRPr lang="en-US" alt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CCA7E-2565-411A-B0AF-91539B208F68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6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Comparison and Logical Operator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 &lt; 12 and 7 &gt;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&lt;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# equivalent to 4 &lt;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'hello'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== 'hi' or s == 'hello' or s == 'hey'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'hi' &lt; 'hello'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# lexicographical comparison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'hello' &lt; 'help'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5CC948-6FC1-4906-985D-8CC08808AE1B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6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if</a:t>
            </a:r>
            <a:r>
              <a:rPr lang="en-US" altLang="en-US" dirty="0"/>
              <a:t> Decision, and Indentation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simple </a:t>
            </a:r>
            <a:r>
              <a:rPr lang="en-US" altLang="en-US" sz="2800" b="1" dirty="0"/>
              <a:t>if</a:t>
            </a:r>
            <a:r>
              <a:rPr lang="en-US" altLang="en-US" sz="2800" dirty="0"/>
              <a:t> decision is of the form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bool_expr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 statements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blank line    # this concludes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i="1" dirty="0"/>
              <a:t>Indentation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statement1</a:t>
            </a:r>
            <a:r>
              <a:rPr lang="en-US" altLang="en-US" sz="2800" dirty="0"/>
              <a:t> is </a:t>
            </a:r>
            <a:r>
              <a:rPr lang="en-US" altLang="en-US" sz="2800" b="1" i="1" dirty="0"/>
              <a:t>required</a:t>
            </a:r>
          </a:p>
          <a:p>
            <a:pPr lvl="1" eaLnBrk="1" hangingPunct="1"/>
            <a:r>
              <a:rPr lang="en-US" altLang="en-US" sz="2400" dirty="0"/>
              <a:t>Additional statements, if any, must be indented by </a:t>
            </a:r>
            <a:r>
              <a:rPr lang="en-US" altLang="en-US" sz="2400" i="1" dirty="0"/>
              <a:t>exactly</a:t>
            </a:r>
            <a:r>
              <a:rPr lang="en-US" altLang="en-US" sz="2400" dirty="0"/>
              <a:t> the same amount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6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if</a:t>
            </a:r>
            <a:r>
              <a:rPr lang="en-US" altLang="en-US" dirty="0"/>
              <a:t> Decision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333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a &lt; 30: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b = a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15366-218E-485A-8E31-4DEB6C932902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0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if</a:t>
            </a:r>
            <a:r>
              <a:rPr lang="en-US" altLang="en-US" dirty="0"/>
              <a:t> Decision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a == b: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-4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a + c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CBFA49-F43E-4510-BF8F-C4104B793220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1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Indentation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a == b: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 = -4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 = a + 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&gt;", line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a + 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^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E1455-A067-4D2B-9368-9A06FBEF1306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64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Indentation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Even indenting the first character in a top-level line is an error!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 d =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&gt;", line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 =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^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97D17-0A3C-4871-AC87-B21063151B27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7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 and Indentation Rules: Good or Bad?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Good:</a:t>
            </a:r>
          </a:p>
          <a:p>
            <a:pPr lvl="1" eaLnBrk="1" hangingPunct="1"/>
            <a:r>
              <a:rPr lang="en-US" altLang="en-US" sz="2400" dirty="0"/>
              <a:t>Forces a common indentation scheme for all programmers</a:t>
            </a:r>
          </a:p>
          <a:p>
            <a:pPr lvl="1" eaLnBrk="1" hangingPunct="1"/>
            <a:r>
              <a:rPr lang="en-US" altLang="en-US" sz="2400" dirty="0"/>
              <a:t>No curly braces to keep track of</a:t>
            </a:r>
          </a:p>
          <a:p>
            <a:pPr eaLnBrk="1" hangingPunct="1"/>
            <a:r>
              <a:rPr lang="en-US" altLang="en-US" sz="2800" dirty="0"/>
              <a:t>Not so good:</a:t>
            </a:r>
          </a:p>
          <a:p>
            <a:pPr lvl="1" eaLnBrk="1" hangingPunct="1"/>
            <a:r>
              <a:rPr lang="en-US" altLang="en-US" sz="2400" dirty="0"/>
              <a:t>Line continuation is clunky</a:t>
            </a:r>
          </a:p>
          <a:p>
            <a:pPr lvl="1" eaLnBrk="1" hangingPunct="1"/>
            <a:r>
              <a:rPr lang="en-US" altLang="en-US" sz="2400" dirty="0"/>
              <a:t>In long code, hard to see both beginning of </a:t>
            </a:r>
            <a:r>
              <a:rPr lang="en-US" altLang="en-US" sz="2400" b="1" dirty="0"/>
              <a:t>if</a:t>
            </a:r>
            <a:r>
              <a:rPr lang="en-US" altLang="en-US" sz="2400" dirty="0"/>
              <a:t> and end of </a:t>
            </a:r>
            <a:r>
              <a:rPr lang="en-US" altLang="en-US" sz="2400" b="1" dirty="0"/>
              <a:t>if</a:t>
            </a:r>
            <a:r>
              <a:rPr lang="en-US" altLang="en-US" sz="2400" dirty="0"/>
              <a:t> on the same screen</a:t>
            </a:r>
          </a:p>
          <a:p>
            <a:pPr eaLnBrk="1" hangingPunct="1"/>
            <a:r>
              <a:rPr lang="en-US" altLang="en-US" sz="2800" dirty="0"/>
              <a:t>Have a look at </a:t>
            </a:r>
            <a:r>
              <a:rPr lang="en-US" altLang="en-US" sz="2800" b="1" dirty="0"/>
              <a:t>PEP-8</a:t>
            </a:r>
            <a:r>
              <a:rPr lang="en-US" altLang="en-US" sz="2800" dirty="0"/>
              <a:t> for style guidelines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228685-8B14-4898-BF6A-3E5547156F6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Our Assumptions About You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 assume you are familiar with these concepts:</a:t>
            </a:r>
          </a:p>
          <a:p>
            <a:pPr lvl="1" eaLnBrk="1" hangingPunct="1"/>
            <a:r>
              <a:rPr lang="en-US" altLang="en-US" sz="2400" dirty="0"/>
              <a:t>Numeric, string, and Boolean values, variables, and assignment</a:t>
            </a:r>
          </a:p>
          <a:p>
            <a:pPr lvl="1" eaLnBrk="1" hangingPunct="1"/>
            <a:r>
              <a:rPr lang="en-US" altLang="en-US" sz="2400" dirty="0"/>
              <a:t>Arithmetic, comparison, and logical operators</a:t>
            </a:r>
          </a:p>
          <a:p>
            <a:pPr lvl="1" eaLnBrk="1" hangingPunct="1"/>
            <a:r>
              <a:rPr lang="en-US" altLang="en-US" sz="2400" dirty="0"/>
              <a:t>Decisions and loops</a:t>
            </a:r>
          </a:p>
          <a:p>
            <a:pPr lvl="1" eaLnBrk="1" hangingPunct="1"/>
            <a:r>
              <a:rPr lang="en-US" altLang="en-US" sz="2400" dirty="0"/>
              <a:t>Functions, with parameters and return values</a:t>
            </a:r>
          </a:p>
          <a:p>
            <a:pPr lvl="1" eaLnBrk="1" hangingPunct="1"/>
            <a:r>
              <a:rPr lang="en-US" altLang="en-US" sz="2400" dirty="0"/>
              <a:t>Data types, classes, inheritance, and polymorphism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General </a:t>
            </a:r>
            <a:r>
              <a:rPr lang="en-US" altLang="en-US" b="1" dirty="0"/>
              <a:t>if</a:t>
            </a:r>
            <a:r>
              <a:rPr lang="en-US" altLang="en-US" dirty="0"/>
              <a:t>/</a:t>
            </a:r>
            <a:r>
              <a:rPr lang="en-US" altLang="en-US" b="1" dirty="0" err="1"/>
              <a:t>elif</a:t>
            </a:r>
            <a:r>
              <a:rPr lang="en-US" altLang="en-US" dirty="0"/>
              <a:t>/</a:t>
            </a:r>
            <a:r>
              <a:rPr lang="en-US" altLang="en-US" b="1" dirty="0"/>
              <a:t>else</a:t>
            </a:r>
            <a:r>
              <a:rPr lang="en-US" altLang="en-US" dirty="0"/>
              <a:t> Decisions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decision must start with one </a:t>
            </a:r>
            <a:r>
              <a:rPr lang="en-US" altLang="en-US" sz="2800" b="1" dirty="0"/>
              <a:t>if</a:t>
            </a:r>
            <a:r>
              <a:rPr lang="en-US" altLang="en-US" sz="2800" dirty="0"/>
              <a:t> part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/>
              <a:t>Optionally followed by 0 or more </a:t>
            </a:r>
            <a:r>
              <a:rPr lang="en-US" altLang="en-US" sz="2400" b="1" dirty="0" err="1"/>
              <a:t>elif</a:t>
            </a:r>
            <a:r>
              <a:rPr lang="en-US" altLang="en-US" sz="2400" dirty="0"/>
              <a:t> parts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/>
              <a:t>Optionally followed by 1 </a:t>
            </a:r>
            <a:r>
              <a:rPr lang="en-US" altLang="en-US" sz="2400" b="1" dirty="0"/>
              <a:t>else</a:t>
            </a:r>
            <a:r>
              <a:rPr lang="en-US" altLang="en-US" sz="2400" dirty="0"/>
              <a:t> part</a:t>
            </a:r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bool_expr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bool_expr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7BD9A-7703-4F6B-86AE-CD82D085C04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7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while</a:t>
            </a:r>
            <a:r>
              <a:rPr lang="en-US" altLang="en-US" dirty="0"/>
              <a:t> Loop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simple </a:t>
            </a:r>
            <a:r>
              <a:rPr lang="en-US" altLang="en-US" sz="2800" b="1" dirty="0"/>
              <a:t>while</a:t>
            </a:r>
            <a:r>
              <a:rPr lang="en-US" altLang="en-US" sz="2800" dirty="0"/>
              <a:t> loop is of the form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bool_expr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 statements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blank line    # concludes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As long as </a:t>
            </a:r>
            <a:r>
              <a:rPr lang="en-US" altLang="en-US" sz="2800" i="1" dirty="0" err="1"/>
              <a:t>bool_expr</a:t>
            </a:r>
            <a:r>
              <a:rPr lang="en-US" altLang="en-US" sz="2800" dirty="0"/>
              <a:t> is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, the statement body is executed repeatedly</a:t>
            </a: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45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Assignment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Multiple assignment</a:t>
            </a:r>
            <a:r>
              <a:rPr lang="en-US" altLang="en-US" sz="2800" dirty="0"/>
              <a:t> allows assigning multiple values to an equal number of variables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k = 1, 2, 3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j, k = k, j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swap values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j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x, y, z = 1.2, 2.3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error!</a:t>
            </a:r>
          </a:p>
          <a:p>
            <a:pPr marL="0" indent="0" eaLnBrk="1" hangingPunct="1"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0ACEB-CDF0-474A-A601-6B7636B26AFD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62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Python provides </a:t>
            </a:r>
            <a:r>
              <a:rPr lang="en-US" altLang="en-US" sz="2800" i="1" dirty="0"/>
              <a:t>assignment operators</a:t>
            </a:r>
            <a:r>
              <a:rPr lang="en-US" altLang="en-US" sz="2800" dirty="0"/>
              <a:t>, including: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0ACEB-CDF0-474A-A601-6B7636B26AFD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0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factorial</a:t>
            </a:r>
            <a:r>
              <a:rPr lang="en-US" altLang="en-US" dirty="0"/>
              <a:t>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Here is a naïve </a:t>
            </a:r>
            <a:r>
              <a:rPr lang="en-US" altLang="en-US" sz="2800" b="1" dirty="0"/>
              <a:t>factorial</a:t>
            </a:r>
            <a:r>
              <a:rPr lang="en-US" altLang="en-US" sz="2800" dirty="0"/>
              <a:t> function, for computing </a:t>
            </a:r>
            <a:r>
              <a:rPr lang="en-US" altLang="en-US" sz="2800" b="1" dirty="0"/>
              <a:t>n!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fact_test.py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factorial(n):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ret,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 *=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7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factorial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... fact_test.py continued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print('0! ==', factorial(0))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# 1: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print('1! ==', factorial(1))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1: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print('3! ==', factorial(3))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6: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print('9! ==', factorial(9))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362880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print('100! ==',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factorial(100))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# 93326...00000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factorial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... fact_test.py continued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print(factorial(-5))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error!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print(factorial(1.5))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error!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print(factorial('six'))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error!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Oops!  We need to make sure the argument is a non-negative integer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2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Revised </a:t>
            </a:r>
            <a:r>
              <a:rPr lang="en-US" altLang="en-US" b="1" dirty="0"/>
              <a:t>factorial</a:t>
            </a:r>
            <a:r>
              <a:rPr lang="en-US" altLang="en-US" dirty="0"/>
              <a:t>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fact_test2.py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factorial(n):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type(n) != int or n &lt; 0: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print(n, 'must be integer &gt;= 0')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None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ret,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 *=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7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Revised </a:t>
            </a:r>
            <a:r>
              <a:rPr lang="en-US" altLang="en-US" b="1" dirty="0"/>
              <a:t>factorial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... fact_test2.py continued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print('0! ==', factorial(0))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# 1: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print('1! ==', factorial(1))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1: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print('3! ==', factorial(3))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6: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print('9! ==', factorial(9))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362880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print('100! ==', factorial(100)) # 9332…000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print(factorial(-5))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handled error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print(factorial(1.5))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handled error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print(factorial('six'))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handled error</a:t>
            </a:r>
          </a:p>
          <a:p>
            <a:pPr marL="0" indent="0" eaLnBrk="1" hangingPunct="1">
              <a:spcBef>
                <a:spcPts val="40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2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math</a:t>
            </a:r>
            <a:r>
              <a:rPr lang="en-US" altLang="en-US" dirty="0"/>
              <a:t> Module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math</a:t>
            </a:r>
            <a:r>
              <a:rPr lang="en-US" altLang="en-US" sz="2800" dirty="0"/>
              <a:t> </a:t>
            </a:r>
            <a:r>
              <a:rPr lang="en-US" altLang="en-US" sz="2800" i="1" dirty="0"/>
              <a:t>module</a:t>
            </a:r>
            <a:r>
              <a:rPr lang="en-US" altLang="en-US" sz="2800" dirty="0"/>
              <a:t> provides mathematical functions and constants, such as</a:t>
            </a:r>
          </a:p>
          <a:p>
            <a:pPr lvl="1" eaLnBrk="1" hangingPunct="1"/>
            <a:r>
              <a:rPr lang="en-US" altLang="en-US" sz="2400" b="1" dirty="0"/>
              <a:t>ceil(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floor(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fabs(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…</a:t>
            </a:r>
          </a:p>
          <a:p>
            <a:pPr lvl="1" eaLnBrk="1" hangingPunct="1"/>
            <a:r>
              <a:rPr lang="en-US" altLang="en-US" sz="2400" b="1" dirty="0"/>
              <a:t>exp(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log(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… </a:t>
            </a:r>
          </a:p>
          <a:p>
            <a:pPr lvl="1" eaLnBrk="1" hangingPunct="1"/>
            <a:r>
              <a:rPr lang="en-US" altLang="en-US" sz="2400" b="1" dirty="0"/>
              <a:t>sin(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cos(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…</a:t>
            </a:r>
          </a:p>
          <a:p>
            <a:pPr lvl="1" eaLnBrk="1" hangingPunct="1"/>
            <a:r>
              <a:rPr lang="en-US" altLang="en-US" sz="2400" b="1" dirty="0"/>
              <a:t>erf(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gamma(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…</a:t>
            </a:r>
          </a:p>
          <a:p>
            <a:pPr lvl="1" eaLnBrk="1" hangingPunct="1"/>
            <a:r>
              <a:rPr lang="en-US" altLang="en-US" sz="2400" b="1" dirty="0"/>
              <a:t>pi</a:t>
            </a:r>
            <a:r>
              <a:rPr lang="en-US" altLang="en-US" sz="2400" dirty="0"/>
              <a:t>, </a:t>
            </a:r>
            <a:r>
              <a:rPr lang="en-US" altLang="en-US" sz="2400" b="1" dirty="0"/>
              <a:t>e</a:t>
            </a:r>
            <a:r>
              <a:rPr lang="en-US" altLang="en-US" sz="2400" dirty="0"/>
              <a:t>, …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Python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Python has been the fastest growing programming language for several years</a:t>
            </a:r>
          </a:p>
          <a:p>
            <a:pPr eaLnBrk="1" hangingPunct="1"/>
            <a:r>
              <a:rPr lang="en-US" altLang="en-US" sz="2800" dirty="0"/>
              <a:t>Has recently become the dominant language for general quant work</a:t>
            </a:r>
          </a:p>
          <a:p>
            <a:pPr lvl="1" eaLnBrk="1" hangingPunct="1"/>
            <a:r>
              <a:rPr lang="en-US" altLang="en-US" sz="2400" dirty="0"/>
              <a:t>Easy to read and write, powerful basic features</a:t>
            </a:r>
          </a:p>
          <a:p>
            <a:pPr lvl="1" eaLnBrk="1" hangingPunct="1"/>
            <a:r>
              <a:rPr lang="en-US" altLang="en-US" sz="2400" dirty="0"/>
              <a:t>Powerful built-in and add-on </a:t>
            </a:r>
            <a:r>
              <a:rPr lang="en-US" altLang="en-US" sz="2400" i="1" dirty="0"/>
              <a:t>modules</a:t>
            </a:r>
          </a:p>
          <a:p>
            <a:pPr lvl="2" eaLnBrk="1" hangingPunct="1"/>
            <a:r>
              <a:rPr lang="en-US" altLang="en-US" sz="2000" b="1" dirty="0"/>
              <a:t>NumPy</a:t>
            </a:r>
            <a:r>
              <a:rPr lang="en-US" altLang="en-US" sz="2000" dirty="0"/>
              <a:t>: linear algebra, probability, and statistics</a:t>
            </a:r>
          </a:p>
          <a:p>
            <a:pPr lvl="2" eaLnBrk="1" hangingPunct="1"/>
            <a:r>
              <a:rPr lang="en-US" altLang="en-US" sz="2000" b="1" dirty="0"/>
              <a:t>Pandas</a:t>
            </a:r>
            <a:r>
              <a:rPr lang="en-US" altLang="en-US" sz="2000" dirty="0"/>
              <a:t>: spreadsheets, time series</a:t>
            </a:r>
          </a:p>
          <a:p>
            <a:pPr lvl="2" eaLnBrk="1" hangingPunct="1"/>
            <a:r>
              <a:rPr lang="en-US" altLang="en-US" sz="1900" b="1" dirty="0"/>
              <a:t>Matplotlib</a:t>
            </a:r>
            <a:r>
              <a:rPr lang="en-US" altLang="en-US" sz="1900" dirty="0"/>
              <a:t>, </a:t>
            </a:r>
            <a:r>
              <a:rPr lang="en-US" altLang="en-US" sz="1900" b="1" dirty="0" err="1"/>
              <a:t>StatsModels</a:t>
            </a:r>
            <a:r>
              <a:rPr lang="en-US" altLang="en-US" sz="1900" dirty="0"/>
              <a:t>, </a:t>
            </a:r>
            <a:r>
              <a:rPr lang="en-US" altLang="en-US" sz="1900" b="1" dirty="0" err="1"/>
              <a:t>Scikit</a:t>
            </a:r>
            <a:r>
              <a:rPr lang="en-US" altLang="en-US" sz="1900" b="1" dirty="0"/>
              <a:t>-learn</a:t>
            </a:r>
            <a:r>
              <a:rPr lang="en-US" altLang="en-US" sz="1900" dirty="0"/>
              <a:t>, </a:t>
            </a:r>
            <a:r>
              <a:rPr lang="en-US" altLang="en-US" sz="1900" b="1" dirty="0"/>
              <a:t>TensorFlow</a:t>
            </a:r>
            <a:r>
              <a:rPr lang="en-US" altLang="en-US" sz="1900" dirty="0"/>
              <a:t>, …</a:t>
            </a:r>
          </a:p>
          <a:p>
            <a:pPr lvl="2" eaLnBrk="1" hangingPunct="1"/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8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import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access the facilities of a Python module, </a:t>
            </a:r>
            <a:r>
              <a:rPr lang="en-US" altLang="en-US" sz="2800" b="1" dirty="0"/>
              <a:t>import</a:t>
            </a:r>
            <a:r>
              <a:rPr lang="en-US" altLang="en-US" sz="2800" dirty="0"/>
              <a:t> the module</a:t>
            </a:r>
            <a:endParaRPr lang="en-US" altLang="en-US" sz="2800" b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math_test.py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(0),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(2.7),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(2.7))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import math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Output:</a:t>
            </a:r>
            <a:endParaRPr lang="en-US" altLang="en-US" sz="2800" b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1.0 2.718281828459045 0.36787944117144233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3.141592653589793 -1.0 6.123233995736766e-17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</a:t>
            </a:r>
          </a:p>
          <a:p>
            <a:pPr marL="0" indent="0" eaLnBrk="1" hangingPunct="1"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Notice the floating point roundoff error for </a:t>
            </a:r>
            <a:r>
              <a:rPr lang="en-US" altLang="en-US" sz="2800" b="1" dirty="0"/>
              <a:t>cos(pi/2)</a:t>
            </a:r>
          </a:p>
          <a:p>
            <a:pPr lvl="1" eaLnBrk="1" hangingPunct="1"/>
            <a:r>
              <a:rPr lang="en-US" altLang="en-US" sz="2400" dirty="0"/>
              <a:t>Due to finite representation of real numbers on a digital computer</a:t>
            </a:r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5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import math as 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It's painful to type the module name in order to use each facility</a:t>
            </a:r>
          </a:p>
          <a:p>
            <a:pPr lvl="1" eaLnBrk="1" hangingPunct="1"/>
            <a:r>
              <a:rPr lang="en-US" altLang="en-US" sz="2400" dirty="0"/>
              <a:t>It's common to use "</a:t>
            </a:r>
            <a:r>
              <a:rPr lang="en-US" altLang="en-US" sz="2400" b="1" dirty="0"/>
              <a:t>as</a:t>
            </a:r>
            <a:r>
              <a:rPr lang="en-US" altLang="en-US" sz="2400" dirty="0"/>
              <a:t>" and an abbreviation 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math_test2.py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m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2))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.ceil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(2.7),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.floor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(2.7))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24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from math import 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use a few facilities as conveniently as possible, use </a:t>
            </a:r>
            <a:r>
              <a:rPr lang="en-US" altLang="en-US" sz="2800" b="1" dirty="0"/>
              <a:t>from math import </a:t>
            </a:r>
            <a:r>
              <a:rPr lang="en-US" altLang="en-US" sz="2800" i="1" dirty="0"/>
              <a:t>facility, …</a:t>
            </a:r>
          </a:p>
          <a:p>
            <a:pPr lvl="1" eaLnBrk="1" hangingPunct="1"/>
            <a:r>
              <a:rPr lang="en-US" altLang="en-US" sz="2400" dirty="0"/>
              <a:t>Then, don't need module or abbreviation prefix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math_test3.py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exp, pi, cos, ceil, floor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print(exp(0), exp(1), exp(-1))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print(pi, cos(pi), cos(pi / 2))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print(ceil(2.7), floor(2.7))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04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1 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Basic Python that we covered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Numeric, string, and Boolean values, variables, and assignment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Arithmetic, comparison, and logical operators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Decisions and loops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Functions, with parameters and return values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Data types (but not classes, inheritance, or polymorphism)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Writing a program, and importing modules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We left out a great deal!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Python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But Python is not the only game in town</a:t>
            </a:r>
          </a:p>
          <a:p>
            <a:pPr lvl="1" eaLnBrk="1" hangingPunct="1"/>
            <a:r>
              <a:rPr lang="en-US" altLang="en-US" sz="2400" dirty="0"/>
              <a:t>At present, R has better statistical visualization</a:t>
            </a:r>
          </a:p>
          <a:p>
            <a:pPr lvl="1" eaLnBrk="1" hangingPunct="1"/>
            <a:r>
              <a:rPr lang="en-US" altLang="en-US" sz="2400" dirty="0"/>
              <a:t>C++, Java, C# and others are much more efficient and mature OOP languages</a:t>
            </a:r>
          </a:p>
          <a:p>
            <a:pPr lvl="1" eaLnBrk="1" hangingPunct="1"/>
            <a:r>
              <a:rPr lang="en-US" altLang="en-US" sz="2400" dirty="0"/>
              <a:t>Excel/VBA remains widely entrenched</a:t>
            </a:r>
          </a:p>
          <a:p>
            <a:pPr lvl="1" eaLnBrk="1" hangingPunct="1"/>
            <a:r>
              <a:rPr lang="en-US" altLang="en-US" sz="2400" dirty="0"/>
              <a:t>SQL and other database access languages are important</a:t>
            </a:r>
          </a:p>
          <a:p>
            <a:pPr lvl="1" eaLnBrk="1" hangingPunct="1"/>
            <a:r>
              <a:rPr lang="en-US" altLang="en-US" sz="2400" dirty="0"/>
              <a:t>Some firms have their own proprietary languages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Python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Multi-paradigm: top-down; object-oriented</a:t>
            </a:r>
          </a:p>
          <a:p>
            <a:pPr eaLnBrk="1" hangingPunct="1"/>
            <a:r>
              <a:rPr lang="en-US" altLang="en-US" sz="2800" dirty="0"/>
              <a:t>Easy to write, compared with C, C++, Java</a:t>
            </a:r>
          </a:p>
          <a:p>
            <a:pPr lvl="1" eaLnBrk="1" hangingPunct="1"/>
            <a:r>
              <a:rPr lang="en-US" altLang="en-US" sz="2400" dirty="0"/>
              <a:t>Great for quick development</a:t>
            </a:r>
          </a:p>
          <a:p>
            <a:pPr eaLnBrk="1" hangingPunct="1"/>
            <a:r>
              <a:rPr lang="en-US" altLang="en-US" sz="2800" dirty="0"/>
              <a:t>Harder to maintain?</a:t>
            </a:r>
          </a:p>
          <a:p>
            <a:pPr lvl="1" eaLnBrk="1" hangingPunct="1"/>
            <a:r>
              <a:rPr lang="en-US" altLang="en-US" sz="2400" dirty="0"/>
              <a:t>Perhaps less great for big long-term projects</a:t>
            </a:r>
          </a:p>
          <a:p>
            <a:pPr eaLnBrk="1" hangingPunct="1"/>
            <a:r>
              <a:rPr lang="en-US" altLang="en-US" sz="2800" dirty="0"/>
              <a:t>Interpreted: a scripting language</a:t>
            </a:r>
          </a:p>
          <a:p>
            <a:pPr lvl="1" eaLnBrk="1" hangingPunct="1"/>
            <a:r>
              <a:rPr lang="en-US" altLang="en-US" sz="2400" dirty="0"/>
              <a:t>Slower than C, C++, Java</a:t>
            </a:r>
          </a:p>
          <a:p>
            <a:pPr eaLnBrk="1" hangingPunct="1"/>
            <a:r>
              <a:rPr lang="en-US" altLang="en-US" sz="2800" dirty="0"/>
              <a:t>Named for Monty Python, not for the snake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Python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Open source</a:t>
            </a:r>
          </a:p>
          <a:p>
            <a:pPr lvl="1" eaLnBrk="1" hangingPunct="1"/>
            <a:r>
              <a:rPr lang="en-US" altLang="en-US" sz="2400" dirty="0"/>
              <a:t>Originated by Guido van Rossum</a:t>
            </a:r>
            <a:endParaRPr lang="en-US" altLang="en-US" sz="2400" b="1" dirty="0"/>
          </a:p>
          <a:p>
            <a:pPr lvl="1" eaLnBrk="1" hangingPunct="1"/>
            <a:r>
              <a:rPr lang="en-US" altLang="en-US" sz="2400" dirty="0"/>
              <a:t>Now managed by Python Software Foundation</a:t>
            </a:r>
          </a:p>
          <a:p>
            <a:pPr lvl="1" eaLnBrk="1" hangingPunct="1"/>
            <a:r>
              <a:rPr lang="en-US" altLang="en-US" sz="2400" dirty="0"/>
              <a:t>Hordes of community-developed modules</a:t>
            </a:r>
          </a:p>
          <a:p>
            <a:pPr eaLnBrk="1" hangingPunct="1"/>
            <a:r>
              <a:rPr lang="en-US" altLang="en-US" sz="2800" dirty="0"/>
              <a:t>We will use Python 3.9 in this course</a:t>
            </a:r>
          </a:p>
          <a:p>
            <a:pPr lvl="1" eaLnBrk="1" hangingPunct="1"/>
            <a:r>
              <a:rPr lang="en-US" altLang="en-US" sz="2400" dirty="0"/>
              <a:t>Install Anaconda 2022.05, from </a:t>
            </a:r>
            <a:r>
              <a:rPr lang="en-US" altLang="en-US" sz="2400" b="1" dirty="0"/>
              <a:t>anaconda.com</a:t>
            </a:r>
          </a:p>
          <a:p>
            <a:pPr lvl="2" eaLnBrk="1" hangingPunct="1"/>
            <a:r>
              <a:rPr lang="en-US" altLang="en-US" sz="2000" dirty="0"/>
              <a:t>Provides several Python </a:t>
            </a:r>
            <a:r>
              <a:rPr lang="en-US" altLang="en-US" sz="2000" i="1" dirty="0"/>
              <a:t>shells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integrated development environments</a:t>
            </a:r>
            <a:r>
              <a:rPr lang="en-US" altLang="en-US" sz="2000" dirty="0"/>
              <a:t> (IDEs)</a:t>
            </a:r>
          </a:p>
          <a:p>
            <a:pPr lvl="2" eaLnBrk="1" hangingPunct="1"/>
            <a:r>
              <a:rPr lang="en-US" altLang="en-US" sz="2000" dirty="0"/>
              <a:t>NumPy, Pandas, matplotlib, many other modules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0CA0A-55CC-4BF2-BDF7-431E57A4242B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5762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50396</TotalTime>
  <Words>6579</Words>
  <Application>Microsoft Office PowerPoint</Application>
  <PresentationFormat>On-screen Show (4:3)</PresentationFormat>
  <Paragraphs>1095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Courier New</vt:lpstr>
      <vt:lpstr>Tahoma</vt:lpstr>
      <vt:lpstr>Times New Roman</vt:lpstr>
      <vt:lpstr>Wingdings</vt:lpstr>
      <vt:lpstr>Blends</vt:lpstr>
      <vt:lpstr>MSCF Python Programming Basics -- 2022</vt:lpstr>
      <vt:lpstr>Welcome</vt:lpstr>
      <vt:lpstr>Welcome (continued)</vt:lpstr>
      <vt:lpstr>Our Assumptions About You</vt:lpstr>
      <vt:lpstr>Our Assumptions About You (cont)</vt:lpstr>
      <vt:lpstr>About Python</vt:lpstr>
      <vt:lpstr>About Python (cont)</vt:lpstr>
      <vt:lpstr>About Python (cont)</vt:lpstr>
      <vt:lpstr>About Python (cont)</vt:lpstr>
      <vt:lpstr>The Simplest Python IDE: IDLE</vt:lpstr>
      <vt:lpstr>The Simplest Python IDE: IDLE (cont)</vt:lpstr>
      <vt:lpstr>The Python Shell</vt:lpstr>
      <vt:lpstr>Comments and Variables</vt:lpstr>
      <vt:lpstr>Using the IDLE Editor</vt:lpstr>
      <vt:lpstr>The print Function</vt:lpstr>
      <vt:lpstr>The print Function (cont)</vt:lpstr>
      <vt:lpstr>Selected Low-Level Built-In Types</vt:lpstr>
      <vt:lpstr>Selected Arithmetic Operators</vt:lpstr>
      <vt:lpstr>Arithmetic Operator Associativity</vt:lpstr>
      <vt:lpstr>int Examples</vt:lpstr>
      <vt:lpstr>int Examples (cont)</vt:lpstr>
      <vt:lpstr>int Examples (cont)</vt:lpstr>
      <vt:lpstr>float Examples</vt:lpstr>
      <vt:lpstr>float Examples (cont)</vt:lpstr>
      <vt:lpstr>str Examples</vt:lpstr>
      <vt:lpstr>str Examples (cont)</vt:lpstr>
      <vt:lpstr>Displaying Strings with print()</vt:lpstr>
      <vt:lpstr>Displaying Strings with print() (cont)</vt:lpstr>
      <vt:lpstr>Backslash for Special Characters in a str</vt:lpstr>
      <vt:lpstr>str Operators</vt:lpstr>
      <vt:lpstr>bool Examples</vt:lpstr>
      <vt:lpstr>Logical and Physical Lines</vt:lpstr>
      <vt:lpstr>Logical and Physical Lines (cont)</vt:lpstr>
      <vt:lpstr>Logical and Physical Lines (cont)</vt:lpstr>
      <vt:lpstr>Logical and Physical Lines (cont)</vt:lpstr>
      <vt:lpstr>Logical and Physical Lines (cont)</vt:lpstr>
      <vt:lpstr>Defining and Calling Simple Functions</vt:lpstr>
      <vt:lpstr>Defining and Calling Simple Functions (cont)</vt:lpstr>
      <vt:lpstr>Defining and Calling Simple Functions (cont)</vt:lpstr>
      <vt:lpstr>Functions in a Stored Program</vt:lpstr>
      <vt:lpstr>Selected Comparison and Logical Operators</vt:lpstr>
      <vt:lpstr>The == and != Operators</vt:lpstr>
      <vt:lpstr>Comparison and Logical Operator Examples</vt:lpstr>
      <vt:lpstr>The if Decision, and Indentation</vt:lpstr>
      <vt:lpstr>if Decision Examples</vt:lpstr>
      <vt:lpstr>if Decision Examples (cont)</vt:lpstr>
      <vt:lpstr>Indentation Examples</vt:lpstr>
      <vt:lpstr>Indentation Examples (cont)</vt:lpstr>
      <vt:lpstr>Line and Indentation Rules: Good or Bad?</vt:lpstr>
      <vt:lpstr>More General if/elif/else Decisions</vt:lpstr>
      <vt:lpstr>The while Loop</vt:lpstr>
      <vt:lpstr>Multiple Assignment</vt:lpstr>
      <vt:lpstr>Assignment Operators</vt:lpstr>
      <vt:lpstr>A factorial Function</vt:lpstr>
      <vt:lpstr>A factorial Function (cont)</vt:lpstr>
      <vt:lpstr>A factorial Function (cont)</vt:lpstr>
      <vt:lpstr>Revised factorial Function</vt:lpstr>
      <vt:lpstr>Revised factorial Function (cont)</vt:lpstr>
      <vt:lpstr>The math Module</vt:lpstr>
      <vt:lpstr>import math</vt:lpstr>
      <vt:lpstr>import math (cont)</vt:lpstr>
      <vt:lpstr>import math as …</vt:lpstr>
      <vt:lpstr>from math import …</vt:lpstr>
      <vt:lpstr>Week 1 Summary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John</cp:lastModifiedBy>
  <cp:revision>503</cp:revision>
  <cp:lastPrinted>2022-06-15T17:46:43Z</cp:lastPrinted>
  <dcterms:created xsi:type="dcterms:W3CDTF">2003-08-31T19:53:38Z</dcterms:created>
  <dcterms:modified xsi:type="dcterms:W3CDTF">2022-06-16T04:23:31Z</dcterms:modified>
</cp:coreProperties>
</file>