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7"/>
  </p:notesMasterIdLst>
  <p:sldIdLst>
    <p:sldId id="257" r:id="rId2"/>
    <p:sldId id="491" r:id="rId3"/>
    <p:sldId id="492" r:id="rId4"/>
    <p:sldId id="499" r:id="rId5"/>
    <p:sldId id="615" r:id="rId6"/>
    <p:sldId id="620" r:id="rId7"/>
    <p:sldId id="550" r:id="rId8"/>
    <p:sldId id="616" r:id="rId9"/>
    <p:sldId id="553" r:id="rId10"/>
    <p:sldId id="554" r:id="rId11"/>
    <p:sldId id="519" r:id="rId12"/>
    <p:sldId id="617" r:id="rId13"/>
    <p:sldId id="493" r:id="rId14"/>
    <p:sldId id="614" r:id="rId15"/>
    <p:sldId id="494" r:id="rId16"/>
    <p:sldId id="618" r:id="rId17"/>
    <p:sldId id="619" r:id="rId18"/>
    <p:sldId id="621" r:id="rId19"/>
    <p:sldId id="466" r:id="rId20"/>
    <p:sldId id="520" r:id="rId21"/>
    <p:sldId id="525" r:id="rId22"/>
    <p:sldId id="526" r:id="rId23"/>
    <p:sldId id="528" r:id="rId24"/>
    <p:sldId id="622" r:id="rId25"/>
    <p:sldId id="624" r:id="rId26"/>
    <p:sldId id="641" r:id="rId27"/>
    <p:sldId id="642" r:id="rId28"/>
    <p:sldId id="640" r:id="rId29"/>
    <p:sldId id="625" r:id="rId30"/>
    <p:sldId id="626" r:id="rId31"/>
    <p:sldId id="627" r:id="rId32"/>
    <p:sldId id="628" r:id="rId33"/>
    <p:sldId id="629" r:id="rId34"/>
    <p:sldId id="630" r:id="rId35"/>
    <p:sldId id="631" r:id="rId36"/>
    <p:sldId id="632" r:id="rId37"/>
    <p:sldId id="633" r:id="rId38"/>
    <p:sldId id="634" r:id="rId39"/>
    <p:sldId id="635" r:id="rId40"/>
    <p:sldId id="636" r:id="rId41"/>
    <p:sldId id="637" r:id="rId42"/>
    <p:sldId id="638" r:id="rId43"/>
    <p:sldId id="643" r:id="rId44"/>
    <p:sldId id="644" r:id="rId45"/>
    <p:sldId id="645" r:id="rId46"/>
    <p:sldId id="646" r:id="rId47"/>
    <p:sldId id="647" r:id="rId48"/>
    <p:sldId id="648" r:id="rId49"/>
    <p:sldId id="649" r:id="rId50"/>
    <p:sldId id="650" r:id="rId51"/>
    <p:sldId id="651" r:id="rId52"/>
    <p:sldId id="652" r:id="rId53"/>
    <p:sldId id="657" r:id="rId54"/>
    <p:sldId id="653" r:id="rId55"/>
    <p:sldId id="654" r:id="rId56"/>
    <p:sldId id="655" r:id="rId57"/>
    <p:sldId id="656" r:id="rId58"/>
    <p:sldId id="658" r:id="rId59"/>
    <p:sldId id="535" r:id="rId60"/>
    <p:sldId id="688" r:id="rId61"/>
    <p:sldId id="689" r:id="rId62"/>
    <p:sldId id="690" r:id="rId63"/>
    <p:sldId id="537" r:id="rId64"/>
    <p:sldId id="691" r:id="rId65"/>
    <p:sldId id="538" r:id="rId66"/>
    <p:sldId id="539" r:id="rId67"/>
    <p:sldId id="695" r:id="rId68"/>
    <p:sldId id="696" r:id="rId69"/>
    <p:sldId id="697" r:id="rId70"/>
    <p:sldId id="693" r:id="rId71"/>
    <p:sldId id="698" r:id="rId72"/>
    <p:sldId id="692" r:id="rId73"/>
    <p:sldId id="699" r:id="rId74"/>
    <p:sldId id="700" r:id="rId75"/>
    <p:sldId id="701" r:id="rId76"/>
    <p:sldId id="542" r:id="rId77"/>
    <p:sldId id="543" r:id="rId78"/>
    <p:sldId id="544" r:id="rId79"/>
    <p:sldId id="702" r:id="rId80"/>
    <p:sldId id="703" r:id="rId81"/>
    <p:sldId id="704" r:id="rId82"/>
    <p:sldId id="545" r:id="rId83"/>
    <p:sldId id="705" r:id="rId84"/>
    <p:sldId id="706" r:id="rId85"/>
    <p:sldId id="546" r:id="rId86"/>
    <p:sldId id="664" r:id="rId87"/>
    <p:sldId id="556" r:id="rId88"/>
    <p:sldId id="707" r:id="rId89"/>
    <p:sldId id="708" r:id="rId90"/>
    <p:sldId id="557" r:id="rId91"/>
    <p:sldId id="558" r:id="rId92"/>
    <p:sldId id="663" r:id="rId93"/>
    <p:sldId id="613" r:id="rId94"/>
    <p:sldId id="661" r:id="rId95"/>
    <p:sldId id="730" r:id="rId9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7446" autoAdjust="0"/>
  </p:normalViewPr>
  <p:slideViewPr>
    <p:cSldViewPr>
      <p:cViewPr varScale="1">
        <p:scale>
          <a:sx n="173" d="100"/>
          <a:sy n="173" d="100"/>
        </p:scale>
        <p:origin x="1336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8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3966094-34ED-42CC-B0A0-81B4FC9F4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0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C77F19E-6305-42C9-846D-8F6E264C89DD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964447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764664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77786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495631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858825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772140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908106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51772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86401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855384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025506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323981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945138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038880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250929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629846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47971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893797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8076331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0813526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7587103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055606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2307571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8487402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42322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1390392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4934942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9072240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3409150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2797777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1802526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5685982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3399071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703677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32192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8848910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5563491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3112121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462003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185132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1447234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8754775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5843148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1019312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2484714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9100788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8470579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453135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1072572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1943382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2121934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6370067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179617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2014801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3738159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6050983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2642955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9055662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06948134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860851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438774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5982819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3281288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64578266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95590285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3668390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08004292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057349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00225551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90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91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92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25387156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93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38701425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94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97257145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95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45401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38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8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EB65EF9-C149-4E5B-BEA8-44287920F813}" type="datetime1">
              <a:rPr lang="en-US" smtClean="0"/>
              <a:t>6/18/2022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239B93A-74DE-4B25-B352-2D94A7B0E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68B98-E851-4765-AF99-1F026A6BED09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F3A7A-80FC-4CCB-802A-CD06628E1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42FF8-E5E9-4BE8-A9B5-625227FF880E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F157A-85D2-470A-87E4-A935A04F8C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4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E6832-6BD4-4A6C-91DA-31F3E770C91E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676BE-5AF2-4172-BD19-31A2F83EF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C15C1-8FA5-45A8-AEDE-3FE687490E86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41145-DF2F-4F5F-87FB-6F34B812B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107D5-338D-4E60-9F7B-5BC2FA2BFF9D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359A0-D876-470E-A03B-B54B4EF9A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C6272-EFD4-47F9-BD12-5822791D518E}" type="datetime1">
              <a:rPr lang="en-US" smtClean="0"/>
              <a:t>6/18/2022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5BDD2-431D-4473-B6F1-AD9C47ED0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8863C-C396-4554-B7FD-ADE133543E65}" type="datetime1">
              <a:rPr lang="en-US" smtClean="0"/>
              <a:t>6/18/2022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C0419-96C4-40C9-AA2D-27D42EB4E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067CA-5841-4831-8F62-8A848C1DA48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62B98-9A01-4C44-BDC6-515C05E58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4C391-9417-482B-A325-BD47A31486DE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D8208-D527-49A2-9034-D654B1EF2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82FE6-0D9C-4216-8197-A57596A7D130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9637-7F5D-47B5-84F3-031C50CD8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7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E0054407-CF2D-4370-93D8-09D4B0B02375}" type="datetime1">
              <a:rPr lang="en-US" smtClean="0"/>
              <a:t>6/18/2022</a:t>
            </a:fld>
            <a:endParaRPr lang="en-US"/>
          </a:p>
        </p:txBody>
      </p:sp>
      <p:sp>
        <p:nvSpPr>
          <p:cNvPr id="137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137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6BFBACB-D4B5-4FCB-958C-A311D48A1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MSCF Python Programming Basics </a:t>
            </a:r>
            <a:r>
              <a:rPr lang="en-US" altLang="en-US"/>
              <a:t>-- 2022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2209800"/>
          </a:xfrm>
        </p:spPr>
        <p:txBody>
          <a:bodyPr/>
          <a:lstStyle/>
          <a:p>
            <a:pPr eaLnBrk="1" hangingPunct="1"/>
            <a:r>
              <a:rPr lang="en-US" altLang="en-US" dirty="0"/>
              <a:t>MSCF, Carnegie Mellon University</a:t>
            </a:r>
          </a:p>
          <a:p>
            <a:pPr eaLnBrk="1" hangingPunct="1"/>
            <a:r>
              <a:rPr lang="en-US" altLang="en-US" dirty="0"/>
              <a:t>Week 2: </a:t>
            </a:r>
            <a:r>
              <a:rPr lang="en-US" altLang="en-US" b="1" dirty="0"/>
              <a:t>list</a:t>
            </a:r>
            <a:r>
              <a:rPr lang="en-US" altLang="en-US" dirty="0"/>
              <a:t> and </a:t>
            </a:r>
            <a:r>
              <a:rPr lang="en-US" altLang="en-US" b="1" dirty="0"/>
              <a:t>tuple</a:t>
            </a:r>
            <a:r>
              <a:rPr lang="en-US" altLang="en-US" dirty="0"/>
              <a:t>,</a:t>
            </a:r>
          </a:p>
          <a:p>
            <a:pPr eaLnBrk="1" hangingPunct="1"/>
            <a:r>
              <a:rPr lang="en-US" altLang="en-US" b="1" dirty="0"/>
              <a:t>for</a:t>
            </a:r>
            <a:r>
              <a:rPr lang="en-US" altLang="en-US" dirty="0"/>
              <a:t> Loops, </a:t>
            </a:r>
            <a:r>
              <a:rPr lang="en-US" altLang="en-US" b="1" dirty="0"/>
              <a:t>set</a:t>
            </a:r>
            <a:r>
              <a:rPr lang="en-US" altLang="en-US" dirty="0"/>
              <a:t> and </a:t>
            </a:r>
            <a:r>
              <a:rPr lang="en-US" altLang="en-US" b="1" dirty="0" err="1"/>
              <a:t>dict</a:t>
            </a:r>
            <a:endParaRPr lang="en-US" alt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46B670-63B9-4A4C-AEA8-1FEC93EE20C5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9B93A-74DE-4B25-B352-2D94A7B0ECE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range</a:t>
            </a:r>
            <a:r>
              <a:rPr lang="en-US" altLang="en-US" dirty="0"/>
              <a:t> Function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For example: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range(5):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0, 1, 2, 3, 4</a:t>
            </a: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2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range(4,-1,-1):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4, 3, 2, 1, 0</a:t>
            </a: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01F3BF-78DD-46D6-9B41-20AA77D13BCB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5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Sequence Length: </a:t>
            </a:r>
            <a:r>
              <a:rPr lang="en-US" altLang="en-US" b="1" dirty="0" err="1"/>
              <a:t>len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Use </a:t>
            </a:r>
            <a:r>
              <a:rPr lang="en-US" altLang="en-US" sz="2800" b="1" dirty="0" err="1"/>
              <a:t>len</a:t>
            </a:r>
            <a:r>
              <a:rPr lang="en-US" altLang="en-US" sz="2800" dirty="0"/>
              <a:t> to get the number of items in a </a:t>
            </a:r>
            <a:r>
              <a:rPr lang="en-US" altLang="en-US" sz="2800" i="1" dirty="0"/>
              <a:t>sequence</a:t>
            </a:r>
            <a:r>
              <a:rPr lang="en-US" altLang="en-US" sz="2800" dirty="0"/>
              <a:t> (or, in general, </a:t>
            </a:r>
            <a:r>
              <a:rPr lang="en-US" altLang="en-US" sz="2800" i="1" dirty="0"/>
              <a:t>collection</a:t>
            </a:r>
            <a:r>
              <a:rPr lang="en-US" altLang="en-US" sz="2800" dirty="0"/>
              <a:t>) object</a:t>
            </a:r>
          </a:p>
          <a:p>
            <a:pPr lvl="1" eaLnBrk="1" hangingPunct="1"/>
            <a:r>
              <a:rPr lang="en-US" altLang="en-US" sz="2400" dirty="0"/>
              <a:t>Including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, </a:t>
            </a:r>
            <a:r>
              <a:rPr lang="en-US" altLang="en-US" sz="2400" b="1" dirty="0"/>
              <a:t>str</a:t>
            </a:r>
            <a:r>
              <a:rPr lang="en-US" altLang="en-US" sz="2400" dirty="0"/>
              <a:t>, or </a:t>
            </a:r>
            <a:r>
              <a:rPr lang="en-US" altLang="en-US" sz="2400" b="1" dirty="0"/>
              <a:t>range</a:t>
            </a:r>
            <a:endParaRPr lang="en-US" altLang="en-US" sz="24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([3, 2, 4, 4])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list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('hello')         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(range(10,20,3))  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range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69644B-B745-4804-8E7A-27AED16FA141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5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Sequence Length: </a:t>
            </a:r>
            <a:r>
              <a:rPr lang="en-US" altLang="en-US" b="1" dirty="0" err="1"/>
              <a:t>len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v3 = [2, 3, 5, 7, 11]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(v3) - 1, -1, -1):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n-NO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print('v3[', i, ']:', v3[i])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v3[ 4 ]: 11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v3[ 3 ]: 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v3[ 2 ]: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v3[ 1 ]: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v3[ 0 ]: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69644B-B745-4804-8E7A-27AED16FA141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4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list </a:t>
            </a:r>
            <a:r>
              <a:rPr lang="en-US" altLang="en-US" dirty="0"/>
              <a:t>Named Operations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 supports eleven </a:t>
            </a:r>
            <a:r>
              <a:rPr lang="en-US" altLang="en-US" sz="2800" i="1" dirty="0"/>
              <a:t>named</a:t>
            </a:r>
            <a:r>
              <a:rPr lang="en-US" altLang="en-US" sz="2800" dirty="0"/>
              <a:t> operations (methods)</a:t>
            </a:r>
          </a:p>
          <a:p>
            <a:pPr lvl="1" eaLnBrk="1" hangingPunct="1"/>
            <a:r>
              <a:rPr lang="en-US" altLang="en-US" sz="2400" i="1" dirty="0">
                <a:solidFill>
                  <a:srgbClr val="FF0000"/>
                </a:solidFill>
              </a:rPr>
              <a:t>Yes, you should know these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append(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append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to list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clear()    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all items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copy()     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shallow copy of list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count(</a:t>
            </a:r>
            <a:r>
              <a:rPr lang="en-US" altLang="en-US" sz="22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occurrences of </a:t>
            </a:r>
            <a:r>
              <a:rPr lang="en-US" altLang="en-US" sz="22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altLang="en-US" sz="22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extend(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extend list by all items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#   from </a:t>
            </a:r>
            <a:r>
              <a:rPr lang="en-US" altLang="en-US" sz="2200" i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endParaRPr lang="en-US" altLang="en-US" sz="2200" i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DCB7C0-7F14-4E87-A9E5-C48B72B453D9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5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list </a:t>
            </a:r>
            <a:r>
              <a:rPr lang="en-US" altLang="en-US" dirty="0"/>
              <a:t>Named Operations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index(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beg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(see below)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insert(</a:t>
            </a:r>
            <a:r>
              <a:rPr lang="en-US" altLang="en-US" sz="22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2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insert </a:t>
            </a:r>
            <a:r>
              <a:rPr lang="en-US" altLang="en-US" sz="22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ahead of </a:t>
            </a:r>
            <a:r>
              <a:rPr lang="en-US" altLang="en-US" sz="22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endParaRPr lang="en-US" altLang="en-US" sz="2200" i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pop(</a:t>
            </a: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2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 item at </a:t>
            </a:r>
            <a:r>
              <a:rPr lang="en-US" altLang="en-US" sz="22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at </a:t>
            </a: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 if no </a:t>
            </a:r>
            <a:r>
              <a:rPr lang="en-US" altLang="en-US" sz="22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</a:t>
            </a:r>
            <a:r>
              <a:rPr lang="en-US" altLang="en-US" sz="2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that item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remove(</a:t>
            </a:r>
            <a:r>
              <a:rPr lang="en-US" altLang="en-US" sz="22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match of </a:t>
            </a:r>
            <a:r>
              <a:rPr lang="en-US" altLang="en-US" sz="22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alt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reverse()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sort()      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ascending by default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  (more detail below)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DCB7C0-7F14-4E87-A9E5-C48B72B453D9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list </a:t>
            </a:r>
            <a:r>
              <a:rPr lang="en-US" altLang="en-US" dirty="0"/>
              <a:t>Named Operations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[7, 2, 5, 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v.append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(-6)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[7, 2, 5, 0, -6]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v.insert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(1,-6)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[7, -6, 2, 5, 0, -6]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v.count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(-6)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v.sort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[-6, -6, 0, 2, 5, 7]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F06C0E-8C81-4210-86F1-5755DA501597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22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list </a:t>
            </a:r>
            <a:r>
              <a:rPr lang="en-US" altLang="en-US" dirty="0"/>
              <a:t>Named Operations 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[-6, -6, 0, 2, 5, 7]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v.pop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[-6, -6, 0, 2, 5]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v.pop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[-6, 0, 2, 5]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v.clear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F06C0E-8C81-4210-86F1-5755DA501597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list </a:t>
            </a:r>
            <a:r>
              <a:rPr lang="en-US" altLang="en-US" dirty="0"/>
              <a:t>Named Operations 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v.extend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([4.4, 1.1, 2.2])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[4.4, 1.1, 2.2]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v.extend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('hi')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[4.4, 1.1, 2.2, 'h', '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v.extend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(range(2, 5))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[4.4, 1.1, 2.2, 'h', '</a:t>
            </a:r>
            <a:r>
              <a:rPr lang="en-US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2, 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v.sort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F06C0E-8C81-4210-86F1-5755DA501597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08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list </a:t>
            </a:r>
            <a:r>
              <a:rPr lang="en-US" altLang="en-US" dirty="0"/>
              <a:t>Named Operations 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[1.1, 2.2, 4.4, 'h', '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', 2, 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v.remove</a:t>
            </a:r>
            <a:r>
              <a:rPr lang="en-US" alt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[1.1, 2.2, 4.4, '</a:t>
            </a:r>
            <a:r>
              <a:rPr lang="en-US" altLang="en-US" sz="1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2, 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v.index</a:t>
            </a:r>
            <a:r>
              <a:rPr lang="en-US" alt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v.pop</a:t>
            </a:r>
            <a:r>
              <a:rPr lang="en-US" alt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[1.1, 2.2, 4.4, 2, 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v.sort</a:t>
            </a:r>
            <a:r>
              <a:rPr lang="en-US" altLang="en-US" sz="1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[1.1, 2, 2.2, 3, 4, 4.4]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F06C0E-8C81-4210-86F1-5755DA501597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76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Variables are </a:t>
            </a:r>
            <a:r>
              <a:rPr lang="en-US" altLang="en-US" b="1" i="1" dirty="0"/>
              <a:t>References</a:t>
            </a:r>
            <a:r>
              <a:rPr lang="en-US" altLang="en-US" dirty="0"/>
              <a:t>, </a:t>
            </a:r>
            <a:r>
              <a:rPr lang="en-US" altLang="en-US" b="1" i="1" dirty="0"/>
              <a:t>not</a:t>
            </a:r>
            <a:r>
              <a:rPr lang="en-US" altLang="en-US" dirty="0"/>
              <a:t> of Fixed Value or Type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123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variable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refers to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2.7    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to 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alt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'hi' 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to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977AC0-36EB-4076-83D8-9BC0A10509D4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list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 is enclosed in </a:t>
            </a:r>
            <a:r>
              <a:rPr lang="en-US" altLang="en-US" sz="2800" b="1" dirty="0"/>
              <a:t>[</a:t>
            </a:r>
            <a:r>
              <a:rPr lang="en-US" altLang="en-US" sz="2800" dirty="0"/>
              <a:t>...</a:t>
            </a:r>
            <a:r>
              <a:rPr lang="en-US" altLang="en-US" sz="2800" b="1" dirty="0"/>
              <a:t>] </a:t>
            </a:r>
          </a:p>
          <a:p>
            <a:pPr lvl="1" eaLnBrk="1" hangingPunct="1"/>
            <a:r>
              <a:rPr lang="en-US" altLang="en-US" sz="2400" dirty="0"/>
              <a:t>Items are indexed from 0 to </a:t>
            </a:r>
            <a:r>
              <a:rPr lang="en-US" altLang="en-US" sz="2400" i="1" dirty="0"/>
              <a:t>n-1</a:t>
            </a:r>
            <a:endParaRPr lang="en-US" altLang="en-US" sz="2400" dirty="0"/>
          </a:p>
          <a:p>
            <a:pPr lvl="1" eaLnBrk="1" hangingPunct="1"/>
            <a:r>
              <a:rPr lang="en-US" altLang="en-US" sz="2400" b="1" i="1" dirty="0"/>
              <a:t>Or</a:t>
            </a:r>
            <a:r>
              <a:rPr lang="en-US" altLang="en-US" sz="2400" dirty="0"/>
              <a:t> in reverse from -1 to -</a:t>
            </a:r>
            <a:r>
              <a:rPr lang="en-US" altLang="en-US" sz="2400" i="1" dirty="0"/>
              <a:t>n</a:t>
            </a:r>
          </a:p>
          <a:p>
            <a:pPr lvl="2" eaLnBrk="1" hangingPunct="1"/>
            <a:r>
              <a:rPr lang="en-US" altLang="en-US" sz="2000" dirty="0"/>
              <a:t>Similar to </a:t>
            </a:r>
            <a:r>
              <a:rPr lang="en-US" altLang="en-US" sz="2000" i="1" dirty="0"/>
              <a:t>arrays</a:t>
            </a:r>
            <a:r>
              <a:rPr lang="en-US" altLang="en-US" sz="2000" dirty="0"/>
              <a:t> or </a:t>
            </a:r>
            <a:r>
              <a:rPr lang="en-US" altLang="en-US" sz="2000" i="1" dirty="0"/>
              <a:t>vectors</a:t>
            </a:r>
            <a:r>
              <a:rPr lang="en-US" altLang="en-US" sz="2000" dirty="0"/>
              <a:t> in other languages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 = [7, 2, 3, 0]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 list of int values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[7, 2, 3, 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4117BF-70A2-4395-9CD2-FA023B9ECE94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 Identity: </a:t>
            </a:r>
            <a:r>
              <a:rPr lang="en-US" altLang="en-US" b="1" dirty="0"/>
              <a:t>id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i="1" dirty="0"/>
              <a:t>Almost anything</a:t>
            </a:r>
            <a:r>
              <a:rPr lang="en-US" altLang="en-US" sz="2800" dirty="0"/>
              <a:t> in Python is an </a:t>
            </a:r>
            <a:r>
              <a:rPr lang="en-US" altLang="en-US" sz="2800" i="1" dirty="0"/>
              <a:t>object</a:t>
            </a:r>
          </a:p>
          <a:p>
            <a:pPr lvl="1" eaLnBrk="1" hangingPunct="1"/>
            <a:r>
              <a:rPr lang="en-US" altLang="en-US" sz="2400" dirty="0"/>
              <a:t>An </a:t>
            </a:r>
            <a:r>
              <a:rPr lang="en-US" altLang="en-US" sz="2400" b="1" dirty="0" err="1"/>
              <a:t>int</a:t>
            </a:r>
            <a:r>
              <a:rPr lang="en-US" altLang="en-US" sz="2400" dirty="0"/>
              <a:t>, a </a:t>
            </a:r>
            <a:r>
              <a:rPr lang="en-US" altLang="en-US" sz="2400" b="1" dirty="0"/>
              <a:t>float</a:t>
            </a:r>
            <a:r>
              <a:rPr lang="en-US" altLang="en-US" sz="2400" dirty="0"/>
              <a:t>, a </a:t>
            </a:r>
            <a:r>
              <a:rPr lang="en-US" altLang="en-US" sz="2400" b="1" dirty="0"/>
              <a:t>bool</a:t>
            </a:r>
            <a:r>
              <a:rPr lang="en-US" altLang="en-US" sz="2400" dirty="0"/>
              <a:t>, a </a:t>
            </a:r>
            <a:r>
              <a:rPr lang="en-US" altLang="en-US" sz="2400" b="1" dirty="0" err="1"/>
              <a:t>str</a:t>
            </a:r>
            <a:r>
              <a:rPr lang="en-US" altLang="en-US" sz="2400" dirty="0"/>
              <a:t>, </a:t>
            </a:r>
            <a:r>
              <a:rPr lang="en-US" altLang="en-US" sz="2400" b="1" dirty="0"/>
              <a:t>None</a:t>
            </a:r>
            <a:r>
              <a:rPr lang="en-US" altLang="en-US" sz="2400" dirty="0"/>
              <a:t>, a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, a </a:t>
            </a:r>
            <a:r>
              <a:rPr lang="en-US" altLang="en-US" sz="2400" b="1" dirty="0"/>
              <a:t>tuple</a:t>
            </a:r>
            <a:r>
              <a:rPr lang="en-US" altLang="en-US" sz="2400" dirty="0"/>
              <a:t>, a </a:t>
            </a:r>
            <a:r>
              <a:rPr lang="en-US" altLang="en-US" sz="2400" b="1" dirty="0"/>
              <a:t>set</a:t>
            </a:r>
            <a:r>
              <a:rPr lang="en-US" altLang="en-US" sz="2400" dirty="0"/>
              <a:t>, ...</a:t>
            </a:r>
            <a:endParaRPr lang="en-US" altLang="en-US" sz="2400" b="1" dirty="0"/>
          </a:p>
          <a:p>
            <a:pPr lvl="1" eaLnBrk="1" hangingPunct="1"/>
            <a:r>
              <a:rPr lang="en-US" altLang="en-US" sz="2400" dirty="0"/>
              <a:t>A </a:t>
            </a:r>
            <a:r>
              <a:rPr lang="en-US" altLang="en-US" sz="2400" i="1" dirty="0"/>
              <a:t>function</a:t>
            </a:r>
            <a:r>
              <a:rPr lang="en-US" altLang="en-US" sz="2400" dirty="0"/>
              <a:t>, a </a:t>
            </a:r>
            <a:r>
              <a:rPr lang="en-US" altLang="en-US" sz="2400" b="1" dirty="0"/>
              <a:t>class</a:t>
            </a:r>
            <a:r>
              <a:rPr lang="en-US" altLang="en-US" sz="2400" dirty="0"/>
              <a:t>, an </a:t>
            </a:r>
            <a:r>
              <a:rPr lang="en-US" altLang="en-US" sz="2400" i="1" dirty="0"/>
              <a:t>iterator</a:t>
            </a:r>
            <a:r>
              <a:rPr lang="en-US" altLang="en-US" sz="2400" dirty="0"/>
              <a:t>, a </a:t>
            </a:r>
            <a:r>
              <a:rPr lang="en-US" altLang="en-US" sz="2400" i="1" dirty="0"/>
              <a:t>type</a:t>
            </a:r>
            <a:r>
              <a:rPr lang="en-US" altLang="en-US" sz="2400" dirty="0"/>
              <a:t>, ...</a:t>
            </a:r>
          </a:p>
          <a:p>
            <a:pPr eaLnBrk="1" hangingPunct="1"/>
            <a:r>
              <a:rPr lang="en-US" altLang="en-US" sz="2800" dirty="0"/>
              <a:t>Each object is uniquely identified by its </a:t>
            </a:r>
            <a:r>
              <a:rPr lang="en-US" altLang="en-US" sz="2800" i="1" dirty="0"/>
              <a:t>id</a:t>
            </a:r>
          </a:p>
          <a:p>
            <a:pPr lvl="1" eaLnBrk="1" hangingPunct="1"/>
            <a:r>
              <a:rPr lang="en-US" altLang="en-US" sz="2400" dirty="0"/>
              <a:t>The id may or may not be the memory address, depending on the Python implementation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id(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14813152          # or whatever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DBDD3-C1C3-4EED-A73F-67EA9F0B6207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26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 Identity: </a:t>
            </a:r>
            <a:r>
              <a:rPr lang="en-US" altLang="en-US" b="1" dirty="0"/>
              <a:t>id </a:t>
            </a:r>
            <a:r>
              <a:rPr lang="en-US" altLang="en-US" dirty="0"/>
              <a:t>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 Python, even literals have ids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id(7)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1848132          # or whatever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id(x)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1848132          # x is a reference to 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id(y)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1848132          # y is a reference to 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45039E-8657-4994-A099-0FE4A5D0260A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5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 Identity: </a:t>
            </a:r>
            <a:r>
              <a:rPr lang="en-US" altLang="en-US" b="1" dirty="0"/>
              <a:t>id </a:t>
            </a:r>
            <a:r>
              <a:rPr lang="en-US" altLang="en-US" dirty="0"/>
              <a:t>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z = x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id(z)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1848132          # z is a reference to 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 = 18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id(w)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1848308          # or whatever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 -= 11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id(w)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1848132          # w is a reference to 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9F37C-4F0F-4BF0-B2FE-6E2F85134343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18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 Identity: </a:t>
            </a:r>
            <a:r>
              <a:rPr lang="en-US" altLang="en-US" b="1" dirty="0"/>
              <a:t>id </a:t>
            </a:r>
            <a:r>
              <a:rPr lang="en-US" altLang="en-US" dirty="0"/>
              <a:t>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It is </a:t>
            </a:r>
            <a:r>
              <a:rPr lang="en-US" altLang="en-US" sz="2800" i="1" dirty="0"/>
              <a:t>not</a:t>
            </a:r>
            <a:r>
              <a:rPr lang="en-US" altLang="en-US" sz="2800" dirty="0"/>
              <a:t> always the case that objects with equal values are the same object</a:t>
            </a:r>
          </a:p>
          <a:p>
            <a:pPr lvl="1" eaLnBrk="1" hangingPunct="1"/>
            <a:r>
              <a:rPr lang="en-US" altLang="en-US" sz="2400" dirty="0"/>
              <a:t>Large </a:t>
            </a:r>
            <a:r>
              <a:rPr lang="en-US" altLang="en-US" sz="2400" b="1" dirty="0"/>
              <a:t>int</a:t>
            </a:r>
            <a:r>
              <a:rPr lang="en-US" altLang="en-US" sz="2400" dirty="0"/>
              <a:t>, </a:t>
            </a:r>
            <a:r>
              <a:rPr lang="en-US" altLang="en-US" sz="2400" b="1" dirty="0"/>
              <a:t>float</a:t>
            </a:r>
            <a:r>
              <a:rPr lang="en-US" altLang="en-US" sz="2400" dirty="0"/>
              <a:t>, </a:t>
            </a:r>
            <a:r>
              <a:rPr lang="en-US" altLang="en-US" sz="2400" b="1" dirty="0"/>
              <a:t>str</a:t>
            </a:r>
            <a:r>
              <a:rPr lang="en-US" altLang="en-US" sz="2400" dirty="0"/>
              <a:t>,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, …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7412987687612387767963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id(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14791224         # or whatever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j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k = j + 5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k ==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            # same value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id(k)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14798202         # 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same object!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5C788-36F1-46EE-ADD4-C06E476360FB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71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 Identity: </a:t>
            </a:r>
            <a:r>
              <a:rPr lang="en-US" altLang="en-US" b="1" dirty="0"/>
              <a:t>id </a:t>
            </a:r>
            <a:r>
              <a:rPr lang="en-US" altLang="en-US" dirty="0"/>
              <a:t>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Independently defined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s are different objects, even if item values are the same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v4 = [1, 2, 3]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id(v4)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14791224       # or whatever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v5 = [1, 2, 3]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id(v5)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14900520       # or whatever: not same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v5 = v4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id(n)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14791224       # now v5, v4 refer to same object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5C788-36F1-46EE-ADD4-C06E476360FB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99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Identity vs. Value Comparison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==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!=</a:t>
            </a:r>
            <a:r>
              <a:rPr lang="en-US" altLang="en-US" sz="2800" dirty="0"/>
              <a:t> compare object </a:t>
            </a:r>
            <a:r>
              <a:rPr lang="en-US" altLang="en-US" sz="2800" i="1" dirty="0"/>
              <a:t>values</a:t>
            </a:r>
          </a:p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</a:rPr>
              <a:t>is</a:t>
            </a:r>
            <a:r>
              <a:rPr lang="en-US" altLang="en-US" sz="2800" dirty="0"/>
              <a:t> and </a:t>
            </a:r>
            <a:r>
              <a:rPr lang="en-US" altLang="en-US" sz="2800" b="1" dirty="0">
                <a:solidFill>
                  <a:srgbClr val="FF0000"/>
                </a:solidFill>
              </a:rPr>
              <a:t>is not</a:t>
            </a:r>
            <a:r>
              <a:rPr lang="en-US" altLang="en-US" sz="2800" dirty="0"/>
              <a:t> compare object </a:t>
            </a:r>
            <a:r>
              <a:rPr lang="en-US" altLang="en-US" sz="2800" i="1" dirty="0"/>
              <a:t>ids</a:t>
            </a:r>
          </a:p>
          <a:p>
            <a:pPr eaLnBrk="1" hangingPunct="1"/>
            <a:endParaRPr lang="en-US" altLang="en-US" sz="800" i="1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 v1 = [1, 2, 3]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 v2 = [1, 2, 3]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 v3 = v2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v1 == v2 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same values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v1 is v2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 same identities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False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v2 is v3  </a:t>
            </a: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same identities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</a:t>
            </a:r>
            <a:endParaRPr lang="en-US" altLang="en-US" sz="28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BCCA7E-2565-411A-B0AF-91539B208F68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25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Membership Tests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</a:rPr>
              <a:t>in</a:t>
            </a:r>
            <a:r>
              <a:rPr lang="en-US" altLang="en-US" sz="2800" dirty="0"/>
              <a:t> and </a:t>
            </a:r>
            <a:r>
              <a:rPr lang="en-US" altLang="en-US" sz="2800" b="1" dirty="0">
                <a:solidFill>
                  <a:srgbClr val="FF0000"/>
                </a:solidFill>
              </a:rPr>
              <a:t>not in</a:t>
            </a:r>
            <a:r>
              <a:rPr lang="en-US" altLang="en-US" sz="2800" dirty="0"/>
              <a:t> test whether a value is/is not in a sequence/collection</a:t>
            </a:r>
            <a:endParaRPr lang="en-US" altLang="en-US" sz="2800" i="1" dirty="0"/>
          </a:p>
          <a:p>
            <a:pPr eaLnBrk="1" hangingPunct="1"/>
            <a:endParaRPr lang="en-US" altLang="en-US" sz="800" i="1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 v1 = [1, 2, 3]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 2 in v1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8 in v1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'H' not in 'hello'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4 in range(10)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</a:t>
            </a:r>
            <a:endParaRPr lang="en-US" altLang="en-US" sz="2800" i="1" dirty="0">
              <a:solidFill>
                <a:srgbClr val="00B05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BCCA7E-2565-411A-B0AF-91539B208F68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92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Identity and Membership Test Precedence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</a:rPr>
              <a:t>is</a:t>
            </a:r>
            <a:r>
              <a:rPr lang="en-US" altLang="en-US" sz="2800" dirty="0"/>
              <a:t>, </a:t>
            </a:r>
            <a:r>
              <a:rPr lang="en-US" altLang="en-US" sz="2800" b="1" dirty="0">
                <a:solidFill>
                  <a:srgbClr val="FF0000"/>
                </a:solidFill>
              </a:rPr>
              <a:t>is not</a:t>
            </a:r>
            <a:r>
              <a:rPr lang="en-US" altLang="en-US" sz="2800" dirty="0"/>
              <a:t>, </a:t>
            </a:r>
            <a:r>
              <a:rPr lang="en-US" altLang="en-US" sz="2800" b="1" dirty="0">
                <a:solidFill>
                  <a:srgbClr val="FF0000"/>
                </a:solidFill>
              </a:rPr>
              <a:t>in</a:t>
            </a:r>
            <a:r>
              <a:rPr lang="en-US" altLang="en-US" sz="2800" dirty="0"/>
              <a:t>, and </a:t>
            </a:r>
            <a:r>
              <a:rPr lang="en-US" altLang="en-US" sz="2800" b="1" dirty="0">
                <a:solidFill>
                  <a:srgbClr val="FF0000"/>
                </a:solidFill>
              </a:rPr>
              <a:t>not in</a:t>
            </a:r>
            <a:r>
              <a:rPr lang="en-US" altLang="en-US" sz="2800" dirty="0"/>
              <a:t> have the </a:t>
            </a:r>
            <a:r>
              <a:rPr lang="en-US" altLang="en-US" sz="2800" i="1" dirty="0"/>
              <a:t>same</a:t>
            </a:r>
            <a:r>
              <a:rPr lang="en-US" altLang="en-US" sz="2800" dirty="0"/>
              <a:t> precedence as the equality/inequality and relational comparisons</a:t>
            </a:r>
          </a:p>
          <a:p>
            <a:pPr eaLnBrk="1" hangingPunct="1"/>
            <a:endParaRPr lang="en-US" altLang="en-US" sz="800" i="1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==   !=   &lt;   &lt;=   &gt;   &gt;=</a:t>
            </a:r>
          </a:p>
          <a:p>
            <a:pPr lvl="1" eaLnBrk="1" hangingPunct="1"/>
            <a:endParaRPr lang="en-US" altLang="en-US" sz="800" dirty="0"/>
          </a:p>
          <a:p>
            <a:pPr lvl="1" eaLnBrk="1" hangingPunct="1"/>
            <a:r>
              <a:rPr lang="en-US" altLang="en-US" sz="2400" dirty="0"/>
              <a:t>Higher precedence than logical </a:t>
            </a:r>
            <a:r>
              <a:rPr lang="en-US" altLang="en-US" sz="2400" b="1" dirty="0">
                <a:solidFill>
                  <a:srgbClr val="FF0000"/>
                </a:solidFill>
              </a:rPr>
              <a:t>not</a:t>
            </a:r>
            <a:r>
              <a:rPr lang="en-US" altLang="en-US" sz="2400" dirty="0"/>
              <a:t>, </a:t>
            </a:r>
            <a:r>
              <a:rPr lang="en-US" altLang="en-US" sz="2400" b="1" dirty="0">
                <a:solidFill>
                  <a:srgbClr val="FF0000"/>
                </a:solidFill>
              </a:rPr>
              <a:t>and</a:t>
            </a:r>
            <a:r>
              <a:rPr lang="en-US" altLang="en-US" sz="2400" dirty="0"/>
              <a:t>, </a:t>
            </a:r>
            <a:r>
              <a:rPr lang="en-US" altLang="en-US" sz="2400" b="1" dirty="0">
                <a:solidFill>
                  <a:srgbClr val="FF0000"/>
                </a:solidFill>
              </a:rPr>
              <a:t>or</a:t>
            </a:r>
          </a:p>
          <a:p>
            <a:pPr eaLnBrk="1" hangingPunct="1"/>
            <a:endParaRPr lang="en-US" altLang="en-US" sz="800" i="1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BCCA7E-2565-411A-B0AF-91539B208F68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20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None</a:t>
            </a:r>
            <a:r>
              <a:rPr lang="en-US" altLang="en-US" dirty="0"/>
              <a:t> and </a:t>
            </a:r>
            <a:r>
              <a:rPr lang="en-US" altLang="en-US" b="1" dirty="0"/>
              <a:t>del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When an object no longer has any references, its memory can be reclaimed</a:t>
            </a:r>
          </a:p>
          <a:p>
            <a:pPr lvl="1" eaLnBrk="1" hangingPunct="1"/>
            <a:r>
              <a:rPr lang="en-US" altLang="en-US" sz="2400" dirty="0"/>
              <a:t>Can assign </a:t>
            </a:r>
            <a:r>
              <a:rPr lang="en-US" altLang="en-US" sz="2400" b="1" dirty="0"/>
              <a:t>None</a:t>
            </a:r>
            <a:r>
              <a:rPr lang="en-US" altLang="en-US" sz="2400" dirty="0"/>
              <a:t> to break a reference</a:t>
            </a:r>
          </a:p>
          <a:p>
            <a:pPr lvl="1" eaLnBrk="1" hangingPunct="1"/>
            <a:r>
              <a:rPr lang="en-US" altLang="en-US" sz="2400" dirty="0"/>
              <a:t>Or use </a:t>
            </a:r>
            <a:r>
              <a:rPr lang="en-US" altLang="en-US" sz="2400" b="1" dirty="0"/>
              <a:t>del</a:t>
            </a:r>
            <a:r>
              <a:rPr lang="en-US" altLang="en-US" sz="2400" dirty="0"/>
              <a:t> to delete a variable/reference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 = [0] * 1000000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one million 0s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 = None         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list can be reclaimed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del v            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variable deleted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name 'v' is not defined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45039E-8657-4994-A099-0FE4A5D0260A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8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Beware:</a:t>
            </a:r>
            <a:r>
              <a:rPr lang="en-US" altLang="en-US" dirty="0"/>
              <a:t> Do Not Modify a </a:t>
            </a:r>
            <a:r>
              <a:rPr lang="en-US" altLang="en-US" b="1" dirty="0"/>
              <a:t>list</a:t>
            </a:r>
            <a:r>
              <a:rPr lang="en-US" altLang="en-US" dirty="0"/>
              <a:t> You Are Iterating Over!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v4 = [4, 9, 1, 16]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v4: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n-NO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v4.append(i ** .5)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infinite loop!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69644B-B745-4804-8E7A-27AED16FA141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5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list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Accessing outside the bounds is an error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v[1]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v[-1]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v[-4]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v[5]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list index out of range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BC06A-907D-49CA-87B4-84791D3D6AE0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41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Instead, Iterate Over a Copy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v4 = [4, 9, 1, 16]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v4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.copy()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shallow copy works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n-NO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v4.append(i ** .5)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 9, 1, 16, 2.0, 3.0, 1.0, 4.0]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69644B-B745-4804-8E7A-27AED16FA141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3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Sequence Slices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i="1" dirty="0"/>
              <a:t>slice</a:t>
            </a:r>
            <a:r>
              <a:rPr lang="en-US" altLang="en-US" sz="2800" dirty="0"/>
              <a:t> of a sequence </a:t>
            </a:r>
            <a:r>
              <a:rPr lang="en-US" altLang="en-US" sz="2800" i="1" dirty="0"/>
              <a:t>seq</a:t>
            </a:r>
            <a:r>
              <a:rPr lang="en-US" altLang="en-US" sz="2800" dirty="0"/>
              <a:t> is obtained with: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seq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2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2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from item </a:t>
            </a:r>
            <a:r>
              <a:rPr lang="en-US" altLang="en-US" sz="22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through </a:t>
            </a:r>
            <a:r>
              <a:rPr lang="en-US" altLang="en-US" sz="22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z="2400" dirty="0"/>
              <a:t>Missing </a:t>
            </a:r>
            <a:r>
              <a:rPr lang="en-US" altLang="en-US" sz="2400" i="1" dirty="0"/>
              <a:t>m</a:t>
            </a:r>
            <a:r>
              <a:rPr lang="en-US" altLang="en-US" sz="2400" dirty="0"/>
              <a:t> implies 0; missing </a:t>
            </a:r>
            <a:r>
              <a:rPr lang="en-US" altLang="en-US" sz="2400" i="1" dirty="0"/>
              <a:t>n</a:t>
            </a:r>
            <a:r>
              <a:rPr lang="en-US" altLang="en-US" sz="2400" dirty="0"/>
              <a:t> implies </a:t>
            </a:r>
            <a:r>
              <a:rPr lang="en-US" altLang="en-US" sz="2400" b="1" dirty="0" err="1"/>
              <a:t>len</a:t>
            </a:r>
            <a:r>
              <a:rPr lang="en-US" altLang="en-US" sz="2400" b="1" dirty="0"/>
              <a:t>(</a:t>
            </a:r>
            <a:r>
              <a:rPr lang="en-US" altLang="en-US" sz="2400" i="1" dirty="0"/>
              <a:t>seq</a:t>
            </a:r>
            <a:r>
              <a:rPr lang="en-US" altLang="en-US" sz="2400" b="1" dirty="0"/>
              <a:t>)</a:t>
            </a:r>
          </a:p>
          <a:p>
            <a:pPr marL="0" indent="0" eaLnBrk="1" hangingPunct="1">
              <a:buNone/>
            </a:pPr>
            <a:endParaRPr lang="en-US" altLang="en-US" sz="12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 = [4, 3, 2, 9, 8, 7]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v[1:4]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# index 1 thru index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[3, 2, 9]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v[:3]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# 0 thru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 3, 2]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v[4:]   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 thru </a:t>
            </a:r>
            <a:r>
              <a:rPr lang="en-US" alt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(v)-1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[8, 7]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C41C4-019E-4A06-B6A4-3EDC49DBF23B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12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Sequence Slices Example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 = [1, 2, 3, 7, 13, -1, 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v2 = v[4:] + v[1:4]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[13, -1, 0, 2, 3, 7]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For any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, </a:t>
            </a:r>
            <a:r>
              <a:rPr lang="en-US" altLang="en-US" sz="2800" b="1" dirty="0"/>
              <a:t>str</a:t>
            </a:r>
            <a:r>
              <a:rPr lang="en-US" altLang="en-US" sz="2800" dirty="0"/>
              <a:t>, or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 </a:t>
            </a:r>
            <a:r>
              <a:rPr lang="en-US" altLang="en-US" sz="2800" i="1" dirty="0"/>
              <a:t>seq</a:t>
            </a:r>
            <a:r>
              <a:rPr lang="en-US" altLang="en-US" sz="2800" dirty="0"/>
              <a:t> and integer </a:t>
            </a:r>
            <a:r>
              <a:rPr lang="en-US" altLang="en-US" sz="2800" i="1" dirty="0"/>
              <a:t>n</a:t>
            </a:r>
            <a:r>
              <a:rPr lang="en-US" altLang="en-US" sz="2800" dirty="0"/>
              <a:t>:</a:t>
            </a:r>
          </a:p>
          <a:p>
            <a:pPr eaLnBrk="1" hangingPunct="1"/>
            <a:endParaRPr lang="en-US" altLang="en-US" sz="800" dirty="0"/>
          </a:p>
          <a:p>
            <a:pPr marL="0" indent="0" eaLnBrk="1" hangingPunct="1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:]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29ECA8-DCEF-412B-B956-523A98F7D1D6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58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list</a:t>
            </a:r>
            <a:r>
              <a:rPr lang="en-US" altLang="en-US" dirty="0"/>
              <a:t> Subscript vs. Slice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An integer subscript yields a </a:t>
            </a:r>
            <a:r>
              <a:rPr lang="en-US" altLang="en-US" sz="2800" i="1" dirty="0"/>
              <a:t>single item</a:t>
            </a:r>
            <a:r>
              <a:rPr lang="en-US" altLang="en-US" sz="2800" dirty="0"/>
              <a:t> from a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, </a:t>
            </a:r>
            <a:r>
              <a:rPr lang="en-US" altLang="en-US" sz="2800" i="1" dirty="0"/>
              <a:t>or</a:t>
            </a:r>
            <a:r>
              <a:rPr lang="en-US" altLang="en-US" sz="2800" dirty="0"/>
              <a:t> an error if subscript is out of range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12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 = [4, 3, 2, 9, 8, 7]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v[0]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       # single item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v[-1]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             # single item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v[9]</a:t>
            </a:r>
            <a:endParaRPr lang="en-US" alt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  # out of range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C41C4-019E-4A06-B6A4-3EDC49DBF23B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42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list</a:t>
            </a:r>
            <a:r>
              <a:rPr lang="en-US" altLang="en-US" dirty="0"/>
              <a:t> Subscript vs. Slice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slice of a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 always yields a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, perhaps empty</a:t>
            </a:r>
          </a:p>
          <a:p>
            <a:pPr lvl="1" eaLnBrk="1" hangingPunct="1"/>
            <a:r>
              <a:rPr lang="en-US" altLang="en-US" sz="2400" dirty="0"/>
              <a:t>Even if one or both indexes out of range!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12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 = [4, 3, 2, 9, 8, 7]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v[0:1]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[4]                  # one-item list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v[-3:-1]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[9, 8]               # two-item item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v[:123]</a:t>
            </a:r>
            <a:endParaRPr lang="en-US" alt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 3, 2, 9, 8, 7]   # six-item list!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C41C4-019E-4A06-B6A4-3EDC49DBF23B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14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list</a:t>
            </a:r>
            <a:r>
              <a:rPr lang="en-US" altLang="en-US" dirty="0"/>
              <a:t> Subscript vs. Slice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12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[4, 3, 2, 9, 8, 7]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v[:]         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same as v[0:len(v)]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 3, 2, 9, 8, 7]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v[12:34]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both out of range --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                  #   empty list!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v[5:1]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# invalid order --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                  #   empty list!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C41C4-019E-4A06-B6A4-3EDC49DBF23B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71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Iterate Over a Copy, Redux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v4 = [4, 9, 1, 16]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v4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slice is shallow copy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n-NO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v4.append(i ** .5)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 9, 1, 16, 2.0, 3.0, 1.0, 4.0]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69644B-B745-4804-8E7A-27AED16FA141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5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Does "Shallow Copy" Mean?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list</a:t>
            </a:r>
            <a:r>
              <a:rPr lang="en-US" altLang="en-US" sz="2800" dirty="0"/>
              <a:t> items are </a:t>
            </a:r>
            <a:r>
              <a:rPr lang="en-US" altLang="en-US" sz="2800" i="1" dirty="0"/>
              <a:t>references</a:t>
            </a:r>
          </a:p>
          <a:p>
            <a:pPr lvl="1" eaLnBrk="1" hangingPunct="1"/>
            <a:r>
              <a:rPr lang="en-US" altLang="en-US" sz="2400" dirty="0"/>
              <a:t>A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 item can refer to an object of </a:t>
            </a:r>
            <a:r>
              <a:rPr lang="en-US" altLang="en-US" sz="2400" i="1" dirty="0"/>
              <a:t>any type</a:t>
            </a:r>
          </a:p>
          <a:p>
            <a:pPr lvl="1" eaLnBrk="1" hangingPunct="1"/>
            <a:r>
              <a:rPr lang="en-US" altLang="en-US" sz="2400" dirty="0"/>
              <a:t>For example, a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 item could refer to a </a:t>
            </a:r>
            <a:r>
              <a:rPr lang="en-US" altLang="en-US" sz="2400" b="1" dirty="0"/>
              <a:t>list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v1 = [5, 3.14, 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[9, 8, 7]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True]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[5, 3.14, [9, 8, 7], True]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v2 = v1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v2, v1 refer to same list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[5, 3.14, [9, 8, 7], True]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v2 is v1</a:t>
            </a:r>
            <a:endParaRPr lang="en-US" altLang="en-US" sz="2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          # v1 and v2 are the </a:t>
            </a:r>
            <a:r>
              <a:rPr lang="en-US" altLang="en-US" sz="2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C41C4-019E-4A06-B6A4-3EDC49DBF23B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62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Does "Shallow Copy" Mean?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v1.copy()</a:t>
            </a:r>
            <a:r>
              <a:rPr lang="en-US" altLang="en-US" sz="2800" dirty="0"/>
              <a:t> (</a:t>
            </a:r>
            <a:r>
              <a:rPr lang="en-US" altLang="en-US" sz="2800" b="1" dirty="0"/>
              <a:t>v1[:])</a:t>
            </a:r>
            <a:r>
              <a:rPr lang="en-US" altLang="en-US" sz="2800" dirty="0"/>
              <a:t> produces a </a:t>
            </a:r>
            <a:r>
              <a:rPr lang="en-US" altLang="en-US" sz="2800" i="1" dirty="0"/>
              <a:t>shallow copy</a:t>
            </a:r>
          </a:p>
          <a:p>
            <a:pPr lvl="1" eaLnBrk="1" hangingPunct="1"/>
            <a:r>
              <a:rPr lang="en-US" altLang="en-US" sz="2400" dirty="0"/>
              <a:t>A different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, with copies of the items</a:t>
            </a:r>
          </a:p>
          <a:p>
            <a:pPr lvl="2" eaLnBrk="1" hangingPunct="1"/>
            <a:r>
              <a:rPr lang="en-US" altLang="en-US" sz="2000" i="1" dirty="0">
                <a:solidFill>
                  <a:srgbClr val="FF0000"/>
                </a:solidFill>
              </a:rPr>
              <a:t>That is, copies of the references!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[5, 3.14, [9, 8, 7], True]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v3 = v1.copy()</a:t>
            </a:r>
            <a:endParaRPr lang="en-US" altLang="en-US" sz="2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[5, 3.14, [9, 8, 7], True]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v3 is v1</a:t>
            </a:r>
            <a:endParaRPr lang="en-US" alt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      # v1 and v3 are </a:t>
            </a: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C41C4-019E-4A06-B6A4-3EDC49DBF23B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53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Does "Shallow Copy" Mean?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… </a:t>
            </a:r>
            <a:r>
              <a:rPr lang="en-US" altLang="en-US" sz="2800" i="1" dirty="0"/>
              <a:t>but</a:t>
            </a:r>
            <a:r>
              <a:rPr lang="en-US" altLang="en-US" sz="2800" dirty="0"/>
              <a:t> </a:t>
            </a:r>
            <a:r>
              <a:rPr lang="en-US" altLang="en-US" sz="2800" b="1" dirty="0"/>
              <a:t>v1[2]</a:t>
            </a:r>
            <a:r>
              <a:rPr lang="en-US" altLang="en-US" sz="2800" dirty="0"/>
              <a:t> </a:t>
            </a:r>
            <a:r>
              <a:rPr lang="en-US" altLang="en-US" sz="2800" i="1" dirty="0"/>
              <a:t>is the same</a:t>
            </a:r>
            <a:r>
              <a:rPr lang="en-US" altLang="en-US" sz="2800" dirty="0"/>
              <a:t>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 as </a:t>
            </a:r>
            <a:r>
              <a:rPr lang="en-US" altLang="en-US" sz="2800" b="1" dirty="0"/>
              <a:t>v3[2]</a:t>
            </a:r>
            <a:r>
              <a:rPr lang="en-US" altLang="en-US" sz="2800" dirty="0"/>
              <a:t>!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v3[2] is v1[2]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True  # only the reference to the list item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was copied, not the entire list item: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a </a:t>
            </a: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shallow copy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v1.remove(5)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[3.14, [9, 8, 7], True]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v3.append('hi')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[5, 3.14, [9, 8, 7], True, 'hi']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C41C4-019E-4A06-B6A4-3EDC49DBF23B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9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list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list</a:t>
            </a:r>
            <a:r>
              <a:rPr lang="en-US" altLang="en-US" sz="2800" dirty="0"/>
              <a:t> items can be modified</a:t>
            </a:r>
          </a:p>
          <a:p>
            <a:pPr lvl="1" eaLnBrk="1" hangingPunct="1"/>
            <a:r>
              <a:rPr lang="en-US" altLang="en-US" sz="2400" dirty="0"/>
              <a:t>A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 is </a:t>
            </a:r>
            <a:r>
              <a:rPr lang="en-US" altLang="en-US" sz="2400" i="1" dirty="0"/>
              <a:t>mutable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[7, 2, 3, 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v[2] =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[7, 2, 5, 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eaLnBrk="1" hangingPunct="1"/>
            <a:r>
              <a:rPr lang="en-US" altLang="en-US" sz="2800" b="1" dirty="0"/>
              <a:t>list</a:t>
            </a:r>
            <a:r>
              <a:rPr lang="en-US" altLang="en-US" sz="2800" dirty="0"/>
              <a:t> items may be of different types: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v2 = [5, 'hi', True, 3.1415, None]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Does "Shallow Copy" Mean?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v3[2][1] = -1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change v3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[5, 3.14, [9, -1, 7], True, 'hi']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[3.14, [9, -1, 7], True]  # v1 is changed!!!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C41C4-019E-4A06-B6A4-3EDC49DBF23B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37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Assignment to a </a:t>
            </a:r>
            <a:r>
              <a:rPr lang="en-US" altLang="en-US" b="1" dirty="0"/>
              <a:t>list</a:t>
            </a:r>
            <a:r>
              <a:rPr lang="en-US" altLang="en-US" dirty="0"/>
              <a:t> Slice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 assignment</a:t>
            </a:r>
          </a:p>
          <a:p>
            <a:pPr marL="0" indent="0" eaLnBrk="1" hangingPunct="1">
              <a:buNone/>
            </a:pPr>
            <a:endParaRPr lang="en-US" altLang="en-US" sz="800" b="1" dirty="0"/>
          </a:p>
          <a:p>
            <a:pPr marL="0" indent="0" eaLnBrk="1" hangingPunct="1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endParaRPr lang="en-US" altLang="en-US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800" b="1" dirty="0"/>
          </a:p>
          <a:p>
            <a:pPr marL="0" indent="0" eaLnBrk="1" hangingPunct="1">
              <a:buNone/>
            </a:pPr>
            <a:r>
              <a:rPr lang="en-US" altLang="en-US" sz="2800" dirty="0"/>
              <a:t>    replaces items in the list slice on the left with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/>
              <a:t>    the values from the </a:t>
            </a:r>
            <a:r>
              <a:rPr lang="en-US" altLang="en-US" sz="2800" dirty="0" err="1"/>
              <a:t>iterable</a:t>
            </a:r>
            <a:r>
              <a:rPr lang="en-US" altLang="en-US" sz="2800" dirty="0"/>
              <a:t> on the right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 = [0, 1, 2, 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v[1:3] = [9, 8, 7, 6]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9, 8, 7, 6, 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C41C4-019E-4A06-B6A4-3EDC49DBF23B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3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Assignment to a </a:t>
            </a:r>
            <a:r>
              <a:rPr lang="en-US" altLang="en-US" b="1" dirty="0"/>
              <a:t>list</a:t>
            </a:r>
            <a:r>
              <a:rPr lang="en-US" altLang="en-US" dirty="0"/>
              <a:t> Slice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[0, 9, 8, 7, 6, 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v[1:5] = []        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the slice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(v):] = range(5)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append a range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3, 4, 0, 1, 2, 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v[1:1] = 'hey'         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insert from str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'h', 'e', 'y', 3, 4, 0, 1, 2, 3, 4]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C41C4-019E-4A06-B6A4-3EDC49DBF23B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8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tuple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 is enclosed in </a:t>
            </a:r>
            <a:r>
              <a:rPr lang="en-US" altLang="en-US" sz="2800" b="1" dirty="0"/>
              <a:t>(</a:t>
            </a:r>
            <a:r>
              <a:rPr lang="en-US" altLang="en-US" sz="2800" dirty="0"/>
              <a:t>...</a:t>
            </a:r>
            <a:r>
              <a:rPr lang="en-US" altLang="en-US" sz="2800" b="1" dirty="0"/>
              <a:t>) </a:t>
            </a:r>
          </a:p>
          <a:p>
            <a:pPr lvl="1" eaLnBrk="1" hangingPunct="1"/>
            <a:r>
              <a:rPr lang="en-US" altLang="en-US" sz="2400" dirty="0"/>
              <a:t>Items are indexed from 0 to </a:t>
            </a:r>
            <a:r>
              <a:rPr lang="en-US" altLang="en-US" sz="2400" i="1" dirty="0"/>
              <a:t>n-1</a:t>
            </a:r>
            <a:endParaRPr lang="en-US" altLang="en-US" sz="2400" dirty="0"/>
          </a:p>
          <a:p>
            <a:pPr lvl="1" eaLnBrk="1" hangingPunct="1"/>
            <a:r>
              <a:rPr lang="en-US" altLang="en-US" sz="2400" b="1" i="1" dirty="0"/>
              <a:t>Or</a:t>
            </a:r>
            <a:r>
              <a:rPr lang="en-US" altLang="en-US" sz="2400" dirty="0"/>
              <a:t> in reverse from -1 to -</a:t>
            </a:r>
            <a:r>
              <a:rPr lang="en-US" altLang="en-US" sz="2400" i="1" dirty="0"/>
              <a:t>n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(7, 2, 3, 0)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 tuple of int values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(7, 2, 3, 0)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t[0]          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[] for indexing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4117BF-70A2-4395-9CD2-FA023B9ECE94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1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tuple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Accessing outside the bounds is an error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t[1]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t[-1]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t[-4]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t[5]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tuple index out of range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BC06A-907D-49CA-87B4-84791D3D6AE0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817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tuple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tuple</a:t>
            </a:r>
            <a:r>
              <a:rPr lang="en-US" altLang="en-US" sz="2800" dirty="0"/>
              <a:t> items </a:t>
            </a:r>
            <a:r>
              <a:rPr lang="en-US" altLang="en-US" sz="2800" i="1" dirty="0">
                <a:solidFill>
                  <a:srgbClr val="FF0000"/>
                </a:solidFill>
              </a:rPr>
              <a:t>cannot</a:t>
            </a:r>
            <a:r>
              <a:rPr lang="en-US" altLang="en-US" sz="2800" dirty="0"/>
              <a:t> be modified</a:t>
            </a:r>
          </a:p>
          <a:p>
            <a:pPr lvl="1" eaLnBrk="1" hangingPunct="1"/>
            <a:r>
              <a:rPr lang="en-US" altLang="en-US" sz="2400" dirty="0"/>
              <a:t>A </a:t>
            </a:r>
            <a:r>
              <a:rPr lang="en-US" altLang="en-US" sz="2400" b="1" dirty="0"/>
              <a:t>tuple</a:t>
            </a:r>
            <a:r>
              <a:rPr lang="en-US" altLang="en-US" sz="2400" dirty="0"/>
              <a:t> is </a:t>
            </a:r>
            <a:r>
              <a:rPr lang="en-US" altLang="en-US" sz="2400" i="1" dirty="0">
                <a:solidFill>
                  <a:srgbClr val="FF0000"/>
                </a:solidFill>
              </a:rPr>
              <a:t>immutable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(7, 2, 3, 0)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t[2] = 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... not support ... assignment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eaLnBrk="1" hangingPunct="1"/>
            <a:r>
              <a:rPr lang="en-US" altLang="en-US" sz="2800" b="1" dirty="0"/>
              <a:t>tuple</a:t>
            </a:r>
            <a:r>
              <a:rPr lang="en-US" altLang="en-US" sz="2800" dirty="0"/>
              <a:t> items may be of different types: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t2 = (5, 'hi', True, 3.1415, None)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32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tuple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+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*</a:t>
            </a:r>
            <a:r>
              <a:rPr lang="en-US" altLang="en-US" sz="2800" dirty="0"/>
              <a:t> work as for </a:t>
            </a:r>
            <a:r>
              <a:rPr lang="en-US" altLang="en-US" sz="2800" b="1" dirty="0"/>
              <a:t>str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 objects: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(7, 2, 3, 0)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 + (1, 2, 3)  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concatenation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(7, 2, 3, 0, 1, 2, 3)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 * 2          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repetition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(7, 2, 3, 0, 7, 2, 3, 0)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8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tuple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Long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s can be written across multiple lines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t2 = (1, 2, 3, 4,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5, 6, 7, 8,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9, 10, 11, 12)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t2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(1, 2, 3, 4, 5, 6, 7, 8, 9, 10, 11, 12)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621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One-Item </a:t>
            </a:r>
            <a:r>
              <a:rPr lang="en-US" altLang="en-US" b="1" dirty="0"/>
              <a:t>tuple</a:t>
            </a:r>
            <a:r>
              <a:rPr lang="en-US" altLang="en-US" dirty="0"/>
              <a:t> and Empty </a:t>
            </a:r>
            <a:r>
              <a:rPr lang="en-US" altLang="en-US" b="1" dirty="0"/>
              <a:t>tuple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To create a one-item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, use: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(12,)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# without , (12) is just int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(12,)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To create an empty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, use: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t2 = 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59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tuple</a:t>
            </a:r>
            <a:r>
              <a:rPr lang="en-US" altLang="en-US" dirty="0"/>
              <a:t> Packing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tuple</a:t>
            </a:r>
            <a:r>
              <a:rPr lang="en-US" altLang="en-US" sz="2800" i="1" dirty="0"/>
              <a:t> packing</a:t>
            </a:r>
            <a:r>
              <a:rPr lang="en-US" altLang="en-US" sz="2800" dirty="0"/>
              <a:t> allows </a:t>
            </a:r>
            <a:r>
              <a:rPr lang="en-US" altLang="en-US" sz="2800" b="1" dirty="0"/>
              <a:t>(</a:t>
            </a:r>
            <a:r>
              <a:rPr lang="en-US" altLang="en-US" sz="2800" dirty="0"/>
              <a:t> … </a:t>
            </a:r>
            <a:r>
              <a:rPr lang="en-US" altLang="en-US" sz="2800" b="1" dirty="0"/>
              <a:t>)</a:t>
            </a:r>
            <a:r>
              <a:rPr lang="en-US" altLang="en-US" sz="2800" dirty="0"/>
              <a:t> to be left out when a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 is created with </a:t>
            </a:r>
            <a:r>
              <a:rPr lang="en-US" altLang="en-US" sz="2800" b="1" dirty="0"/>
              <a:t>=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5, 'hi', True, 3.1415, None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(5, 'hi', True, 3.1415, None)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5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list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+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*</a:t>
            </a:r>
            <a:r>
              <a:rPr lang="en-US" altLang="en-US" sz="2800" dirty="0"/>
              <a:t> work as for </a:t>
            </a:r>
            <a:r>
              <a:rPr lang="en-US" altLang="en-US" sz="2800" b="1" dirty="0"/>
              <a:t>str</a:t>
            </a:r>
            <a:r>
              <a:rPr lang="en-US" altLang="en-US" sz="2800" dirty="0"/>
              <a:t> objects: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[7, 2, 5, 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 + [1, 2, 3]  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concatenation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[7, 2, 5, 0, 1, 2, 3]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 * 2          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repetition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[7, 2, 5, 0, 7, 2, 5, 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[0] * 10           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list of 10 </a:t>
            </a: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0, 0, 0, 0, 0, 0, 0, 0, 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190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Sequence Unpacking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 dirty="0"/>
              <a:t>Sequence unpacking</a:t>
            </a:r>
            <a:r>
              <a:rPr lang="en-US" altLang="en-US" sz="2800" dirty="0"/>
              <a:t> allows items in a sequence to be assigned to separate variables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(5, 'hi', True, 3.1415, None)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a, b, c, d, e =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'hi'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         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... and so forth for c, d, 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59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Multiple Assignment, Redux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 dirty="0"/>
              <a:t>Multiple assignment</a:t>
            </a:r>
            <a:r>
              <a:rPr lang="en-US" altLang="en-US" sz="2800" dirty="0"/>
              <a:t> is really just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 packing on the right of </a:t>
            </a:r>
            <a:r>
              <a:rPr lang="en-US" altLang="en-US" sz="2800" b="1" dirty="0"/>
              <a:t>=</a:t>
            </a:r>
            <a:r>
              <a:rPr lang="en-US" altLang="en-US" sz="2800" dirty="0"/>
              <a:t>, and sequence unpacking on the left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a, b, c = 'hi', 12, 2.7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'hi'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79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</a:t>
            </a:r>
            <a:r>
              <a:rPr lang="en-US" altLang="en-US" b="1" dirty="0"/>
              <a:t>tuple</a:t>
            </a:r>
            <a:r>
              <a:rPr lang="en-US" altLang="en-US" dirty="0"/>
              <a:t>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 dirty="0"/>
              <a:t>By convention</a:t>
            </a:r>
            <a:r>
              <a:rPr lang="en-US" altLang="en-US" sz="2800" dirty="0"/>
              <a:t>,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 items are usually the same type, and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 items may be of different types</a:t>
            </a:r>
          </a:p>
          <a:p>
            <a:pPr lvl="1" eaLnBrk="1" hangingPunct="1"/>
            <a:r>
              <a:rPr lang="en-US" altLang="en-US" sz="2400" i="1" dirty="0"/>
              <a:t>Not</a:t>
            </a:r>
            <a:r>
              <a:rPr lang="en-US" altLang="en-US" sz="2400" dirty="0"/>
              <a:t> enforced by the Python language</a:t>
            </a:r>
          </a:p>
          <a:p>
            <a:pPr eaLnBrk="1" hangingPunct="1"/>
            <a:r>
              <a:rPr lang="en-US" altLang="en-US" sz="2800" dirty="0"/>
              <a:t>A Python function always returns </a:t>
            </a:r>
            <a:r>
              <a:rPr lang="en-US" altLang="en-US" sz="2800" i="1" dirty="0"/>
              <a:t>exactly one</a:t>
            </a:r>
            <a:r>
              <a:rPr lang="en-US" altLang="en-US" sz="2800" dirty="0"/>
              <a:t> object (</a:t>
            </a:r>
            <a:r>
              <a:rPr lang="en-US" altLang="en-US" sz="2800" b="1" dirty="0"/>
              <a:t>None</a:t>
            </a:r>
            <a:r>
              <a:rPr lang="en-US" altLang="en-US" sz="2800" dirty="0"/>
              <a:t>, by default)</a:t>
            </a:r>
          </a:p>
          <a:p>
            <a:pPr lvl="1" eaLnBrk="1" hangingPunct="1"/>
            <a:r>
              <a:rPr lang="en-US" altLang="en-US" sz="2400" dirty="0"/>
              <a:t>Use a </a:t>
            </a:r>
            <a:r>
              <a:rPr lang="en-US" altLang="en-US" sz="2400" b="1" dirty="0"/>
              <a:t>tuple</a:t>
            </a:r>
            <a:r>
              <a:rPr lang="en-US" altLang="en-US" sz="2400" dirty="0"/>
              <a:t> object to return multiple values</a:t>
            </a:r>
          </a:p>
          <a:p>
            <a:pPr lvl="2" eaLnBrk="1" hangingPunct="1"/>
            <a:r>
              <a:rPr lang="en-US" altLang="en-US" sz="2000" dirty="0"/>
              <a:t>Since </a:t>
            </a:r>
            <a:r>
              <a:rPr lang="en-US" altLang="en-US" sz="2000" i="1" dirty="0"/>
              <a:t>immutable</a:t>
            </a:r>
            <a:r>
              <a:rPr lang="en-US" altLang="en-US" sz="2000" dirty="0"/>
              <a:t>, items not likely to be changed by accident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54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</a:t>
            </a:r>
            <a:r>
              <a:rPr lang="en-US" altLang="en-US" b="1" dirty="0"/>
              <a:t>tuple</a:t>
            </a:r>
            <a:r>
              <a:rPr lang="en-US" altLang="en-US" dirty="0"/>
              <a:t>s?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 and </a:t>
            </a:r>
            <a:r>
              <a:rPr lang="en-US" altLang="en-US" sz="2800" b="1" dirty="0" err="1"/>
              <a:t>dict</a:t>
            </a:r>
            <a:r>
              <a:rPr lang="en-US" altLang="en-US" sz="2800" dirty="0"/>
              <a:t> collections/data structures store immutable </a:t>
            </a:r>
            <a:r>
              <a:rPr lang="en-US" altLang="en-US" sz="2800" i="1" dirty="0"/>
              <a:t>key</a:t>
            </a:r>
            <a:r>
              <a:rPr lang="en-US" altLang="en-US" sz="2800" dirty="0"/>
              <a:t> values</a:t>
            </a:r>
          </a:p>
          <a:p>
            <a:pPr lvl="1" eaLnBrk="1" hangingPunct="1"/>
            <a:r>
              <a:rPr lang="en-US" altLang="en-US" sz="2400" dirty="0"/>
              <a:t>A </a:t>
            </a:r>
            <a:r>
              <a:rPr lang="en-US" altLang="en-US" sz="2400" b="1" dirty="0"/>
              <a:t>tuple</a:t>
            </a:r>
            <a:r>
              <a:rPr lang="en-US" altLang="en-US" sz="2400" dirty="0"/>
              <a:t> may be a </a:t>
            </a:r>
            <a:r>
              <a:rPr lang="en-US" altLang="en-US" sz="2400" i="1" dirty="0"/>
              <a:t>key</a:t>
            </a:r>
            <a:r>
              <a:rPr lang="en-US" altLang="en-US" sz="2400" dirty="0"/>
              <a:t>, but a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 may not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876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/>
              <a:t>tuple</a:t>
            </a:r>
            <a:r>
              <a:rPr lang="en-US" altLang="en-US" dirty="0"/>
              <a:t> is </a:t>
            </a:r>
            <a:r>
              <a:rPr lang="en-US" altLang="en-US" dirty="0" err="1"/>
              <a:t>Iterable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Like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, </a:t>
            </a:r>
            <a:r>
              <a:rPr lang="en-US" altLang="en-US" sz="2800" b="1" dirty="0"/>
              <a:t>str</a:t>
            </a:r>
            <a:r>
              <a:rPr lang="en-US" altLang="en-US" sz="2800" dirty="0"/>
              <a:t>, and </a:t>
            </a:r>
            <a:r>
              <a:rPr lang="en-US" altLang="en-US" sz="2800" b="1" dirty="0"/>
              <a:t>range</a:t>
            </a:r>
            <a:r>
              <a:rPr lang="en-US" altLang="en-US" sz="2800" dirty="0"/>
              <a:t>,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 is </a:t>
            </a:r>
            <a:r>
              <a:rPr lang="en-US" altLang="en-US" sz="2800" i="1" dirty="0" err="1"/>
              <a:t>iterable</a:t>
            </a:r>
            <a:endParaRPr lang="en-US" altLang="en-US" sz="2800" i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('a', 2, False, 7.65)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t: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loop through items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 = [1, 2]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v[1:1] =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da-DK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'a', 2, False, 7.65, 2]</a:t>
            </a:r>
            <a:endParaRPr lang="en-US" alt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48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"Modifying" a </a:t>
            </a:r>
            <a:r>
              <a:rPr lang="en-US" altLang="en-US" b="1" dirty="0"/>
              <a:t>tuple</a:t>
            </a:r>
            <a:r>
              <a:rPr lang="en-US" altLang="en-US" dirty="0"/>
              <a:t> or a </a:t>
            </a:r>
            <a:r>
              <a:rPr lang="en-US" altLang="en-US" b="1" dirty="0"/>
              <a:t>str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list</a:t>
            </a:r>
            <a:r>
              <a:rPr lang="en-US" altLang="en-US" sz="2800" dirty="0"/>
              <a:t> is </a:t>
            </a:r>
            <a:r>
              <a:rPr lang="en-US" altLang="en-US" sz="2800" i="1" dirty="0"/>
              <a:t>mutable</a:t>
            </a:r>
            <a:r>
              <a:rPr lang="en-US" altLang="en-US" sz="2800" dirty="0"/>
              <a:t>,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str</a:t>
            </a:r>
            <a:r>
              <a:rPr lang="en-US" altLang="en-US" sz="2800" dirty="0"/>
              <a:t> are </a:t>
            </a:r>
            <a:r>
              <a:rPr lang="en-US" altLang="en-US" sz="2800" i="1" dirty="0"/>
              <a:t>immutable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 = [1, 2]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 += [3,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4]   # makes sense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 = (1, 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 += (3, 4)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4)   # what!!!  why no error???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47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"Modifying" a </a:t>
            </a:r>
            <a:r>
              <a:rPr lang="en-US" altLang="en-US" b="1" dirty="0"/>
              <a:t>tuple</a:t>
            </a:r>
            <a:r>
              <a:rPr lang="en-US" altLang="en-US" dirty="0"/>
              <a:t> or a </a:t>
            </a:r>
            <a:r>
              <a:rPr lang="en-US" altLang="en-US" b="1" dirty="0"/>
              <a:t>str </a:t>
            </a:r>
            <a:r>
              <a:rPr lang="en-US" altLang="en-US" dirty="0"/>
              <a:t>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So, we "change" </a:t>
            </a:r>
            <a:r>
              <a:rPr lang="en-US" altLang="en-US" sz="2800" b="1" dirty="0"/>
              <a:t>t</a:t>
            </a:r>
            <a:r>
              <a:rPr lang="en-US" altLang="en-US" sz="2800" dirty="0"/>
              <a:t> by making the variable </a:t>
            </a:r>
            <a:r>
              <a:rPr lang="en-US" altLang="en-US" sz="2800" b="1" dirty="0"/>
              <a:t>t </a:t>
            </a:r>
            <a:r>
              <a:rPr lang="en-US" altLang="en-US" sz="2800" dirty="0"/>
              <a:t>refer to a new tuple</a:t>
            </a:r>
            <a:endParaRPr lang="en-US" altLang="en-US" sz="2800" i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(1, 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id(t)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67891236       # or whatever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 += (3, 4)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id(t)</a:t>
            </a: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67891870       # different tuple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311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"Modifying" a </a:t>
            </a:r>
            <a:r>
              <a:rPr lang="en-US" altLang="en-US" b="1" dirty="0"/>
              <a:t>tuple</a:t>
            </a:r>
            <a:r>
              <a:rPr lang="en-US" altLang="en-US" dirty="0"/>
              <a:t> or a </a:t>
            </a:r>
            <a:r>
              <a:rPr lang="en-US" altLang="en-US" b="1" dirty="0"/>
              <a:t>str </a:t>
            </a:r>
            <a:r>
              <a:rPr lang="en-US" altLang="en-US" dirty="0"/>
              <a:t>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Similarly for a </a:t>
            </a:r>
            <a:r>
              <a:rPr lang="en-US" altLang="en-US" sz="2800" b="1" dirty="0"/>
              <a:t>str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'hello'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id(s)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67897236       # or whatever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 += ', world'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'hello, world'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id(s)</a:t>
            </a: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67897820       # different str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71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"Modifying" a </a:t>
            </a:r>
            <a:r>
              <a:rPr lang="en-US" altLang="en-US" b="1" dirty="0"/>
              <a:t>tuple</a:t>
            </a:r>
            <a:r>
              <a:rPr lang="en-US" altLang="en-US" dirty="0"/>
              <a:t> or a </a:t>
            </a:r>
            <a:r>
              <a:rPr lang="en-US" altLang="en-US" b="1" dirty="0"/>
              <a:t>str </a:t>
            </a:r>
            <a:r>
              <a:rPr lang="en-US" altLang="en-US" dirty="0"/>
              <a:t>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'hello'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s[3:] = 'p!'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error: str immutable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... not ... assignment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 = s[:3] + 'p!'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fine: new str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'help!'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 = ('a', 'bald', 'eagle', 'soars')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t[1] = 'golden'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 error: tuple immutable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... not ... assignment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 = t[:1] + ('golden',) + t[2:]</a:t>
            </a: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new tuple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('a', 'golden', 'eagle', 'soars')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094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set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 is enclosed in </a:t>
            </a:r>
            <a:r>
              <a:rPr lang="en-US" altLang="en-US" sz="2800" b="1" dirty="0"/>
              <a:t>{</a:t>
            </a:r>
            <a:r>
              <a:rPr lang="en-US" altLang="en-US" sz="2800" dirty="0"/>
              <a:t>...</a:t>
            </a:r>
            <a:r>
              <a:rPr lang="en-US" altLang="en-US" sz="2800" b="1" dirty="0"/>
              <a:t>} </a:t>
            </a:r>
          </a:p>
          <a:p>
            <a:pPr lvl="1" eaLnBrk="1" hangingPunct="1"/>
            <a:r>
              <a:rPr lang="en-US" altLang="en-US" sz="2400" dirty="0"/>
              <a:t>Items are stored </a:t>
            </a:r>
            <a:r>
              <a:rPr lang="en-US" altLang="en-US" sz="2400" i="1" dirty="0"/>
              <a:t>unsorted</a:t>
            </a:r>
            <a:r>
              <a:rPr lang="en-US" altLang="en-US" sz="2400" dirty="0"/>
              <a:t> (although may appear sorted when displayed), with </a:t>
            </a:r>
            <a:r>
              <a:rPr lang="en-US" altLang="en-US" sz="2400" i="1" dirty="0"/>
              <a:t>no duplicates</a:t>
            </a:r>
          </a:p>
          <a:p>
            <a:pPr lvl="1" eaLnBrk="1" hangingPunct="1"/>
            <a:r>
              <a:rPr lang="en-US" altLang="en-US" sz="2400" dirty="0"/>
              <a:t>Items must be </a:t>
            </a:r>
            <a:r>
              <a:rPr lang="en-US" altLang="en-US" sz="2400" i="1" dirty="0" err="1"/>
              <a:t>hashable</a:t>
            </a:r>
            <a:endParaRPr lang="en-US" altLang="en-US" sz="2400" dirty="0"/>
          </a:p>
          <a:p>
            <a:pPr lvl="2" eaLnBrk="1" hangingPunct="1"/>
            <a:r>
              <a:rPr lang="en-US" altLang="en-US" sz="2000" dirty="0"/>
              <a:t>Have an unchanging </a:t>
            </a:r>
            <a:r>
              <a:rPr lang="en-US" altLang="en-US" sz="2000" i="1" dirty="0"/>
              <a:t>hash</a:t>
            </a:r>
            <a:r>
              <a:rPr lang="en-US" altLang="en-US" sz="2000" dirty="0"/>
              <a:t> value</a:t>
            </a:r>
          </a:p>
          <a:p>
            <a:pPr lvl="2" eaLnBrk="1" hangingPunct="1"/>
            <a:r>
              <a:rPr lang="en-US" altLang="en-US" sz="2000" dirty="0"/>
              <a:t>Be comparable for equality with other objects</a:t>
            </a:r>
          </a:p>
          <a:p>
            <a:pPr lvl="1" eaLnBrk="1" hangingPunct="1"/>
            <a:r>
              <a:rPr lang="en-US" altLang="en-US" sz="2400" b="1" dirty="0"/>
              <a:t>int</a:t>
            </a:r>
            <a:r>
              <a:rPr lang="en-US" altLang="en-US" sz="2400" dirty="0"/>
              <a:t>, </a:t>
            </a:r>
            <a:r>
              <a:rPr lang="en-US" altLang="en-US" sz="2400" b="1" dirty="0"/>
              <a:t>float</a:t>
            </a:r>
            <a:r>
              <a:rPr lang="en-US" altLang="en-US" sz="2400" dirty="0"/>
              <a:t>, </a:t>
            </a:r>
            <a:r>
              <a:rPr lang="en-US" altLang="en-US" sz="2400" b="1" dirty="0"/>
              <a:t>bool</a:t>
            </a:r>
            <a:r>
              <a:rPr lang="en-US" altLang="en-US" sz="2400" dirty="0"/>
              <a:t>, </a:t>
            </a:r>
            <a:r>
              <a:rPr lang="en-US" altLang="en-US" sz="2400" b="1" dirty="0"/>
              <a:t>str</a:t>
            </a:r>
            <a:r>
              <a:rPr lang="en-US" altLang="en-US" sz="2400" dirty="0"/>
              <a:t>, </a:t>
            </a:r>
            <a:r>
              <a:rPr lang="en-US" altLang="en-US" sz="2400" b="1" dirty="0" err="1"/>
              <a:t>NoneType</a:t>
            </a:r>
            <a:r>
              <a:rPr lang="en-US" altLang="en-US" sz="2400" dirty="0"/>
              <a:t> are </a:t>
            </a:r>
            <a:r>
              <a:rPr lang="en-US" altLang="en-US" sz="2400" dirty="0" err="1"/>
              <a:t>hashable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A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 (or other mutable object) is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hashable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A </a:t>
            </a:r>
            <a:r>
              <a:rPr lang="en-US" altLang="en-US" sz="2400" b="1" dirty="0"/>
              <a:t>tuple</a:t>
            </a:r>
            <a:r>
              <a:rPr lang="en-US" altLang="en-US" sz="2400" dirty="0"/>
              <a:t> is </a:t>
            </a:r>
            <a:r>
              <a:rPr lang="en-US" altLang="en-US" sz="2400" dirty="0" err="1"/>
              <a:t>hashable</a:t>
            </a:r>
            <a:r>
              <a:rPr lang="en-US" altLang="en-US" sz="2400" dirty="0"/>
              <a:t>, </a:t>
            </a:r>
            <a:r>
              <a:rPr lang="en-US" altLang="en-US" sz="2400" i="1" dirty="0"/>
              <a:t>if</a:t>
            </a:r>
            <a:r>
              <a:rPr lang="en-US" altLang="en-US" sz="2400" dirty="0"/>
              <a:t> all its items are </a:t>
            </a:r>
            <a:r>
              <a:rPr lang="en-US" altLang="en-US" sz="2400" dirty="0" err="1"/>
              <a:t>hashable</a:t>
            </a: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BB7EDB-8EEF-478E-AC94-40B2446EBDD1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6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list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Long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s can be written across multiple lines</a:t>
            </a:r>
          </a:p>
          <a:p>
            <a:pPr lvl="1" eaLnBrk="1" hangingPunct="1"/>
            <a:r>
              <a:rPr lang="en-US" altLang="en-US" sz="2400" b="1" dirty="0"/>
              <a:t>[]</a:t>
            </a:r>
            <a:r>
              <a:rPr lang="en-US" altLang="en-US" sz="2400" dirty="0"/>
              <a:t> work like </a:t>
            </a:r>
            <a:r>
              <a:rPr lang="en-US" altLang="en-US" sz="2400" b="1" dirty="0"/>
              <a:t>()</a:t>
            </a:r>
            <a:r>
              <a:rPr lang="en-US" altLang="en-US" sz="2400" dirty="0"/>
              <a:t> in this regard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v2 = [1, 2, 3, 4,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5, 6, 7, 8,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9, 10, 11, 12]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v2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5, 6, 7, 8, 9, 10, 11, 12]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50AB-F6A0-4A4C-80BC-B4895B881D62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371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/>
              <a:t>set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= { 1, 6, 5, 9, 2, 1, 6, 3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type(s1)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'set'&gt;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{1, 2, 3, 5, 6,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 = { 'hi', (3.14, 2.72), False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{False, 'hi', (3.14, 2.72)}    # on my system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s3 = { [2, 3], {'hi', 'bye'}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unhashable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type: 'list'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(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also </a:t>
            </a:r>
            <a:r>
              <a:rPr lang="en-US" altLang="en-US" sz="22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unhashable</a:t>
            </a: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BB7EDB-8EEF-478E-AC94-40B2446EBDD1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501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</a:t>
            </a:r>
            <a:r>
              <a:rPr lang="en-US" altLang="en-US" dirty="0"/>
              <a:t> Properties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 is</a:t>
            </a:r>
            <a:endParaRPr lang="en-US" altLang="en-US" sz="2800" b="1" dirty="0"/>
          </a:p>
          <a:p>
            <a:pPr lvl="1" eaLnBrk="1" hangingPunct="1"/>
            <a:r>
              <a:rPr lang="en-US" altLang="en-US" sz="2400" dirty="0" err="1">
                <a:solidFill>
                  <a:srgbClr val="FF0000"/>
                </a:solidFill>
              </a:rPr>
              <a:t>Iterable</a:t>
            </a:r>
            <a:r>
              <a:rPr lang="en-US" altLang="en-US" sz="2400" dirty="0"/>
              <a:t> -- e.g., </a:t>
            </a:r>
            <a:r>
              <a:rPr lang="en-US" altLang="en-US" sz="2400" b="1" dirty="0"/>
              <a:t>for</a:t>
            </a:r>
            <a:r>
              <a:rPr lang="en-US" altLang="en-US" sz="2400" dirty="0"/>
              <a:t> loops can be used</a:t>
            </a:r>
            <a:endParaRPr lang="en-US" altLang="en-US" sz="2400" i="1" dirty="0"/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</a:rPr>
              <a:t>Mutable</a:t>
            </a:r>
            <a:r>
              <a:rPr lang="en-US" altLang="en-US" sz="2400" dirty="0"/>
              <a:t> -- can add, remove </a:t>
            </a:r>
            <a:r>
              <a:rPr lang="en-US" altLang="en-US" sz="2400" dirty="0" err="1"/>
              <a:t>hashable</a:t>
            </a:r>
            <a:r>
              <a:rPr lang="en-US" altLang="en-US" sz="2400" dirty="0"/>
              <a:t> items</a:t>
            </a:r>
          </a:p>
          <a:p>
            <a:pPr lvl="2" eaLnBrk="1" hangingPunct="1"/>
            <a:r>
              <a:rPr lang="en-US" altLang="en-US" sz="2000" dirty="0"/>
              <a:t>Mutable implies the </a:t>
            </a:r>
            <a:r>
              <a:rPr lang="en-US" altLang="en-US" sz="2000" b="1" dirty="0"/>
              <a:t>set</a:t>
            </a:r>
            <a:r>
              <a:rPr lang="en-US" altLang="en-US" sz="2000" dirty="0"/>
              <a:t> itself is </a:t>
            </a:r>
            <a:r>
              <a:rPr lang="en-US" altLang="en-US" sz="2000" i="1" dirty="0"/>
              <a:t>not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hashable</a:t>
            </a:r>
            <a:endParaRPr lang="en-US" altLang="en-US" sz="2000" dirty="0"/>
          </a:p>
          <a:p>
            <a:pPr lvl="1" eaLnBrk="1" hangingPunct="1"/>
            <a:r>
              <a:rPr lang="en-US" altLang="en-US" sz="2400" i="1" dirty="0">
                <a:solidFill>
                  <a:srgbClr val="FF0000"/>
                </a:solidFill>
              </a:rPr>
              <a:t>Not</a:t>
            </a:r>
            <a:r>
              <a:rPr lang="en-US" altLang="en-US" sz="2400" dirty="0">
                <a:solidFill>
                  <a:srgbClr val="FF0000"/>
                </a:solidFill>
              </a:rPr>
              <a:t> a sequenc</a:t>
            </a:r>
            <a:r>
              <a:rPr lang="en-US" altLang="en-US" sz="2400" dirty="0"/>
              <a:t>e -- no indexing or slicing with </a:t>
            </a:r>
            <a:r>
              <a:rPr lang="en-US" altLang="en-US" sz="2400" b="1" dirty="0"/>
              <a:t>[]</a:t>
            </a:r>
          </a:p>
          <a:p>
            <a:pPr lvl="1" eaLnBrk="1" hangingPunct="1"/>
            <a:r>
              <a:rPr lang="en-US" altLang="en-US" sz="2400" dirty="0"/>
              <a:t>A </a:t>
            </a:r>
            <a:r>
              <a:rPr lang="en-US" altLang="en-US" sz="2400" i="1" dirty="0">
                <a:solidFill>
                  <a:srgbClr val="FF0000"/>
                </a:solidFill>
              </a:rPr>
              <a:t>collection</a:t>
            </a:r>
            <a:r>
              <a:rPr lang="en-US" altLang="en-US" sz="2400" dirty="0"/>
              <a:t> -- </a:t>
            </a:r>
            <a:r>
              <a:rPr lang="en-US" altLang="en-US" sz="2400" b="1" dirty="0" err="1"/>
              <a:t>len</a:t>
            </a:r>
            <a:r>
              <a:rPr lang="en-US" altLang="en-US" sz="2400" b="1" dirty="0"/>
              <a:t>()</a:t>
            </a:r>
            <a:r>
              <a:rPr lang="en-US" altLang="en-US" sz="2400" dirty="0"/>
              <a:t>, </a:t>
            </a:r>
            <a:r>
              <a:rPr lang="en-US" altLang="en-US" sz="2400" b="1" dirty="0"/>
              <a:t>in</a:t>
            </a:r>
            <a:r>
              <a:rPr lang="en-US" altLang="en-US" sz="2400" dirty="0"/>
              <a:t>, </a:t>
            </a:r>
            <a:r>
              <a:rPr lang="en-US" altLang="en-US" sz="2400" b="1" dirty="0"/>
              <a:t>not in</a:t>
            </a:r>
            <a:r>
              <a:rPr lang="en-US" altLang="en-US" sz="2400" dirty="0"/>
              <a:t> work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BB7EDB-8EEF-478E-AC94-40B2446EBDD1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57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</a:t>
            </a:r>
            <a:r>
              <a:rPr lang="en-US" altLang="en-US" dirty="0"/>
              <a:t>/Element</a:t>
            </a:r>
            <a:r>
              <a:rPr lang="en-US" altLang="en-US" b="1" dirty="0"/>
              <a:t> </a:t>
            </a:r>
            <a:r>
              <a:rPr lang="en-US" altLang="en-US" dirty="0"/>
              <a:t>Operations: Modifying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# add 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to set (unless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#   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is already a member)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    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# remove all elements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.discard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# remove 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from set, if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#   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is a member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# remove </a:t>
            </a:r>
            <a:r>
              <a:rPr lang="en-US" altLang="en-US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and return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an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#   arbitrary element;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#   </a:t>
            </a:r>
            <a:r>
              <a:rPr lang="en-US" altLang="en-US" sz="2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if set is empty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# remove 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#   </a:t>
            </a:r>
            <a:r>
              <a:rPr lang="en-US" alt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a member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128ED0-6F7B-461C-B240-1A10CBEEBB7C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543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 </a:t>
            </a:r>
            <a:r>
              <a:rPr lang="en-US" altLang="en-US" dirty="0"/>
              <a:t>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{1, 2, 3, 5, 6,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s1.add(7)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2, 3, 5, 6, 7,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s1.add(3)     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 an error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  <a:endParaRPr lang="en-US" alt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2, 3, 5, 6, 7,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69DF32-3460-4BAD-AC25-B21A64FA90FA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26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{1, 2, 3, 5, 6, 7,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s1.discard(2)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3, 5, 6, 7,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s1.discard(2)  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 an error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s1.remove(2)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s1.pop()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          # not guaranteed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{3, 5, 6, 7, 9}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69DF32-3460-4BAD-AC25-B21A64FA90FA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015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{3, 5, 6, 7,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9 in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8 in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s1.clear()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set()                 # notice!  not {}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s1.pop()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'pop from an empty set'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C96EA-2784-4BCC-AAB0-0EE7D8D8666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0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</a:t>
            </a:r>
            <a:r>
              <a:rPr lang="en-US" altLang="en-US" dirty="0"/>
              <a:t>/</a:t>
            </a:r>
            <a:r>
              <a:rPr lang="en-US" altLang="en-US" b="1" dirty="0"/>
              <a:t>set</a:t>
            </a:r>
            <a:r>
              <a:rPr lang="en-US" altLang="en-US" dirty="0"/>
              <a:t> Symbolic Operations: Non-Modifying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These return a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, and do not modify the operand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s</a:t>
            </a:r>
          </a:p>
          <a:p>
            <a:pPr lvl="1" eaLnBrk="1" hangingPunct="1"/>
            <a:r>
              <a:rPr lang="en-US" altLang="en-US" sz="2400" i="1" dirty="0"/>
              <a:t>High-to-low</a:t>
            </a:r>
            <a:r>
              <a:rPr lang="en-US" altLang="en-US" sz="2400" dirty="0"/>
              <a:t> precedence, left-to-right associative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set difference: elements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#   in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and not in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intersection: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∩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^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symmetric difference: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200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∪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union: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∪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AAF4E-42F3-47BF-AA14-923B57F98680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607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</a:t>
            </a:r>
            <a:r>
              <a:rPr lang="en-US" altLang="en-US" dirty="0"/>
              <a:t>/</a:t>
            </a:r>
            <a:r>
              <a:rPr lang="en-US" altLang="en-US" b="1" dirty="0"/>
              <a:t>set</a:t>
            </a:r>
            <a:r>
              <a:rPr lang="en-US" altLang="en-US" dirty="0"/>
              <a:t> Symbolic Operations: Non-Modifying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Boolean operators, do not modify operands</a:t>
            </a:r>
          </a:p>
          <a:p>
            <a:pPr lvl="1" eaLnBrk="1" hangingPunct="1"/>
            <a:r>
              <a:rPr lang="en-US" altLang="en-US" sz="2400" i="1" dirty="0"/>
              <a:t>Lower</a:t>
            </a:r>
            <a:r>
              <a:rPr lang="en-US" altLang="en-US" sz="2400" dirty="0"/>
              <a:t> precedence than </a:t>
            </a:r>
            <a:r>
              <a:rPr lang="en-US" altLang="en-US" sz="2400" b="1" dirty="0"/>
              <a:t>-</a:t>
            </a:r>
            <a:r>
              <a:rPr lang="en-US" altLang="en-US" sz="2400" dirty="0"/>
              <a:t>, </a:t>
            </a:r>
            <a:r>
              <a:rPr lang="en-US" altLang="en-US" sz="2400" b="1" dirty="0"/>
              <a:t>&amp;</a:t>
            </a:r>
            <a:r>
              <a:rPr lang="en-US" altLang="en-US" sz="2400" dirty="0"/>
              <a:t>, </a:t>
            </a:r>
            <a:r>
              <a:rPr lang="en-US" altLang="en-US" sz="2400" b="1" dirty="0"/>
              <a:t>^</a:t>
            </a:r>
            <a:r>
              <a:rPr lang="en-US" altLang="en-US" sz="2400" dirty="0"/>
              <a:t>, </a:t>
            </a:r>
            <a:r>
              <a:rPr lang="en-US" altLang="en-US" sz="2400" b="1" dirty="0"/>
              <a:t>|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same elements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not same elements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sz="2200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⊆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sz="2200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⊂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sz="2200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⊇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sz="2200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⊃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AAF4E-42F3-47BF-AA14-923B57F98680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16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</a:t>
            </a:r>
            <a:r>
              <a:rPr lang="en-US" altLang="en-US" dirty="0"/>
              <a:t>/</a:t>
            </a:r>
            <a:r>
              <a:rPr lang="en-US" altLang="en-US" b="1" dirty="0"/>
              <a:t>set</a:t>
            </a:r>
            <a:r>
              <a:rPr lang="en-US" altLang="en-US" dirty="0"/>
              <a:t> Symbolic Operations: Non-Modifying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= {1, 2, 4, 5, 8,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 = {1, 2, 3, 4}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s3 = {6, 7, 8, 9, 10}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s1 -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 9, 5}         # on my system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s2 -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&amp; s3       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intersection</a:t>
            </a:r>
            <a:endParaRPr lang="en-US" alt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 9}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^ s3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in s1 or s3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but not both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{1, 2, 4, 5, 6, 7, 10}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C96EA-2784-4BCC-AAB0-0EE7D8D8666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132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 b="1" dirty="0"/>
              <a:t>set</a:t>
            </a:r>
            <a:r>
              <a:rPr lang="en-US" altLang="en-US" sz="4200" dirty="0"/>
              <a:t>/</a:t>
            </a:r>
            <a:r>
              <a:rPr lang="en-US" altLang="en-US" sz="4200" b="1" dirty="0"/>
              <a:t>set</a:t>
            </a:r>
            <a:r>
              <a:rPr lang="en-US" altLang="en-US" sz="4200" dirty="0"/>
              <a:t> Symbolic Operations: Non-Modifying Examples (</a:t>
            </a:r>
            <a:r>
              <a:rPr lang="en-US" altLang="en-US" sz="4200" dirty="0" err="1"/>
              <a:t>cont</a:t>
            </a:r>
            <a:r>
              <a:rPr lang="en-US" altLang="en-US" sz="4200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| s2 | s3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{1, 2, 3, 4, 5, 6, 7, 8, 9, 10}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==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            # not same elements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s2 - s1 &lt;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             # proper subset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^ s3 == s1 | s3 - s1 &amp; s3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            # precedence problem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^ s3 == (s1 | s3) - (s1 &amp; s3)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C96EA-2784-4BCC-AAB0-0EE7D8D8666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3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Iterating with </a:t>
            </a:r>
            <a:r>
              <a:rPr lang="en-US" altLang="en-US" b="1" dirty="0"/>
              <a:t>for</a:t>
            </a:r>
            <a:r>
              <a:rPr lang="en-US" altLang="en-US" dirty="0"/>
              <a:t> Loops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for </a:t>
            </a:r>
            <a:r>
              <a:rPr lang="en-US" altLang="en-US" sz="2800" dirty="0"/>
              <a:t>loop steps through each item of an </a:t>
            </a:r>
            <a:r>
              <a:rPr lang="en-US" altLang="en-US" sz="2800" i="1" dirty="0" err="1"/>
              <a:t>iterable</a:t>
            </a:r>
            <a:r>
              <a:rPr lang="en-US" altLang="en-US" sz="2800" dirty="0"/>
              <a:t>, one by one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 is one example of an </a:t>
            </a:r>
            <a:r>
              <a:rPr lang="en-US" altLang="en-US" sz="2800" i="1" dirty="0" err="1"/>
              <a:t>iterable</a:t>
            </a:r>
            <a:endParaRPr lang="en-US" altLang="en-US" sz="2800" i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 5, 9, -4, 12]: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** 2)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item squared</a:t>
            </a: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3FE838-6863-4BCE-A911-BFC2749B662B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286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</a:t>
            </a:r>
            <a:r>
              <a:rPr lang="en-US" altLang="en-US" dirty="0"/>
              <a:t>/</a:t>
            </a:r>
            <a:r>
              <a:rPr lang="en-US" altLang="en-US" i="1" dirty="0" err="1"/>
              <a:t>iter</a:t>
            </a:r>
            <a:r>
              <a:rPr lang="en-US" altLang="en-US" dirty="0"/>
              <a:t> Named Operations: Non-Modifying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These </a:t>
            </a:r>
            <a:r>
              <a:rPr lang="en-US" altLang="en-US" sz="2800" i="1" dirty="0"/>
              <a:t>named</a:t>
            </a:r>
            <a:r>
              <a:rPr lang="en-US" altLang="en-US" sz="2800" dirty="0"/>
              <a:t>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 operations take arbitrary </a:t>
            </a:r>
            <a:r>
              <a:rPr lang="en-US" altLang="en-US" sz="2800" i="1" dirty="0" err="1"/>
              <a:t>iterables</a:t>
            </a:r>
            <a:r>
              <a:rPr lang="en-US" altLang="en-US" sz="2800" dirty="0"/>
              <a:t> as arguments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.union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∪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∪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.intersection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∩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∩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.difference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-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-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AAF4E-42F3-47BF-AA14-923B57F98680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92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</a:t>
            </a:r>
            <a:r>
              <a:rPr lang="en-US" altLang="en-US" dirty="0"/>
              <a:t>/</a:t>
            </a:r>
            <a:r>
              <a:rPr lang="en-US" altLang="en-US" i="1" dirty="0" err="1"/>
              <a:t>iter</a:t>
            </a:r>
            <a:r>
              <a:rPr lang="en-US" altLang="en-US" dirty="0"/>
              <a:t> Named Operations: Non-Modifying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.symmetric_difference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∪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.isdisjoint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∩</a:t>
            </a:r>
            <a:r>
              <a:rPr lang="en-US" altLang="en-US" sz="2200" dirty="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 it == set()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.issubset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⊆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.issuperset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200" b="1" dirty="0">
                <a:latin typeface="MS Gothic" panose="020B0609070205080204" pitchFamily="49" charset="-128"/>
                <a:ea typeface="MS Gothic" panose="020B0609070205080204" pitchFamily="49" charset="-128"/>
                <a:cs typeface="Courier New" panose="02070309020205020404" pitchFamily="49" charset="0"/>
              </a:rPr>
              <a:t>⊇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</a:p>
          <a:p>
            <a:pPr eaLnBrk="1" hangingPunct="1"/>
            <a:endParaRPr lang="en-US" altLang="en-US" sz="1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b="1" dirty="0"/>
              <a:t>copy()</a:t>
            </a:r>
            <a:r>
              <a:rPr lang="en-US" altLang="en-US" sz="2800" dirty="0"/>
              <a:t> returns a shallow copy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.copy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AAF4E-42F3-47BF-AA14-923B57F98680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554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</a:t>
            </a:r>
            <a:r>
              <a:rPr lang="en-US" altLang="en-US" dirty="0"/>
              <a:t>/</a:t>
            </a:r>
            <a:r>
              <a:rPr lang="en-US" altLang="en-US" i="1" dirty="0" err="1"/>
              <a:t>iter</a:t>
            </a:r>
            <a:r>
              <a:rPr lang="en-US" altLang="en-US" dirty="0"/>
              <a:t> Named Operations: Non-Modifying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= {1, 2, 5, 6}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s1.union('hi', [3.3])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{1, 2, 3.3, 'h', 5, 6, '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'}   # on my system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{1, 2, 5, 6}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 = s1.union('hi', [3.3])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2, 3.3, 'h', 5, 6, '</a:t>
            </a:r>
            <a:r>
              <a:rPr lang="en-US" alt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   # on my system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s3 = s2.intersection(range(2,6))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5}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C96EA-2784-4BCC-AAB0-0EE7D8D8666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529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 b="1" dirty="0"/>
              <a:t>set</a:t>
            </a:r>
            <a:r>
              <a:rPr lang="en-US" altLang="en-US" sz="4200" dirty="0"/>
              <a:t>/</a:t>
            </a:r>
            <a:r>
              <a:rPr lang="en-US" altLang="en-US" sz="4200" i="1" dirty="0" err="1"/>
              <a:t>iter</a:t>
            </a:r>
            <a:r>
              <a:rPr lang="en-US" altLang="en-US" sz="4200" dirty="0"/>
              <a:t> Named Operations: Non-Modifying Examples (</a:t>
            </a:r>
            <a:r>
              <a:rPr lang="en-US" altLang="en-US" sz="4200" dirty="0" err="1"/>
              <a:t>cont</a:t>
            </a:r>
            <a:r>
              <a:rPr lang="en-US" altLang="en-US" sz="4200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s4 = s3.copy()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s4 is s3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False                 # not same object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s4 == s3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                 # ... but same elements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s4.issubset(s3)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s1.union(9, 10)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'int' object is not </a:t>
            </a:r>
            <a:r>
              <a:rPr lang="en-US" altLang="en-US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endParaRPr lang="en-US" altLang="en-US" sz="2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C96EA-2784-4BCC-AAB0-0EE7D8D8666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736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</a:t>
            </a:r>
            <a:r>
              <a:rPr lang="en-US" altLang="en-US" dirty="0"/>
              <a:t>/</a:t>
            </a:r>
            <a:r>
              <a:rPr lang="en-US" altLang="en-US" i="1" dirty="0" err="1"/>
              <a:t>iter</a:t>
            </a:r>
            <a:r>
              <a:rPr lang="en-US" altLang="en-US" dirty="0"/>
              <a:t> Named Operations: Modifying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These take </a:t>
            </a:r>
            <a:r>
              <a:rPr lang="en-US" altLang="en-US" sz="2800" i="1" dirty="0" err="1"/>
              <a:t>iterables</a:t>
            </a:r>
            <a:r>
              <a:rPr lang="en-US" altLang="en-US" sz="2800" dirty="0"/>
              <a:t> as arguments, and </a:t>
            </a:r>
            <a:r>
              <a:rPr lang="en-US" altLang="en-US" sz="2800" i="1" dirty="0"/>
              <a:t>modify</a:t>
            </a:r>
            <a:r>
              <a:rPr lang="en-US" altLang="en-US" sz="2800" dirty="0"/>
              <a:t> the current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 object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.update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|=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.intersection_update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&amp;=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.difference_update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it2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.symmetric_difference_update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^=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AAF4E-42F3-47BF-AA14-923B57F98680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64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b="1" dirty="0" err="1"/>
              <a:t>dict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 err="1"/>
              <a:t>dict</a:t>
            </a:r>
            <a:r>
              <a:rPr lang="en-US" altLang="en-US" sz="2800" dirty="0"/>
              <a:t> consists of </a:t>
            </a:r>
            <a:r>
              <a:rPr lang="en-US" altLang="en-US" sz="2800" i="1" dirty="0" err="1"/>
              <a:t>key</a:t>
            </a:r>
            <a:r>
              <a:rPr lang="en-US" altLang="en-US" sz="2800" b="1" dirty="0" err="1"/>
              <a:t>:</a:t>
            </a:r>
            <a:r>
              <a:rPr lang="en-US" altLang="en-US" sz="2800" i="1" dirty="0" err="1"/>
              <a:t>value</a:t>
            </a:r>
            <a:r>
              <a:rPr lang="en-US" altLang="en-US" sz="2800" dirty="0"/>
              <a:t> pairs, enclosed in </a:t>
            </a:r>
            <a:r>
              <a:rPr lang="en-US" altLang="en-US" sz="2800" b="1" dirty="0"/>
              <a:t>{</a:t>
            </a:r>
            <a:r>
              <a:rPr lang="en-US" altLang="en-US" sz="2800" dirty="0"/>
              <a:t>...</a:t>
            </a:r>
            <a:r>
              <a:rPr lang="en-US" altLang="en-US" sz="2800" b="1" dirty="0"/>
              <a:t>} </a:t>
            </a:r>
          </a:p>
          <a:p>
            <a:pPr lvl="1" eaLnBrk="1" hangingPunct="1"/>
            <a:r>
              <a:rPr lang="en-US" altLang="en-US" sz="2400" dirty="0"/>
              <a:t>Items (pairs) are stored in order of </a:t>
            </a:r>
            <a:r>
              <a:rPr lang="en-US" altLang="en-US" sz="2400" i="1" dirty="0"/>
              <a:t>key</a:t>
            </a:r>
            <a:r>
              <a:rPr lang="en-US" altLang="en-US" sz="2400" dirty="0"/>
              <a:t> </a:t>
            </a:r>
            <a:r>
              <a:rPr lang="en-US" altLang="en-US" sz="2400" i="1" dirty="0"/>
              <a:t>creation</a:t>
            </a:r>
            <a:r>
              <a:rPr lang="en-US" altLang="en-US" sz="2400" dirty="0"/>
              <a:t>, with </a:t>
            </a:r>
            <a:r>
              <a:rPr lang="en-US" altLang="en-US" sz="2400" i="1" dirty="0"/>
              <a:t>no duplicate keys</a:t>
            </a:r>
          </a:p>
          <a:p>
            <a:pPr lvl="1" eaLnBrk="1" hangingPunct="1"/>
            <a:r>
              <a:rPr lang="en-US" altLang="en-US" sz="2400" dirty="0"/>
              <a:t>Keys must be </a:t>
            </a:r>
            <a:r>
              <a:rPr lang="en-US" altLang="en-US" sz="2400" i="1" dirty="0" err="1"/>
              <a:t>hashable</a:t>
            </a:r>
            <a:endParaRPr lang="en-US" altLang="en-US" sz="2400" i="1" dirty="0"/>
          </a:p>
          <a:p>
            <a:pPr lvl="1" eaLnBrk="1" hangingPunct="1"/>
            <a:r>
              <a:rPr lang="en-US" altLang="en-US" sz="2400" dirty="0"/>
              <a:t>There is no restriction on values</a:t>
            </a:r>
          </a:p>
          <a:p>
            <a:pPr lvl="2" eaLnBrk="1" hangingPunct="1"/>
            <a:r>
              <a:rPr lang="en-US" altLang="en-US" sz="2000" dirty="0"/>
              <a:t>Can be duplicated, mutable, 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BB7EDB-8EEF-478E-AC94-40B2446EBDD1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30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/>
              <a:t>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 = {'john' : 'jkostlund@gmail.com',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'al' :   'al@alcorp.net',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'bob' :  'bob@bassoc.com'}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type(n2e)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s2s = {'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:  [88, 100, 94],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'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: [99, 98, 100],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'ed' :   [94, None, 98]}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14DE8B-499C-4115-B967-C9407D35818E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896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Use </a:t>
            </a:r>
            <a:r>
              <a:rPr lang="en-US" altLang="en-US" sz="2800" i="1" dirty="0" err="1"/>
              <a:t>dict</a:t>
            </a:r>
            <a:r>
              <a:rPr lang="en-US" altLang="en-US" sz="2800" b="1" dirty="0"/>
              <a:t>[</a:t>
            </a:r>
            <a:r>
              <a:rPr lang="en-US" altLang="en-US" sz="2800" i="1" dirty="0"/>
              <a:t>key</a:t>
            </a:r>
            <a:r>
              <a:rPr lang="en-US" altLang="en-US" sz="2800" b="1" dirty="0"/>
              <a:t>]</a:t>
            </a:r>
            <a:r>
              <a:rPr lang="en-US" altLang="en-US" sz="2800" dirty="0"/>
              <a:t> to look up the associated </a:t>
            </a:r>
            <a:r>
              <a:rPr lang="en-US" altLang="en-US" sz="2800" i="1" dirty="0"/>
              <a:t>value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n2e['john'] 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john's email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'jkostlund@gmail.com'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s2s['ed']  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ed's exam scores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[94, None, 98]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s2s['ed'][0]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ed's first exam score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n2e['</a:t>
            </a:r>
            <a:r>
              <a:rPr lang="en-US" altLang="en-US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altLang="en-US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 # no matching key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FF736B-BCDF-4559-87C2-051B1B8BAEB9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018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New items (</a:t>
            </a:r>
            <a:r>
              <a:rPr lang="en-US" altLang="en-US" sz="2800" i="1" dirty="0" err="1"/>
              <a:t>key</a:t>
            </a:r>
            <a:r>
              <a:rPr lang="en-US" altLang="en-US" sz="2800" b="1" dirty="0" err="1"/>
              <a:t>:</a:t>
            </a:r>
            <a:r>
              <a:rPr lang="en-US" altLang="en-US" sz="2800" i="1" dirty="0" err="1"/>
              <a:t>value</a:t>
            </a:r>
            <a:r>
              <a:rPr lang="en-US" altLang="en-US" sz="2800" dirty="0"/>
              <a:t> pairs) are easy to add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n2e['cy'] = 'cy@nou.edu'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{'john': 'jkostlund@gmail.com', 'al':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'cy': 'cy@nou.edu'}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eaLnBrk="1" hangingPunct="1"/>
            <a:r>
              <a:rPr lang="en-US" altLang="en-US" sz="2800" dirty="0"/>
              <a:t>The value for an existing key can be changed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n2e['john'] = 'jostlund@andrew.cmu.edu'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n2e['john']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'jostlund@andrew.cmu.edu'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D998-E27C-48DF-B9CB-3F9DFDF2712E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342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dirty="0"/>
              <a:t> Properties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 err="1"/>
              <a:t>dict</a:t>
            </a:r>
            <a:r>
              <a:rPr lang="en-US" altLang="en-US" sz="2800" dirty="0"/>
              <a:t> is</a:t>
            </a:r>
            <a:endParaRPr lang="en-US" altLang="en-US" sz="2800" b="1" dirty="0"/>
          </a:p>
          <a:p>
            <a:pPr lvl="1" eaLnBrk="1" hangingPunct="1"/>
            <a:r>
              <a:rPr lang="en-US" altLang="en-US" sz="2400" dirty="0" err="1">
                <a:solidFill>
                  <a:srgbClr val="FF0000"/>
                </a:solidFill>
              </a:rPr>
              <a:t>Iterable</a:t>
            </a:r>
            <a:r>
              <a:rPr lang="en-US" altLang="en-US" sz="2400" dirty="0"/>
              <a:t> over </a:t>
            </a:r>
            <a:r>
              <a:rPr lang="en-US" altLang="en-US" sz="2400" i="1" dirty="0"/>
              <a:t>keys</a:t>
            </a:r>
            <a:r>
              <a:rPr lang="en-US" altLang="en-US" sz="2400" dirty="0"/>
              <a:t> -- e.g., </a:t>
            </a:r>
            <a:r>
              <a:rPr lang="en-US" altLang="en-US" sz="2400" b="1" dirty="0"/>
              <a:t>for</a:t>
            </a:r>
            <a:r>
              <a:rPr lang="en-US" altLang="en-US" sz="2400" dirty="0"/>
              <a:t> loops can be used</a:t>
            </a:r>
            <a:endParaRPr lang="en-US" altLang="en-US" sz="2400" i="1" dirty="0"/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</a:rPr>
              <a:t>Mutable</a:t>
            </a:r>
            <a:r>
              <a:rPr lang="en-US" altLang="en-US" sz="2400" dirty="0"/>
              <a:t> -- can add, remove items</a:t>
            </a:r>
          </a:p>
          <a:p>
            <a:pPr lvl="2" eaLnBrk="1" hangingPunct="1"/>
            <a:r>
              <a:rPr lang="en-US" altLang="en-US" sz="2000" dirty="0"/>
              <a:t>Mutable implies the </a:t>
            </a:r>
            <a:r>
              <a:rPr lang="en-US" altLang="en-US" sz="2000" b="1" dirty="0" err="1"/>
              <a:t>dict</a:t>
            </a:r>
            <a:r>
              <a:rPr lang="en-US" altLang="en-US" sz="2000" dirty="0"/>
              <a:t> itself is </a:t>
            </a:r>
            <a:r>
              <a:rPr lang="en-US" altLang="en-US" sz="2000" i="1" dirty="0"/>
              <a:t>not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hashable</a:t>
            </a:r>
            <a:endParaRPr lang="en-US" altLang="en-US" sz="2000" dirty="0"/>
          </a:p>
          <a:p>
            <a:pPr lvl="1" eaLnBrk="1" hangingPunct="1"/>
            <a:r>
              <a:rPr lang="en-US" altLang="en-US" sz="2400" i="1" dirty="0">
                <a:solidFill>
                  <a:srgbClr val="FF0000"/>
                </a:solidFill>
              </a:rPr>
              <a:t>Not</a:t>
            </a:r>
            <a:r>
              <a:rPr lang="en-US" altLang="en-US" sz="2400" dirty="0">
                <a:solidFill>
                  <a:srgbClr val="FF0000"/>
                </a:solidFill>
              </a:rPr>
              <a:t> a sequenc</a:t>
            </a:r>
            <a:r>
              <a:rPr lang="en-US" altLang="en-US" sz="2400" dirty="0"/>
              <a:t>e -- no slicing with </a:t>
            </a:r>
            <a:r>
              <a:rPr lang="en-US" altLang="en-US" sz="2400" b="1" dirty="0"/>
              <a:t>[]</a:t>
            </a:r>
          </a:p>
          <a:p>
            <a:pPr lvl="2" eaLnBrk="1" hangingPunct="1"/>
            <a:r>
              <a:rPr lang="en-US" altLang="en-US" sz="2000" i="1" dirty="0"/>
              <a:t>d</a:t>
            </a:r>
            <a:r>
              <a:rPr lang="en-US" altLang="en-US" sz="2000" b="1" dirty="0"/>
              <a:t>[</a:t>
            </a:r>
            <a:r>
              <a:rPr lang="en-US" altLang="en-US" sz="2000" i="1" dirty="0"/>
              <a:t>key</a:t>
            </a:r>
            <a:r>
              <a:rPr lang="en-US" altLang="en-US" sz="2000" b="1" dirty="0"/>
              <a:t>]</a:t>
            </a:r>
            <a:r>
              <a:rPr lang="en-US" altLang="en-US" sz="2000" dirty="0"/>
              <a:t> looks up the </a:t>
            </a:r>
            <a:r>
              <a:rPr lang="en-US" altLang="en-US" sz="2000" i="1" dirty="0"/>
              <a:t>value</a:t>
            </a:r>
            <a:r>
              <a:rPr lang="en-US" altLang="en-US" sz="2000" dirty="0"/>
              <a:t> for key</a:t>
            </a:r>
          </a:p>
          <a:p>
            <a:pPr lvl="1" eaLnBrk="1" hangingPunct="1"/>
            <a:r>
              <a:rPr lang="en-US" altLang="en-US" sz="2400" dirty="0"/>
              <a:t>A </a:t>
            </a:r>
            <a:r>
              <a:rPr lang="en-US" altLang="en-US" sz="2400" i="1" dirty="0">
                <a:solidFill>
                  <a:srgbClr val="FF0000"/>
                </a:solidFill>
              </a:rPr>
              <a:t>collection</a:t>
            </a:r>
            <a:r>
              <a:rPr lang="en-US" altLang="en-US" sz="2400" dirty="0"/>
              <a:t> -- </a:t>
            </a:r>
            <a:r>
              <a:rPr lang="en-US" altLang="en-US" sz="2400" b="1" dirty="0" err="1"/>
              <a:t>len</a:t>
            </a:r>
            <a:r>
              <a:rPr lang="en-US" altLang="en-US" sz="2400" b="1" dirty="0"/>
              <a:t>()</a:t>
            </a:r>
            <a:r>
              <a:rPr lang="en-US" altLang="en-US" sz="2400" dirty="0"/>
              <a:t>, </a:t>
            </a:r>
            <a:r>
              <a:rPr lang="en-US" altLang="en-US" sz="2400" b="1" dirty="0"/>
              <a:t>in</a:t>
            </a:r>
            <a:r>
              <a:rPr lang="en-US" altLang="en-US" sz="2400" dirty="0"/>
              <a:t>, </a:t>
            </a:r>
            <a:r>
              <a:rPr lang="en-US" altLang="en-US" sz="2400" b="1" dirty="0"/>
              <a:t>not in</a:t>
            </a:r>
            <a:r>
              <a:rPr lang="en-US" altLang="en-US" sz="2400" dirty="0"/>
              <a:t> work for </a:t>
            </a:r>
            <a:r>
              <a:rPr lang="en-US" altLang="en-US" sz="2400" i="1" dirty="0"/>
              <a:t>keys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BB7EDB-8EEF-478E-AC94-40B2446EBDD1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7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Iterating with </a:t>
            </a:r>
            <a:r>
              <a:rPr lang="en-US" altLang="en-US" b="1" dirty="0"/>
              <a:t>for</a:t>
            </a:r>
            <a:r>
              <a:rPr lang="en-US" altLang="en-US" dirty="0"/>
              <a:t> Loops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str</a:t>
            </a:r>
            <a:r>
              <a:rPr lang="en-US" altLang="en-US" sz="2800" dirty="0"/>
              <a:t> is another example of an </a:t>
            </a:r>
            <a:r>
              <a:rPr lang="en-US" altLang="en-US" sz="2800" i="1" dirty="0" err="1"/>
              <a:t>iterable</a:t>
            </a:r>
            <a:endParaRPr lang="en-US" altLang="en-US" sz="2800" i="1" dirty="0"/>
          </a:p>
          <a:p>
            <a:pPr lvl="1" eaLnBrk="1" hangingPunct="1"/>
            <a:r>
              <a:rPr lang="en-US" altLang="en-US" sz="2400" dirty="0"/>
              <a:t>Each item is a one-character </a:t>
            </a:r>
            <a:r>
              <a:rPr lang="en-US" altLang="en-US" sz="2400" b="1" dirty="0"/>
              <a:t>str</a:t>
            </a:r>
          </a:p>
          <a:p>
            <a:pPr lvl="2" eaLnBrk="1" hangingPunct="1"/>
            <a:r>
              <a:rPr lang="en-US" altLang="en-US" sz="2000" dirty="0"/>
              <a:t>Python has no separate character type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 for s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'howdy':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h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o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w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3FE838-6863-4BCE-A911-BFC2749B662B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45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/>
              <a:t>Collection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s2s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{'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': [88, 100, 94], '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': [99, 98, 100],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'ed': [94, None, 98]}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(s2s)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in s2s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               # '</a:t>
            </a:r>
            <a:r>
              <a:rPr lang="en-US" alt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is a key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100 in s2s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              # 100 is not a key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FF736B-BCDF-4559-87C2-051B1B8BAEB9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4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 err="1"/>
              <a:t>Iterable</a:t>
            </a:r>
            <a:r>
              <a:rPr lang="en-US" altLang="en-US" dirty="0"/>
              <a:t>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k in s2s: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print(k)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k in s2s: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print(k, 'last score:', s2s[k][2])</a:t>
            </a: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score: 94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score: 100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 last score: 98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FF736B-BCDF-4559-87C2-051B1B8BAEB9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86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dirty="0"/>
              <a:t> Operations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err="1"/>
              <a:t>dict</a:t>
            </a:r>
            <a:r>
              <a:rPr lang="en-US" altLang="en-US" sz="2800" b="1" dirty="0"/>
              <a:t> </a:t>
            </a:r>
            <a:r>
              <a:rPr lang="en-US" altLang="en-US" sz="2800" dirty="0"/>
              <a:t>operations include:</a:t>
            </a:r>
          </a:p>
          <a:p>
            <a:pPr lvl="1" eaLnBrk="1" hangingPunct="1"/>
            <a:r>
              <a:rPr lang="en-US" altLang="en-US" sz="2400" dirty="0"/>
              <a:t>(We have left out a few advanced operations)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remove item from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#   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if no such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# remove all items from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.copy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return shallow copy of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.popitem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remove and return an item (a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#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tuple) from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#  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last-in first-out,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#   or 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E3691-1978-4008-9685-E75CAB196C50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667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dirty="0"/>
              <a:t> Operations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,def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  or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does not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  exist in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or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def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given (the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  item is not removed from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 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never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occurs)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key[,def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and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 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item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  from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if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not found,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#   return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endParaRPr lang="en-US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E3691-1978-4008-9685-E75CAB196C50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378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/>
              <a:t>Operation</a:t>
            </a:r>
            <a:r>
              <a:rPr lang="en-US" altLang="en-US" b="1" dirty="0"/>
              <a:t> </a:t>
            </a:r>
            <a:r>
              <a:rPr lang="en-US" altLang="en-US" dirty="0"/>
              <a:t>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{'john': 'jostlund@andrew.cmu.edu', 'al'...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'cy': 'cy@nou.edu'}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(n2e)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n2e['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n2e.get('ed') 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None not printed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n2e.get('ed', 'no ed')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 ed'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n2e.popitem()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('cy', 'cy@nou.edu')  # last-in first-out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1BE665-B918-4D38-9D0B-454136657D9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213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/>
              <a:t>Operation</a:t>
            </a:r>
            <a:r>
              <a:rPr lang="en-US" altLang="en-US" b="1" dirty="0"/>
              <a:t>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(n2e)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del n2e['john']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(n2e)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n2e.pop('al')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'al@alcorp.net'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n2e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{'bob': 'bob@bassoc.com'}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n2e.clear()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n2e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{}                    # empty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not set!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1BE665-B918-4D38-9D0B-454136657D9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506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dirty="0"/>
              <a:t> Views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err="1"/>
              <a:t>dict</a:t>
            </a:r>
            <a:r>
              <a:rPr lang="en-US" altLang="en-US" sz="2800" b="1" dirty="0"/>
              <a:t> </a:t>
            </a:r>
            <a:r>
              <a:rPr lang="en-US" altLang="en-US" sz="2800" dirty="0"/>
              <a:t>provides three </a:t>
            </a:r>
            <a:r>
              <a:rPr lang="en-US" altLang="en-US" sz="2800" i="1" dirty="0"/>
              <a:t>views</a:t>
            </a:r>
            <a:r>
              <a:rPr lang="en-US" altLang="en-US" sz="2800" dirty="0"/>
              <a:t> that make it easy to loop through keys, values, or items</a:t>
            </a:r>
          </a:p>
          <a:p>
            <a:pPr lvl="1" eaLnBrk="1" hangingPunct="1"/>
            <a:r>
              <a:rPr lang="en-US" altLang="en-US" sz="2400" dirty="0"/>
              <a:t>A view can be used as an </a:t>
            </a:r>
            <a:r>
              <a:rPr lang="en-US" altLang="en-US" sz="2400" dirty="0" err="1"/>
              <a:t>iterable</a:t>
            </a:r>
            <a:endParaRPr lang="en-US" altLang="en-US" sz="24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.keys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view on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's keys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.values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view on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's values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.items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view on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's (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pairs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CAA8CB-A328-4931-9A78-2E0A899B695A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103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/>
              <a:t>View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': [88, 100, 94], '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': [99, 98, 100],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'ed': [94, None, 98]}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k in s2s.keys():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print(k)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1360F9-35DB-41EB-AA7D-5C4F0DD2F12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86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/>
              <a:t>View 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v in s2s.values():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print(v)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it-IT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[88, 100, 94]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it-IT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[99, 98, 100]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it-IT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[94, None, 98]</a:t>
            </a:r>
            <a:endParaRPr lang="en-US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s2s.items():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it-IT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('cal', [88, 100, 94])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it-IT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('dave', [99, 98, 100])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it-IT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('ed', [94, None, 98])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it-IT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1360F9-35DB-41EB-AA7D-5C4F0DD2F125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131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dirty="0"/>
              <a:t> </a:t>
            </a:r>
            <a:r>
              <a:rPr lang="en-US" altLang="en-US" b="1" dirty="0"/>
              <a:t>items()</a:t>
            </a:r>
            <a:r>
              <a:rPr lang="en-US" altLang="en-US" dirty="0"/>
              <a:t> and Multiple Assignment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Each item in a </a:t>
            </a:r>
            <a:r>
              <a:rPr lang="en-US" altLang="en-US" sz="2800" b="1" dirty="0" err="1"/>
              <a:t>dict</a:t>
            </a:r>
            <a:r>
              <a:rPr lang="en-US" altLang="en-US" sz="2800" dirty="0"/>
              <a:t> is a 2-tuple</a:t>
            </a:r>
          </a:p>
          <a:p>
            <a:pPr lvl="1" eaLnBrk="1" hangingPunct="1"/>
            <a:r>
              <a:rPr lang="en-US" altLang="en-US" sz="2400" dirty="0"/>
              <a:t>You can use multiple assignment in a </a:t>
            </a:r>
            <a:r>
              <a:rPr lang="en-US" altLang="en-US" sz="2400" b="1" dirty="0"/>
              <a:t>for</a:t>
            </a:r>
            <a:r>
              <a:rPr lang="en-US" altLang="en-US" sz="2400" dirty="0"/>
              <a:t> loop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&gt;&gt;&gt; for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 v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s2s.items():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print('Key:',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'\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tValue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:',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it-IT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Key: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Value: [88, 100, 94]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Key: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Value: [99, 98, 100]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Key: ed         Value: [94, None, 98]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it-IT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&gt;&gt;&gt;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CAA8CB-A328-4931-9A78-2E0A899B695A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7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range</a:t>
            </a:r>
            <a:r>
              <a:rPr lang="en-US" altLang="en-US" dirty="0"/>
              <a:t> Function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b="1" dirty="0"/>
              <a:t>range</a:t>
            </a:r>
            <a:r>
              <a:rPr lang="en-US" altLang="en-US" sz="2800" dirty="0"/>
              <a:t> function is a useful </a:t>
            </a:r>
            <a:r>
              <a:rPr lang="en-US" altLang="en-US" sz="2800" dirty="0" err="1"/>
              <a:t>iterable</a:t>
            </a:r>
            <a:endParaRPr lang="en-US" altLang="en-US" sz="28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0, 1, 2, ...,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alt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0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altLang="en-US" sz="20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0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+1, </a:t>
            </a:r>
            <a:r>
              <a:rPr lang="en-US" altLang="en-US" sz="20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+2, ..., </a:t>
            </a:r>
            <a:r>
              <a:rPr lang="en-US" altLang="en-US" sz="20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alt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m, 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m+s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m+2s, ... , &lt;n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43A0B9-17A4-4431-AF42-30B700CE5BB6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96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Empty and One-Item </a:t>
            </a:r>
            <a:r>
              <a:rPr lang="en-US" altLang="en-US" b="1" dirty="0"/>
              <a:t>set</a:t>
            </a:r>
            <a:r>
              <a:rPr lang="en-US" altLang="en-US" dirty="0"/>
              <a:t>s</a:t>
            </a:r>
            <a:r>
              <a:rPr lang="en-US" altLang="en-US" b="1" dirty="0"/>
              <a:t> </a:t>
            </a:r>
            <a:r>
              <a:rPr lang="en-US" altLang="en-US" dirty="0"/>
              <a:t>and </a:t>
            </a:r>
            <a:r>
              <a:rPr lang="en-US" altLang="en-US" b="1" dirty="0" err="1"/>
              <a:t>dict</a:t>
            </a:r>
            <a:r>
              <a:rPr lang="en-US" altLang="en-US" dirty="0" err="1"/>
              <a:t>s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Both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 and </a:t>
            </a:r>
            <a:r>
              <a:rPr lang="en-US" altLang="en-US" sz="2800" b="1" dirty="0" err="1"/>
              <a:t>dict</a:t>
            </a:r>
            <a:r>
              <a:rPr lang="en-US" altLang="en-US" sz="2800" b="1" dirty="0"/>
              <a:t> </a:t>
            </a:r>
            <a:r>
              <a:rPr lang="en-US" altLang="en-US" sz="2800" dirty="0"/>
              <a:t>have items enclosed in </a:t>
            </a:r>
            <a:r>
              <a:rPr lang="en-US" altLang="en-US" sz="2800" b="1" dirty="0"/>
              <a:t>{</a:t>
            </a:r>
            <a:r>
              <a:rPr lang="en-US" altLang="en-US" sz="2800" dirty="0"/>
              <a:t>…</a:t>
            </a:r>
            <a:r>
              <a:rPr lang="en-US" altLang="en-US" sz="2800" b="1" dirty="0"/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 = {}  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empty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type(de)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&lt;'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'&gt;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 = set() 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empty set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type(se)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&lt;'set'&gt;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648AF5-4E54-40B6-9FFC-065A121A36E9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704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Empty and One-Item </a:t>
            </a:r>
            <a:r>
              <a:rPr lang="en-US" altLang="en-US" b="1" dirty="0"/>
              <a:t>set</a:t>
            </a:r>
            <a:r>
              <a:rPr lang="en-US" altLang="en-US" dirty="0"/>
              <a:t>s</a:t>
            </a:r>
            <a:r>
              <a:rPr lang="en-US" altLang="en-US" b="1" dirty="0"/>
              <a:t> </a:t>
            </a:r>
            <a:r>
              <a:rPr lang="en-US" altLang="en-US" dirty="0"/>
              <a:t>and </a:t>
            </a:r>
            <a:r>
              <a:rPr lang="en-US" altLang="en-US" b="1" dirty="0" err="1"/>
              <a:t>dict</a:t>
            </a:r>
            <a:r>
              <a:rPr lang="en-US" altLang="en-US" dirty="0" err="1"/>
              <a:t>s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d1 = {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one-item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= {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       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one-item set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A88678-3DAA-4237-B6BB-AD0731F040B8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9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About </a:t>
            </a:r>
            <a:r>
              <a:rPr lang="en-US" altLang="en-US" b="1" dirty="0" err="1"/>
              <a:t>frozenset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 err="1"/>
              <a:t>frozenset</a:t>
            </a:r>
            <a:r>
              <a:rPr lang="en-US" altLang="en-US" sz="2800" dirty="0"/>
              <a:t> is a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 whose elements cannot be modified</a:t>
            </a:r>
          </a:p>
          <a:p>
            <a:pPr lvl="1" eaLnBrk="1" hangingPunct="1"/>
            <a:r>
              <a:rPr lang="en-US" altLang="en-US" sz="2400" dirty="0"/>
              <a:t>Is immutable/</a:t>
            </a:r>
            <a:r>
              <a:rPr lang="en-US" altLang="en-US" sz="2400" dirty="0" err="1"/>
              <a:t>hashable</a:t>
            </a:r>
            <a:r>
              <a:rPr lang="en-US" altLang="en-US" sz="2400" dirty="0"/>
              <a:t>, and hence can be an element of a </a:t>
            </a:r>
            <a:r>
              <a:rPr lang="en-US" altLang="en-US" sz="2400" b="1" dirty="0"/>
              <a:t>set</a:t>
            </a:r>
            <a:r>
              <a:rPr lang="en-US" altLang="en-US" sz="2400" dirty="0"/>
              <a:t>, or a key in a </a:t>
            </a:r>
            <a:r>
              <a:rPr lang="en-US" altLang="en-US" sz="2400" b="1" dirty="0" err="1"/>
              <a:t>dict</a:t>
            </a:r>
            <a:endParaRPr lang="en-US" altLang="en-US" sz="2400" b="1" dirty="0"/>
          </a:p>
          <a:p>
            <a:pPr lvl="1" eaLnBrk="1" hangingPunct="1"/>
            <a:r>
              <a:rPr lang="en-US" altLang="en-US" sz="2400" dirty="0"/>
              <a:t>Named and symbolic </a:t>
            </a:r>
            <a:r>
              <a:rPr lang="en-US" altLang="en-US" sz="2400" i="1" dirty="0"/>
              <a:t>modifying</a:t>
            </a:r>
            <a:r>
              <a:rPr lang="en-US" altLang="en-US" sz="2400" dirty="0"/>
              <a:t> operations cannot be used on a </a:t>
            </a:r>
            <a:r>
              <a:rPr lang="en-US" altLang="en-US" sz="2400" b="1" dirty="0" err="1"/>
              <a:t>frozenset</a:t>
            </a:r>
            <a:endParaRPr lang="en-US" altLang="en-US" sz="2400" b="1" i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601E98-27BE-48C0-B602-953CA517589B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0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Week 2 Summary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Basic Python that we covered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b="1" dirty="0"/>
              <a:t>list</a:t>
            </a:r>
            <a:r>
              <a:rPr lang="en-US" altLang="en-US" sz="2400" dirty="0"/>
              <a:t> objects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/>
              <a:t>Defining, indexing, concatenating, repeating, </a:t>
            </a:r>
            <a:r>
              <a:rPr lang="en-US" altLang="en-US" sz="2000" i="1" dirty="0"/>
              <a:t>mutable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b="1" dirty="0"/>
              <a:t>for</a:t>
            </a:r>
            <a:r>
              <a:rPr lang="en-US" altLang="en-US" sz="2000" dirty="0"/>
              <a:t> loop and </a:t>
            </a:r>
            <a:r>
              <a:rPr lang="en-US" altLang="en-US" sz="2000" i="1" dirty="0" err="1"/>
              <a:t>iterables</a:t>
            </a:r>
            <a:endParaRPr lang="en-US" altLang="en-US" sz="2000" i="1" dirty="0"/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i="1" dirty="0"/>
              <a:t>sequences</a:t>
            </a:r>
            <a:r>
              <a:rPr lang="en-US" altLang="en-US" sz="2000" dirty="0"/>
              <a:t>: </a:t>
            </a:r>
            <a:r>
              <a:rPr lang="en-US" altLang="en-US" sz="2000" b="1" dirty="0"/>
              <a:t>list</a:t>
            </a:r>
            <a:r>
              <a:rPr lang="en-US" altLang="en-US" sz="2000" dirty="0"/>
              <a:t>, </a:t>
            </a:r>
            <a:r>
              <a:rPr lang="en-US" altLang="en-US" sz="2000" b="1" dirty="0"/>
              <a:t>tuple</a:t>
            </a:r>
            <a:r>
              <a:rPr lang="en-US" altLang="en-US" sz="2000" dirty="0"/>
              <a:t>, </a:t>
            </a:r>
            <a:r>
              <a:rPr lang="en-US" altLang="en-US" sz="2000" b="1" dirty="0"/>
              <a:t>str</a:t>
            </a:r>
            <a:r>
              <a:rPr lang="en-US" altLang="en-US" sz="2000" dirty="0"/>
              <a:t>, and </a:t>
            </a:r>
            <a:r>
              <a:rPr lang="en-US" altLang="en-US" sz="2000" b="1" dirty="0"/>
              <a:t>range()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/>
              <a:t>Eleven named </a:t>
            </a:r>
            <a:r>
              <a:rPr lang="en-US" altLang="en-US" sz="2000" i="1" dirty="0"/>
              <a:t>methods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i="1" dirty="0"/>
              <a:t>References</a:t>
            </a:r>
            <a:r>
              <a:rPr lang="en-US" altLang="en-US" sz="2000" dirty="0"/>
              <a:t>, </a:t>
            </a:r>
            <a:r>
              <a:rPr lang="en-US" altLang="en-US" sz="2000" b="1" dirty="0"/>
              <a:t>id()</a:t>
            </a:r>
            <a:r>
              <a:rPr lang="en-US" altLang="en-US" sz="2000" dirty="0"/>
              <a:t>, </a:t>
            </a:r>
            <a:r>
              <a:rPr lang="en-US" altLang="en-US" sz="2000" b="1" dirty="0"/>
              <a:t>is</a:t>
            </a:r>
            <a:r>
              <a:rPr lang="en-US" altLang="en-US" sz="2000" dirty="0"/>
              <a:t>/</a:t>
            </a:r>
            <a:r>
              <a:rPr lang="en-US" altLang="en-US" sz="2000" b="1" dirty="0"/>
              <a:t>is not</a:t>
            </a:r>
            <a:r>
              <a:rPr lang="en-US" altLang="en-US" sz="2000" dirty="0"/>
              <a:t>, </a:t>
            </a:r>
            <a:r>
              <a:rPr lang="en-US" altLang="en-US" sz="2000" b="1" dirty="0"/>
              <a:t>in</a:t>
            </a:r>
            <a:r>
              <a:rPr lang="en-US" altLang="en-US" sz="2000" dirty="0"/>
              <a:t>/</a:t>
            </a:r>
            <a:r>
              <a:rPr lang="en-US" altLang="en-US" sz="2000" b="1" dirty="0"/>
              <a:t>not in</a:t>
            </a:r>
            <a:r>
              <a:rPr lang="en-US" altLang="en-US" sz="2000" dirty="0"/>
              <a:t>, </a:t>
            </a:r>
            <a:r>
              <a:rPr lang="en-US" altLang="en-US" sz="2000" b="1" dirty="0" err="1"/>
              <a:t>len</a:t>
            </a:r>
            <a:r>
              <a:rPr lang="en-US" altLang="en-US" sz="2000" b="1" dirty="0"/>
              <a:t>()</a:t>
            </a:r>
            <a:r>
              <a:rPr lang="en-US" altLang="en-US" sz="2000" dirty="0"/>
              <a:t>, </a:t>
            </a:r>
            <a:r>
              <a:rPr lang="en-US" altLang="en-US" sz="2000" b="1" dirty="0"/>
              <a:t>None</a:t>
            </a:r>
            <a:r>
              <a:rPr lang="en-US" altLang="en-US" sz="2000" dirty="0"/>
              <a:t>, </a:t>
            </a:r>
            <a:r>
              <a:rPr lang="en-US" altLang="en-US" sz="2000" b="1" dirty="0"/>
              <a:t>del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/>
              <a:t>Memory reclamation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i="1" dirty="0"/>
              <a:t>Slices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shallow copy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538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Week 2 Summary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Basic Python that we covered (</a:t>
            </a:r>
            <a:r>
              <a:rPr lang="en-US" altLang="en-US" sz="2800" dirty="0" err="1"/>
              <a:t>cont</a:t>
            </a:r>
            <a:r>
              <a:rPr lang="en-US" altLang="en-US" sz="2800" dirty="0"/>
              <a:t>)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b="1" dirty="0"/>
              <a:t>tuple</a:t>
            </a:r>
            <a:r>
              <a:rPr lang="en-US" altLang="en-US" sz="2400" dirty="0"/>
              <a:t> objects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/>
              <a:t>Defining, indexing, concatenating, repeating, </a:t>
            </a:r>
            <a:r>
              <a:rPr lang="en-US" altLang="en-US" sz="2000" i="1" dirty="0"/>
              <a:t>immutable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i="1" dirty="0"/>
              <a:t>Slices</a:t>
            </a:r>
            <a:r>
              <a:rPr lang="en-US" altLang="en-US" sz="2000" dirty="0"/>
              <a:t>, </a:t>
            </a:r>
            <a:r>
              <a:rPr lang="en-US" altLang="en-US" sz="2000" b="1" dirty="0"/>
              <a:t>tuple</a:t>
            </a:r>
            <a:r>
              <a:rPr lang="en-US" altLang="en-US" sz="2000" i="1" dirty="0"/>
              <a:t> packing</a:t>
            </a:r>
            <a:r>
              <a:rPr lang="en-US" altLang="en-US" sz="2000" dirty="0"/>
              <a:t>, </a:t>
            </a:r>
            <a:r>
              <a:rPr lang="en-US" altLang="en-US" sz="2000" i="1" dirty="0"/>
              <a:t>sequence unpacking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/>
              <a:t>"Changing" a </a:t>
            </a:r>
            <a:r>
              <a:rPr lang="en-US" altLang="en-US" sz="2000" b="1" dirty="0"/>
              <a:t>tuple</a:t>
            </a:r>
            <a:r>
              <a:rPr lang="en-US" altLang="en-US" sz="2000" dirty="0"/>
              <a:t> or </a:t>
            </a:r>
            <a:r>
              <a:rPr lang="en-US" altLang="en-US" sz="2000" b="1" dirty="0"/>
              <a:t>str</a:t>
            </a:r>
            <a:r>
              <a:rPr lang="en-US" altLang="en-US" sz="2000" dirty="0"/>
              <a:t> object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b="1" dirty="0"/>
              <a:t>set</a:t>
            </a:r>
            <a:r>
              <a:rPr lang="en-US" altLang="en-US" sz="2400" dirty="0"/>
              <a:t> objects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/>
              <a:t>Creating, comparing, accessing, modifying, deleting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/>
              <a:t>Elements must be </a:t>
            </a:r>
            <a:r>
              <a:rPr lang="en-US" altLang="en-US" sz="2000" i="1" dirty="0" err="1"/>
              <a:t>hashable</a:t>
            </a:r>
            <a:endParaRPr lang="en-US" altLang="en-US" sz="2000" i="1" dirty="0"/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/>
              <a:t>Union, intersection, difference, symmetric difference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 err="1"/>
              <a:t>Iterable</a:t>
            </a:r>
            <a:r>
              <a:rPr lang="en-US" altLang="en-US" sz="2000" dirty="0"/>
              <a:t>, mutable, a collection, </a:t>
            </a:r>
            <a:r>
              <a:rPr lang="en-US" altLang="en-US" sz="2000" i="1" dirty="0"/>
              <a:t>not</a:t>
            </a:r>
            <a:r>
              <a:rPr lang="en-US" altLang="en-US" sz="2000" dirty="0"/>
              <a:t> a sequence</a:t>
            </a:r>
          </a:p>
          <a:p>
            <a:pPr marL="914400" lvl="2" indent="0" eaLnBrk="1" hangingPunct="1">
              <a:spcBef>
                <a:spcPts val="300"/>
              </a:spcBef>
              <a:buNone/>
            </a:pP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353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Week 2 Summary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Basic Python that we covered (</a:t>
            </a:r>
            <a:r>
              <a:rPr lang="en-US" altLang="en-US" sz="2800" dirty="0" err="1"/>
              <a:t>cont</a:t>
            </a:r>
            <a:r>
              <a:rPr lang="en-US" altLang="en-US" sz="2800" dirty="0"/>
              <a:t>)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b="1" dirty="0" err="1"/>
              <a:t>dict</a:t>
            </a:r>
            <a:r>
              <a:rPr lang="en-US" altLang="en-US" sz="2400" dirty="0"/>
              <a:t> objects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/>
              <a:t>Creating, accessing, modifying, deleting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/>
              <a:t>Items are </a:t>
            </a:r>
            <a:r>
              <a:rPr lang="en-US" altLang="en-US" sz="2000" i="1" dirty="0"/>
              <a:t>key</a:t>
            </a:r>
            <a:r>
              <a:rPr lang="en-US" altLang="en-US" sz="2000" b="1" dirty="0"/>
              <a:t>:</a:t>
            </a:r>
            <a:r>
              <a:rPr lang="en-US" altLang="en-US" sz="2000" dirty="0"/>
              <a:t> </a:t>
            </a:r>
            <a:r>
              <a:rPr lang="en-US" altLang="en-US" sz="2000" i="1" dirty="0"/>
              <a:t>value</a:t>
            </a:r>
            <a:r>
              <a:rPr lang="en-US" altLang="en-US" sz="2000" dirty="0"/>
              <a:t> pairs; </a:t>
            </a:r>
            <a:r>
              <a:rPr lang="en-US" altLang="en-US" sz="2000" i="1" dirty="0"/>
              <a:t>key</a:t>
            </a:r>
            <a:r>
              <a:rPr lang="en-US" altLang="en-US" sz="2000" dirty="0"/>
              <a:t>s must be </a:t>
            </a:r>
            <a:r>
              <a:rPr lang="en-US" altLang="en-US" sz="2000" i="1" dirty="0" err="1"/>
              <a:t>hashable</a:t>
            </a:r>
            <a:endParaRPr lang="en-US" altLang="en-US" sz="2000" i="1" dirty="0"/>
          </a:p>
          <a:p>
            <a:pPr lvl="2" eaLnBrk="1" hangingPunct="1">
              <a:spcBef>
                <a:spcPts val="300"/>
              </a:spcBef>
            </a:pPr>
            <a:r>
              <a:rPr lang="en-US" altLang="en-US" sz="2000" dirty="0" err="1"/>
              <a:t>Iterable</a:t>
            </a:r>
            <a:r>
              <a:rPr lang="en-US" altLang="en-US" sz="2000" dirty="0"/>
              <a:t>, mutable, a collection, </a:t>
            </a:r>
            <a:r>
              <a:rPr lang="en-US" altLang="en-US" sz="2000" i="1" dirty="0"/>
              <a:t>not</a:t>
            </a:r>
            <a:r>
              <a:rPr lang="en-US" altLang="en-US" sz="2000" dirty="0"/>
              <a:t> a sequence</a:t>
            </a:r>
          </a:p>
          <a:p>
            <a:pPr marL="914400" lvl="2" indent="0" eaLnBrk="1" hangingPunct="1">
              <a:spcBef>
                <a:spcPts val="300"/>
              </a:spcBef>
              <a:buNone/>
            </a:pP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6545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60155</TotalTime>
  <Words>11416</Words>
  <Application>Microsoft Office PowerPoint</Application>
  <PresentationFormat>On-screen Show (4:3)</PresentationFormat>
  <Paragraphs>1743</Paragraphs>
  <Slides>95</Slides>
  <Notes>95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1" baseType="lpstr">
      <vt:lpstr>MS Gothic</vt:lpstr>
      <vt:lpstr>Courier New</vt:lpstr>
      <vt:lpstr>Tahoma</vt:lpstr>
      <vt:lpstr>Times New Roman</vt:lpstr>
      <vt:lpstr>Wingdings</vt:lpstr>
      <vt:lpstr>Blends</vt:lpstr>
      <vt:lpstr>MSCF Python Programming Basics -- 2022</vt:lpstr>
      <vt:lpstr>The Python list</vt:lpstr>
      <vt:lpstr>The Python list (cont)</vt:lpstr>
      <vt:lpstr>The Python list (cont)</vt:lpstr>
      <vt:lpstr>The Python list (cont)</vt:lpstr>
      <vt:lpstr>The Python list (cont)</vt:lpstr>
      <vt:lpstr>Iterating with for Loops</vt:lpstr>
      <vt:lpstr>Iterating with for Loops (cont)</vt:lpstr>
      <vt:lpstr>The range Function</vt:lpstr>
      <vt:lpstr>The range Function (cont)</vt:lpstr>
      <vt:lpstr>Sequence Length: len</vt:lpstr>
      <vt:lpstr>Sequence Length: len (cont)</vt:lpstr>
      <vt:lpstr>list Named Operations</vt:lpstr>
      <vt:lpstr>list Named Operations (cont)</vt:lpstr>
      <vt:lpstr>list Named Operations Examples</vt:lpstr>
      <vt:lpstr>list Named Operations Examples (cont)</vt:lpstr>
      <vt:lpstr>list Named Operations Examples (cont)</vt:lpstr>
      <vt:lpstr>list Named Operations Examples (cont)</vt:lpstr>
      <vt:lpstr>Variables are References, not of Fixed Value or Type</vt:lpstr>
      <vt:lpstr>Object Identity: id</vt:lpstr>
      <vt:lpstr>Object Identity: id (cont)</vt:lpstr>
      <vt:lpstr>Object Identity: id (cont)</vt:lpstr>
      <vt:lpstr>Object Identity: id (cont)</vt:lpstr>
      <vt:lpstr>Object Identity: id (cont)</vt:lpstr>
      <vt:lpstr>Identity vs. Value Comparison</vt:lpstr>
      <vt:lpstr>Membership Tests</vt:lpstr>
      <vt:lpstr>Identity and Membership Test Precedence</vt:lpstr>
      <vt:lpstr>None and del</vt:lpstr>
      <vt:lpstr>Beware: Do Not Modify a list You Are Iterating Over!</vt:lpstr>
      <vt:lpstr>Instead, Iterate Over a Copy</vt:lpstr>
      <vt:lpstr>Sequence Slices</vt:lpstr>
      <vt:lpstr>Sequence Slices Example</vt:lpstr>
      <vt:lpstr>list Subscript vs. Slice</vt:lpstr>
      <vt:lpstr>list Subscript vs. Slice (cont)</vt:lpstr>
      <vt:lpstr>list Subscript vs. Slice (cont)</vt:lpstr>
      <vt:lpstr>Iterate Over a Copy, Redux</vt:lpstr>
      <vt:lpstr>What Does "Shallow Copy" Mean?</vt:lpstr>
      <vt:lpstr>What Does "Shallow Copy" Mean? (cont)</vt:lpstr>
      <vt:lpstr>What Does "Shallow Copy" Mean? (cont)</vt:lpstr>
      <vt:lpstr>What Does "Shallow Copy" Mean? (cont)</vt:lpstr>
      <vt:lpstr>Assignment to a list Slice</vt:lpstr>
      <vt:lpstr>Assignment to a list Slice (cont)</vt:lpstr>
      <vt:lpstr>The Python tuple</vt:lpstr>
      <vt:lpstr>The Python tuple (cont)</vt:lpstr>
      <vt:lpstr>The Python tuple (cont)</vt:lpstr>
      <vt:lpstr>The Python tuple (cont)</vt:lpstr>
      <vt:lpstr>The Python tuple (cont)</vt:lpstr>
      <vt:lpstr>One-Item tuple and Empty tuple</vt:lpstr>
      <vt:lpstr>tuple Packing</vt:lpstr>
      <vt:lpstr>Sequence Unpacking</vt:lpstr>
      <vt:lpstr>Multiple Assignment, Redux</vt:lpstr>
      <vt:lpstr>Why tuples?</vt:lpstr>
      <vt:lpstr>Why tuples? (cont)</vt:lpstr>
      <vt:lpstr>A tuple is Iterable</vt:lpstr>
      <vt:lpstr>"Modifying" a tuple or a str</vt:lpstr>
      <vt:lpstr>"Modifying" a tuple or a str (cont)</vt:lpstr>
      <vt:lpstr>"Modifying" a tuple or a str (cont)</vt:lpstr>
      <vt:lpstr>"Modifying" a tuple or a str (cont)</vt:lpstr>
      <vt:lpstr>The Python set</vt:lpstr>
      <vt:lpstr>The Python set (cont)</vt:lpstr>
      <vt:lpstr>set Properties</vt:lpstr>
      <vt:lpstr>set/Element Operations: Modifying</vt:lpstr>
      <vt:lpstr>set Examples</vt:lpstr>
      <vt:lpstr>set Examples (cont)</vt:lpstr>
      <vt:lpstr>set Examples (cont)</vt:lpstr>
      <vt:lpstr>set/set Symbolic Operations: Non-Modifying</vt:lpstr>
      <vt:lpstr>set/set Symbolic Operations: Non-Modifying (cont)</vt:lpstr>
      <vt:lpstr>set/set Symbolic Operations: Non-Modifying Examples</vt:lpstr>
      <vt:lpstr>set/set Symbolic Operations: Non-Modifying Examples (cont)</vt:lpstr>
      <vt:lpstr>set/iter Named Operations: Non-Modifying</vt:lpstr>
      <vt:lpstr>set/iter Named Operations: Non-Modifying (cont)</vt:lpstr>
      <vt:lpstr>set/iter Named Operations: Non-Modifying Examples</vt:lpstr>
      <vt:lpstr>set/iter Named Operations: Non-Modifying Examples (cont)</vt:lpstr>
      <vt:lpstr>set/iter Named Operations: Modifying</vt:lpstr>
      <vt:lpstr>The Python dict</vt:lpstr>
      <vt:lpstr>dict Examples</vt:lpstr>
      <vt:lpstr>dict Examples (cont)</vt:lpstr>
      <vt:lpstr>dict Examples (cont)</vt:lpstr>
      <vt:lpstr>dict Properties</vt:lpstr>
      <vt:lpstr>dict Collection Examples</vt:lpstr>
      <vt:lpstr>dict Iterable Examples</vt:lpstr>
      <vt:lpstr>dict Operations</vt:lpstr>
      <vt:lpstr>dict Operations (cont)</vt:lpstr>
      <vt:lpstr>dict Operation Examples</vt:lpstr>
      <vt:lpstr>dict Operation Examples (cont)</vt:lpstr>
      <vt:lpstr>dict Views</vt:lpstr>
      <vt:lpstr>dict View Examples</vt:lpstr>
      <vt:lpstr>dict View Examples (cont)</vt:lpstr>
      <vt:lpstr>dict items() and Multiple Assignment</vt:lpstr>
      <vt:lpstr>Empty and One-Item sets and dicts</vt:lpstr>
      <vt:lpstr>Empty and One-Item sets and dicts (cont)</vt:lpstr>
      <vt:lpstr>About frozenset</vt:lpstr>
      <vt:lpstr>Week 2 Summary</vt:lpstr>
      <vt:lpstr>Week 2 Summary (cont)</vt:lpstr>
      <vt:lpstr>Week 2 Summary (cont)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46-691</dc:title>
  <dc:creator>The Heinz School</dc:creator>
  <cp:lastModifiedBy>John</cp:lastModifiedBy>
  <cp:revision>584</cp:revision>
  <cp:lastPrinted>2019-05-29T16:37:29Z</cp:lastPrinted>
  <dcterms:created xsi:type="dcterms:W3CDTF">2003-08-31T19:53:38Z</dcterms:created>
  <dcterms:modified xsi:type="dcterms:W3CDTF">2022-06-18T19:03:32Z</dcterms:modified>
</cp:coreProperties>
</file>