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86"/>
  </p:notesMasterIdLst>
  <p:sldIdLst>
    <p:sldId id="257" r:id="rId2"/>
    <p:sldId id="566" r:id="rId3"/>
    <p:sldId id="709" r:id="rId4"/>
    <p:sldId id="567" r:id="rId5"/>
    <p:sldId id="710" r:id="rId6"/>
    <p:sldId id="711" r:id="rId7"/>
    <p:sldId id="568" r:id="rId8"/>
    <p:sldId id="712" r:id="rId9"/>
    <p:sldId id="713" r:id="rId10"/>
    <p:sldId id="714" r:id="rId11"/>
    <p:sldId id="715" r:id="rId12"/>
    <p:sldId id="570" r:id="rId13"/>
    <p:sldId id="716" r:id="rId14"/>
    <p:sldId id="717" r:id="rId15"/>
    <p:sldId id="718" r:id="rId16"/>
    <p:sldId id="719" r:id="rId17"/>
    <p:sldId id="720" r:id="rId18"/>
    <p:sldId id="721" r:id="rId19"/>
    <p:sldId id="722" r:id="rId20"/>
    <p:sldId id="723" r:id="rId21"/>
    <p:sldId id="659" r:id="rId22"/>
    <p:sldId id="660" r:id="rId23"/>
    <p:sldId id="592" r:id="rId24"/>
    <p:sldId id="725" r:id="rId25"/>
    <p:sldId id="555" r:id="rId26"/>
    <p:sldId id="731" r:id="rId27"/>
    <p:sldId id="724" r:id="rId28"/>
    <p:sldId id="732" r:id="rId29"/>
    <p:sldId id="733" r:id="rId30"/>
    <p:sldId id="726" r:id="rId31"/>
    <p:sldId id="727" r:id="rId32"/>
    <p:sldId id="728" r:id="rId33"/>
    <p:sldId id="734" r:id="rId34"/>
    <p:sldId id="735" r:id="rId35"/>
    <p:sldId id="736" r:id="rId36"/>
    <p:sldId id="737" r:id="rId37"/>
    <p:sldId id="259" r:id="rId38"/>
    <p:sldId id="738" r:id="rId39"/>
    <p:sldId id="739" r:id="rId40"/>
    <p:sldId id="740" r:id="rId41"/>
    <p:sldId id="269" r:id="rId42"/>
    <p:sldId id="665" r:id="rId43"/>
    <p:sldId id="666" r:id="rId44"/>
    <p:sldId id="667" r:id="rId45"/>
    <p:sldId id="668" r:id="rId46"/>
    <p:sldId id="669" r:id="rId47"/>
    <p:sldId id="670" r:id="rId48"/>
    <p:sldId id="671" r:id="rId49"/>
    <p:sldId id="672" r:id="rId50"/>
    <p:sldId id="673" r:id="rId51"/>
    <p:sldId id="674" r:id="rId52"/>
    <p:sldId id="653" r:id="rId53"/>
    <p:sldId id="741" r:id="rId54"/>
    <p:sldId id="742" r:id="rId55"/>
    <p:sldId id="743" r:id="rId56"/>
    <p:sldId id="744" r:id="rId57"/>
    <p:sldId id="745" r:id="rId58"/>
    <p:sldId id="654" r:id="rId59"/>
    <p:sldId id="746" r:id="rId60"/>
    <p:sldId id="661" r:id="rId61"/>
    <p:sldId id="675" r:id="rId62"/>
    <p:sldId id="676" r:id="rId63"/>
    <p:sldId id="677" r:id="rId64"/>
    <p:sldId id="678" r:id="rId65"/>
    <p:sldId id="679" r:id="rId66"/>
    <p:sldId id="680" r:id="rId67"/>
    <p:sldId id="681" r:id="rId68"/>
    <p:sldId id="682" r:id="rId69"/>
    <p:sldId id="683" r:id="rId70"/>
    <p:sldId id="685" r:id="rId71"/>
    <p:sldId id="686" r:id="rId72"/>
    <p:sldId id="687" r:id="rId73"/>
    <p:sldId id="747" r:id="rId74"/>
    <p:sldId id="748" r:id="rId75"/>
    <p:sldId id="749" r:id="rId76"/>
    <p:sldId id="750" r:id="rId77"/>
    <p:sldId id="655" r:id="rId78"/>
    <p:sldId id="656" r:id="rId79"/>
    <p:sldId id="657" r:id="rId80"/>
    <p:sldId id="658" r:id="rId81"/>
    <p:sldId id="751" r:id="rId82"/>
    <p:sldId id="729" r:id="rId83"/>
    <p:sldId id="730" r:id="rId84"/>
    <p:sldId id="752" r:id="rId85"/>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7446" autoAdjust="0"/>
  </p:normalViewPr>
  <p:slideViewPr>
    <p:cSldViewPr>
      <p:cViewPr varScale="1">
        <p:scale>
          <a:sx n="173" d="100"/>
          <a:sy n="173" d="100"/>
        </p:scale>
        <p:origin x="1336" y="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1" y="0"/>
            <a:ext cx="3169920" cy="480060"/>
          </a:xfrm>
          <a:prstGeom prst="rect">
            <a:avLst/>
          </a:prstGeom>
          <a:noFill/>
          <a:ln w="9525">
            <a:noFill/>
            <a:miter lim="800000"/>
            <a:headEnd/>
            <a:tailEnd/>
          </a:ln>
          <a:effectLst/>
        </p:spPr>
        <p:txBody>
          <a:bodyPr vert="horz" wrap="square" lIns="96662" tIns="48331" rIns="96662" bIns="48331" numCol="1" anchor="t" anchorCtr="0" compatLnSpc="1">
            <a:prstTxWarp prst="textNoShape">
              <a:avLst/>
            </a:prstTxWarp>
          </a:bodyPr>
          <a:lstStyle>
            <a:lvl1pPr eaLnBrk="1" hangingPunct="1">
              <a:defRPr sz="1300">
                <a:latin typeface="Times New Roman" pitchFamily="18" charset="0"/>
              </a:defRPr>
            </a:lvl1pPr>
          </a:lstStyle>
          <a:p>
            <a:pPr>
              <a:defRPr/>
            </a:pPr>
            <a:endParaRPr lang="en-US"/>
          </a:p>
        </p:txBody>
      </p:sp>
      <p:sp>
        <p:nvSpPr>
          <p:cNvPr id="74755" name="Rectangle 3"/>
          <p:cNvSpPr>
            <a:spLocks noGrp="1" noChangeArrowheads="1"/>
          </p:cNvSpPr>
          <p:nvPr>
            <p:ph type="dt" idx="1"/>
          </p:nvPr>
        </p:nvSpPr>
        <p:spPr bwMode="auto">
          <a:xfrm>
            <a:off x="4143588" y="0"/>
            <a:ext cx="3169920" cy="480060"/>
          </a:xfrm>
          <a:prstGeom prst="rect">
            <a:avLst/>
          </a:prstGeom>
          <a:noFill/>
          <a:ln w="9525">
            <a:noFill/>
            <a:miter lim="800000"/>
            <a:headEnd/>
            <a:tailEnd/>
          </a:ln>
          <a:effectLst/>
        </p:spPr>
        <p:txBody>
          <a:bodyPr vert="horz" wrap="square" lIns="96662" tIns="48331" rIns="96662" bIns="48331" numCol="1" anchor="t" anchorCtr="0" compatLnSpc="1">
            <a:prstTxWarp prst="textNoShape">
              <a:avLst/>
            </a:prstTxWarp>
          </a:bodyPr>
          <a:lstStyle>
            <a:lvl1pPr algn="r" eaLnBrk="1" hangingPunct="1">
              <a:defRPr sz="1300">
                <a:latin typeface="Times New Roman" pitchFamily="18" charset="0"/>
              </a:defRPr>
            </a:lvl1pPr>
          </a:lstStyle>
          <a:p>
            <a:pPr>
              <a:defRPr/>
            </a:pPr>
            <a:endParaRPr lang="en-US"/>
          </a:p>
        </p:txBody>
      </p:sp>
      <p:sp>
        <p:nvSpPr>
          <p:cNvPr id="60420" name="Rectangle 4"/>
          <p:cNvSpPr>
            <a:spLocks noGrp="1" noRot="1" noChangeAspect="1" noChangeArrowheads="1" noTextEdit="1"/>
          </p:cNvSpPr>
          <p:nvPr>
            <p:ph type="sldImg" idx="2"/>
          </p:nvPr>
        </p:nvSpPr>
        <p:spPr bwMode="auto">
          <a:xfrm>
            <a:off x="1257300" y="719138"/>
            <a:ext cx="4802188"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7" name="Rectangle 5"/>
          <p:cNvSpPr>
            <a:spLocks noGrp="1" noChangeArrowheads="1"/>
          </p:cNvSpPr>
          <p:nvPr>
            <p:ph type="body" sz="quarter" idx="3"/>
          </p:nvPr>
        </p:nvSpPr>
        <p:spPr bwMode="auto">
          <a:xfrm>
            <a:off x="731521" y="4560570"/>
            <a:ext cx="5852160" cy="4320540"/>
          </a:xfrm>
          <a:prstGeom prst="rect">
            <a:avLst/>
          </a:prstGeom>
          <a:noFill/>
          <a:ln w="9525">
            <a:noFill/>
            <a:miter lim="800000"/>
            <a:headEnd/>
            <a:tailEnd/>
          </a:ln>
          <a:effectLst/>
        </p:spPr>
        <p:txBody>
          <a:bodyPr vert="horz" wrap="square" lIns="96662" tIns="48331" rIns="96662"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4758" name="Rectangle 6"/>
          <p:cNvSpPr>
            <a:spLocks noGrp="1" noChangeArrowheads="1"/>
          </p:cNvSpPr>
          <p:nvPr>
            <p:ph type="ftr" sz="quarter" idx="4"/>
          </p:nvPr>
        </p:nvSpPr>
        <p:spPr bwMode="auto">
          <a:xfrm>
            <a:off x="1" y="9119474"/>
            <a:ext cx="3169920" cy="480060"/>
          </a:xfrm>
          <a:prstGeom prst="rect">
            <a:avLst/>
          </a:prstGeom>
          <a:noFill/>
          <a:ln w="9525">
            <a:noFill/>
            <a:miter lim="800000"/>
            <a:headEnd/>
            <a:tailEnd/>
          </a:ln>
          <a:effectLst/>
        </p:spPr>
        <p:txBody>
          <a:bodyPr vert="horz" wrap="square" lIns="96662" tIns="48331" rIns="96662" bIns="48331" numCol="1" anchor="b" anchorCtr="0" compatLnSpc="1">
            <a:prstTxWarp prst="textNoShape">
              <a:avLst/>
            </a:prstTxWarp>
          </a:bodyPr>
          <a:lstStyle>
            <a:lvl1pPr eaLnBrk="1" hangingPunct="1">
              <a:defRPr sz="1300">
                <a:latin typeface="Times New Roman" pitchFamily="18" charset="0"/>
              </a:defRPr>
            </a:lvl1pPr>
          </a:lstStyle>
          <a:p>
            <a:pPr>
              <a:defRPr/>
            </a:pPr>
            <a:endParaRPr lang="en-US"/>
          </a:p>
        </p:txBody>
      </p:sp>
      <p:sp>
        <p:nvSpPr>
          <p:cNvPr id="74759" name="Rectangle 7"/>
          <p:cNvSpPr>
            <a:spLocks noGrp="1" noChangeArrowheads="1"/>
          </p:cNvSpPr>
          <p:nvPr>
            <p:ph type="sldNum" sz="quarter" idx="5"/>
          </p:nvPr>
        </p:nvSpPr>
        <p:spPr bwMode="auto">
          <a:xfrm>
            <a:off x="4143588" y="9119474"/>
            <a:ext cx="3169920" cy="480060"/>
          </a:xfrm>
          <a:prstGeom prst="rect">
            <a:avLst/>
          </a:prstGeom>
          <a:noFill/>
          <a:ln w="9525">
            <a:noFill/>
            <a:miter lim="800000"/>
            <a:headEnd/>
            <a:tailEnd/>
          </a:ln>
          <a:effectLst/>
        </p:spPr>
        <p:txBody>
          <a:bodyPr vert="horz" wrap="square" lIns="96662" tIns="48331" rIns="96662" bIns="48331" numCol="1" anchor="b" anchorCtr="0" compatLnSpc="1">
            <a:prstTxWarp prst="textNoShape">
              <a:avLst/>
            </a:prstTxWarp>
          </a:bodyPr>
          <a:lstStyle>
            <a:lvl1pPr algn="r" eaLnBrk="1" hangingPunct="1">
              <a:defRPr sz="1300">
                <a:latin typeface="Times New Roman" pitchFamily="18" charset="0"/>
              </a:defRPr>
            </a:lvl1pPr>
          </a:lstStyle>
          <a:p>
            <a:pPr>
              <a:defRPr/>
            </a:pPr>
            <a:fld id="{C3966094-34ED-42CC-B0A0-81B4FC9F48A1}" type="slidenum">
              <a:rPr lang="en-US"/>
              <a:pPr>
                <a:defRPr/>
              </a:pPr>
              <a:t>‹#›</a:t>
            </a:fld>
            <a:endParaRPr lang="en-US"/>
          </a:p>
        </p:txBody>
      </p:sp>
    </p:spTree>
    <p:extLst>
      <p:ext uri="{BB962C8B-B14F-4D97-AF65-F5344CB8AC3E}">
        <p14:creationId xmlns:p14="http://schemas.microsoft.com/office/powerpoint/2010/main" val="10729004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0C77F19E-6305-42C9-846D-8F6E264C89DD}" type="slidenum">
              <a:rPr lang="en-US" altLang="en-US" smtClean="0">
                <a:latin typeface="Times New Roman" pitchFamily="18" charset="0"/>
              </a:rPr>
              <a:pPr/>
              <a:t>1</a:t>
            </a:fld>
            <a:endParaRPr lang="en-US" altLang="en-US">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10</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2258373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11</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1544377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12</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13</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2822838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14</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2199676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15</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312230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16</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1040370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17</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3321396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18</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3671988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19</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3282291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2</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20</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599096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21</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3898761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22</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214535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23</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3418178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24</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1209535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25</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26</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86066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27</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28</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16592310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29</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2150513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3</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42679028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30</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10828375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31</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3481577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32</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8026978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33</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28568970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34</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9401777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35</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20868234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36</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31593559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270ECE44-A8AA-41EB-B242-0D98D2460728}" type="slidenum">
              <a:rPr lang="en-US" altLang="en-US" smtClean="0">
                <a:latin typeface="Times New Roman" pitchFamily="18" charset="0"/>
              </a:rPr>
              <a:pPr/>
              <a:t>37</a:t>
            </a:fld>
            <a:endParaRPr lang="en-US" altLang="en-US">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839480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270ECE44-A8AA-41EB-B242-0D98D2460728}" type="slidenum">
              <a:rPr lang="en-US" altLang="en-US" smtClean="0">
                <a:latin typeface="Times New Roman" pitchFamily="18" charset="0"/>
              </a:rPr>
              <a:pPr/>
              <a:t>38</a:t>
            </a:fld>
            <a:endParaRPr lang="en-US" altLang="en-US">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153189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39</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237129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4</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40</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9858112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A864D773-F3DB-4982-BFFB-8CE73997DEA6}" type="slidenum">
              <a:rPr lang="en-US" altLang="en-US" smtClean="0">
                <a:latin typeface="Times New Roman" pitchFamily="18" charset="0"/>
              </a:rPr>
              <a:pPr/>
              <a:t>41</a:t>
            </a:fld>
            <a:endParaRPr lang="en-US" altLang="en-US">
              <a:latin typeface="Times New Roman"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 we might say</a:t>
            </a:r>
          </a:p>
          <a:p>
            <a:pPr eaLnBrk="1" hangingPunct="1"/>
            <a:endParaRPr lang="en-US" altLang="en-US"/>
          </a:p>
          <a:p>
            <a:pPr eaLnBrk="1" hangingPunct="1"/>
            <a:r>
              <a:rPr lang="en-US" altLang="en-US"/>
              <a:t>Complex a, b, c;</a:t>
            </a:r>
          </a:p>
          <a:p>
            <a:pPr eaLnBrk="1" hangingPunct="1"/>
            <a:r>
              <a:rPr lang="en-US" altLang="en-US"/>
              <a:t>a.real = 1.0; a.imag = 2.0;</a:t>
            </a:r>
          </a:p>
          <a:p>
            <a:pPr eaLnBrk="1" hangingPunct="1"/>
            <a:r>
              <a:rPr lang="en-US" altLang="en-US"/>
              <a:t>b.real = 3.0; b.imag = 4.0;</a:t>
            </a:r>
          </a:p>
          <a:p>
            <a:pPr eaLnBrk="1" hangingPunct="1"/>
            <a:r>
              <a:rPr lang="en-US" altLang="en-US"/>
              <a:t>c = mult(a, b);</a:t>
            </a:r>
          </a:p>
          <a:p>
            <a:pPr eaLnBrk="1" hangingPunct="1"/>
            <a:endParaRPr lang="en-US" altLang="en-US"/>
          </a:p>
          <a:p>
            <a:pPr eaLnBrk="1" hangingPunct="1"/>
            <a:r>
              <a:rPr lang="en-US" altLang="en-US"/>
              <a:t>The big problem here is that the function name mult() can’t be used for any other purpose in the same program. It’s global function, tied to the Complex struct. We can do better.</a:t>
            </a:r>
          </a:p>
        </p:txBody>
      </p:sp>
    </p:spTree>
    <p:extLst>
      <p:ext uri="{BB962C8B-B14F-4D97-AF65-F5344CB8AC3E}">
        <p14:creationId xmlns:p14="http://schemas.microsoft.com/office/powerpoint/2010/main" val="27546652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42</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43</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44</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45</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37158826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46</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30526431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47</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11925087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48</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31205493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49</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3442060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5</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26171535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50</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122" indent="-288893">
              <a:defRPr>
                <a:solidFill>
                  <a:schemeClr val="tx1"/>
                </a:solidFill>
                <a:latin typeface="Tahoma" pitchFamily="34" charset="0"/>
              </a:defRPr>
            </a:lvl2pPr>
            <a:lvl3pPr marL="1155573" indent="-231115">
              <a:defRPr>
                <a:solidFill>
                  <a:schemeClr val="tx1"/>
                </a:solidFill>
                <a:latin typeface="Tahoma" pitchFamily="34" charset="0"/>
              </a:defRPr>
            </a:lvl3pPr>
            <a:lvl4pPr marL="1617802" indent="-231115">
              <a:defRPr>
                <a:solidFill>
                  <a:schemeClr val="tx1"/>
                </a:solidFill>
                <a:latin typeface="Tahoma" pitchFamily="34" charset="0"/>
              </a:defRPr>
            </a:lvl4pPr>
            <a:lvl5pPr marL="2080031" indent="-231115">
              <a:defRPr>
                <a:solidFill>
                  <a:schemeClr val="tx1"/>
                </a:solidFill>
                <a:latin typeface="Tahoma" pitchFamily="34" charset="0"/>
              </a:defRPr>
            </a:lvl5pPr>
            <a:lvl6pPr marL="2542261" indent="-231115" eaLnBrk="0" fontAlgn="base" hangingPunct="0">
              <a:spcBef>
                <a:spcPct val="0"/>
              </a:spcBef>
              <a:spcAft>
                <a:spcPct val="0"/>
              </a:spcAft>
              <a:defRPr>
                <a:solidFill>
                  <a:schemeClr val="tx1"/>
                </a:solidFill>
                <a:latin typeface="Tahoma" pitchFamily="34" charset="0"/>
              </a:defRPr>
            </a:lvl6pPr>
            <a:lvl7pPr marL="3004490" indent="-231115" eaLnBrk="0" fontAlgn="base" hangingPunct="0">
              <a:spcBef>
                <a:spcPct val="0"/>
              </a:spcBef>
              <a:spcAft>
                <a:spcPct val="0"/>
              </a:spcAft>
              <a:defRPr>
                <a:solidFill>
                  <a:schemeClr val="tx1"/>
                </a:solidFill>
                <a:latin typeface="Tahoma" pitchFamily="34" charset="0"/>
              </a:defRPr>
            </a:lvl7pPr>
            <a:lvl8pPr marL="3466719" indent="-231115" eaLnBrk="0" fontAlgn="base" hangingPunct="0">
              <a:spcBef>
                <a:spcPct val="0"/>
              </a:spcBef>
              <a:spcAft>
                <a:spcPct val="0"/>
              </a:spcAft>
              <a:defRPr>
                <a:solidFill>
                  <a:schemeClr val="tx1"/>
                </a:solidFill>
                <a:latin typeface="Tahoma" pitchFamily="34" charset="0"/>
              </a:defRPr>
            </a:lvl8pPr>
            <a:lvl9pPr marL="3928948" indent="-231115"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51</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16926745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52</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53</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5859988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54</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4984790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55</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15441524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56</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26462060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57</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976823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58</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59</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2908289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6</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35877711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60</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30936775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61</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10022316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62</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71811089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63</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277616860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64</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394560385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65</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34450287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66</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32961793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67</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327879185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68</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26060983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69</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960902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7</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153595564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70</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41475259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71</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106621218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72</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302904553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73</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334735116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74</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20804308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75</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424050769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76</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243039374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77</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78</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79</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8</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423670820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80</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81</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82</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238701425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83</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160104957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84</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1500472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9</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pow() takes two doubles and returns a double:</a:t>
            </a:r>
          </a:p>
          <a:p>
            <a:pPr eaLnBrk="1" hangingPunct="1"/>
            <a:r>
              <a:rPr lang="en-US" altLang="en-US"/>
              <a:t>double sqrt = pow( 4.0, 0.5); </a:t>
            </a:r>
          </a:p>
          <a:p>
            <a:pPr eaLnBrk="1" hangingPunct="1"/>
            <a:r>
              <a:rPr lang="en-US" altLang="en-US"/>
              <a:t>How is this implemented? It’s unnecessarily slow for integer powers, don’t use it for this!</a:t>
            </a:r>
          </a:p>
        </p:txBody>
      </p:sp>
    </p:spTree>
    <p:extLst>
      <p:ext uri="{BB962C8B-B14F-4D97-AF65-F5344CB8AC3E}">
        <p14:creationId xmlns:p14="http://schemas.microsoft.com/office/powerpoint/2010/main" val="2141296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grpSp>
      <p:sp>
        <p:nvSpPr>
          <p:cNvPr id="138252"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13825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5EB65EF9-C149-4E5B-BEA8-44287920F813}" type="datetime1">
              <a:rPr lang="en-US" smtClean="0"/>
              <a:t>6/18/2022</a:t>
            </a:fld>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Copyright (c) John K. Ostlund</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5239B93A-74DE-4B25-B352-2D94A7B0ECE9}" type="slidenum">
              <a:rPr lang="en-US"/>
              <a:pPr>
                <a:defRPr/>
              </a:pPr>
              <a:t>‹#›</a:t>
            </a:fld>
            <a:endParaRPr lang="en-US"/>
          </a:p>
        </p:txBody>
      </p:sp>
    </p:spTree>
    <p:extLst>
      <p:ext uri="{BB962C8B-B14F-4D97-AF65-F5344CB8AC3E}">
        <p14:creationId xmlns:p14="http://schemas.microsoft.com/office/powerpoint/2010/main" val="30508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F2068B98-E851-4765-AF99-1F026A6BED09}" type="datetime1">
              <a:rPr lang="en-US" smtClean="0"/>
              <a:t>6/18/2022</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6" name="Rectangle 13"/>
          <p:cNvSpPr>
            <a:spLocks noGrp="1" noChangeArrowheads="1"/>
          </p:cNvSpPr>
          <p:nvPr>
            <p:ph type="sldNum" sz="quarter" idx="12"/>
          </p:nvPr>
        </p:nvSpPr>
        <p:spPr>
          <a:ln/>
        </p:spPr>
        <p:txBody>
          <a:bodyPr/>
          <a:lstStyle>
            <a:lvl1pPr>
              <a:defRPr/>
            </a:lvl1pPr>
          </a:lstStyle>
          <a:p>
            <a:pPr>
              <a:defRPr/>
            </a:pPr>
            <a:fld id="{AD9F3A7A-80FC-4CCB-802A-CD06628E1451}" type="slidenum">
              <a:rPr lang="en-US"/>
              <a:pPr>
                <a:defRPr/>
              </a:pPr>
              <a:t>‹#›</a:t>
            </a:fld>
            <a:endParaRPr lang="en-US"/>
          </a:p>
        </p:txBody>
      </p:sp>
    </p:spTree>
    <p:extLst>
      <p:ext uri="{BB962C8B-B14F-4D97-AF65-F5344CB8AC3E}">
        <p14:creationId xmlns:p14="http://schemas.microsoft.com/office/powerpoint/2010/main" val="111606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6D542FF8-E5E9-4BE8-A9B5-625227FF880E}" type="datetime1">
              <a:rPr lang="en-US" smtClean="0"/>
              <a:t>6/18/2022</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6" name="Rectangle 13"/>
          <p:cNvSpPr>
            <a:spLocks noGrp="1" noChangeArrowheads="1"/>
          </p:cNvSpPr>
          <p:nvPr>
            <p:ph type="sldNum" sz="quarter" idx="12"/>
          </p:nvPr>
        </p:nvSpPr>
        <p:spPr>
          <a:ln/>
        </p:spPr>
        <p:txBody>
          <a:bodyPr/>
          <a:lstStyle>
            <a:lvl1pPr>
              <a:defRPr/>
            </a:lvl1pPr>
          </a:lstStyle>
          <a:p>
            <a:pPr>
              <a:defRPr/>
            </a:pPr>
            <a:fld id="{C15F157A-85D2-470A-87E4-A935A04F8C7B}" type="slidenum">
              <a:rPr lang="en-US"/>
              <a:pPr>
                <a:defRPr/>
              </a:pPr>
              <a:t>‹#›</a:t>
            </a:fld>
            <a:endParaRPr lang="en-US"/>
          </a:p>
        </p:txBody>
      </p:sp>
    </p:spTree>
    <p:extLst>
      <p:ext uri="{BB962C8B-B14F-4D97-AF65-F5344CB8AC3E}">
        <p14:creationId xmlns:p14="http://schemas.microsoft.com/office/powerpoint/2010/main" val="345554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83CE6832-6BD4-4A6C-91DA-31F3E770C91E}" type="datetime1">
              <a:rPr lang="en-US" smtClean="0"/>
              <a:t>6/18/2022</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6" name="Rectangle 13"/>
          <p:cNvSpPr>
            <a:spLocks noGrp="1" noChangeArrowheads="1"/>
          </p:cNvSpPr>
          <p:nvPr>
            <p:ph type="sldNum" sz="quarter" idx="12"/>
          </p:nvPr>
        </p:nvSpPr>
        <p:spPr>
          <a:ln/>
        </p:spPr>
        <p:txBody>
          <a:bodyPr/>
          <a:lstStyle>
            <a:lvl1pPr>
              <a:defRPr/>
            </a:lvl1pPr>
          </a:lstStyle>
          <a:p>
            <a:pPr>
              <a:defRPr/>
            </a:pPr>
            <a:fld id="{9E9676BE-5AF2-4172-BD19-31A2F83EF2EB}" type="slidenum">
              <a:rPr lang="en-US"/>
              <a:pPr>
                <a:defRPr/>
              </a:pPr>
              <a:t>‹#›</a:t>
            </a:fld>
            <a:endParaRPr lang="en-US"/>
          </a:p>
        </p:txBody>
      </p:sp>
    </p:spTree>
    <p:extLst>
      <p:ext uri="{BB962C8B-B14F-4D97-AF65-F5344CB8AC3E}">
        <p14:creationId xmlns:p14="http://schemas.microsoft.com/office/powerpoint/2010/main" val="2459231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FC7C15C1-8FA5-45A8-AEDE-3FE687490E86}" type="datetime1">
              <a:rPr lang="en-US" smtClean="0"/>
              <a:t>6/18/2022</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6" name="Rectangle 13"/>
          <p:cNvSpPr>
            <a:spLocks noGrp="1" noChangeArrowheads="1"/>
          </p:cNvSpPr>
          <p:nvPr>
            <p:ph type="sldNum" sz="quarter" idx="12"/>
          </p:nvPr>
        </p:nvSpPr>
        <p:spPr>
          <a:ln/>
        </p:spPr>
        <p:txBody>
          <a:bodyPr/>
          <a:lstStyle>
            <a:lvl1pPr>
              <a:defRPr/>
            </a:lvl1pPr>
          </a:lstStyle>
          <a:p>
            <a:pPr>
              <a:defRPr/>
            </a:pPr>
            <a:fld id="{A4441145-DF2F-4F5F-87FB-6F34B812BFA0}" type="slidenum">
              <a:rPr lang="en-US"/>
              <a:pPr>
                <a:defRPr/>
              </a:pPr>
              <a:t>‹#›</a:t>
            </a:fld>
            <a:endParaRPr lang="en-US"/>
          </a:p>
        </p:txBody>
      </p:sp>
    </p:spTree>
    <p:extLst>
      <p:ext uri="{BB962C8B-B14F-4D97-AF65-F5344CB8AC3E}">
        <p14:creationId xmlns:p14="http://schemas.microsoft.com/office/powerpoint/2010/main" val="3349570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70A107D5-338D-4E60-9F7B-5BC2FA2BFF9D}" type="datetime1">
              <a:rPr lang="en-US" smtClean="0"/>
              <a:t>6/18/2022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7" name="Rectangle 13"/>
          <p:cNvSpPr>
            <a:spLocks noGrp="1" noChangeArrowheads="1"/>
          </p:cNvSpPr>
          <p:nvPr>
            <p:ph type="sldNum" sz="quarter" idx="12"/>
          </p:nvPr>
        </p:nvSpPr>
        <p:spPr>
          <a:ln/>
        </p:spPr>
        <p:txBody>
          <a:bodyPr/>
          <a:lstStyle>
            <a:lvl1pPr>
              <a:defRPr/>
            </a:lvl1pPr>
          </a:lstStyle>
          <a:p>
            <a:pPr>
              <a:defRPr/>
            </a:pPr>
            <a:fld id="{EF3359A0-D876-470E-A03B-B54B4EF9A55C}" type="slidenum">
              <a:rPr lang="en-US"/>
              <a:pPr>
                <a:defRPr/>
              </a:pPr>
              <a:t>‹#›</a:t>
            </a:fld>
            <a:endParaRPr lang="en-US"/>
          </a:p>
        </p:txBody>
      </p:sp>
    </p:spTree>
    <p:extLst>
      <p:ext uri="{BB962C8B-B14F-4D97-AF65-F5344CB8AC3E}">
        <p14:creationId xmlns:p14="http://schemas.microsoft.com/office/powerpoint/2010/main" val="2663732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4DDC6272-EFD4-47F9-BD12-5822791D518E}" type="datetime1">
              <a:rPr lang="en-US" smtClean="0"/>
              <a:t>6/18/2022</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9" name="Rectangle 13"/>
          <p:cNvSpPr>
            <a:spLocks noGrp="1" noChangeArrowheads="1"/>
          </p:cNvSpPr>
          <p:nvPr>
            <p:ph type="sldNum" sz="quarter" idx="12"/>
          </p:nvPr>
        </p:nvSpPr>
        <p:spPr>
          <a:ln/>
        </p:spPr>
        <p:txBody>
          <a:bodyPr/>
          <a:lstStyle>
            <a:lvl1pPr>
              <a:defRPr/>
            </a:lvl1pPr>
          </a:lstStyle>
          <a:p>
            <a:pPr>
              <a:defRPr/>
            </a:pPr>
            <a:fld id="{9D55BDD2-431D-4473-B6F1-AD9C47ED042A}" type="slidenum">
              <a:rPr lang="en-US"/>
              <a:pPr>
                <a:defRPr/>
              </a:pPr>
              <a:t>‹#›</a:t>
            </a:fld>
            <a:endParaRPr lang="en-US"/>
          </a:p>
        </p:txBody>
      </p:sp>
    </p:spTree>
    <p:extLst>
      <p:ext uri="{BB962C8B-B14F-4D97-AF65-F5344CB8AC3E}">
        <p14:creationId xmlns:p14="http://schemas.microsoft.com/office/powerpoint/2010/main" val="695490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15B8863C-C396-4554-B7FD-ADE133543E65}" type="datetime1">
              <a:rPr lang="en-US" smtClean="0"/>
              <a:t>6/18/2022</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5" name="Rectangle 13"/>
          <p:cNvSpPr>
            <a:spLocks noGrp="1" noChangeArrowheads="1"/>
          </p:cNvSpPr>
          <p:nvPr>
            <p:ph type="sldNum" sz="quarter" idx="12"/>
          </p:nvPr>
        </p:nvSpPr>
        <p:spPr>
          <a:ln/>
        </p:spPr>
        <p:txBody>
          <a:bodyPr/>
          <a:lstStyle>
            <a:lvl1pPr>
              <a:defRPr/>
            </a:lvl1pPr>
          </a:lstStyle>
          <a:p>
            <a:pPr>
              <a:defRPr/>
            </a:pPr>
            <a:fld id="{F6BC0419-96C4-40C9-AA2D-27D42EB4E327}" type="slidenum">
              <a:rPr lang="en-US"/>
              <a:pPr>
                <a:defRPr/>
              </a:pPr>
              <a:t>‹#›</a:t>
            </a:fld>
            <a:endParaRPr lang="en-US"/>
          </a:p>
        </p:txBody>
      </p:sp>
    </p:spTree>
    <p:extLst>
      <p:ext uri="{BB962C8B-B14F-4D97-AF65-F5344CB8AC3E}">
        <p14:creationId xmlns:p14="http://schemas.microsoft.com/office/powerpoint/2010/main" val="29119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244067CA-5841-4831-8F62-8A848C1DA48D}" type="datetime1">
              <a:rPr lang="en-US" smtClean="0"/>
              <a:t>6/18/2022</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4" name="Rectangle 13"/>
          <p:cNvSpPr>
            <a:spLocks noGrp="1" noChangeArrowheads="1"/>
          </p:cNvSpPr>
          <p:nvPr>
            <p:ph type="sldNum" sz="quarter" idx="12"/>
          </p:nvPr>
        </p:nvSpPr>
        <p:spPr>
          <a:ln/>
        </p:spPr>
        <p:txBody>
          <a:bodyPr/>
          <a:lstStyle>
            <a:lvl1pPr>
              <a:defRPr/>
            </a:lvl1pPr>
          </a:lstStyle>
          <a:p>
            <a:pPr>
              <a:defRPr/>
            </a:pPr>
            <a:fld id="{60862B98-9A01-4C44-BDC6-515C05E58F72}" type="slidenum">
              <a:rPr lang="en-US"/>
              <a:pPr>
                <a:defRPr/>
              </a:pPr>
              <a:t>‹#›</a:t>
            </a:fld>
            <a:endParaRPr lang="en-US"/>
          </a:p>
        </p:txBody>
      </p:sp>
    </p:spTree>
    <p:extLst>
      <p:ext uri="{BB962C8B-B14F-4D97-AF65-F5344CB8AC3E}">
        <p14:creationId xmlns:p14="http://schemas.microsoft.com/office/powerpoint/2010/main" val="2309648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4F44C391-9417-482B-A325-BD47A31486DE}" type="datetime1">
              <a:rPr lang="en-US" smtClean="0"/>
              <a:t>6/18/2022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7" name="Rectangle 13"/>
          <p:cNvSpPr>
            <a:spLocks noGrp="1" noChangeArrowheads="1"/>
          </p:cNvSpPr>
          <p:nvPr>
            <p:ph type="sldNum" sz="quarter" idx="12"/>
          </p:nvPr>
        </p:nvSpPr>
        <p:spPr>
          <a:ln/>
        </p:spPr>
        <p:txBody>
          <a:bodyPr/>
          <a:lstStyle>
            <a:lvl1pPr>
              <a:defRPr/>
            </a:lvl1pPr>
          </a:lstStyle>
          <a:p>
            <a:pPr>
              <a:defRPr/>
            </a:pPr>
            <a:fld id="{D82D8208-D527-49A2-9034-D654B1EF281B}" type="slidenum">
              <a:rPr lang="en-US"/>
              <a:pPr>
                <a:defRPr/>
              </a:pPr>
              <a:t>‹#›</a:t>
            </a:fld>
            <a:endParaRPr lang="en-US"/>
          </a:p>
        </p:txBody>
      </p:sp>
    </p:spTree>
    <p:extLst>
      <p:ext uri="{BB962C8B-B14F-4D97-AF65-F5344CB8AC3E}">
        <p14:creationId xmlns:p14="http://schemas.microsoft.com/office/powerpoint/2010/main" val="47837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B1482FE6-0D9C-4216-8197-A57596A7D130}" type="datetime1">
              <a:rPr lang="en-US" smtClean="0"/>
              <a:t>6/18/2022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7" name="Rectangle 13"/>
          <p:cNvSpPr>
            <a:spLocks noGrp="1" noChangeArrowheads="1"/>
          </p:cNvSpPr>
          <p:nvPr>
            <p:ph type="sldNum" sz="quarter" idx="12"/>
          </p:nvPr>
        </p:nvSpPr>
        <p:spPr>
          <a:ln/>
        </p:spPr>
        <p:txBody>
          <a:bodyPr/>
          <a:lstStyle>
            <a:lvl1pPr>
              <a:defRPr/>
            </a:lvl1pPr>
          </a:lstStyle>
          <a:p>
            <a:pPr>
              <a:defRPr/>
            </a:pPr>
            <a:fld id="{AF169637-7F5D-47B5-84F3-031C50CD82B5}" type="slidenum">
              <a:rPr lang="en-US"/>
              <a:pPr>
                <a:defRPr/>
              </a:pPr>
              <a:t>‹#›</a:t>
            </a:fld>
            <a:endParaRPr lang="en-US"/>
          </a:p>
        </p:txBody>
      </p:sp>
    </p:spTree>
    <p:extLst>
      <p:ext uri="{BB962C8B-B14F-4D97-AF65-F5344CB8AC3E}">
        <p14:creationId xmlns:p14="http://schemas.microsoft.com/office/powerpoint/2010/main" val="1444204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722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E0054407-CF2D-4370-93D8-09D4B0B02375}" type="datetime1">
              <a:rPr lang="en-US" smtClean="0"/>
              <a:t>6/18/2022</a:t>
            </a:fld>
            <a:endParaRPr lang="en-US"/>
          </a:p>
        </p:txBody>
      </p:sp>
      <p:sp>
        <p:nvSpPr>
          <p:cNvPr id="13722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US"/>
              <a:t>Copyright (c) John K. Ostlund</a:t>
            </a:r>
          </a:p>
        </p:txBody>
      </p:sp>
      <p:sp>
        <p:nvSpPr>
          <p:cNvPr id="13722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B6BFBACB-D4B5-4FCB-958C-A311D48A19C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18"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en-US" dirty="0"/>
              <a:t>MSCF Python Programming Basics </a:t>
            </a:r>
            <a:r>
              <a:rPr lang="en-US" altLang="en-US"/>
              <a:t>-- 2022</a:t>
            </a:r>
            <a:endParaRPr lang="en-US" altLang="en-US" dirty="0"/>
          </a:p>
        </p:txBody>
      </p:sp>
      <p:sp>
        <p:nvSpPr>
          <p:cNvPr id="3075" name="Rectangle 3"/>
          <p:cNvSpPr>
            <a:spLocks noGrp="1" noChangeArrowheads="1"/>
          </p:cNvSpPr>
          <p:nvPr>
            <p:ph type="subTitle" idx="1"/>
          </p:nvPr>
        </p:nvSpPr>
        <p:spPr>
          <a:xfrm>
            <a:off x="1371600" y="3657600"/>
            <a:ext cx="6400800" cy="2209800"/>
          </a:xfrm>
        </p:spPr>
        <p:txBody>
          <a:bodyPr/>
          <a:lstStyle/>
          <a:p>
            <a:pPr eaLnBrk="1" hangingPunct="1"/>
            <a:r>
              <a:rPr lang="en-US" altLang="en-US" dirty="0"/>
              <a:t>MSCF, Carnegie Mellon University</a:t>
            </a:r>
          </a:p>
          <a:p>
            <a:pPr eaLnBrk="1" hangingPunct="1"/>
            <a:r>
              <a:rPr lang="en-US" altLang="en-US" dirty="0"/>
              <a:t>Week 3: Container Construction and Comprehension, File I/O, Function Definitions, and NumPy</a:t>
            </a:r>
          </a:p>
        </p:txBody>
      </p:sp>
      <p:sp>
        <p:nvSpPr>
          <p:cNvPr id="2" name="Date Placeholder 1"/>
          <p:cNvSpPr>
            <a:spLocks noGrp="1"/>
          </p:cNvSpPr>
          <p:nvPr>
            <p:ph type="dt" sz="half" idx="10"/>
          </p:nvPr>
        </p:nvSpPr>
        <p:spPr/>
        <p:txBody>
          <a:bodyPr/>
          <a:lstStyle/>
          <a:p>
            <a:pPr>
              <a:defRPr/>
            </a:pPr>
            <a:fld id="{8546B670-63B9-4A4C-AEA8-1FEC93EE20C5}" type="datetime1">
              <a:rPr lang="en-US" smtClean="0"/>
              <a:t>6/18/2022</a:t>
            </a:fld>
            <a:endParaRPr lang="en-US" dirty="0"/>
          </a:p>
        </p:txBody>
      </p:sp>
      <p:sp>
        <p:nvSpPr>
          <p:cNvPr id="3" name="Footer Placeholder 2"/>
          <p:cNvSpPr>
            <a:spLocks noGrp="1"/>
          </p:cNvSpPr>
          <p:nvPr>
            <p:ph type="ftr" sz="quarter" idx="11"/>
          </p:nvPr>
        </p:nvSpPr>
        <p:spPr/>
        <p:txBody>
          <a:bodyPr/>
          <a:lstStyle/>
          <a:p>
            <a:pPr>
              <a:defRPr/>
            </a:pPr>
            <a:r>
              <a:rPr lang="en-US"/>
              <a:t>Copyright (c) John K. Ostlund</a:t>
            </a:r>
            <a:endParaRPr lang="en-US" dirty="0"/>
          </a:p>
        </p:txBody>
      </p:sp>
      <p:sp>
        <p:nvSpPr>
          <p:cNvPr id="4" name="Slide Number Placeholder 3"/>
          <p:cNvSpPr>
            <a:spLocks noGrp="1"/>
          </p:cNvSpPr>
          <p:nvPr>
            <p:ph type="sldNum" sz="quarter" idx="12"/>
          </p:nvPr>
        </p:nvSpPr>
        <p:spPr/>
        <p:txBody>
          <a:bodyPr/>
          <a:lstStyle/>
          <a:p>
            <a:pPr>
              <a:defRPr/>
            </a:pPr>
            <a:fld id="{5239B93A-74DE-4B25-B352-2D94A7B0ECE9}"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The </a:t>
            </a:r>
            <a:r>
              <a:rPr lang="en-US" altLang="en-US" b="1" dirty="0"/>
              <a:t>enumerate() </a:t>
            </a:r>
            <a:r>
              <a:rPr lang="en-US" altLang="en-US" dirty="0"/>
              <a:t>Function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eaLnBrk="1" hangingPunct="1"/>
            <a:r>
              <a:rPr lang="en-US" altLang="en-US" sz="2800" dirty="0"/>
              <a:t>Recall multiple assignment</a:t>
            </a:r>
          </a:p>
          <a:p>
            <a:pPr marL="0" indent="0" eaLnBrk="1" hangingPunct="1">
              <a:spcBef>
                <a:spcPts val="0"/>
              </a:spcBef>
              <a:buNone/>
            </a:pPr>
            <a:endParaRPr lang="en-US" altLang="en-US" sz="1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t1</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('al', 'bob', 'cy', 'dan', 'ed')</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for </a:t>
            </a:r>
            <a:r>
              <a:rPr lang="en-US" altLang="en-US" sz="2000" b="1" dirty="0" err="1">
                <a:latin typeface="Courier New" panose="02070309020205020404" pitchFamily="49" charset="0"/>
                <a:cs typeface="Courier New" panose="02070309020205020404" pitchFamily="49" charset="0"/>
              </a:rPr>
              <a:t>i</a:t>
            </a:r>
            <a:r>
              <a:rPr lang="en-US" altLang="en-US" sz="2000" b="1" dirty="0">
                <a:latin typeface="Courier New" panose="02070309020205020404" pitchFamily="49" charset="0"/>
                <a:cs typeface="Courier New" panose="02070309020205020404" pitchFamily="49" charset="0"/>
              </a:rPr>
              <a:t>, s in enumerate(t1):</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print('name', </a:t>
            </a:r>
            <a:r>
              <a:rPr lang="en-US" altLang="en-US" sz="2000" b="1" dirty="0" err="1">
                <a:latin typeface="Courier New" panose="02070309020205020404" pitchFamily="49" charset="0"/>
                <a:cs typeface="Courier New" panose="02070309020205020404" pitchFamily="49" charset="0"/>
              </a:rPr>
              <a:t>i</a:t>
            </a:r>
            <a:r>
              <a:rPr lang="en-US" altLang="en-US" sz="2000" b="1" dirty="0">
                <a:latin typeface="Courier New" panose="02070309020205020404" pitchFamily="49" charset="0"/>
                <a:cs typeface="Courier New" panose="02070309020205020404" pitchFamily="49" charset="0"/>
              </a:rPr>
              <a:t>, 'is', s)</a:t>
            </a:r>
          </a:p>
          <a:p>
            <a:pPr marL="0" indent="0" eaLnBrk="1" hangingPunct="1">
              <a:spcBef>
                <a:spcPts val="0"/>
              </a:spcBef>
              <a:buNone/>
            </a:pPr>
            <a:endParaRPr lang="en-US" altLang="en-US" sz="2000" b="1" dirty="0">
              <a:latin typeface="Courier New" panose="02070309020205020404" pitchFamily="49" charset="0"/>
              <a:cs typeface="Courier New" panose="02070309020205020404" pitchFamily="49" charset="0"/>
            </a:endParaRPr>
          </a:p>
          <a:p>
            <a:pPr marL="0" indent="0" eaLnBrk="1" hangingPunct="1">
              <a:spcBef>
                <a:spcPts val="0"/>
              </a:spcBef>
              <a:buNone/>
            </a:pPr>
            <a:r>
              <a:rPr lang="nl-NL" altLang="en-US" sz="2000" dirty="0">
                <a:latin typeface="Courier New" panose="02070309020205020404" pitchFamily="49" charset="0"/>
                <a:cs typeface="Courier New" panose="02070309020205020404" pitchFamily="49" charset="0"/>
              </a:rPr>
              <a:t>name 0 is al</a:t>
            </a:r>
          </a:p>
          <a:p>
            <a:pPr marL="0" indent="0" eaLnBrk="1" hangingPunct="1">
              <a:spcBef>
                <a:spcPts val="0"/>
              </a:spcBef>
              <a:buNone/>
            </a:pPr>
            <a:r>
              <a:rPr lang="nl-NL" altLang="en-US" sz="2000" dirty="0">
                <a:latin typeface="Courier New" panose="02070309020205020404" pitchFamily="49" charset="0"/>
                <a:cs typeface="Courier New" panose="02070309020205020404" pitchFamily="49" charset="0"/>
              </a:rPr>
              <a:t>name 1 is bob</a:t>
            </a:r>
          </a:p>
          <a:p>
            <a:pPr marL="0" indent="0" eaLnBrk="1" hangingPunct="1">
              <a:spcBef>
                <a:spcPts val="0"/>
              </a:spcBef>
              <a:buNone/>
            </a:pPr>
            <a:r>
              <a:rPr lang="nl-NL" altLang="en-US" sz="2000" dirty="0">
                <a:latin typeface="Courier New" panose="02070309020205020404" pitchFamily="49" charset="0"/>
                <a:cs typeface="Courier New" panose="02070309020205020404" pitchFamily="49" charset="0"/>
              </a:rPr>
              <a:t>name 2 is cy</a:t>
            </a:r>
          </a:p>
          <a:p>
            <a:pPr marL="0" indent="0" eaLnBrk="1" hangingPunct="1">
              <a:spcBef>
                <a:spcPts val="0"/>
              </a:spcBef>
              <a:buNone/>
            </a:pPr>
            <a:r>
              <a:rPr lang="nl-NL" altLang="en-US" sz="2000" dirty="0">
                <a:latin typeface="Courier New" panose="02070309020205020404" pitchFamily="49" charset="0"/>
                <a:cs typeface="Courier New" panose="02070309020205020404" pitchFamily="49" charset="0"/>
              </a:rPr>
              <a:t>name 3 is dan</a:t>
            </a:r>
          </a:p>
          <a:p>
            <a:pPr marL="0" indent="0" eaLnBrk="1" hangingPunct="1">
              <a:spcBef>
                <a:spcPts val="0"/>
              </a:spcBef>
              <a:buNone/>
            </a:pPr>
            <a:r>
              <a:rPr lang="nl-NL" altLang="en-US" sz="2000" dirty="0">
                <a:latin typeface="Courier New" panose="02070309020205020404" pitchFamily="49" charset="0"/>
                <a:cs typeface="Courier New" panose="02070309020205020404" pitchFamily="49" charset="0"/>
              </a:rPr>
              <a:t>name 4 is ed</a:t>
            </a:r>
            <a:endParaRPr lang="en-US" altLang="en-US" sz="2000" dirty="0">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F5DEDA22-D554-46E8-855A-63A3E3B93ADB}"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10</a:t>
            </a:fld>
            <a:endParaRPr lang="en-US"/>
          </a:p>
        </p:txBody>
      </p:sp>
    </p:spTree>
    <p:extLst>
      <p:ext uri="{BB962C8B-B14F-4D97-AF65-F5344CB8AC3E}">
        <p14:creationId xmlns:p14="http://schemas.microsoft.com/office/powerpoint/2010/main" val="263593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b="1" dirty="0" err="1"/>
              <a:t>dict</a:t>
            </a:r>
            <a:r>
              <a:rPr lang="en-US" altLang="en-US" dirty="0"/>
              <a:t> Construction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eaLnBrk="1" hangingPunct="1"/>
            <a:r>
              <a:rPr lang="en-US" altLang="en-US" sz="2800" dirty="0"/>
              <a:t>There are other ways of constructing </a:t>
            </a:r>
            <a:r>
              <a:rPr lang="en-US" altLang="en-US" sz="2800" b="1" dirty="0" err="1"/>
              <a:t>dict</a:t>
            </a:r>
            <a:r>
              <a:rPr lang="en-US" altLang="en-US" sz="2800" dirty="0"/>
              <a:t> objects that we will not cover here</a:t>
            </a:r>
          </a:p>
          <a:p>
            <a:pPr marL="0" indent="0" eaLnBrk="1" hangingPunct="1">
              <a:spcBef>
                <a:spcPts val="0"/>
              </a:spcBef>
              <a:buNone/>
            </a:pPr>
            <a:endParaRPr lang="en-US" altLang="en-US" sz="1000" b="1" dirty="0">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74894D0A-91AA-4CDE-9664-388458A90269}"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11</a:t>
            </a:fld>
            <a:endParaRPr lang="en-US"/>
          </a:p>
        </p:txBody>
      </p:sp>
    </p:spTree>
    <p:extLst>
      <p:ext uri="{BB962C8B-B14F-4D97-AF65-F5344CB8AC3E}">
        <p14:creationId xmlns:p14="http://schemas.microsoft.com/office/powerpoint/2010/main" val="891383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b="1" dirty="0"/>
              <a:t>list</a:t>
            </a:r>
            <a:r>
              <a:rPr lang="en-US" altLang="en-US" dirty="0"/>
              <a:t> Comprehensions</a:t>
            </a:r>
          </a:p>
        </p:txBody>
      </p:sp>
      <p:sp>
        <p:nvSpPr>
          <p:cNvPr id="24579" name="Rectangle 3"/>
          <p:cNvSpPr>
            <a:spLocks noGrp="1" noChangeArrowheads="1"/>
          </p:cNvSpPr>
          <p:nvPr>
            <p:ph type="body" idx="1"/>
          </p:nvPr>
        </p:nvSpPr>
        <p:spPr/>
        <p:txBody>
          <a:bodyPr/>
          <a:lstStyle/>
          <a:p>
            <a:pPr eaLnBrk="1" hangingPunct="1"/>
            <a:r>
              <a:rPr lang="en-US" altLang="en-US" sz="2800" dirty="0"/>
              <a:t>As we've seen, you can create a </a:t>
            </a:r>
            <a:r>
              <a:rPr lang="en-US" altLang="en-US" sz="2800" b="1" dirty="0"/>
              <a:t>list</a:t>
            </a:r>
            <a:r>
              <a:rPr lang="en-US" altLang="en-US" sz="2800" dirty="0"/>
              <a:t> using </a:t>
            </a:r>
            <a:r>
              <a:rPr lang="en-US" altLang="en-US" sz="2800" b="1" dirty="0"/>
              <a:t>[]</a:t>
            </a:r>
            <a:r>
              <a:rPr lang="en-US" altLang="en-US" sz="2800" dirty="0"/>
              <a:t> around a sequence of values</a:t>
            </a:r>
          </a:p>
          <a:p>
            <a:pPr marL="0" indent="0" eaLnBrk="1" hangingPunct="1">
              <a:spcBef>
                <a:spcPts val="0"/>
              </a:spcBef>
              <a:buNone/>
            </a:pPr>
            <a:endParaRPr lang="en-US" altLang="en-US" sz="1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v1 = [1, 4, 9, 16, 25]   </a:t>
            </a:r>
            <a:r>
              <a:rPr lang="en-US" altLang="en-US" sz="2000" dirty="0">
                <a:latin typeface="Courier New" panose="02070309020205020404" pitchFamily="49" charset="0"/>
                <a:cs typeface="Courier New" panose="02070309020205020404" pitchFamily="49" charset="0"/>
              </a:rPr>
              <a:t># squares of 1 to 5</a:t>
            </a:r>
          </a:p>
          <a:p>
            <a:pPr marL="0" indent="0" eaLnBrk="1" hangingPunct="1">
              <a:spcBef>
                <a:spcPts val="0"/>
              </a:spcBef>
              <a:buNone/>
            </a:pPr>
            <a:endParaRPr lang="en-US" altLang="en-US" sz="1200" dirty="0">
              <a:latin typeface="Courier New" panose="02070309020205020404" pitchFamily="49" charset="0"/>
              <a:cs typeface="Courier New" panose="02070309020205020404" pitchFamily="49" charset="0"/>
            </a:endParaRPr>
          </a:p>
          <a:p>
            <a:pPr eaLnBrk="1" hangingPunct="1"/>
            <a:r>
              <a:rPr lang="en-US" altLang="en-US" sz="2800" dirty="0"/>
              <a:t>For a long </a:t>
            </a:r>
            <a:r>
              <a:rPr lang="en-US" altLang="en-US" sz="2800" b="1" dirty="0"/>
              <a:t>list</a:t>
            </a:r>
            <a:r>
              <a:rPr lang="en-US" altLang="en-US" sz="2800" dirty="0"/>
              <a:t>, it is more convenient to start with an empty </a:t>
            </a:r>
            <a:r>
              <a:rPr lang="en-US" altLang="en-US" sz="2800" b="1" dirty="0"/>
              <a:t>list</a:t>
            </a:r>
            <a:r>
              <a:rPr lang="en-US" altLang="en-US" sz="2800" dirty="0"/>
              <a:t> and use a </a:t>
            </a:r>
            <a:r>
              <a:rPr lang="en-US" altLang="en-US" sz="2800" b="1" dirty="0"/>
              <a:t>for</a:t>
            </a:r>
            <a:r>
              <a:rPr lang="en-US" altLang="en-US" sz="2800" dirty="0"/>
              <a:t> loop:</a:t>
            </a:r>
          </a:p>
          <a:p>
            <a:pPr marL="0" indent="0" eaLnBrk="1" hangingPunct="1">
              <a:spcBef>
                <a:spcPts val="0"/>
              </a:spcBef>
              <a:buNone/>
            </a:pPr>
            <a:endParaRPr lang="en-US" altLang="en-US" sz="1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v2 = []   </a:t>
            </a:r>
            <a:r>
              <a:rPr lang="en-US" altLang="en-US" sz="2000" dirty="0">
                <a:latin typeface="Courier New" panose="02070309020205020404" pitchFamily="49" charset="0"/>
                <a:cs typeface="Courier New" panose="02070309020205020404" pitchFamily="49" charset="0"/>
              </a:rPr>
              <a:t># v2 is initially empty</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for n in range(1000):  </a:t>
            </a:r>
            <a:r>
              <a:rPr lang="en-US" altLang="en-US" sz="2000" dirty="0">
                <a:latin typeface="Courier New" panose="02070309020205020404" pitchFamily="49" charset="0"/>
                <a:cs typeface="Courier New" panose="02070309020205020404" pitchFamily="49" charset="0"/>
              </a:rPr>
              <a:t># squares 1 to 1000</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v2.append((n+1) ** 2)</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        # equivalently, v2 += [(n+1) ** 2]</a:t>
            </a:r>
          </a:p>
        </p:txBody>
      </p:sp>
      <p:sp>
        <p:nvSpPr>
          <p:cNvPr id="2" name="Date Placeholder 1"/>
          <p:cNvSpPr>
            <a:spLocks noGrp="1"/>
          </p:cNvSpPr>
          <p:nvPr>
            <p:ph type="dt" sz="half" idx="10"/>
          </p:nvPr>
        </p:nvSpPr>
        <p:spPr/>
        <p:txBody>
          <a:bodyPr/>
          <a:lstStyle/>
          <a:p>
            <a:pPr>
              <a:defRPr/>
            </a:pPr>
            <a:fld id="{5F8B635B-D8D9-424D-8529-9009739B66AD}"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12</a:t>
            </a:fld>
            <a:endParaRPr lang="en-US"/>
          </a:p>
        </p:txBody>
      </p:sp>
    </p:spTree>
    <p:extLst>
      <p:ext uri="{BB962C8B-B14F-4D97-AF65-F5344CB8AC3E}">
        <p14:creationId xmlns:p14="http://schemas.microsoft.com/office/powerpoint/2010/main" val="4170828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b="1" dirty="0"/>
              <a:t>list</a:t>
            </a:r>
            <a:r>
              <a:rPr lang="en-US" altLang="en-US" dirty="0"/>
              <a:t> Comprehensions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eaLnBrk="1" hangingPunct="1"/>
            <a:r>
              <a:rPr lang="en-US" altLang="en-US" sz="2800" dirty="0"/>
              <a:t>A </a:t>
            </a:r>
            <a:r>
              <a:rPr lang="en-US" altLang="en-US" sz="2800" b="1" dirty="0"/>
              <a:t>list</a:t>
            </a:r>
            <a:r>
              <a:rPr lang="en-US" altLang="en-US" sz="2800" dirty="0"/>
              <a:t> </a:t>
            </a:r>
            <a:r>
              <a:rPr lang="en-US" altLang="en-US" sz="2800" i="1" dirty="0"/>
              <a:t>comprehension</a:t>
            </a:r>
            <a:r>
              <a:rPr lang="en-US" altLang="en-US" sz="2800" dirty="0"/>
              <a:t> is the "Pythonic way" of constructing a </a:t>
            </a:r>
            <a:r>
              <a:rPr lang="en-US" altLang="en-US" sz="2800" b="1" dirty="0"/>
              <a:t>list</a:t>
            </a:r>
          </a:p>
          <a:p>
            <a:pPr lvl="1" eaLnBrk="1" hangingPunct="1">
              <a:spcBef>
                <a:spcPts val="0"/>
              </a:spcBef>
            </a:pPr>
            <a:r>
              <a:rPr lang="en-US" altLang="en-US" sz="2400" dirty="0"/>
              <a:t>Essentially, put the </a:t>
            </a:r>
            <a:r>
              <a:rPr lang="en-US" altLang="en-US" sz="2400" b="1" dirty="0"/>
              <a:t>for</a:t>
            </a:r>
            <a:r>
              <a:rPr lang="en-US" altLang="en-US" sz="2400" dirty="0"/>
              <a:t> loop </a:t>
            </a:r>
            <a:r>
              <a:rPr lang="en-US" altLang="en-US" sz="2400" i="1" dirty="0"/>
              <a:t>inside</a:t>
            </a:r>
            <a:r>
              <a:rPr lang="en-US" altLang="en-US" sz="2400" dirty="0"/>
              <a:t> the </a:t>
            </a:r>
            <a:r>
              <a:rPr lang="en-US" altLang="en-US" sz="2400" b="1" dirty="0"/>
              <a:t>[]</a:t>
            </a:r>
          </a:p>
          <a:p>
            <a:pPr marL="0" indent="0" eaLnBrk="1" hangingPunct="1">
              <a:spcBef>
                <a:spcPts val="0"/>
              </a:spcBef>
              <a:buNone/>
            </a:pPr>
            <a:endParaRPr lang="en-US" altLang="en-US" sz="1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v3 = [</a:t>
            </a:r>
            <a:r>
              <a:rPr lang="en-US" altLang="en-US" sz="2000" b="1" dirty="0">
                <a:solidFill>
                  <a:srgbClr val="0070C0"/>
                </a:solidFill>
                <a:latin typeface="Courier New" panose="02070309020205020404" pitchFamily="49" charset="0"/>
                <a:cs typeface="Courier New" panose="02070309020205020404" pitchFamily="49" charset="0"/>
              </a:rPr>
              <a:t>(n+1) ** 2</a:t>
            </a:r>
            <a:r>
              <a:rPr lang="en-US" altLang="en-US" sz="2000" b="1" dirty="0">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for n in range(1000)</a:t>
            </a:r>
            <a:r>
              <a:rPr lang="en-US" altLang="en-US" sz="2000" b="1" dirty="0">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v3</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[1, 4, 9, 16, 25, 36, 49, ..., 1000000]</a:t>
            </a:r>
          </a:p>
          <a:p>
            <a:pPr marL="0" indent="0" eaLnBrk="1" hangingPunct="1">
              <a:spcBef>
                <a:spcPts val="0"/>
              </a:spcBef>
              <a:buNone/>
            </a:pPr>
            <a:endParaRPr lang="en-US" altLang="en-US" sz="600" dirty="0">
              <a:latin typeface="Courier New" panose="02070309020205020404" pitchFamily="49" charset="0"/>
              <a:cs typeface="Courier New" panose="02070309020205020404" pitchFamily="49" charset="0"/>
            </a:endParaRPr>
          </a:p>
          <a:p>
            <a:pPr eaLnBrk="1" hangingPunct="1"/>
            <a:r>
              <a:rPr lang="en-US" altLang="en-US" sz="2800" dirty="0"/>
              <a:t>A simpler example:</a:t>
            </a:r>
          </a:p>
          <a:p>
            <a:pPr marL="0" indent="0" eaLnBrk="1" hangingPunct="1">
              <a:buNone/>
            </a:pPr>
            <a:endParaRPr lang="en-US" altLang="en-US" sz="600" b="1" dirty="0">
              <a:latin typeface="Courier New" panose="02070309020205020404" pitchFamily="49" charset="0"/>
              <a:cs typeface="Courier New" panose="02070309020205020404" pitchFamily="49" charset="0"/>
            </a:endParaRPr>
          </a:p>
          <a:p>
            <a:pPr marL="0" indent="0" eaLnBrk="1" hangingPunct="1">
              <a:buNone/>
            </a:pPr>
            <a:r>
              <a:rPr lang="en-US" altLang="en-US" sz="2000" b="1" dirty="0">
                <a:latin typeface="Courier New" panose="02070309020205020404" pitchFamily="49" charset="0"/>
                <a:cs typeface="Courier New" panose="02070309020205020404" pitchFamily="49" charset="0"/>
              </a:rPr>
              <a:t>&gt;&gt;&gt; v4 = [</a:t>
            </a:r>
            <a:r>
              <a:rPr lang="en-US" altLang="en-US" sz="2000" b="1" dirty="0">
                <a:solidFill>
                  <a:srgbClr val="0070C0"/>
                </a:solidFill>
                <a:latin typeface="Courier New" panose="02070309020205020404" pitchFamily="49" charset="0"/>
                <a:cs typeface="Courier New" panose="02070309020205020404" pitchFamily="49" charset="0"/>
              </a:rPr>
              <a:t>c</a:t>
            </a:r>
            <a:r>
              <a:rPr lang="en-US" altLang="en-US" sz="2000" b="1" dirty="0">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for c in 'Pythonic!'</a:t>
            </a:r>
            <a:r>
              <a:rPr lang="en-US" altLang="en-US" sz="2000" b="1" dirty="0">
                <a:latin typeface="Courier New" panose="02070309020205020404" pitchFamily="49" charset="0"/>
                <a:cs typeface="Courier New" panose="02070309020205020404" pitchFamily="49" charset="0"/>
              </a:rPr>
              <a:t>]</a:t>
            </a:r>
          </a:p>
          <a:p>
            <a:pPr marL="0" indent="0" eaLnBrk="1" hangingPunct="1">
              <a:buNone/>
            </a:pPr>
            <a:r>
              <a:rPr lang="en-US" altLang="en-US" sz="2000" b="1" dirty="0">
                <a:latin typeface="Courier New" panose="02070309020205020404" pitchFamily="49" charset="0"/>
                <a:cs typeface="Courier New" panose="02070309020205020404" pitchFamily="49" charset="0"/>
              </a:rPr>
              <a:t>&gt;&gt;&gt; v4</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['P', 'y', 't', 'h', 'o', 'n', '</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 'c', '!']</a:t>
            </a:r>
          </a:p>
          <a:p>
            <a:pPr marL="0" indent="0" eaLnBrk="1" hangingPunct="1">
              <a:spcBef>
                <a:spcPts val="0"/>
              </a:spcBef>
              <a:buNone/>
            </a:pPr>
            <a:endParaRPr lang="en-US" altLang="en-US" sz="1000" b="1" dirty="0">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5F8B635B-D8D9-424D-8529-9009739B66AD}"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13</a:t>
            </a:fld>
            <a:endParaRPr lang="en-US"/>
          </a:p>
        </p:txBody>
      </p:sp>
    </p:spTree>
    <p:extLst>
      <p:ext uri="{BB962C8B-B14F-4D97-AF65-F5344CB8AC3E}">
        <p14:creationId xmlns:p14="http://schemas.microsoft.com/office/powerpoint/2010/main" val="488909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b="1" dirty="0"/>
              <a:t>list</a:t>
            </a:r>
            <a:r>
              <a:rPr lang="en-US" altLang="en-US" dirty="0"/>
              <a:t> Comprehensions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eaLnBrk="1" hangingPunct="1"/>
            <a:r>
              <a:rPr lang="en-US" altLang="en-US" sz="2800" dirty="0"/>
              <a:t>A </a:t>
            </a:r>
            <a:r>
              <a:rPr lang="en-US" altLang="en-US" sz="2800" b="1" dirty="0"/>
              <a:t>list</a:t>
            </a:r>
            <a:r>
              <a:rPr lang="en-US" altLang="en-US" sz="2800" dirty="0"/>
              <a:t> comprehension </a:t>
            </a:r>
            <a:r>
              <a:rPr lang="en-US" altLang="en-US" sz="2800" i="1" dirty="0"/>
              <a:t>requires</a:t>
            </a:r>
            <a:r>
              <a:rPr lang="en-US" altLang="en-US" sz="2800" dirty="0"/>
              <a:t> the </a:t>
            </a:r>
            <a:r>
              <a:rPr lang="en-US" altLang="en-US" sz="2800" b="1" dirty="0"/>
              <a:t>for</a:t>
            </a:r>
            <a:r>
              <a:rPr lang="en-US" altLang="en-US" sz="2800" dirty="0"/>
              <a:t> loop</a:t>
            </a:r>
          </a:p>
          <a:p>
            <a:pPr lvl="1" eaLnBrk="1" hangingPunct="1"/>
            <a:r>
              <a:rPr lang="en-US" altLang="en-US" sz="2400" dirty="0"/>
              <a:t>A </a:t>
            </a:r>
            <a:r>
              <a:rPr lang="en-US" altLang="en-US" sz="2400" b="1" dirty="0"/>
              <a:t>list</a:t>
            </a:r>
            <a:r>
              <a:rPr lang="en-US" altLang="en-US" sz="2400" dirty="0"/>
              <a:t> created </a:t>
            </a:r>
            <a:r>
              <a:rPr lang="en-US" altLang="en-US" sz="2400" i="1" dirty="0"/>
              <a:t>not</a:t>
            </a:r>
            <a:r>
              <a:rPr lang="en-US" altLang="en-US" sz="2400" dirty="0"/>
              <a:t> using a </a:t>
            </a:r>
            <a:r>
              <a:rPr lang="en-US" altLang="en-US" sz="2400" b="1" dirty="0"/>
              <a:t>for</a:t>
            </a:r>
            <a:r>
              <a:rPr lang="en-US" altLang="en-US" sz="2400" dirty="0"/>
              <a:t> loop is </a:t>
            </a:r>
            <a:r>
              <a:rPr lang="en-US" altLang="en-US" sz="2400" i="1" dirty="0"/>
              <a:t>not</a:t>
            </a:r>
            <a:r>
              <a:rPr lang="en-US" altLang="en-US" sz="2400" dirty="0"/>
              <a:t> a comprehension</a:t>
            </a:r>
          </a:p>
          <a:p>
            <a:pPr marL="0" indent="0" eaLnBrk="1" hangingPunct="1">
              <a:spcBef>
                <a:spcPts val="0"/>
              </a:spcBef>
              <a:buNone/>
            </a:pPr>
            <a:endParaRPr lang="en-US" altLang="en-US" sz="1200" dirty="0">
              <a:latin typeface="Courier New" panose="02070309020205020404" pitchFamily="49" charset="0"/>
              <a:cs typeface="Courier New" panose="02070309020205020404" pitchFamily="49" charset="0"/>
            </a:endParaRPr>
          </a:p>
          <a:p>
            <a:pPr eaLnBrk="1" hangingPunct="1"/>
            <a:r>
              <a:rPr lang="en-US" altLang="en-US" sz="2800" dirty="0"/>
              <a:t>General form of a </a:t>
            </a:r>
            <a:r>
              <a:rPr lang="en-US" altLang="en-US" sz="2800" b="1" dirty="0"/>
              <a:t>list</a:t>
            </a:r>
            <a:r>
              <a:rPr lang="en-US" altLang="en-US" sz="2800" dirty="0"/>
              <a:t> comprehension:</a:t>
            </a:r>
          </a:p>
          <a:p>
            <a:pPr marL="0" indent="0" eaLnBrk="1" hangingPunct="1">
              <a:spcBef>
                <a:spcPts val="0"/>
              </a:spcBef>
              <a:buNone/>
            </a:pPr>
            <a:endParaRPr lang="en-US" altLang="en-US" sz="105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200" b="1" dirty="0">
                <a:latin typeface="Courier New" panose="02070309020205020404" pitchFamily="49" charset="0"/>
                <a:cs typeface="Courier New" panose="02070309020205020404" pitchFamily="49" charset="0"/>
              </a:rPr>
              <a:t>  [ </a:t>
            </a:r>
            <a:r>
              <a:rPr lang="en-US" altLang="en-US" sz="2200" i="1" dirty="0">
                <a:solidFill>
                  <a:srgbClr val="0070C0"/>
                </a:solidFill>
                <a:latin typeface="Courier New" panose="02070309020205020404" pitchFamily="49" charset="0"/>
                <a:cs typeface="Courier New" panose="02070309020205020404" pitchFamily="49" charset="0"/>
              </a:rPr>
              <a:t>expr</a:t>
            </a:r>
            <a:r>
              <a:rPr lang="en-US" altLang="en-US" sz="2200" b="1" dirty="0">
                <a:latin typeface="Courier New" panose="02070309020205020404" pitchFamily="49" charset="0"/>
                <a:cs typeface="Courier New" panose="02070309020205020404" pitchFamily="49" charset="0"/>
              </a:rPr>
              <a:t> </a:t>
            </a:r>
            <a:r>
              <a:rPr lang="en-US" altLang="en-US" sz="2200" b="1" dirty="0">
                <a:solidFill>
                  <a:srgbClr val="FF0000"/>
                </a:solidFill>
                <a:latin typeface="Courier New" panose="02070309020205020404" pitchFamily="49" charset="0"/>
                <a:cs typeface="Courier New" panose="02070309020205020404" pitchFamily="49" charset="0"/>
              </a:rPr>
              <a:t>for </a:t>
            </a:r>
            <a:r>
              <a:rPr lang="en-US" altLang="en-US" sz="2200" i="1" dirty="0">
                <a:solidFill>
                  <a:srgbClr val="FF0000"/>
                </a:solidFill>
                <a:latin typeface="Courier New" panose="02070309020205020404" pitchFamily="49" charset="0"/>
                <a:cs typeface="Courier New" panose="02070309020205020404" pitchFamily="49" charset="0"/>
              </a:rPr>
              <a:t>var(s)</a:t>
            </a:r>
            <a:r>
              <a:rPr lang="en-US" altLang="en-US" sz="2200" b="1" dirty="0">
                <a:solidFill>
                  <a:srgbClr val="FF0000"/>
                </a:solidFill>
                <a:latin typeface="Courier New" panose="02070309020205020404" pitchFamily="49" charset="0"/>
                <a:cs typeface="Courier New" panose="02070309020205020404" pitchFamily="49" charset="0"/>
              </a:rPr>
              <a:t> in </a:t>
            </a:r>
            <a:r>
              <a:rPr lang="en-US" altLang="en-US" sz="2200" i="1" dirty="0" err="1">
                <a:solidFill>
                  <a:srgbClr val="FF0000"/>
                </a:solidFill>
                <a:latin typeface="Courier New" panose="02070309020205020404" pitchFamily="49" charset="0"/>
                <a:cs typeface="Courier New" panose="02070309020205020404" pitchFamily="49" charset="0"/>
              </a:rPr>
              <a:t>iter</a:t>
            </a:r>
            <a:r>
              <a:rPr lang="en-US" altLang="en-US" sz="2200" i="1" dirty="0">
                <a:latin typeface="Courier New" panose="02070309020205020404" pitchFamily="49" charset="0"/>
                <a:cs typeface="Courier New" panose="02070309020205020404" pitchFamily="49" charset="0"/>
              </a:rPr>
              <a:t> </a:t>
            </a:r>
            <a:r>
              <a:rPr lang="en-US" altLang="en-US" sz="2200" dirty="0">
                <a:solidFill>
                  <a:srgbClr val="00B050"/>
                </a:solidFill>
                <a:latin typeface="Courier New" panose="02070309020205020404" pitchFamily="49" charset="0"/>
                <a:cs typeface="Courier New" panose="02070309020205020404" pitchFamily="49" charset="0"/>
              </a:rPr>
              <a:t>[</a:t>
            </a:r>
            <a:r>
              <a:rPr lang="en-US" altLang="en-US" sz="2200" i="1" dirty="0" err="1">
                <a:solidFill>
                  <a:srgbClr val="00B050"/>
                </a:solidFill>
                <a:latin typeface="Courier New" panose="02070309020205020404" pitchFamily="49" charset="0"/>
                <a:cs typeface="Courier New" panose="02070309020205020404" pitchFamily="49" charset="0"/>
              </a:rPr>
              <a:t>for_or_if</a:t>
            </a:r>
            <a:r>
              <a:rPr lang="en-US" altLang="en-US" sz="2200" i="1" dirty="0">
                <a:solidFill>
                  <a:srgbClr val="00B050"/>
                </a:solidFill>
                <a:latin typeface="Courier New" panose="02070309020205020404" pitchFamily="49" charset="0"/>
                <a:cs typeface="Courier New" panose="02070309020205020404" pitchFamily="49" charset="0"/>
              </a:rPr>
              <a:t> ...</a:t>
            </a:r>
            <a:r>
              <a:rPr lang="en-US" altLang="en-US" sz="2200" dirty="0">
                <a:solidFill>
                  <a:srgbClr val="00B050"/>
                </a:solidFill>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a:t>
            </a:r>
          </a:p>
          <a:p>
            <a:pPr marL="0" indent="0" eaLnBrk="1" hangingPunct="1">
              <a:spcBef>
                <a:spcPts val="0"/>
              </a:spcBef>
              <a:buNone/>
            </a:pPr>
            <a:endParaRPr lang="en-US" altLang="en-US" sz="600" b="1" dirty="0">
              <a:latin typeface="Courier New" panose="02070309020205020404" pitchFamily="49" charset="0"/>
              <a:cs typeface="Courier New" panose="02070309020205020404" pitchFamily="49" charset="0"/>
            </a:endParaRPr>
          </a:p>
          <a:p>
            <a:pPr lvl="1" eaLnBrk="1" hangingPunct="1"/>
            <a:r>
              <a:rPr lang="en-US" altLang="en-US" sz="2400" dirty="0"/>
              <a:t>The trailing </a:t>
            </a:r>
            <a:r>
              <a:rPr lang="en-US" altLang="en-US" sz="2400" i="1" dirty="0" err="1">
                <a:solidFill>
                  <a:srgbClr val="00B050"/>
                </a:solidFill>
                <a:latin typeface="Courier New" panose="02070309020205020404" pitchFamily="49" charset="0"/>
                <a:ea typeface="+mn-ea"/>
                <a:cs typeface="Courier New" panose="02070309020205020404" pitchFamily="49" charset="0"/>
              </a:rPr>
              <a:t>for_or_if</a:t>
            </a:r>
            <a:r>
              <a:rPr lang="en-US" altLang="en-US" sz="2400" i="1" dirty="0">
                <a:solidFill>
                  <a:srgbClr val="00B050"/>
                </a:solidFill>
                <a:latin typeface="Courier New" panose="02070309020205020404" pitchFamily="49" charset="0"/>
                <a:ea typeface="+mn-ea"/>
                <a:cs typeface="Courier New" panose="02070309020205020404" pitchFamily="49" charset="0"/>
              </a:rPr>
              <a:t> …</a:t>
            </a:r>
            <a:r>
              <a:rPr lang="en-US" altLang="en-US" sz="2400" dirty="0"/>
              <a:t> is an optional sequence of </a:t>
            </a:r>
            <a:r>
              <a:rPr lang="en-US" altLang="en-US" sz="2400" b="1" dirty="0"/>
              <a:t>for</a:t>
            </a:r>
            <a:r>
              <a:rPr lang="en-US" altLang="en-US" sz="2400" dirty="0"/>
              <a:t> loops and/or </a:t>
            </a:r>
            <a:r>
              <a:rPr lang="en-US" altLang="en-US" sz="2400" b="1" dirty="0"/>
              <a:t>if</a:t>
            </a:r>
            <a:r>
              <a:rPr lang="en-US" altLang="en-US" sz="2400" dirty="0"/>
              <a:t> decisions</a:t>
            </a:r>
          </a:p>
          <a:p>
            <a:pPr lvl="1" eaLnBrk="1" hangingPunct="1"/>
            <a:r>
              <a:rPr lang="en-US" altLang="en-US" sz="2400" i="1" dirty="0">
                <a:solidFill>
                  <a:srgbClr val="0070C0"/>
                </a:solidFill>
                <a:latin typeface="Courier New" panose="02070309020205020404" pitchFamily="49" charset="0"/>
                <a:ea typeface="+mn-ea"/>
                <a:cs typeface="Courier New" panose="02070309020205020404" pitchFamily="49" charset="0"/>
              </a:rPr>
              <a:t>expr</a:t>
            </a:r>
            <a:r>
              <a:rPr lang="en-US" altLang="en-US" sz="2400" dirty="0"/>
              <a:t> may use any </a:t>
            </a:r>
            <a:r>
              <a:rPr lang="en-US" altLang="en-US" sz="2400" i="1" dirty="0">
                <a:solidFill>
                  <a:srgbClr val="FF0000"/>
                </a:solidFill>
                <a:latin typeface="Courier New" panose="02070309020205020404" pitchFamily="49" charset="0"/>
                <a:ea typeface="+mn-ea"/>
                <a:cs typeface="Courier New" panose="02070309020205020404" pitchFamily="49" charset="0"/>
              </a:rPr>
              <a:t>var(s)</a:t>
            </a:r>
            <a:r>
              <a:rPr lang="en-US" altLang="en-US" sz="2400" dirty="0"/>
              <a:t> from the </a:t>
            </a:r>
            <a:r>
              <a:rPr lang="en-US" altLang="en-US" sz="2400" b="1" dirty="0"/>
              <a:t>for</a:t>
            </a:r>
            <a:r>
              <a:rPr lang="en-US" altLang="en-US" sz="2400" dirty="0"/>
              <a:t> loop(s)</a:t>
            </a:r>
          </a:p>
          <a:p>
            <a:pPr marL="0" indent="0" eaLnBrk="1" hangingPunct="1">
              <a:spcBef>
                <a:spcPts val="0"/>
              </a:spcBef>
              <a:buNone/>
            </a:pPr>
            <a:endParaRPr lang="en-US" altLang="en-US" sz="2200" b="1" dirty="0">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5F8B635B-D8D9-424D-8529-9009739B66AD}"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14</a:t>
            </a:fld>
            <a:endParaRPr lang="en-US"/>
          </a:p>
        </p:txBody>
      </p:sp>
    </p:spTree>
    <p:extLst>
      <p:ext uri="{BB962C8B-B14F-4D97-AF65-F5344CB8AC3E}">
        <p14:creationId xmlns:p14="http://schemas.microsoft.com/office/powerpoint/2010/main" val="3113257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b="1" dirty="0"/>
              <a:t>list</a:t>
            </a:r>
            <a:r>
              <a:rPr lang="en-US" altLang="en-US" dirty="0"/>
              <a:t> Comprehension Examples</a:t>
            </a:r>
          </a:p>
        </p:txBody>
      </p:sp>
      <p:sp>
        <p:nvSpPr>
          <p:cNvPr id="24579" name="Rectangle 3"/>
          <p:cNvSpPr>
            <a:spLocks noGrp="1" noChangeArrowheads="1"/>
          </p:cNvSpPr>
          <p:nvPr>
            <p:ph type="body" idx="1"/>
          </p:nvPr>
        </p:nvSpPr>
        <p:spPr/>
        <p:txBody>
          <a:bodyPr/>
          <a:lstStyle/>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a:t>
            </a:r>
            <a:r>
              <a:rPr lang="en-US" altLang="en-US" sz="2000" b="1" dirty="0">
                <a:solidFill>
                  <a:srgbClr val="0070C0"/>
                </a:solidFill>
                <a:latin typeface="Courier New" panose="02070309020205020404" pitchFamily="49" charset="0"/>
                <a:cs typeface="Courier New" panose="02070309020205020404" pitchFamily="49" charset="0"/>
              </a:rPr>
              <a:t>7</a:t>
            </a:r>
            <a:r>
              <a:rPr lang="en-US" altLang="en-US" sz="2000" b="1" dirty="0">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for </a:t>
            </a:r>
            <a:r>
              <a:rPr lang="en-US" altLang="en-US" sz="2000" b="1" dirty="0" err="1">
                <a:solidFill>
                  <a:srgbClr val="FF0000"/>
                </a:solidFill>
                <a:latin typeface="Courier New" panose="02070309020205020404" pitchFamily="49" charset="0"/>
                <a:cs typeface="Courier New" panose="02070309020205020404" pitchFamily="49" charset="0"/>
              </a:rPr>
              <a:t>i</a:t>
            </a:r>
            <a:r>
              <a:rPr lang="en-US" altLang="en-US" sz="2000" b="1" dirty="0">
                <a:solidFill>
                  <a:srgbClr val="FF0000"/>
                </a:solidFill>
                <a:latin typeface="Courier New" panose="02070309020205020404" pitchFamily="49" charset="0"/>
                <a:cs typeface="Courier New" panose="02070309020205020404" pitchFamily="49" charset="0"/>
              </a:rPr>
              <a:t> in range(5)</a:t>
            </a:r>
            <a:r>
              <a:rPr lang="en-US" altLang="en-US" sz="2000" b="1" dirty="0">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[7, 7, 7, 7, 7]</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a:t>
            </a:r>
            <a:r>
              <a:rPr lang="en-US" altLang="en-US" sz="2000" b="1" dirty="0">
                <a:solidFill>
                  <a:srgbClr val="0070C0"/>
                </a:solidFill>
                <a:latin typeface="Courier New" panose="02070309020205020404" pitchFamily="49" charset="0"/>
                <a:cs typeface="Courier New" panose="02070309020205020404" pitchFamily="49" charset="0"/>
              </a:rPr>
              <a:t>n &lt; 2</a:t>
            </a:r>
            <a:r>
              <a:rPr lang="en-US" altLang="en-US" sz="2000" b="1" dirty="0">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for n in range(5)</a:t>
            </a:r>
            <a:r>
              <a:rPr lang="en-US" altLang="en-US" sz="2000" b="1" dirty="0">
                <a:latin typeface="Courier New" panose="02070309020205020404" pitchFamily="49" charset="0"/>
                <a:cs typeface="Courier New" panose="02070309020205020404" pitchFamily="49" charset="0"/>
              </a:rPr>
              <a:t>]</a:t>
            </a:r>
          </a:p>
          <a:p>
            <a:pPr marL="0" indent="0" eaLnBrk="1" hangingPunct="1">
              <a:spcBef>
                <a:spcPts val="0"/>
              </a:spcBef>
              <a:buNone/>
            </a:pPr>
            <a:r>
              <a:rPr lang="da-DK" altLang="en-US" sz="2000" dirty="0">
                <a:latin typeface="Courier New" panose="02070309020205020404" pitchFamily="49" charset="0"/>
                <a:cs typeface="Courier New" panose="02070309020205020404" pitchFamily="49" charset="0"/>
              </a:rPr>
              <a:t>[True, True, False, False, False]</a:t>
            </a:r>
            <a:endParaRPr lang="da-DK" altLang="en-US" sz="2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a:t>
            </a:r>
            <a:r>
              <a:rPr lang="en-US" altLang="en-US" sz="2000" b="1" dirty="0">
                <a:solidFill>
                  <a:srgbClr val="0070C0"/>
                </a:solidFill>
                <a:latin typeface="Courier New" panose="02070309020205020404" pitchFamily="49" charset="0"/>
                <a:cs typeface="Courier New" panose="02070309020205020404" pitchFamily="49" charset="0"/>
              </a:rPr>
              <a:t>c</a:t>
            </a:r>
            <a:r>
              <a:rPr lang="en-US" altLang="en-US" sz="2000" b="1" dirty="0">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for c in 'hello'</a:t>
            </a:r>
            <a:r>
              <a:rPr lang="en-US" altLang="en-US" sz="2000" b="1" dirty="0">
                <a:latin typeface="Courier New" panose="02070309020205020404" pitchFamily="49" charset="0"/>
                <a:cs typeface="Courier New" panose="02070309020205020404" pitchFamily="49" charset="0"/>
              </a:rPr>
              <a:t> </a:t>
            </a:r>
            <a:r>
              <a:rPr lang="en-US" altLang="en-US" sz="2000" b="1" dirty="0">
                <a:solidFill>
                  <a:srgbClr val="00B050"/>
                </a:solidFill>
                <a:latin typeface="Courier New" panose="02070309020205020404" pitchFamily="49" charset="0"/>
                <a:cs typeface="Courier New" panose="02070309020205020404" pitchFamily="49" charset="0"/>
              </a:rPr>
              <a:t>if c != 'l'</a:t>
            </a:r>
            <a:r>
              <a:rPr lang="en-US" altLang="en-US" sz="2000" b="1" dirty="0">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['h', 'e', 'o']</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a:t>
            </a:r>
            <a:r>
              <a:rPr lang="en-US" altLang="en-US" sz="2000" b="1" dirty="0">
                <a:solidFill>
                  <a:srgbClr val="0070C0"/>
                </a:solidFill>
                <a:latin typeface="Courier New" panose="02070309020205020404" pitchFamily="49" charset="0"/>
                <a:cs typeface="Courier New" panose="02070309020205020404" pitchFamily="49" charset="0"/>
              </a:rPr>
              <a:t>k / 2</a:t>
            </a:r>
            <a:r>
              <a:rPr lang="en-US" altLang="en-US" sz="2000" b="1" dirty="0">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for j in range(5)</a:t>
            </a:r>
            <a:r>
              <a:rPr lang="en-US" altLang="en-US" sz="2000" b="1" dirty="0">
                <a:latin typeface="Courier New" panose="02070309020205020404" pitchFamily="49" charset="0"/>
                <a:cs typeface="Courier New" panose="02070309020205020404" pitchFamily="49" charset="0"/>
              </a:rPr>
              <a:t> </a:t>
            </a:r>
            <a:r>
              <a:rPr lang="en-US" altLang="en-US" sz="2000" b="1" dirty="0">
                <a:solidFill>
                  <a:srgbClr val="00B050"/>
                </a:solidFill>
                <a:latin typeface="Courier New" panose="02070309020205020404" pitchFamily="49" charset="0"/>
                <a:cs typeface="Courier New" panose="02070309020205020404" pitchFamily="49" charset="0"/>
              </a:rPr>
              <a:t>for k in range(j)</a:t>
            </a:r>
            <a:r>
              <a:rPr lang="en-US" altLang="en-US" sz="2000" b="1" dirty="0">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1900" dirty="0">
                <a:latin typeface="Courier New" panose="02070309020205020404" pitchFamily="49" charset="0"/>
                <a:cs typeface="Courier New" panose="02070309020205020404" pitchFamily="49" charset="0"/>
              </a:rPr>
              <a:t>[0.0, 0.0, 0.5, 0.0, 0.5, 1.0, 0.0, 0.5, 1.0, 1.5]</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a:t>
            </a:r>
          </a:p>
          <a:p>
            <a:pPr marL="0" indent="0" eaLnBrk="1" hangingPunct="1">
              <a:spcBef>
                <a:spcPts val="0"/>
              </a:spcBef>
              <a:buNone/>
            </a:pPr>
            <a:endParaRPr lang="en-US" altLang="en-US" sz="2000" dirty="0">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5F8B635B-D8D9-424D-8529-9009739B66AD}"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15</a:t>
            </a:fld>
            <a:endParaRPr lang="en-US"/>
          </a:p>
        </p:txBody>
      </p:sp>
    </p:spTree>
    <p:extLst>
      <p:ext uri="{BB962C8B-B14F-4D97-AF65-F5344CB8AC3E}">
        <p14:creationId xmlns:p14="http://schemas.microsoft.com/office/powerpoint/2010/main" val="1444744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A </a:t>
            </a:r>
            <a:r>
              <a:rPr lang="en-US" altLang="en-US" b="1" dirty="0"/>
              <a:t>list</a:t>
            </a:r>
            <a:r>
              <a:rPr lang="en-US" altLang="en-US" dirty="0"/>
              <a:t> of </a:t>
            </a:r>
            <a:r>
              <a:rPr lang="en-US" altLang="en-US" b="1" dirty="0"/>
              <a:t>list</a:t>
            </a:r>
            <a:r>
              <a:rPr lang="en-US" altLang="en-US" dirty="0"/>
              <a:t>s</a:t>
            </a:r>
          </a:p>
        </p:txBody>
      </p:sp>
      <p:sp>
        <p:nvSpPr>
          <p:cNvPr id="24579" name="Rectangle 3"/>
          <p:cNvSpPr>
            <a:spLocks noGrp="1" noChangeArrowheads="1"/>
          </p:cNvSpPr>
          <p:nvPr>
            <p:ph type="body" idx="1"/>
          </p:nvPr>
        </p:nvSpPr>
        <p:spPr/>
        <p:txBody>
          <a:bodyPr/>
          <a:lstStyle/>
          <a:p>
            <a:pPr eaLnBrk="1" hangingPunct="1"/>
            <a:r>
              <a:rPr lang="en-US" altLang="en-US" sz="2800" dirty="0"/>
              <a:t>The </a:t>
            </a:r>
            <a:r>
              <a:rPr lang="en-US" altLang="en-US" sz="2800" i="1" dirty="0">
                <a:solidFill>
                  <a:srgbClr val="0070C0"/>
                </a:solidFill>
                <a:latin typeface="Courier New" panose="02070309020205020404" pitchFamily="49" charset="0"/>
                <a:cs typeface="Courier New" panose="02070309020205020404" pitchFamily="49" charset="0"/>
              </a:rPr>
              <a:t>expr</a:t>
            </a:r>
            <a:r>
              <a:rPr lang="en-US" altLang="en-US" sz="2800" dirty="0"/>
              <a:t> can be any valid expression</a:t>
            </a:r>
            <a:endParaRPr lang="en-US" altLang="en-US" sz="2800" b="1" dirty="0"/>
          </a:p>
          <a:p>
            <a:pPr lvl="1" eaLnBrk="1" hangingPunct="1">
              <a:spcBef>
                <a:spcPts val="0"/>
              </a:spcBef>
            </a:pPr>
            <a:r>
              <a:rPr lang="en-US" altLang="en-US" sz="2400" dirty="0"/>
              <a:t>Such as a </a:t>
            </a:r>
            <a:r>
              <a:rPr lang="en-US" altLang="en-US" sz="2400" b="1" dirty="0"/>
              <a:t>list</a:t>
            </a:r>
            <a:r>
              <a:rPr lang="en-US" altLang="en-US" sz="2400" dirty="0"/>
              <a:t> comprehension!</a:t>
            </a:r>
          </a:p>
          <a:p>
            <a:pPr lvl="1" eaLnBrk="1" hangingPunct="1">
              <a:spcBef>
                <a:spcPts val="0"/>
              </a:spcBef>
            </a:pPr>
            <a:r>
              <a:rPr lang="en-US" altLang="en-US" sz="2400" dirty="0"/>
              <a:t>Create a </a:t>
            </a:r>
            <a:r>
              <a:rPr lang="en-US" altLang="en-US" sz="2400" b="1" dirty="0"/>
              <a:t>list</a:t>
            </a:r>
            <a:r>
              <a:rPr lang="en-US" altLang="en-US" sz="2400" dirty="0"/>
              <a:t> of </a:t>
            </a:r>
            <a:r>
              <a:rPr lang="en-US" altLang="en-US" sz="2400" b="1" dirty="0"/>
              <a:t>list</a:t>
            </a:r>
            <a:r>
              <a:rPr lang="en-US" altLang="en-US" sz="2400" dirty="0"/>
              <a:t>s, a </a:t>
            </a:r>
            <a:r>
              <a:rPr lang="en-US" altLang="en-US" sz="2400" b="1" dirty="0"/>
              <a:t>list</a:t>
            </a:r>
            <a:r>
              <a:rPr lang="en-US" altLang="en-US" sz="2400" dirty="0"/>
              <a:t> of </a:t>
            </a:r>
            <a:r>
              <a:rPr lang="en-US" altLang="en-US" sz="2400" b="1" dirty="0"/>
              <a:t>list</a:t>
            </a:r>
            <a:r>
              <a:rPr lang="en-US" altLang="en-US" sz="2400" dirty="0"/>
              <a:t>s of </a:t>
            </a:r>
            <a:r>
              <a:rPr lang="en-US" altLang="en-US" sz="2400" b="1" dirty="0"/>
              <a:t>list</a:t>
            </a:r>
            <a:r>
              <a:rPr lang="en-US" altLang="en-US" sz="2400" dirty="0"/>
              <a:t>s,  …</a:t>
            </a:r>
          </a:p>
          <a:p>
            <a:pPr marL="0" indent="0" eaLnBrk="1" hangingPunct="1">
              <a:spcBef>
                <a:spcPts val="0"/>
              </a:spcBef>
              <a:buNone/>
            </a:pPr>
            <a:endParaRPr lang="en-US" altLang="en-US" sz="1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vv1 = [</a:t>
            </a:r>
            <a:r>
              <a:rPr lang="en-US" altLang="en-US" sz="2000" b="1" dirty="0">
                <a:solidFill>
                  <a:srgbClr val="0070C0"/>
                </a:solidFill>
                <a:latin typeface="Courier New" panose="02070309020205020404" pitchFamily="49" charset="0"/>
                <a:cs typeface="Courier New" panose="02070309020205020404" pitchFamily="49" charset="0"/>
              </a:rPr>
              <a:t>[</a:t>
            </a:r>
            <a:r>
              <a:rPr lang="en-US" altLang="en-US" sz="2000" b="1" dirty="0" err="1">
                <a:solidFill>
                  <a:srgbClr val="0070C0"/>
                </a:solidFill>
                <a:latin typeface="Courier New" panose="02070309020205020404" pitchFamily="49" charset="0"/>
                <a:cs typeface="Courier New" panose="02070309020205020404" pitchFamily="49" charset="0"/>
              </a:rPr>
              <a:t>i</a:t>
            </a:r>
            <a:r>
              <a:rPr lang="en-US" altLang="en-US" sz="2000" b="1" dirty="0">
                <a:solidFill>
                  <a:srgbClr val="0070C0"/>
                </a:solidFill>
                <a:latin typeface="Courier New" panose="02070309020205020404" pitchFamily="49" charset="0"/>
                <a:cs typeface="Courier New" panose="02070309020205020404" pitchFamily="49" charset="0"/>
              </a:rPr>
              <a:t> + j for </a:t>
            </a:r>
            <a:r>
              <a:rPr lang="en-US" altLang="en-US" sz="2000" b="1" dirty="0" err="1">
                <a:solidFill>
                  <a:srgbClr val="0070C0"/>
                </a:solidFill>
                <a:latin typeface="Courier New" panose="02070309020205020404" pitchFamily="49" charset="0"/>
                <a:cs typeface="Courier New" panose="02070309020205020404" pitchFamily="49" charset="0"/>
              </a:rPr>
              <a:t>i</a:t>
            </a:r>
            <a:r>
              <a:rPr lang="en-US" altLang="en-US" sz="2000" b="1" dirty="0">
                <a:solidFill>
                  <a:srgbClr val="0070C0"/>
                </a:solidFill>
                <a:latin typeface="Courier New" panose="02070309020205020404" pitchFamily="49" charset="0"/>
                <a:cs typeface="Courier New" panose="02070309020205020404" pitchFamily="49" charset="0"/>
              </a:rPr>
              <a:t> in range(4)]</a:t>
            </a:r>
            <a:endParaRPr lang="en-US" altLang="en-US" sz="2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                          for j in range(4)</a:t>
            </a:r>
            <a:r>
              <a:rPr lang="en-US" altLang="en-US" sz="2000" b="1" dirty="0">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vv1</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[[0, 1, 2, 3], [1, 2, 3, 4], [2, 3, 4, 5],</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 [3, 4, 5, 6]]</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a:t>
            </a:r>
          </a:p>
        </p:txBody>
      </p:sp>
      <p:sp>
        <p:nvSpPr>
          <p:cNvPr id="2" name="Date Placeholder 1"/>
          <p:cNvSpPr>
            <a:spLocks noGrp="1"/>
          </p:cNvSpPr>
          <p:nvPr>
            <p:ph type="dt" sz="half" idx="10"/>
          </p:nvPr>
        </p:nvSpPr>
        <p:spPr/>
        <p:txBody>
          <a:bodyPr/>
          <a:lstStyle/>
          <a:p>
            <a:pPr>
              <a:defRPr/>
            </a:pPr>
            <a:fld id="{5F8B635B-D8D9-424D-8529-9009739B66AD}"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16</a:t>
            </a:fld>
            <a:endParaRPr lang="en-US"/>
          </a:p>
        </p:txBody>
      </p:sp>
    </p:spTree>
    <p:extLst>
      <p:ext uri="{BB962C8B-B14F-4D97-AF65-F5344CB8AC3E}">
        <p14:creationId xmlns:p14="http://schemas.microsoft.com/office/powerpoint/2010/main" val="4140899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A </a:t>
            </a:r>
            <a:r>
              <a:rPr lang="en-US" altLang="en-US" b="1" dirty="0"/>
              <a:t>list</a:t>
            </a:r>
            <a:r>
              <a:rPr lang="en-US" altLang="en-US" dirty="0"/>
              <a:t> of </a:t>
            </a:r>
            <a:r>
              <a:rPr lang="en-US" altLang="en-US" b="1" dirty="0"/>
              <a:t>tuple</a:t>
            </a:r>
            <a:r>
              <a:rPr lang="en-US" altLang="en-US" dirty="0"/>
              <a:t>s</a:t>
            </a:r>
          </a:p>
        </p:txBody>
      </p:sp>
      <p:sp>
        <p:nvSpPr>
          <p:cNvPr id="24579" name="Rectangle 3"/>
          <p:cNvSpPr>
            <a:spLocks noGrp="1" noChangeArrowheads="1"/>
          </p:cNvSpPr>
          <p:nvPr>
            <p:ph type="body" idx="1"/>
          </p:nvPr>
        </p:nvSpPr>
        <p:spPr/>
        <p:txBody>
          <a:bodyPr/>
          <a:lstStyle/>
          <a:p>
            <a:pPr eaLnBrk="1" hangingPunct="1"/>
            <a:r>
              <a:rPr lang="en-US" altLang="en-US" sz="2800" dirty="0"/>
              <a:t>The </a:t>
            </a:r>
            <a:r>
              <a:rPr lang="en-US" altLang="en-US" sz="2800" i="1" dirty="0">
                <a:solidFill>
                  <a:srgbClr val="0070C0"/>
                </a:solidFill>
                <a:latin typeface="Courier New" panose="02070309020205020404" pitchFamily="49" charset="0"/>
                <a:cs typeface="Courier New" panose="02070309020205020404" pitchFamily="49" charset="0"/>
              </a:rPr>
              <a:t>expr</a:t>
            </a:r>
            <a:r>
              <a:rPr lang="en-US" altLang="en-US" sz="2800" dirty="0"/>
              <a:t> can create a </a:t>
            </a:r>
            <a:r>
              <a:rPr lang="en-US" altLang="en-US" sz="2800" b="1" dirty="0"/>
              <a:t>tuple</a:t>
            </a:r>
            <a:r>
              <a:rPr lang="en-US" altLang="en-US" sz="2800" dirty="0"/>
              <a:t>, </a:t>
            </a:r>
            <a:r>
              <a:rPr lang="en-US" altLang="en-US" sz="2800" b="1" dirty="0"/>
              <a:t>set</a:t>
            </a:r>
            <a:r>
              <a:rPr lang="en-US" altLang="en-US" sz="2800" dirty="0"/>
              <a:t>, </a:t>
            </a:r>
            <a:r>
              <a:rPr lang="en-US" altLang="en-US" sz="2800" b="1" dirty="0" err="1"/>
              <a:t>dict</a:t>
            </a:r>
            <a:r>
              <a:rPr lang="en-US" altLang="en-US" sz="2800" dirty="0"/>
              <a:t>, …</a:t>
            </a:r>
            <a:endParaRPr lang="en-US" altLang="en-US" sz="2800" b="1" dirty="0"/>
          </a:p>
          <a:p>
            <a:pPr marL="0" indent="0" eaLnBrk="1" hangingPunct="1">
              <a:spcBef>
                <a:spcPts val="0"/>
              </a:spcBef>
              <a:buNone/>
            </a:pPr>
            <a:endParaRPr lang="en-US" altLang="en-US" sz="1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vt1 = [</a:t>
            </a:r>
            <a:r>
              <a:rPr lang="en-US" altLang="en-US" sz="2000" b="1" dirty="0">
                <a:solidFill>
                  <a:srgbClr val="0070C0"/>
                </a:solidFill>
                <a:latin typeface="Courier New" panose="02070309020205020404" pitchFamily="49" charset="0"/>
                <a:cs typeface="Courier New" panose="02070309020205020404" pitchFamily="49" charset="0"/>
              </a:rPr>
              <a:t>(j, j**2, j**3, j**4)</a:t>
            </a:r>
            <a:endParaRPr lang="en-US" altLang="en-US" sz="2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                          for j in range(4)</a:t>
            </a:r>
            <a:r>
              <a:rPr lang="en-US" altLang="en-US" sz="2000" b="1" dirty="0">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vt1</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[(0, 0, 0, 0), (1, 1, 1, 1), (2, 4, 8, 16),</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 (3, 9, 27, 81)]</a:t>
            </a:r>
          </a:p>
          <a:p>
            <a:pPr marL="0" indent="0" eaLnBrk="1" hangingPunct="1">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 vt1[3][2]</a:t>
            </a:r>
          </a:p>
          <a:p>
            <a:pPr marL="0" indent="0" eaLnBrk="1" hangingPunct="1">
              <a:spcBef>
                <a:spcPts val="0"/>
              </a:spcBef>
              <a:buNone/>
            </a:pPr>
            <a:r>
              <a:rPr lang="en-US" altLang="en-US" sz="2000" dirty="0">
                <a:solidFill>
                  <a:srgbClr val="00B050"/>
                </a:solidFill>
                <a:latin typeface="Courier New" panose="02070309020205020404" pitchFamily="49" charset="0"/>
                <a:cs typeface="Courier New" panose="02070309020205020404" pitchFamily="49" charset="0"/>
              </a:rPr>
              <a:t>27</a:t>
            </a:r>
          </a:p>
          <a:p>
            <a:pPr marL="0" indent="0" eaLnBrk="1" hangingPunct="1">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a:t>
            </a:r>
          </a:p>
        </p:txBody>
      </p:sp>
      <p:sp>
        <p:nvSpPr>
          <p:cNvPr id="2" name="Date Placeholder 1"/>
          <p:cNvSpPr>
            <a:spLocks noGrp="1"/>
          </p:cNvSpPr>
          <p:nvPr>
            <p:ph type="dt" sz="half" idx="10"/>
          </p:nvPr>
        </p:nvSpPr>
        <p:spPr/>
        <p:txBody>
          <a:bodyPr/>
          <a:lstStyle/>
          <a:p>
            <a:pPr>
              <a:defRPr/>
            </a:pPr>
            <a:fld id="{5F8B635B-D8D9-424D-8529-9009739B66AD}"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17</a:t>
            </a:fld>
            <a:endParaRPr lang="en-US"/>
          </a:p>
        </p:txBody>
      </p:sp>
    </p:spTree>
    <p:extLst>
      <p:ext uri="{BB962C8B-B14F-4D97-AF65-F5344CB8AC3E}">
        <p14:creationId xmlns:p14="http://schemas.microsoft.com/office/powerpoint/2010/main" val="349354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b="1" dirty="0"/>
              <a:t>set</a:t>
            </a:r>
            <a:r>
              <a:rPr lang="en-US" altLang="en-US" dirty="0"/>
              <a:t> Comprehensions</a:t>
            </a:r>
          </a:p>
        </p:txBody>
      </p:sp>
      <p:sp>
        <p:nvSpPr>
          <p:cNvPr id="24579" name="Rectangle 3"/>
          <p:cNvSpPr>
            <a:spLocks noGrp="1" noChangeArrowheads="1"/>
          </p:cNvSpPr>
          <p:nvPr>
            <p:ph type="body" idx="1"/>
          </p:nvPr>
        </p:nvSpPr>
        <p:spPr/>
        <p:txBody>
          <a:bodyPr/>
          <a:lstStyle/>
          <a:p>
            <a:pPr eaLnBrk="1" hangingPunct="1"/>
            <a:r>
              <a:rPr lang="en-US" altLang="en-US" sz="2800" dirty="0"/>
              <a:t>A </a:t>
            </a:r>
            <a:r>
              <a:rPr lang="en-US" altLang="en-US" sz="2800" b="1" dirty="0"/>
              <a:t>set</a:t>
            </a:r>
            <a:r>
              <a:rPr lang="en-US" altLang="en-US" sz="2800" dirty="0"/>
              <a:t> comprehension is exactly like a </a:t>
            </a:r>
            <a:r>
              <a:rPr lang="en-US" altLang="en-US" sz="2800" b="1" dirty="0"/>
              <a:t>list</a:t>
            </a:r>
            <a:r>
              <a:rPr lang="en-US" altLang="en-US" sz="2800" dirty="0"/>
              <a:t> comprehension, </a:t>
            </a:r>
            <a:r>
              <a:rPr lang="en-US" altLang="en-US" sz="2800" i="1" dirty="0"/>
              <a:t>except</a:t>
            </a:r>
          </a:p>
          <a:p>
            <a:pPr lvl="1" eaLnBrk="1" hangingPunct="1"/>
            <a:r>
              <a:rPr lang="en-US" altLang="en-US" sz="2400" dirty="0"/>
              <a:t>Enclose in </a:t>
            </a:r>
            <a:r>
              <a:rPr lang="en-US" altLang="en-US" sz="2400" b="1" dirty="0"/>
              <a:t>{}</a:t>
            </a:r>
            <a:r>
              <a:rPr lang="en-US" altLang="en-US" sz="2400" dirty="0"/>
              <a:t> rather than </a:t>
            </a:r>
            <a:r>
              <a:rPr lang="en-US" altLang="en-US" sz="2400" b="1" dirty="0"/>
              <a:t>[]</a:t>
            </a:r>
          </a:p>
          <a:p>
            <a:pPr lvl="1" eaLnBrk="1" hangingPunct="1"/>
            <a:r>
              <a:rPr lang="en-US" altLang="en-US" sz="2400" b="1" dirty="0"/>
              <a:t>set</a:t>
            </a:r>
            <a:r>
              <a:rPr lang="en-US" altLang="en-US" sz="2400" dirty="0"/>
              <a:t> elements must be </a:t>
            </a:r>
            <a:r>
              <a:rPr lang="en-US" altLang="en-US" sz="2400" dirty="0" err="1"/>
              <a:t>hashable</a:t>
            </a:r>
            <a:endParaRPr lang="en-US" altLang="en-US" sz="2400" dirty="0"/>
          </a:p>
          <a:p>
            <a:pPr marL="0" indent="0" eaLnBrk="1" hangingPunct="1">
              <a:spcBef>
                <a:spcPts val="0"/>
              </a:spcBef>
              <a:buNone/>
            </a:pPr>
            <a:endParaRPr lang="en-US" altLang="en-US" sz="1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s1 = {</a:t>
            </a:r>
            <a:r>
              <a:rPr lang="en-US" altLang="en-US" sz="2000" b="1" dirty="0">
                <a:solidFill>
                  <a:srgbClr val="0070C0"/>
                </a:solidFill>
                <a:latin typeface="Courier New" panose="02070309020205020404" pitchFamily="49" charset="0"/>
                <a:cs typeface="Courier New" panose="02070309020205020404" pitchFamily="49" charset="0"/>
              </a:rPr>
              <a:t>c</a:t>
            </a:r>
            <a:r>
              <a:rPr lang="en-US" altLang="en-US" sz="2000" b="1" dirty="0">
                <a:solidFill>
                  <a:srgbClr val="FF0000"/>
                </a:solidFill>
                <a:latin typeface="Courier New" panose="02070309020205020404" pitchFamily="49" charset="0"/>
                <a:cs typeface="Courier New" panose="02070309020205020404" pitchFamily="49" charset="0"/>
              </a:rPr>
              <a:t> for c in 'hello, world'</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                     </a:t>
            </a:r>
            <a:r>
              <a:rPr lang="en-US" altLang="en-US" sz="2000" b="1" dirty="0">
                <a:solidFill>
                  <a:srgbClr val="00B050"/>
                </a:solidFill>
                <a:latin typeface="Courier New" panose="02070309020205020404" pitchFamily="49" charset="0"/>
                <a:cs typeface="Courier New" panose="02070309020205020404" pitchFamily="49" charset="0"/>
              </a:rPr>
              <a:t>if c not in '</a:t>
            </a:r>
            <a:r>
              <a:rPr lang="en-US" altLang="en-US" sz="2000" b="1" dirty="0" err="1">
                <a:solidFill>
                  <a:srgbClr val="00B050"/>
                </a:solidFill>
                <a:latin typeface="Courier New" panose="02070309020205020404" pitchFamily="49" charset="0"/>
                <a:cs typeface="Courier New" panose="02070309020205020404" pitchFamily="49" charset="0"/>
              </a:rPr>
              <a:t>aeiou</a:t>
            </a:r>
            <a:r>
              <a:rPr lang="en-US" altLang="en-US" sz="2000" b="1" dirty="0">
                <a:solidFill>
                  <a:srgbClr val="00B050"/>
                </a:solidFill>
                <a:latin typeface="Courier New" panose="02070309020205020404" pitchFamily="49" charset="0"/>
                <a:cs typeface="Courier New" panose="02070309020205020404" pitchFamily="49" charset="0"/>
              </a:rPr>
              <a:t>'</a:t>
            </a:r>
            <a:r>
              <a:rPr lang="en-US" altLang="en-US" sz="2000" b="1" dirty="0">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s1</a:t>
            </a:r>
          </a:p>
          <a:p>
            <a:pPr marL="0" indent="0" eaLnBrk="1" hangingPunct="1">
              <a:spcBef>
                <a:spcPts val="0"/>
              </a:spcBef>
              <a:buNone/>
            </a:pPr>
            <a:r>
              <a:rPr lang="it-IT" altLang="en-US" sz="2000" dirty="0">
                <a:latin typeface="Courier New" panose="02070309020205020404" pitchFamily="49" charset="0"/>
                <a:cs typeface="Courier New" panose="02070309020205020404" pitchFamily="49" charset="0"/>
              </a:rPr>
              <a:t>{'h', ',', 'r', 'l', 'w', 'd', ' '}  # my system</a:t>
            </a:r>
          </a:p>
          <a:p>
            <a:pPr marL="0" indent="0" eaLnBrk="1" hangingPunct="1">
              <a:spcBef>
                <a:spcPts val="0"/>
              </a:spcBef>
              <a:buNone/>
            </a:pPr>
            <a:r>
              <a:rPr lang="it-IT" altLang="en-US" sz="2000" b="1" dirty="0">
                <a:latin typeface="Courier New" panose="02070309020205020404" pitchFamily="49" charset="0"/>
                <a:cs typeface="Courier New" panose="02070309020205020404" pitchFamily="49" charset="0"/>
              </a:rPr>
              <a:t>&gt;&gt;&gt; s2 = {</a:t>
            </a:r>
            <a:r>
              <a:rPr lang="it-IT" altLang="en-US" sz="2000" b="1" dirty="0">
                <a:solidFill>
                  <a:srgbClr val="0070C0"/>
                </a:solidFill>
                <a:latin typeface="Courier New" panose="02070309020205020404" pitchFamily="49" charset="0"/>
                <a:cs typeface="Courier New" panose="02070309020205020404" pitchFamily="49" charset="0"/>
              </a:rPr>
              <a:t>[i, i/2]</a:t>
            </a:r>
            <a:r>
              <a:rPr lang="it-IT" altLang="en-US" sz="2000" b="1" dirty="0">
                <a:latin typeface="Courier New" panose="02070309020205020404" pitchFamily="49" charset="0"/>
                <a:cs typeface="Courier New" panose="02070309020205020404" pitchFamily="49" charset="0"/>
              </a:rPr>
              <a:t> </a:t>
            </a:r>
            <a:r>
              <a:rPr lang="it-IT" altLang="en-US" sz="2000" b="1" dirty="0">
                <a:solidFill>
                  <a:srgbClr val="FF0000"/>
                </a:solidFill>
                <a:latin typeface="Courier New" panose="02070309020205020404" pitchFamily="49" charset="0"/>
                <a:cs typeface="Courier New" panose="02070309020205020404" pitchFamily="49" charset="0"/>
              </a:rPr>
              <a:t>for i in range(5)</a:t>
            </a:r>
            <a:r>
              <a:rPr lang="it-IT" altLang="en-US" sz="2000" b="1" dirty="0">
                <a:latin typeface="Courier New" panose="02070309020205020404" pitchFamily="49" charset="0"/>
                <a:cs typeface="Courier New" panose="02070309020205020404" pitchFamily="49" charset="0"/>
              </a:rPr>
              <a:t>}</a:t>
            </a:r>
          </a:p>
          <a:p>
            <a:pPr marL="0" indent="0" eaLnBrk="1" hangingPunct="1">
              <a:spcBef>
                <a:spcPts val="0"/>
              </a:spcBef>
              <a:buNone/>
            </a:pPr>
            <a:r>
              <a:rPr lang="it-IT" altLang="en-US" sz="2000" dirty="0">
                <a:latin typeface="Courier New" panose="02070309020205020404" pitchFamily="49" charset="0"/>
                <a:cs typeface="Courier New" panose="02070309020205020404" pitchFamily="49" charset="0"/>
              </a:rPr>
              <a:t>...TypeError: unhashable type: 'list'</a:t>
            </a:r>
            <a:endParaRPr lang="en-US" altLang="en-US" sz="2000" dirty="0">
              <a:latin typeface="Courier New" panose="02070309020205020404" pitchFamily="49" charset="0"/>
              <a:cs typeface="Courier New" panose="02070309020205020404" pitchFamily="49" charset="0"/>
            </a:endParaRPr>
          </a:p>
          <a:p>
            <a:pPr marL="0" indent="0" eaLnBrk="1" hangingPunct="1">
              <a:spcBef>
                <a:spcPts val="0"/>
              </a:spcBef>
              <a:buNone/>
            </a:pPr>
            <a:endParaRPr lang="en-US" altLang="en-US" sz="2000" b="1" dirty="0">
              <a:solidFill>
                <a:srgbClr val="00B050"/>
              </a:solidFill>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5F8B635B-D8D9-424D-8529-9009739B66AD}"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18</a:t>
            </a:fld>
            <a:endParaRPr lang="en-US"/>
          </a:p>
        </p:txBody>
      </p:sp>
    </p:spTree>
    <p:extLst>
      <p:ext uri="{BB962C8B-B14F-4D97-AF65-F5344CB8AC3E}">
        <p14:creationId xmlns:p14="http://schemas.microsoft.com/office/powerpoint/2010/main" val="826798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b="1" dirty="0" err="1"/>
              <a:t>dict</a:t>
            </a:r>
            <a:r>
              <a:rPr lang="en-US" altLang="en-US" dirty="0"/>
              <a:t> Comprehensions</a:t>
            </a:r>
          </a:p>
        </p:txBody>
      </p:sp>
      <p:sp>
        <p:nvSpPr>
          <p:cNvPr id="24579" name="Rectangle 3"/>
          <p:cNvSpPr>
            <a:spLocks noGrp="1" noChangeArrowheads="1"/>
          </p:cNvSpPr>
          <p:nvPr>
            <p:ph type="body" idx="1"/>
          </p:nvPr>
        </p:nvSpPr>
        <p:spPr/>
        <p:txBody>
          <a:bodyPr/>
          <a:lstStyle/>
          <a:p>
            <a:pPr eaLnBrk="1" hangingPunct="1"/>
            <a:r>
              <a:rPr lang="en-US" altLang="en-US" sz="2800" dirty="0"/>
              <a:t>A </a:t>
            </a:r>
            <a:r>
              <a:rPr lang="en-US" altLang="en-US" sz="2800" b="1" dirty="0" err="1"/>
              <a:t>dict</a:t>
            </a:r>
            <a:r>
              <a:rPr lang="en-US" altLang="en-US" sz="2800" dirty="0"/>
              <a:t> comprehension is exactly like a </a:t>
            </a:r>
            <a:r>
              <a:rPr lang="en-US" altLang="en-US" sz="2800" b="1" dirty="0"/>
              <a:t>list</a:t>
            </a:r>
            <a:r>
              <a:rPr lang="en-US" altLang="en-US" sz="2800" dirty="0"/>
              <a:t> comprehension, </a:t>
            </a:r>
            <a:r>
              <a:rPr lang="en-US" altLang="en-US" sz="2800" i="1" dirty="0"/>
              <a:t>except</a:t>
            </a:r>
          </a:p>
          <a:p>
            <a:pPr lvl="1" eaLnBrk="1" hangingPunct="1"/>
            <a:r>
              <a:rPr lang="en-US" altLang="en-US" sz="2400" dirty="0"/>
              <a:t>Enclose in </a:t>
            </a:r>
            <a:r>
              <a:rPr lang="en-US" altLang="en-US" sz="2400" b="1" dirty="0"/>
              <a:t>{}</a:t>
            </a:r>
            <a:r>
              <a:rPr lang="en-US" altLang="en-US" sz="2400" dirty="0"/>
              <a:t> rather than </a:t>
            </a:r>
            <a:r>
              <a:rPr lang="en-US" altLang="en-US" sz="2400" b="1" dirty="0"/>
              <a:t>[]</a:t>
            </a:r>
          </a:p>
          <a:p>
            <a:pPr lvl="1" eaLnBrk="1" hangingPunct="1"/>
            <a:r>
              <a:rPr lang="en-US" altLang="en-US" sz="2400" i="1" dirty="0">
                <a:solidFill>
                  <a:srgbClr val="0070C0"/>
                </a:solidFill>
                <a:latin typeface="Courier New" panose="02070309020205020404" pitchFamily="49" charset="0"/>
                <a:ea typeface="+mn-ea"/>
                <a:cs typeface="Courier New" panose="02070309020205020404" pitchFamily="49" charset="0"/>
              </a:rPr>
              <a:t>expr</a:t>
            </a:r>
            <a:r>
              <a:rPr lang="en-US" altLang="en-US" sz="2400" dirty="0"/>
              <a:t> must be of the form </a:t>
            </a:r>
            <a:r>
              <a:rPr lang="en-US" altLang="en-US" sz="2400" i="1" dirty="0">
                <a:solidFill>
                  <a:srgbClr val="0070C0"/>
                </a:solidFill>
                <a:latin typeface="Courier New" panose="02070309020205020404" pitchFamily="49" charset="0"/>
                <a:ea typeface="+mn-ea"/>
                <a:cs typeface="Courier New" panose="02070309020205020404" pitchFamily="49" charset="0"/>
              </a:rPr>
              <a:t>key</a:t>
            </a:r>
            <a:r>
              <a:rPr lang="en-US" altLang="en-US" sz="2400" b="1" dirty="0">
                <a:solidFill>
                  <a:srgbClr val="0070C0"/>
                </a:solidFill>
                <a:latin typeface="Courier New" panose="02070309020205020404" pitchFamily="49" charset="0"/>
                <a:ea typeface="+mn-ea"/>
                <a:cs typeface="Courier New" panose="02070309020205020404" pitchFamily="49" charset="0"/>
              </a:rPr>
              <a:t> : </a:t>
            </a:r>
            <a:r>
              <a:rPr lang="en-US" altLang="en-US" sz="2400" i="1" dirty="0" err="1">
                <a:solidFill>
                  <a:srgbClr val="0070C0"/>
                </a:solidFill>
                <a:latin typeface="Courier New" panose="02070309020205020404" pitchFamily="49" charset="0"/>
                <a:ea typeface="+mn-ea"/>
                <a:cs typeface="Courier New" panose="02070309020205020404" pitchFamily="49" charset="0"/>
              </a:rPr>
              <a:t>val</a:t>
            </a:r>
            <a:endParaRPr lang="en-US" altLang="en-US" sz="2400" i="1" dirty="0">
              <a:solidFill>
                <a:srgbClr val="0070C0"/>
              </a:solidFill>
              <a:latin typeface="Courier New" panose="02070309020205020404" pitchFamily="49" charset="0"/>
              <a:ea typeface="+mn-ea"/>
              <a:cs typeface="Courier New" panose="02070309020205020404" pitchFamily="49" charset="0"/>
            </a:endParaRPr>
          </a:p>
          <a:p>
            <a:pPr lvl="1" eaLnBrk="1" hangingPunct="1"/>
            <a:r>
              <a:rPr lang="en-US" altLang="en-US" sz="2400" i="1" dirty="0">
                <a:solidFill>
                  <a:srgbClr val="0070C0"/>
                </a:solidFill>
                <a:latin typeface="Courier New" panose="02070309020205020404" pitchFamily="49" charset="0"/>
                <a:ea typeface="+mn-ea"/>
                <a:cs typeface="Courier New" panose="02070309020205020404" pitchFamily="49" charset="0"/>
              </a:rPr>
              <a:t>key</a:t>
            </a:r>
            <a:r>
              <a:rPr lang="en-US" altLang="en-US" sz="2400" b="1" dirty="0"/>
              <a:t> </a:t>
            </a:r>
            <a:r>
              <a:rPr lang="en-US" altLang="en-US" sz="2400" dirty="0"/>
              <a:t>must be </a:t>
            </a:r>
            <a:r>
              <a:rPr lang="en-US" altLang="en-US" sz="2400" dirty="0" err="1"/>
              <a:t>hashable</a:t>
            </a:r>
            <a:endParaRPr lang="en-US" altLang="en-US" sz="2400" dirty="0"/>
          </a:p>
          <a:p>
            <a:pPr marL="0" indent="0" eaLnBrk="1" hangingPunct="1">
              <a:spcBef>
                <a:spcPts val="0"/>
              </a:spcBef>
              <a:buNone/>
            </a:pPr>
            <a:endParaRPr lang="en-US" altLang="en-US" sz="1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d1 = {</a:t>
            </a:r>
            <a:r>
              <a:rPr lang="en-US" altLang="en-US" sz="2000" b="1" dirty="0">
                <a:solidFill>
                  <a:srgbClr val="0070C0"/>
                </a:solidFill>
                <a:latin typeface="Courier New" panose="02070309020205020404" pitchFamily="49" charset="0"/>
                <a:cs typeface="Courier New" panose="02070309020205020404" pitchFamily="49" charset="0"/>
              </a:rPr>
              <a:t>n : [n**2, n**3]</a:t>
            </a:r>
            <a:endParaRPr lang="en-US" altLang="en-US" sz="2000" b="1" dirty="0">
              <a:solidFill>
                <a:srgbClr val="FF0000"/>
              </a:solidFill>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                    for n in range(5,10)</a:t>
            </a:r>
            <a:r>
              <a:rPr lang="en-US" altLang="en-US" sz="2000" b="1" dirty="0">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d1</a:t>
            </a:r>
          </a:p>
          <a:p>
            <a:pPr marL="0" indent="0" eaLnBrk="1" hangingPunct="1">
              <a:spcBef>
                <a:spcPts val="0"/>
              </a:spcBef>
              <a:buNone/>
            </a:pPr>
            <a:r>
              <a:rPr lang="it-IT" altLang="en-US" sz="2000" dirty="0">
                <a:latin typeface="Courier New" panose="02070309020205020404" pitchFamily="49" charset="0"/>
                <a:cs typeface="Courier New" panose="02070309020205020404" pitchFamily="49" charset="0"/>
              </a:rPr>
              <a:t>{5: [25, 125], 6: [36, 216], 7: [49, 343],</a:t>
            </a:r>
          </a:p>
          <a:p>
            <a:pPr marL="0" indent="0" eaLnBrk="1" hangingPunct="1">
              <a:spcBef>
                <a:spcPts val="0"/>
              </a:spcBef>
              <a:buNone/>
            </a:pPr>
            <a:r>
              <a:rPr lang="it-IT" altLang="en-US" sz="2000" dirty="0">
                <a:latin typeface="Courier New" panose="02070309020205020404" pitchFamily="49" charset="0"/>
                <a:cs typeface="Courier New" panose="02070309020205020404" pitchFamily="49" charset="0"/>
              </a:rPr>
              <a:t> 8: [64, 512], 9: [81, 729]} </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a:t>
            </a:r>
          </a:p>
        </p:txBody>
      </p:sp>
      <p:sp>
        <p:nvSpPr>
          <p:cNvPr id="2" name="Date Placeholder 1"/>
          <p:cNvSpPr>
            <a:spLocks noGrp="1"/>
          </p:cNvSpPr>
          <p:nvPr>
            <p:ph type="dt" sz="half" idx="10"/>
          </p:nvPr>
        </p:nvSpPr>
        <p:spPr/>
        <p:txBody>
          <a:bodyPr/>
          <a:lstStyle/>
          <a:p>
            <a:pPr>
              <a:defRPr/>
            </a:pPr>
            <a:fld id="{5F8B635B-D8D9-424D-8529-9009739B66AD}"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19</a:t>
            </a:fld>
            <a:endParaRPr lang="en-US"/>
          </a:p>
        </p:txBody>
      </p:sp>
    </p:spTree>
    <p:extLst>
      <p:ext uri="{BB962C8B-B14F-4D97-AF65-F5344CB8AC3E}">
        <p14:creationId xmlns:p14="http://schemas.microsoft.com/office/powerpoint/2010/main" val="94626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b="1" dirty="0"/>
              <a:t>list</a:t>
            </a:r>
            <a:r>
              <a:rPr lang="en-US" altLang="en-US" dirty="0"/>
              <a:t>, </a:t>
            </a:r>
            <a:r>
              <a:rPr lang="en-US" altLang="en-US" b="1" dirty="0"/>
              <a:t>tuple</a:t>
            </a:r>
            <a:r>
              <a:rPr lang="en-US" altLang="en-US" dirty="0"/>
              <a:t>, </a:t>
            </a:r>
            <a:r>
              <a:rPr lang="en-US" altLang="en-US" b="1" dirty="0"/>
              <a:t>set</a:t>
            </a:r>
            <a:r>
              <a:rPr lang="en-US" altLang="en-US" dirty="0"/>
              <a:t>, and </a:t>
            </a:r>
            <a:r>
              <a:rPr lang="en-US" altLang="en-US" b="1" dirty="0" err="1"/>
              <a:t>frozenset</a:t>
            </a:r>
            <a:r>
              <a:rPr lang="en-US" altLang="en-US" dirty="0"/>
              <a:t> Construction</a:t>
            </a:r>
          </a:p>
        </p:txBody>
      </p:sp>
      <p:sp>
        <p:nvSpPr>
          <p:cNvPr id="24579" name="Rectangle 3"/>
          <p:cNvSpPr>
            <a:spLocks noGrp="1" noChangeArrowheads="1"/>
          </p:cNvSpPr>
          <p:nvPr>
            <p:ph type="body" idx="1"/>
          </p:nvPr>
        </p:nvSpPr>
        <p:spPr/>
        <p:txBody>
          <a:bodyPr/>
          <a:lstStyle/>
          <a:p>
            <a:pPr eaLnBrk="1" hangingPunct="1"/>
            <a:r>
              <a:rPr lang="en-US" altLang="en-US" sz="2800" b="1" dirty="0"/>
              <a:t>list</a:t>
            </a:r>
            <a:r>
              <a:rPr lang="en-US" altLang="en-US" sz="2800" dirty="0"/>
              <a:t>, </a:t>
            </a:r>
            <a:r>
              <a:rPr lang="en-US" altLang="en-US" sz="2800" b="1" dirty="0"/>
              <a:t>tuple</a:t>
            </a:r>
            <a:r>
              <a:rPr lang="en-US" altLang="en-US" sz="2800" dirty="0"/>
              <a:t>, </a:t>
            </a:r>
            <a:r>
              <a:rPr lang="en-US" altLang="en-US" sz="2800" b="1" dirty="0"/>
              <a:t>set</a:t>
            </a:r>
            <a:r>
              <a:rPr lang="en-US" altLang="en-US" sz="2800" dirty="0"/>
              <a:t>, and </a:t>
            </a:r>
            <a:r>
              <a:rPr lang="en-US" altLang="en-US" sz="2800" b="1" dirty="0" err="1"/>
              <a:t>frozenset</a:t>
            </a:r>
            <a:r>
              <a:rPr lang="en-US" altLang="en-US" sz="2800" dirty="0"/>
              <a:t> objects can be constructed from </a:t>
            </a:r>
            <a:r>
              <a:rPr lang="en-US" altLang="en-US" sz="2800" dirty="0" err="1"/>
              <a:t>iterables</a:t>
            </a:r>
            <a:endParaRPr lang="en-US" altLang="en-US" sz="2800" b="1" dirty="0"/>
          </a:p>
          <a:p>
            <a:pPr marL="0" indent="0" eaLnBrk="1" hangingPunct="1">
              <a:spcBef>
                <a:spcPts val="0"/>
              </a:spcBef>
              <a:buNone/>
            </a:pPr>
            <a:endParaRPr lang="en-US" altLang="en-US" sz="1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t1 = tuple('this is a test')</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t1</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('t', 'h', '</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 's', ' ', '</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 's', ' ', ... 't')</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s1 = set(t1)</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s1</a:t>
            </a:r>
          </a:p>
          <a:p>
            <a:pPr marL="0" indent="0" eaLnBrk="1" hangingPunct="1">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{'a', '</a:t>
            </a:r>
            <a:r>
              <a:rPr lang="en-US" altLang="en-US" sz="2000" dirty="0" err="1">
                <a:solidFill>
                  <a:srgbClr val="FF0000"/>
                </a:solidFill>
                <a:latin typeface="Courier New" panose="02070309020205020404" pitchFamily="49" charset="0"/>
                <a:cs typeface="Courier New" panose="02070309020205020404" pitchFamily="49" charset="0"/>
              </a:rPr>
              <a:t>i</a:t>
            </a:r>
            <a:r>
              <a:rPr lang="en-US" altLang="en-US" sz="2000" dirty="0">
                <a:solidFill>
                  <a:srgbClr val="FF0000"/>
                </a:solidFill>
                <a:latin typeface="Courier New" panose="02070309020205020404" pitchFamily="49" charset="0"/>
                <a:cs typeface="Courier New" panose="02070309020205020404" pitchFamily="49" charset="0"/>
              </a:rPr>
              <a:t>', 'e', 's', 'h', ' ', 't'}</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v1 = list(s1)</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v1.sort()</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v1</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 ', 'a', 'e', 'h', '</a:t>
            </a:r>
            <a:r>
              <a:rPr lang="en-US" altLang="en-US" sz="2000" dirty="0" err="1">
                <a:solidFill>
                  <a:srgbClr val="0070C0"/>
                </a:solidFill>
                <a:latin typeface="Courier New" panose="02070309020205020404" pitchFamily="49" charset="0"/>
                <a:cs typeface="Courier New" panose="02070309020205020404" pitchFamily="49" charset="0"/>
              </a:rPr>
              <a:t>i</a:t>
            </a:r>
            <a:r>
              <a:rPr lang="en-US" altLang="en-US" sz="2000" dirty="0">
                <a:solidFill>
                  <a:srgbClr val="0070C0"/>
                </a:solidFill>
                <a:latin typeface="Courier New" panose="02070309020205020404" pitchFamily="49" charset="0"/>
                <a:cs typeface="Courier New" panose="02070309020205020404" pitchFamily="49" charset="0"/>
              </a:rPr>
              <a:t>', 's', 't']</a:t>
            </a:r>
          </a:p>
        </p:txBody>
      </p:sp>
      <p:sp>
        <p:nvSpPr>
          <p:cNvPr id="2" name="Date Placeholder 1"/>
          <p:cNvSpPr>
            <a:spLocks noGrp="1"/>
          </p:cNvSpPr>
          <p:nvPr>
            <p:ph type="dt" sz="half" idx="10"/>
          </p:nvPr>
        </p:nvSpPr>
        <p:spPr/>
        <p:txBody>
          <a:bodyPr/>
          <a:lstStyle/>
          <a:p>
            <a:pPr>
              <a:defRPr/>
            </a:pPr>
            <a:fld id="{0A64185B-3293-4C38-9F25-6B0274E536D0}"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2</a:t>
            </a:fld>
            <a:endParaRPr lang="en-US"/>
          </a:p>
        </p:txBody>
      </p:sp>
    </p:spTree>
    <p:extLst>
      <p:ext uri="{BB962C8B-B14F-4D97-AF65-F5344CB8AC3E}">
        <p14:creationId xmlns:p14="http://schemas.microsoft.com/office/powerpoint/2010/main" val="2436527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No </a:t>
            </a:r>
            <a:r>
              <a:rPr lang="en-US" altLang="en-US" b="1" dirty="0"/>
              <a:t>tuple</a:t>
            </a:r>
            <a:r>
              <a:rPr lang="en-US" altLang="en-US" dirty="0"/>
              <a:t> Comprehensions</a:t>
            </a:r>
          </a:p>
        </p:txBody>
      </p:sp>
      <p:sp>
        <p:nvSpPr>
          <p:cNvPr id="24579" name="Rectangle 3"/>
          <p:cNvSpPr>
            <a:spLocks noGrp="1" noChangeArrowheads="1"/>
          </p:cNvSpPr>
          <p:nvPr>
            <p:ph type="body" idx="1"/>
          </p:nvPr>
        </p:nvSpPr>
        <p:spPr/>
        <p:txBody>
          <a:bodyPr/>
          <a:lstStyle/>
          <a:p>
            <a:pPr eaLnBrk="1" hangingPunct="1"/>
            <a:r>
              <a:rPr lang="en-US" altLang="en-US" sz="2800" dirty="0"/>
              <a:t>"</a:t>
            </a:r>
            <a:r>
              <a:rPr lang="en-US" altLang="en-US" sz="2800" b="1" dirty="0"/>
              <a:t>tuple</a:t>
            </a:r>
            <a:r>
              <a:rPr lang="en-US" altLang="en-US" sz="2800" dirty="0"/>
              <a:t> comprehension" notation creates a </a:t>
            </a:r>
            <a:r>
              <a:rPr lang="en-US" altLang="en-US" sz="2800" i="1" dirty="0"/>
              <a:t>generator</a:t>
            </a:r>
            <a:r>
              <a:rPr lang="en-US" altLang="en-US" sz="2800" dirty="0"/>
              <a:t> object, </a:t>
            </a:r>
            <a:r>
              <a:rPr lang="en-US" altLang="en-US" sz="2800" i="1" dirty="0"/>
              <a:t>not</a:t>
            </a:r>
            <a:r>
              <a:rPr lang="en-US" altLang="en-US" sz="2800" dirty="0"/>
              <a:t> a </a:t>
            </a:r>
            <a:r>
              <a:rPr lang="en-US" altLang="en-US" sz="2800" b="1" dirty="0"/>
              <a:t>tuple</a:t>
            </a:r>
            <a:r>
              <a:rPr lang="en-US" altLang="en-US" sz="2800" dirty="0"/>
              <a:t> object</a:t>
            </a:r>
            <a:endParaRPr lang="en-US" altLang="en-US" sz="2800" i="1" dirty="0"/>
          </a:p>
          <a:p>
            <a:pPr lvl="1" eaLnBrk="1" hangingPunct="1"/>
            <a:r>
              <a:rPr lang="en-US" altLang="en-US" sz="2400" dirty="0"/>
              <a:t>A </a:t>
            </a:r>
            <a:r>
              <a:rPr lang="en-US" altLang="en-US" sz="2400" i="1" dirty="0"/>
              <a:t>generator</a:t>
            </a:r>
            <a:r>
              <a:rPr lang="en-US" altLang="en-US" sz="2400" dirty="0"/>
              <a:t> is an </a:t>
            </a:r>
            <a:r>
              <a:rPr lang="en-US" altLang="en-US" sz="2400" dirty="0" err="1"/>
              <a:t>iterable</a:t>
            </a:r>
            <a:r>
              <a:rPr lang="en-US" altLang="en-US" sz="2400" dirty="0"/>
              <a:t>, providing the values that the "comprehension" would otherwise provide</a:t>
            </a:r>
            <a:endParaRPr lang="en-US" altLang="en-US" sz="2400" b="1" dirty="0"/>
          </a:p>
          <a:p>
            <a:pPr marL="0" indent="0" eaLnBrk="1" hangingPunct="1">
              <a:spcBef>
                <a:spcPts val="0"/>
              </a:spcBef>
              <a:buNone/>
            </a:pPr>
            <a:endParaRPr lang="en-US" altLang="en-US" sz="1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g1 = (</a:t>
            </a:r>
            <a:r>
              <a:rPr lang="en-US" altLang="en-US" sz="2000" b="1" dirty="0">
                <a:solidFill>
                  <a:srgbClr val="0070C0"/>
                </a:solidFill>
                <a:latin typeface="Courier New" panose="02070309020205020404" pitchFamily="49" charset="0"/>
                <a:cs typeface="Courier New" panose="02070309020205020404" pitchFamily="49" charset="0"/>
              </a:rPr>
              <a:t>c </a:t>
            </a:r>
            <a:r>
              <a:rPr lang="en-US" altLang="en-US" sz="2000" b="1" dirty="0">
                <a:solidFill>
                  <a:srgbClr val="FF0000"/>
                </a:solidFill>
                <a:latin typeface="Courier New" panose="02070309020205020404" pitchFamily="49" charset="0"/>
                <a:cs typeface="Courier New" panose="02070309020205020404" pitchFamily="49" charset="0"/>
              </a:rPr>
              <a:t>for c in 'hello'</a:t>
            </a:r>
            <a:r>
              <a:rPr lang="en-US" altLang="en-US" sz="2000" b="1" dirty="0">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g1</a:t>
            </a:r>
          </a:p>
          <a:p>
            <a:pPr marL="0" indent="0" eaLnBrk="1" hangingPunct="1">
              <a:spcBef>
                <a:spcPts val="0"/>
              </a:spcBef>
              <a:buNone/>
            </a:pPr>
            <a:r>
              <a:rPr lang="it-IT" altLang="en-US" sz="2000" dirty="0">
                <a:latin typeface="Courier New" panose="02070309020205020404" pitchFamily="49" charset="0"/>
                <a:cs typeface="Courier New" panose="02070309020205020404" pitchFamily="49" charset="0"/>
              </a:rPr>
              <a:t>&lt;generator object...&gt;</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t1 = tuple(g1)</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t1</a:t>
            </a:r>
          </a:p>
          <a:p>
            <a:pPr marL="0" indent="0" eaLnBrk="1" hangingPunct="1">
              <a:spcBef>
                <a:spcPts val="0"/>
              </a:spcBef>
              <a:buNone/>
            </a:pPr>
            <a:r>
              <a:rPr lang="it-IT" altLang="en-US" sz="2000" dirty="0">
                <a:solidFill>
                  <a:srgbClr val="0070C0"/>
                </a:solidFill>
                <a:latin typeface="Courier New" panose="02070309020205020404" pitchFamily="49" charset="0"/>
                <a:cs typeface="Courier New" panose="02070309020205020404" pitchFamily="49" charset="0"/>
              </a:rPr>
              <a:t>('h', 'e', 'l', 'l', 'o')</a:t>
            </a:r>
          </a:p>
          <a:p>
            <a:pPr marL="0" indent="0" eaLnBrk="1" hangingPunct="1">
              <a:spcBef>
                <a:spcPts val="0"/>
              </a:spcBef>
              <a:buNone/>
            </a:pPr>
            <a:r>
              <a:rPr lang="it-IT" altLang="en-US" sz="2000" b="1" dirty="0">
                <a:solidFill>
                  <a:srgbClr val="0070C0"/>
                </a:solidFill>
                <a:latin typeface="Courier New" panose="02070309020205020404" pitchFamily="49" charset="0"/>
                <a:cs typeface="Courier New" panose="02070309020205020404" pitchFamily="49" charset="0"/>
              </a:rPr>
              <a:t>&gt;&gt;&gt;</a:t>
            </a:r>
            <a:endParaRPr lang="en-US" altLang="en-US" sz="2000" b="1" dirty="0">
              <a:solidFill>
                <a:srgbClr val="0070C0"/>
              </a:solidFill>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5F8B635B-D8D9-424D-8529-9009739B66AD}"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20</a:t>
            </a:fld>
            <a:endParaRPr lang="en-US"/>
          </a:p>
        </p:txBody>
      </p:sp>
    </p:spTree>
    <p:extLst>
      <p:ext uri="{BB962C8B-B14F-4D97-AF65-F5344CB8AC3E}">
        <p14:creationId xmlns:p14="http://schemas.microsoft.com/office/powerpoint/2010/main" val="1299986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Displaying a Text File</a:t>
            </a:r>
          </a:p>
        </p:txBody>
      </p:sp>
      <p:sp>
        <p:nvSpPr>
          <p:cNvPr id="24579" name="Rectangle 3"/>
          <p:cNvSpPr>
            <a:spLocks noGrp="1" noChangeArrowheads="1"/>
          </p:cNvSpPr>
          <p:nvPr>
            <p:ph type="body" idx="1"/>
          </p:nvPr>
        </p:nvSpPr>
        <p:spPr/>
        <p:txBody>
          <a:bodyPr/>
          <a:lstStyle/>
          <a:p>
            <a:pPr eaLnBrk="1" hangingPunct="1"/>
            <a:r>
              <a:rPr lang="en-US" altLang="en-US" sz="2800" dirty="0"/>
              <a:t>Quick and dirty: we will do better than this</a:t>
            </a:r>
            <a:endParaRPr lang="en-US" altLang="en-US" sz="2800" b="1" dirty="0"/>
          </a:p>
          <a:p>
            <a:pPr marL="0" indent="0" eaLnBrk="1" hangingPunct="1">
              <a:spcBef>
                <a:spcPts val="0"/>
              </a:spcBef>
              <a:buNone/>
            </a:pPr>
            <a:endParaRPr lang="en-US" altLang="en-US" sz="800" b="1" dirty="0">
              <a:latin typeface="Courier New" panose="02070309020205020404" pitchFamily="49" charset="0"/>
              <a:cs typeface="Courier New" panose="02070309020205020404" pitchFamily="49" charset="0"/>
            </a:endParaRPr>
          </a:p>
          <a:p>
            <a:pPr marL="0" indent="0" eaLnBrk="1" hangingPunct="1">
              <a:spcBef>
                <a:spcPts val="0"/>
              </a:spcBef>
              <a:buNone/>
            </a:pPr>
            <a:endParaRPr lang="en-US" altLang="en-US" sz="1200" b="1" dirty="0">
              <a:latin typeface="Courier New" panose="02070309020205020404" pitchFamily="49" charset="0"/>
              <a:cs typeface="Courier New" panose="02070309020205020404" pitchFamily="49" charset="0"/>
            </a:endParaRPr>
          </a:p>
          <a:p>
            <a:pPr marL="0" indent="0" eaLnBrk="1" hangingPunct="1">
              <a:spcBef>
                <a:spcPts val="0"/>
              </a:spcBef>
              <a:buNone/>
            </a:pPr>
            <a:endParaRPr lang="en-US" altLang="en-US" sz="12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disp_file.py</a:t>
            </a:r>
          </a:p>
          <a:p>
            <a:pPr marL="0" indent="0" eaLnBrk="1" hangingPunct="1">
              <a:spcBef>
                <a:spcPts val="0"/>
              </a:spcBef>
              <a:buNone/>
            </a:pPr>
            <a:endParaRPr lang="en-US" altLang="en-US" sz="8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fin = open('/</a:t>
            </a:r>
            <a:r>
              <a:rPr lang="en-US" altLang="en-US" sz="2000" i="1" dirty="0">
                <a:latin typeface="Courier New" panose="02070309020205020404" pitchFamily="49" charset="0"/>
                <a:cs typeface="Courier New" panose="02070309020205020404" pitchFamily="49" charset="0"/>
              </a:rPr>
              <a:t>path</a:t>
            </a:r>
            <a:r>
              <a:rPr lang="en-US" altLang="en-US" sz="2000" b="1" dirty="0">
                <a:latin typeface="Courier New" panose="02070309020205020404" pitchFamily="49" charset="0"/>
                <a:cs typeface="Courier New" panose="02070309020205020404" pitchFamily="49" charset="0"/>
              </a:rPr>
              <a:t>/</a:t>
            </a:r>
            <a:r>
              <a:rPr lang="en-US" altLang="en-US" sz="2000" i="1" dirty="0">
                <a:latin typeface="Courier New" panose="02070309020205020404" pitchFamily="49" charset="0"/>
                <a:cs typeface="Courier New" panose="02070309020205020404" pitchFamily="49" charset="0"/>
              </a:rPr>
              <a:t>infile</a:t>
            </a:r>
            <a:r>
              <a:rPr lang="en-US" altLang="en-US" sz="2000" b="1" dirty="0">
                <a:latin typeface="Courier New" panose="02070309020205020404" pitchFamily="49" charset="0"/>
                <a:cs typeface="Courier New" panose="02070309020205020404" pitchFamily="49" charset="0"/>
              </a:rPr>
              <a:t>.txt',   </a:t>
            </a:r>
            <a:r>
              <a:rPr lang="en-US" altLang="en-US" sz="2000" dirty="0">
                <a:latin typeface="Courier New" panose="02070309020205020404" pitchFamily="49" charset="0"/>
                <a:cs typeface="Courier New" panose="02070309020205020404" pitchFamily="49" charset="0"/>
              </a:rPr>
              <a:t># pathname</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'rt',                 </a:t>
            </a:r>
            <a:r>
              <a:rPr lang="en-US" altLang="en-US" sz="2000" dirty="0">
                <a:latin typeface="Courier New" panose="02070309020205020404" pitchFamily="49" charset="0"/>
                <a:cs typeface="Courier New" panose="02070309020205020404" pitchFamily="49" charset="0"/>
              </a:rPr>
              <a:t># read text</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encoding = 'utf-8')   </a:t>
            </a:r>
            <a:r>
              <a:rPr lang="en-US" altLang="en-US" sz="2000" dirty="0">
                <a:latin typeface="Courier New" panose="02070309020205020404" pitchFamily="49" charset="0"/>
                <a:cs typeface="Courier New" panose="02070309020205020404" pitchFamily="49" charset="0"/>
              </a:rPr>
              <a:t># 8-bit Unicode</a:t>
            </a:r>
          </a:p>
          <a:p>
            <a:pPr marL="0" indent="0" eaLnBrk="1" hangingPunct="1">
              <a:spcBef>
                <a:spcPts val="0"/>
              </a:spcBef>
              <a:buNone/>
            </a:pPr>
            <a:endParaRPr lang="en-US" altLang="en-US" sz="1200" b="1" dirty="0">
              <a:solidFill>
                <a:srgbClr val="FF0000"/>
              </a:solidFill>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 a file is an </a:t>
            </a:r>
            <a:r>
              <a:rPr lang="en-US" altLang="en-US" sz="2000" i="1" dirty="0" err="1">
                <a:solidFill>
                  <a:srgbClr val="FF0000"/>
                </a:solidFill>
                <a:latin typeface="Courier New" panose="02070309020205020404" pitchFamily="49" charset="0"/>
                <a:cs typeface="Courier New" panose="02070309020205020404" pitchFamily="49" charset="0"/>
              </a:rPr>
              <a:t>iterable</a:t>
            </a:r>
            <a:r>
              <a:rPr lang="en-US" altLang="en-US" sz="2000" dirty="0">
                <a:solidFill>
                  <a:srgbClr val="FF0000"/>
                </a:solidFill>
                <a:latin typeface="Courier New" panose="02070309020205020404" pitchFamily="49" charset="0"/>
                <a:cs typeface="Courier New" panose="02070309020205020404" pitchFamily="49" charset="0"/>
              </a:rPr>
              <a:t>: each item is a line</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for line in fin:  </a:t>
            </a:r>
            <a:r>
              <a:rPr lang="en-US" altLang="en-US" sz="2000" dirty="0">
                <a:solidFill>
                  <a:srgbClr val="FF0000"/>
                </a:solidFill>
                <a:latin typeface="Courier New" panose="02070309020205020404" pitchFamily="49" charset="0"/>
                <a:cs typeface="Courier New" panose="02070309020205020404" pitchFamily="49" charset="0"/>
              </a:rPr>
              <a:t># line is a str, ending in '\n'</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    print(line)   </a:t>
            </a:r>
            <a:r>
              <a:rPr lang="en-US" altLang="en-US" sz="2000" i="1" dirty="0">
                <a:solidFill>
                  <a:srgbClr val="FF0000"/>
                </a:solidFill>
                <a:latin typeface="Courier New" panose="02070309020205020404" pitchFamily="49" charset="0"/>
                <a:cs typeface="Courier New" panose="02070309020205020404" pitchFamily="49" charset="0"/>
              </a:rPr>
              <a:t># double spaced???</a:t>
            </a:r>
          </a:p>
          <a:p>
            <a:pPr marL="0" indent="0" eaLnBrk="1" hangingPunct="1">
              <a:spcBef>
                <a:spcPts val="0"/>
              </a:spcBef>
              <a:buNone/>
            </a:pPr>
            <a:endParaRPr lang="en-US" altLang="en-US" sz="1200" b="1" dirty="0">
              <a:solidFill>
                <a:srgbClr val="FF0000"/>
              </a:solidFill>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err="1">
                <a:solidFill>
                  <a:srgbClr val="00B050"/>
                </a:solidFill>
                <a:latin typeface="Courier New" panose="02070309020205020404" pitchFamily="49" charset="0"/>
                <a:cs typeface="Courier New" panose="02070309020205020404" pitchFamily="49" charset="0"/>
              </a:rPr>
              <a:t>fin.close</a:t>
            </a:r>
            <a:r>
              <a:rPr lang="en-US" altLang="en-US" sz="2000" b="1" dirty="0">
                <a:solidFill>
                  <a:srgbClr val="00B050"/>
                </a:solidFill>
                <a:latin typeface="Courier New" panose="02070309020205020404" pitchFamily="49" charset="0"/>
                <a:cs typeface="Courier New" panose="02070309020205020404" pitchFamily="49" charset="0"/>
              </a:rPr>
              <a:t>()</a:t>
            </a:r>
            <a:r>
              <a:rPr lang="en-US" altLang="en-US" sz="2000" dirty="0">
                <a:solidFill>
                  <a:srgbClr val="00B050"/>
                </a:solidFill>
                <a:latin typeface="Courier New" panose="02070309020205020404" pitchFamily="49" charset="0"/>
                <a:cs typeface="Courier New" panose="02070309020205020404" pitchFamily="49" charset="0"/>
              </a:rPr>
              <a:t>    # done using the file</a:t>
            </a:r>
          </a:p>
        </p:txBody>
      </p:sp>
      <p:sp>
        <p:nvSpPr>
          <p:cNvPr id="2" name="Date Placeholder 1"/>
          <p:cNvSpPr>
            <a:spLocks noGrp="1"/>
          </p:cNvSpPr>
          <p:nvPr>
            <p:ph type="dt" sz="half" idx="10"/>
          </p:nvPr>
        </p:nvSpPr>
        <p:spPr/>
        <p:txBody>
          <a:bodyPr/>
          <a:lstStyle/>
          <a:p>
            <a:pPr>
              <a:defRPr/>
            </a:pPr>
            <a:fld id="{48802935-648B-4E13-8048-C2ECCFEE6A2A}"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21</a:t>
            </a:fld>
            <a:endParaRPr lang="en-US"/>
          </a:p>
        </p:txBody>
      </p:sp>
    </p:spTree>
    <p:extLst>
      <p:ext uri="{BB962C8B-B14F-4D97-AF65-F5344CB8AC3E}">
        <p14:creationId xmlns:p14="http://schemas.microsoft.com/office/powerpoint/2010/main" val="2998357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Eliminating the Newline</a:t>
            </a:r>
          </a:p>
        </p:txBody>
      </p:sp>
      <p:sp>
        <p:nvSpPr>
          <p:cNvPr id="24579" name="Rectangle 3"/>
          <p:cNvSpPr>
            <a:spLocks noGrp="1" noChangeArrowheads="1"/>
          </p:cNvSpPr>
          <p:nvPr>
            <p:ph type="body" idx="1"/>
          </p:nvPr>
        </p:nvSpPr>
        <p:spPr/>
        <p:txBody>
          <a:bodyPr/>
          <a:lstStyle/>
          <a:p>
            <a:pPr eaLnBrk="1" hangingPunct="1"/>
            <a:r>
              <a:rPr lang="en-US" altLang="en-US" sz="2800" dirty="0"/>
              <a:t>One way to eliminate the </a:t>
            </a:r>
            <a:r>
              <a:rPr lang="en-US" altLang="en-US" sz="2800" b="1" dirty="0"/>
              <a:t>'\n'</a:t>
            </a:r>
            <a:r>
              <a:rPr lang="en-US" altLang="en-US" sz="2800" dirty="0"/>
              <a:t> from the end of the input line is:</a:t>
            </a:r>
            <a:endParaRPr lang="en-US" altLang="en-US" sz="2800" b="1" dirty="0"/>
          </a:p>
          <a:p>
            <a:pPr marL="0" indent="0" eaLnBrk="1" hangingPunct="1">
              <a:spcBef>
                <a:spcPts val="0"/>
              </a:spcBef>
              <a:buNone/>
            </a:pPr>
            <a:endParaRPr lang="en-US" altLang="en-US" sz="8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disp_file_nonl.py</a:t>
            </a:r>
          </a:p>
          <a:p>
            <a:pPr marL="0" indent="0" eaLnBrk="1" hangingPunct="1">
              <a:spcBef>
                <a:spcPts val="0"/>
              </a:spcBef>
              <a:buNone/>
            </a:pPr>
            <a:endParaRPr lang="en-US" altLang="en-US" sz="8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fin = open('/</a:t>
            </a:r>
            <a:r>
              <a:rPr lang="en-US" altLang="en-US" sz="2000" i="1" dirty="0">
                <a:latin typeface="Courier New" panose="02070309020205020404" pitchFamily="49" charset="0"/>
                <a:cs typeface="Courier New" panose="02070309020205020404" pitchFamily="49" charset="0"/>
              </a:rPr>
              <a:t>path</a:t>
            </a:r>
            <a:r>
              <a:rPr lang="en-US" altLang="en-US" sz="2000" b="1" dirty="0">
                <a:latin typeface="Courier New" panose="02070309020205020404" pitchFamily="49" charset="0"/>
                <a:cs typeface="Courier New" panose="02070309020205020404" pitchFamily="49" charset="0"/>
              </a:rPr>
              <a:t>/</a:t>
            </a:r>
            <a:r>
              <a:rPr lang="en-US" altLang="en-US" sz="2000" i="1" dirty="0">
                <a:latin typeface="Courier New" panose="02070309020205020404" pitchFamily="49" charset="0"/>
                <a:cs typeface="Courier New" panose="02070309020205020404" pitchFamily="49" charset="0"/>
              </a:rPr>
              <a:t>infile</a:t>
            </a:r>
            <a:r>
              <a:rPr lang="en-US" altLang="en-US" sz="2000" b="1" dirty="0">
                <a:latin typeface="Courier New" panose="02070309020205020404" pitchFamily="49" charset="0"/>
                <a:cs typeface="Courier New" panose="02070309020205020404" pitchFamily="49" charset="0"/>
              </a:rPr>
              <a:t>.txt',   </a:t>
            </a:r>
            <a:r>
              <a:rPr lang="en-US" altLang="en-US" sz="2000" dirty="0">
                <a:latin typeface="Courier New" panose="02070309020205020404" pitchFamily="49" charset="0"/>
                <a:cs typeface="Courier New" panose="02070309020205020404" pitchFamily="49" charset="0"/>
              </a:rPr>
              <a:t># pathname</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'rt',                 </a:t>
            </a:r>
            <a:r>
              <a:rPr lang="en-US" altLang="en-US" sz="2000" dirty="0">
                <a:latin typeface="Courier New" panose="02070309020205020404" pitchFamily="49" charset="0"/>
                <a:cs typeface="Courier New" panose="02070309020205020404" pitchFamily="49" charset="0"/>
              </a:rPr>
              <a:t># read text</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encoding = 'utf-8')   </a:t>
            </a:r>
            <a:r>
              <a:rPr lang="en-US" altLang="en-US" sz="2000" dirty="0">
                <a:latin typeface="Courier New" panose="02070309020205020404" pitchFamily="49" charset="0"/>
                <a:cs typeface="Courier New" panose="02070309020205020404" pitchFamily="49" charset="0"/>
              </a:rPr>
              <a:t># 8-bit Unicode</a:t>
            </a:r>
          </a:p>
          <a:p>
            <a:pPr marL="0" indent="0" eaLnBrk="1" hangingPunct="1">
              <a:spcBef>
                <a:spcPts val="0"/>
              </a:spcBef>
              <a:buNone/>
            </a:pPr>
            <a:endParaRPr lang="en-US" altLang="en-US" sz="800" b="1" dirty="0">
              <a:solidFill>
                <a:srgbClr val="FF0000"/>
              </a:solidFill>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for line in fin:     </a:t>
            </a:r>
            <a:r>
              <a:rPr lang="en-US" altLang="en-US" sz="2000" dirty="0">
                <a:latin typeface="Courier New" panose="02070309020205020404" pitchFamily="49" charset="0"/>
                <a:cs typeface="Courier New" panose="02070309020205020404" pitchFamily="49" charset="0"/>
              </a:rPr>
              <a:t># str ending in '\n'</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    line = line[:-1] </a:t>
            </a:r>
            <a:r>
              <a:rPr lang="en-US" altLang="en-US" sz="2000" dirty="0">
                <a:solidFill>
                  <a:srgbClr val="FF0000"/>
                </a:solidFill>
                <a:latin typeface="Courier New" panose="02070309020205020404" pitchFamily="49" charset="0"/>
                <a:cs typeface="Courier New" panose="02070309020205020404" pitchFamily="49" charset="0"/>
              </a:rPr>
              <a:t># to but not including '\n'</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print(line)      </a:t>
            </a:r>
            <a:r>
              <a:rPr lang="en-US" altLang="en-US" sz="2000" dirty="0">
                <a:latin typeface="Courier New" panose="02070309020205020404" pitchFamily="49" charset="0"/>
                <a:cs typeface="Courier New" panose="02070309020205020404" pitchFamily="49" charset="0"/>
              </a:rPr>
              <a:t># single spaced</a:t>
            </a:r>
          </a:p>
          <a:p>
            <a:pPr marL="0" indent="0" eaLnBrk="1" hangingPunct="1">
              <a:spcBef>
                <a:spcPts val="0"/>
              </a:spcBef>
              <a:buNone/>
            </a:pPr>
            <a:endParaRPr lang="en-US" altLang="en-US" sz="8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err="1">
                <a:latin typeface="Courier New" panose="02070309020205020404" pitchFamily="49" charset="0"/>
                <a:cs typeface="Courier New" panose="02070309020205020404" pitchFamily="49" charset="0"/>
              </a:rPr>
              <a:t>fin.close</a:t>
            </a:r>
            <a:r>
              <a:rPr lang="en-US" altLang="en-US" sz="2000" b="1" dirty="0">
                <a:latin typeface="Courier New" panose="02070309020205020404" pitchFamily="49" charset="0"/>
                <a:cs typeface="Courier New" panose="02070309020205020404" pitchFamily="49" charset="0"/>
              </a:rPr>
              <a:t>()</a:t>
            </a:r>
            <a:r>
              <a:rPr lang="en-US" altLang="en-US" sz="2000" dirty="0">
                <a:latin typeface="Courier New" panose="02070309020205020404" pitchFamily="49" charset="0"/>
                <a:cs typeface="Courier New" panose="02070309020205020404" pitchFamily="49" charset="0"/>
              </a:rPr>
              <a:t>    # done using the file</a:t>
            </a:r>
          </a:p>
        </p:txBody>
      </p:sp>
      <p:sp>
        <p:nvSpPr>
          <p:cNvPr id="2" name="Date Placeholder 1"/>
          <p:cNvSpPr>
            <a:spLocks noGrp="1"/>
          </p:cNvSpPr>
          <p:nvPr>
            <p:ph type="dt" sz="half" idx="10"/>
          </p:nvPr>
        </p:nvSpPr>
        <p:spPr/>
        <p:txBody>
          <a:bodyPr/>
          <a:lstStyle/>
          <a:p>
            <a:pPr>
              <a:defRPr/>
            </a:pPr>
            <a:fld id="{48802935-648B-4E13-8048-C2ECCFEE6A2A}"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22</a:t>
            </a:fld>
            <a:endParaRPr lang="en-US"/>
          </a:p>
        </p:txBody>
      </p:sp>
    </p:spTree>
    <p:extLst>
      <p:ext uri="{BB962C8B-B14F-4D97-AF65-F5344CB8AC3E}">
        <p14:creationId xmlns:p14="http://schemas.microsoft.com/office/powerpoint/2010/main" val="4219565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Creating an Output File</a:t>
            </a:r>
          </a:p>
        </p:txBody>
      </p:sp>
      <p:sp>
        <p:nvSpPr>
          <p:cNvPr id="24579" name="Rectangle 3"/>
          <p:cNvSpPr>
            <a:spLocks noGrp="1" noChangeArrowheads="1"/>
          </p:cNvSpPr>
          <p:nvPr>
            <p:ph type="body" idx="1"/>
          </p:nvPr>
        </p:nvSpPr>
        <p:spPr/>
        <p:txBody>
          <a:bodyPr/>
          <a:lstStyle/>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create_file.py</a:t>
            </a:r>
          </a:p>
          <a:p>
            <a:pPr marL="0" indent="0" eaLnBrk="1" hangingPunct="1">
              <a:spcBef>
                <a:spcPts val="0"/>
              </a:spcBef>
              <a:buNone/>
            </a:pPr>
            <a:endParaRPr lang="en-US" altLang="en-US" sz="8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err="1">
                <a:latin typeface="Courier New" panose="02070309020205020404" pitchFamily="49" charset="0"/>
                <a:cs typeface="Courier New" panose="02070309020205020404" pitchFamily="49" charset="0"/>
              </a:rPr>
              <a:t>fout</a:t>
            </a:r>
            <a:r>
              <a:rPr lang="en-US" altLang="en-US" sz="2000" b="1" dirty="0">
                <a:latin typeface="Courier New" panose="02070309020205020404" pitchFamily="49" charset="0"/>
                <a:cs typeface="Courier New" panose="02070309020205020404" pitchFamily="49" charset="0"/>
              </a:rPr>
              <a:t> = open('/</a:t>
            </a:r>
            <a:r>
              <a:rPr lang="en-US" altLang="en-US" sz="2000" i="1" dirty="0">
                <a:latin typeface="Courier New" panose="02070309020205020404" pitchFamily="49" charset="0"/>
                <a:cs typeface="Courier New" panose="02070309020205020404" pitchFamily="49" charset="0"/>
              </a:rPr>
              <a:t>path</a:t>
            </a:r>
            <a:r>
              <a:rPr lang="en-US" altLang="en-US" sz="2000" b="1" dirty="0">
                <a:latin typeface="Courier New" panose="02070309020205020404" pitchFamily="49" charset="0"/>
                <a:cs typeface="Courier New" panose="02070309020205020404" pitchFamily="49" charset="0"/>
              </a:rPr>
              <a:t>/</a:t>
            </a:r>
            <a:r>
              <a:rPr lang="en-US" altLang="en-US" sz="2000" i="1" dirty="0">
                <a:latin typeface="Courier New" panose="02070309020205020404" pitchFamily="49" charset="0"/>
                <a:cs typeface="Courier New" panose="02070309020205020404" pitchFamily="49" charset="0"/>
              </a:rPr>
              <a:t>outfile</a:t>
            </a:r>
            <a:r>
              <a:rPr lang="en-US" altLang="en-US" sz="2000" b="1" dirty="0">
                <a:latin typeface="Courier New" panose="02070309020205020404" pitchFamily="49" charset="0"/>
                <a:cs typeface="Courier New" panose="02070309020205020404" pitchFamily="49" charset="0"/>
              </a:rPr>
              <a:t>.txt',  </a:t>
            </a:r>
            <a:r>
              <a:rPr lang="en-US" altLang="en-US" sz="2000" dirty="0">
                <a:latin typeface="Courier New" panose="02070309020205020404" pitchFamily="49" charset="0"/>
                <a:cs typeface="Courier New" panose="02070309020205020404" pitchFamily="49" charset="0"/>
              </a:rPr>
              <a:t># pathname</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a:t>
            </a:r>
            <a:r>
              <a:rPr lang="en-US" altLang="en-US" sz="2000" b="1" dirty="0" err="1">
                <a:solidFill>
                  <a:srgbClr val="FF0000"/>
                </a:solidFill>
                <a:latin typeface="Courier New" panose="02070309020205020404" pitchFamily="49" charset="0"/>
                <a:cs typeface="Courier New" panose="02070309020205020404" pitchFamily="49" charset="0"/>
              </a:rPr>
              <a:t>w</a:t>
            </a:r>
            <a:r>
              <a:rPr lang="en-US" altLang="en-US" sz="2000" b="1" dirty="0" err="1">
                <a:latin typeface="Courier New" panose="02070309020205020404" pitchFamily="49" charset="0"/>
                <a:cs typeface="Courier New" panose="02070309020205020404" pitchFamily="49" charset="0"/>
              </a:rPr>
              <a:t>t</a:t>
            </a:r>
            <a:r>
              <a:rPr lang="en-US" altLang="en-US" sz="2000" b="1" dirty="0">
                <a:latin typeface="Courier New" panose="02070309020205020404" pitchFamily="49" charset="0"/>
                <a:cs typeface="Courier New" panose="02070309020205020404" pitchFamily="49" charset="0"/>
              </a:rPr>
              <a:t>',                 </a:t>
            </a:r>
            <a:r>
              <a:rPr lang="en-US" altLang="en-US" sz="2000" dirty="0">
                <a:latin typeface="Courier New" panose="02070309020205020404" pitchFamily="49" charset="0"/>
                <a:cs typeface="Courier New" panose="02070309020205020404" pitchFamily="49" charset="0"/>
              </a:rPr>
              <a:t># </a:t>
            </a:r>
            <a:r>
              <a:rPr lang="en-US" altLang="en-US" sz="2000" dirty="0">
                <a:solidFill>
                  <a:srgbClr val="FF0000"/>
                </a:solidFill>
                <a:latin typeface="Courier New" panose="02070309020205020404" pitchFamily="49" charset="0"/>
                <a:cs typeface="Courier New" panose="02070309020205020404" pitchFamily="49" charset="0"/>
              </a:rPr>
              <a:t>write</a:t>
            </a:r>
            <a:r>
              <a:rPr lang="en-US" altLang="en-US" sz="2000" dirty="0">
                <a:latin typeface="Courier New" panose="02070309020205020404" pitchFamily="49" charset="0"/>
                <a:cs typeface="Courier New" panose="02070309020205020404" pitchFamily="49" charset="0"/>
              </a:rPr>
              <a:t> text</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encoding = 'utf-8')   </a:t>
            </a:r>
            <a:r>
              <a:rPr lang="en-US" altLang="en-US" sz="2000" dirty="0">
                <a:latin typeface="Courier New" panose="02070309020205020404" pitchFamily="49" charset="0"/>
                <a:cs typeface="Courier New" panose="02070309020205020404" pitchFamily="49" charset="0"/>
              </a:rPr>
              <a:t># 8-bit Unicode</a:t>
            </a:r>
          </a:p>
          <a:p>
            <a:pPr marL="0" indent="0" eaLnBrk="1" hangingPunct="1">
              <a:spcBef>
                <a:spcPts val="0"/>
              </a:spcBef>
              <a:buNone/>
            </a:pPr>
            <a:endParaRPr lang="en-US" altLang="en-US" sz="800" b="1" dirty="0">
              <a:solidFill>
                <a:srgbClr val="FF0000"/>
              </a:solidFill>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err="1">
                <a:solidFill>
                  <a:srgbClr val="FF0000"/>
                </a:solidFill>
                <a:latin typeface="Courier New" panose="02070309020205020404" pitchFamily="49" charset="0"/>
                <a:cs typeface="Courier New" panose="02070309020205020404" pitchFamily="49" charset="0"/>
              </a:rPr>
              <a:t>fout.write</a:t>
            </a:r>
            <a:r>
              <a:rPr lang="en-US" altLang="en-US" sz="2000" b="1" dirty="0">
                <a:solidFill>
                  <a:srgbClr val="FF0000"/>
                </a:solidFill>
                <a:latin typeface="Courier New" panose="02070309020205020404" pitchFamily="49" charset="0"/>
                <a:cs typeface="Courier New" panose="02070309020205020404" pitchFamily="49" charset="0"/>
              </a:rPr>
              <a:t>('this is an\</a:t>
            </a:r>
            <a:r>
              <a:rPr lang="en-US" altLang="en-US" sz="2000" b="1" dirty="0" err="1">
                <a:solidFill>
                  <a:srgbClr val="FF0000"/>
                </a:solidFill>
                <a:latin typeface="Courier New" panose="02070309020205020404" pitchFamily="49" charset="0"/>
                <a:cs typeface="Courier New" panose="02070309020205020404" pitchFamily="49" charset="0"/>
              </a:rPr>
              <a:t>noutput</a:t>
            </a:r>
            <a:r>
              <a:rPr lang="en-US" altLang="en-US" sz="2000" b="1" dirty="0">
                <a:solidFill>
                  <a:srgbClr val="FF0000"/>
                </a:solidFill>
                <a:latin typeface="Courier New" panose="02070309020205020404" pitchFamily="49" charset="0"/>
                <a:cs typeface="Courier New" panose="02070309020205020404" pitchFamily="49" charset="0"/>
              </a:rPr>
              <a:t> file\n'</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           'containing\</a:t>
            </a:r>
            <a:r>
              <a:rPr lang="en-US" altLang="en-US" sz="2000" b="1" dirty="0" err="1">
                <a:solidFill>
                  <a:srgbClr val="FF0000"/>
                </a:solidFill>
                <a:latin typeface="Courier New" panose="02070309020205020404" pitchFamily="49" charset="0"/>
                <a:cs typeface="Courier New" panose="02070309020205020404" pitchFamily="49" charset="0"/>
              </a:rPr>
              <a:t>nfour</a:t>
            </a:r>
            <a:r>
              <a:rPr lang="en-US" altLang="en-US" sz="2000" b="1" dirty="0">
                <a:solidFill>
                  <a:srgbClr val="FF0000"/>
                </a:solidFill>
                <a:latin typeface="Courier New" panose="02070309020205020404" pitchFamily="49" charset="0"/>
                <a:cs typeface="Courier New" panose="02070309020205020404" pitchFamily="49" charset="0"/>
              </a:rPr>
              <a:t> lines\n')</a:t>
            </a:r>
            <a:endParaRPr lang="en-US" altLang="en-US" sz="2000" dirty="0">
              <a:solidFill>
                <a:srgbClr val="FF0000"/>
              </a:solidFill>
              <a:latin typeface="Courier New" panose="02070309020205020404" pitchFamily="49" charset="0"/>
              <a:cs typeface="Courier New" panose="02070309020205020404" pitchFamily="49" charset="0"/>
            </a:endParaRPr>
          </a:p>
          <a:p>
            <a:pPr marL="0" indent="0" eaLnBrk="1" hangingPunct="1">
              <a:spcBef>
                <a:spcPts val="0"/>
              </a:spcBef>
              <a:buNone/>
            </a:pPr>
            <a:endParaRPr lang="en-US" altLang="en-US" sz="800" b="1" dirty="0">
              <a:solidFill>
                <a:srgbClr val="FF0000"/>
              </a:solidFill>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err="1">
                <a:latin typeface="Courier New" panose="02070309020205020404" pitchFamily="49" charset="0"/>
                <a:cs typeface="Courier New" panose="02070309020205020404" pitchFamily="49" charset="0"/>
              </a:rPr>
              <a:t>fout.close</a:t>
            </a:r>
            <a:r>
              <a:rPr lang="en-US" altLang="en-US" sz="2000" b="1" dirty="0">
                <a:latin typeface="Courier New" panose="02070309020205020404" pitchFamily="49" charset="0"/>
                <a:cs typeface="Courier New" panose="02070309020205020404" pitchFamily="49" charset="0"/>
              </a:rPr>
              <a:t>()</a:t>
            </a:r>
            <a:r>
              <a:rPr lang="en-US" altLang="en-US" sz="2000" dirty="0">
                <a:latin typeface="Courier New" panose="02070309020205020404" pitchFamily="49" charset="0"/>
                <a:cs typeface="Courier New" panose="02070309020205020404" pitchFamily="49" charset="0"/>
              </a:rPr>
              <a:t>    # done using the file</a:t>
            </a:r>
          </a:p>
        </p:txBody>
      </p:sp>
      <p:sp>
        <p:nvSpPr>
          <p:cNvPr id="2" name="Date Placeholder 1"/>
          <p:cNvSpPr>
            <a:spLocks noGrp="1"/>
          </p:cNvSpPr>
          <p:nvPr>
            <p:ph type="dt" sz="half" idx="10"/>
          </p:nvPr>
        </p:nvSpPr>
        <p:spPr/>
        <p:txBody>
          <a:bodyPr/>
          <a:lstStyle/>
          <a:p>
            <a:pPr>
              <a:defRPr/>
            </a:pPr>
            <a:fld id="{48802935-648B-4E13-8048-C2ECCFEE6A2A}"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23</a:t>
            </a:fld>
            <a:endParaRPr lang="en-US"/>
          </a:p>
        </p:txBody>
      </p:sp>
    </p:spTree>
    <p:extLst>
      <p:ext uri="{BB962C8B-B14F-4D97-AF65-F5344CB8AC3E}">
        <p14:creationId xmlns:p14="http://schemas.microsoft.com/office/powerpoint/2010/main" val="4162558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Defining and Calling Functions</a:t>
            </a:r>
          </a:p>
        </p:txBody>
      </p:sp>
      <p:sp>
        <p:nvSpPr>
          <p:cNvPr id="24579" name="Rectangle 3"/>
          <p:cNvSpPr>
            <a:spLocks noGrp="1" noChangeArrowheads="1"/>
          </p:cNvSpPr>
          <p:nvPr>
            <p:ph type="body" idx="1"/>
          </p:nvPr>
        </p:nvSpPr>
        <p:spPr/>
        <p:txBody>
          <a:bodyPr/>
          <a:lstStyle/>
          <a:p>
            <a:pPr eaLnBrk="1" hangingPunct="1"/>
            <a:r>
              <a:rPr lang="en-US" altLang="en-US" sz="2800" dirty="0"/>
              <a:t>A function definition has this form, in which</a:t>
            </a:r>
          </a:p>
          <a:p>
            <a:pPr lvl="1" eaLnBrk="1" hangingPunct="1"/>
            <a:r>
              <a:rPr lang="en-US" altLang="en-US" sz="2400" i="1" dirty="0"/>
              <a:t>p1, p2, ...,</a:t>
            </a:r>
            <a:r>
              <a:rPr lang="en-US" altLang="en-US" sz="2400" dirty="0"/>
              <a:t> are optional </a:t>
            </a:r>
            <a:r>
              <a:rPr lang="en-US" altLang="en-US" sz="2400" i="1" dirty="0"/>
              <a:t>positional</a:t>
            </a:r>
            <a:r>
              <a:rPr lang="en-US" altLang="en-US" sz="2400" dirty="0"/>
              <a:t> parameters</a:t>
            </a:r>
          </a:p>
          <a:p>
            <a:pPr lvl="2" eaLnBrk="1" hangingPunct="1"/>
            <a:r>
              <a:rPr lang="en-US" altLang="en-US" sz="2000" dirty="0"/>
              <a:t>Argument values are matched up left to right</a:t>
            </a:r>
          </a:p>
          <a:p>
            <a:pPr lvl="1" eaLnBrk="1" hangingPunct="1"/>
            <a:r>
              <a:rPr lang="en-US" altLang="en-US" sz="2400" i="1" dirty="0"/>
              <a:t>k1=v1, k2=v2, ...</a:t>
            </a:r>
            <a:r>
              <a:rPr lang="en-US" altLang="en-US" sz="2400" dirty="0"/>
              <a:t> are optional </a:t>
            </a:r>
            <a:r>
              <a:rPr lang="en-US" altLang="en-US" sz="2400" i="1" dirty="0"/>
              <a:t>keyword</a:t>
            </a:r>
            <a:r>
              <a:rPr lang="en-US" altLang="en-US" sz="2400" dirty="0"/>
              <a:t> parameters and corresponding default </a:t>
            </a:r>
            <a:r>
              <a:rPr lang="en-US" altLang="en-US" sz="2400" i="1" dirty="0"/>
              <a:t>values</a:t>
            </a:r>
          </a:p>
          <a:p>
            <a:pPr lvl="1" eaLnBrk="1" hangingPunct="1"/>
            <a:r>
              <a:rPr lang="en-US" altLang="en-US" sz="2400" dirty="0"/>
              <a:t>Positional parameters (if any) must precede keyword parameters (if any)</a:t>
            </a:r>
          </a:p>
          <a:p>
            <a:pPr marL="0" indent="0" eaLnBrk="1" hangingPunct="1">
              <a:spcBef>
                <a:spcPts val="0"/>
              </a:spcBef>
              <a:buNone/>
            </a:pPr>
            <a:endParaRPr lang="en-US" altLang="en-US" sz="8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def </a:t>
            </a:r>
            <a:r>
              <a:rPr lang="en-US" altLang="en-US" sz="2000" i="1" dirty="0" err="1">
                <a:latin typeface="Courier New" panose="02070309020205020404" pitchFamily="49" charset="0"/>
                <a:cs typeface="Courier New" panose="02070309020205020404" pitchFamily="49" charset="0"/>
              </a:rPr>
              <a:t>func_name</a:t>
            </a:r>
            <a:r>
              <a:rPr lang="en-US" altLang="en-US" sz="2000" b="1" dirty="0">
                <a:latin typeface="Courier New" panose="02070309020205020404" pitchFamily="49" charset="0"/>
                <a:cs typeface="Courier New" panose="02070309020205020404" pitchFamily="49" charset="0"/>
              </a:rPr>
              <a:t>(</a:t>
            </a:r>
            <a:r>
              <a:rPr lang="en-US" altLang="en-US" sz="2000" i="1" dirty="0">
                <a:latin typeface="Courier New" panose="02070309020205020404" pitchFamily="49" charset="0"/>
                <a:cs typeface="Courier New" panose="02070309020205020404" pitchFamily="49" charset="0"/>
              </a:rPr>
              <a:t>p1</a:t>
            </a:r>
            <a:r>
              <a:rPr lang="en-US" altLang="en-US" sz="2000" b="1" dirty="0">
                <a:latin typeface="Courier New" panose="02070309020205020404" pitchFamily="49" charset="0"/>
                <a:cs typeface="Courier New" panose="02070309020205020404" pitchFamily="49" charset="0"/>
              </a:rPr>
              <a:t>,</a:t>
            </a:r>
            <a:r>
              <a:rPr lang="en-US" altLang="en-US" sz="2000" i="1" dirty="0">
                <a:latin typeface="Courier New" panose="02070309020205020404" pitchFamily="49" charset="0"/>
                <a:cs typeface="Courier New" panose="02070309020205020404" pitchFamily="49" charset="0"/>
              </a:rPr>
              <a:t> p2</a:t>
            </a:r>
            <a:r>
              <a:rPr lang="en-US" altLang="en-US" sz="2000" b="1" dirty="0">
                <a:latin typeface="Courier New" panose="02070309020205020404" pitchFamily="49" charset="0"/>
                <a:cs typeface="Courier New" panose="02070309020205020404" pitchFamily="49" charset="0"/>
              </a:rPr>
              <a:t>,</a:t>
            </a:r>
            <a:r>
              <a:rPr lang="en-US" altLang="en-US" sz="2000" i="1"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a:t>
            </a:r>
            <a:r>
              <a:rPr lang="en-US" altLang="en-US" sz="2000" i="1" dirty="0">
                <a:latin typeface="Courier New" panose="02070309020205020404" pitchFamily="49" charset="0"/>
                <a:cs typeface="Courier New" panose="02070309020205020404" pitchFamily="49" charset="0"/>
              </a:rPr>
              <a:t> n1</a:t>
            </a:r>
            <a:r>
              <a:rPr lang="en-US" altLang="en-US" sz="2000" b="1" dirty="0">
                <a:latin typeface="Courier New" panose="02070309020205020404" pitchFamily="49" charset="0"/>
                <a:cs typeface="Courier New" panose="02070309020205020404" pitchFamily="49" charset="0"/>
              </a:rPr>
              <a:t>=</a:t>
            </a:r>
            <a:r>
              <a:rPr lang="en-US" altLang="en-US" sz="2000" i="1" dirty="0">
                <a:latin typeface="Courier New" panose="02070309020205020404" pitchFamily="49" charset="0"/>
                <a:cs typeface="Courier New" panose="02070309020205020404" pitchFamily="49" charset="0"/>
              </a:rPr>
              <a:t>v1</a:t>
            </a:r>
            <a:r>
              <a:rPr lang="en-US" altLang="en-US" sz="2000" b="1" dirty="0">
                <a:latin typeface="Courier New" panose="02070309020205020404" pitchFamily="49" charset="0"/>
                <a:cs typeface="Courier New" panose="02070309020205020404" pitchFamily="49" charset="0"/>
              </a:rPr>
              <a:t>,</a:t>
            </a:r>
            <a:r>
              <a:rPr lang="en-US" altLang="en-US" sz="2000" i="1" dirty="0">
                <a:latin typeface="Courier New" panose="02070309020205020404" pitchFamily="49" charset="0"/>
                <a:cs typeface="Courier New" panose="02070309020205020404" pitchFamily="49" charset="0"/>
              </a:rPr>
              <a:t> n2</a:t>
            </a:r>
            <a:r>
              <a:rPr lang="en-US" altLang="en-US" sz="2000" b="1" dirty="0">
                <a:latin typeface="Courier New" panose="02070309020205020404" pitchFamily="49" charset="0"/>
                <a:cs typeface="Courier New" panose="02070309020205020404" pitchFamily="49" charset="0"/>
              </a:rPr>
              <a:t>=</a:t>
            </a:r>
            <a:r>
              <a:rPr lang="en-US" altLang="en-US" sz="2000" i="1" dirty="0">
                <a:latin typeface="Courier New" panose="02070309020205020404" pitchFamily="49" charset="0"/>
                <a:cs typeface="Courier New" panose="02070309020205020404" pitchFamily="49" charset="0"/>
              </a:rPr>
              <a:t>v2</a:t>
            </a:r>
            <a:r>
              <a:rPr lang="en-US" altLang="en-US" sz="2000" b="1" dirty="0">
                <a:latin typeface="Courier New" panose="02070309020205020404" pitchFamily="49" charset="0"/>
                <a:cs typeface="Courier New" panose="02070309020205020404" pitchFamily="49" charset="0"/>
              </a:rPr>
              <a:t>,</a:t>
            </a:r>
            <a:r>
              <a:rPr lang="en-US" altLang="en-US" sz="2000" i="1"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    </a:t>
            </a:r>
            <a:r>
              <a:rPr lang="en-US" altLang="en-US" sz="2000" dirty="0">
                <a:solidFill>
                  <a:srgbClr val="0070C0"/>
                </a:solidFill>
                <a:latin typeface="Courier New" panose="02070309020205020404" pitchFamily="49" charset="0"/>
                <a:cs typeface="Courier New" panose="02070309020205020404" pitchFamily="49" charset="0"/>
              </a:rPr>
              <a:t>[</a:t>
            </a:r>
            <a:r>
              <a:rPr lang="en-US" altLang="en-US" sz="2000" i="1" dirty="0">
                <a:solidFill>
                  <a:srgbClr val="0070C0"/>
                </a:solidFill>
                <a:latin typeface="Courier New" panose="02070309020205020404" pitchFamily="49" charset="0"/>
                <a:cs typeface="Courier New" panose="02070309020205020404" pitchFamily="49" charset="0"/>
              </a:rPr>
              <a:t>optional docstring</a:t>
            </a:r>
            <a:r>
              <a:rPr lang="en-US" altLang="en-US" sz="2000" dirty="0">
                <a:solidFill>
                  <a:srgbClr val="0070C0"/>
                </a:solidFill>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2000" i="1" dirty="0">
                <a:solidFill>
                  <a:srgbClr val="FF0000"/>
                </a:solidFill>
                <a:latin typeface="Courier New" panose="02070309020205020404" pitchFamily="49" charset="0"/>
                <a:cs typeface="Courier New" panose="02070309020205020404" pitchFamily="49" charset="0"/>
              </a:rPr>
              <a:t>    </a:t>
            </a:r>
            <a:r>
              <a:rPr lang="en-US" altLang="en-US" sz="2000" i="1" dirty="0" err="1">
                <a:solidFill>
                  <a:srgbClr val="FF0000"/>
                </a:solidFill>
                <a:latin typeface="Courier New" panose="02070309020205020404" pitchFamily="49" charset="0"/>
                <a:cs typeface="Courier New" panose="02070309020205020404" pitchFamily="49" charset="0"/>
              </a:rPr>
              <a:t>stmt</a:t>
            </a:r>
            <a:endParaRPr lang="en-US" altLang="en-US" sz="2000" i="1" dirty="0">
              <a:solidFill>
                <a:srgbClr val="FF0000"/>
              </a:solidFill>
              <a:latin typeface="Courier New" panose="02070309020205020404" pitchFamily="49" charset="0"/>
              <a:cs typeface="Courier New" panose="02070309020205020404" pitchFamily="49" charset="0"/>
            </a:endParaRPr>
          </a:p>
          <a:p>
            <a:pPr marL="0" indent="0" eaLnBrk="1" hangingPunct="1">
              <a:lnSpc>
                <a:spcPts val="10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    ...</a:t>
            </a:r>
          </a:p>
          <a:p>
            <a:pPr marL="0" indent="0" eaLnBrk="1" hangingPunct="1">
              <a:lnSpc>
                <a:spcPts val="1000"/>
              </a:lnSpc>
              <a:spcBef>
                <a:spcPts val="0"/>
              </a:spcBef>
              <a:buNone/>
            </a:pPr>
            <a:endParaRPr lang="en-US" altLang="en-US" sz="2000" b="1" dirty="0">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62E31F4D-FC15-435D-8EC9-23F2BED9C4DD}"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24</a:t>
            </a:fld>
            <a:endParaRPr lang="en-US"/>
          </a:p>
        </p:txBody>
      </p:sp>
    </p:spTree>
    <p:extLst>
      <p:ext uri="{BB962C8B-B14F-4D97-AF65-F5344CB8AC3E}">
        <p14:creationId xmlns:p14="http://schemas.microsoft.com/office/powerpoint/2010/main" val="630849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Defining and Calling Functions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eaLnBrk="1" hangingPunct="1"/>
            <a:r>
              <a:rPr lang="en-US" altLang="en-US" sz="2800" dirty="0"/>
              <a:t>For example:</a:t>
            </a:r>
          </a:p>
          <a:p>
            <a:pPr marL="0" indent="0" eaLnBrk="1" hangingPunct="1">
              <a:spcBef>
                <a:spcPts val="0"/>
              </a:spcBef>
              <a:buNone/>
            </a:pPr>
            <a:endParaRPr lang="en-US" altLang="en-US" sz="1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200" b="1" dirty="0">
                <a:latin typeface="Courier New" panose="02070309020205020404" pitchFamily="49" charset="0"/>
                <a:cs typeface="Courier New" panose="02070309020205020404" pitchFamily="49" charset="0"/>
              </a:rPr>
              <a:t>&gt;&gt;&gt; def </a:t>
            </a:r>
            <a:r>
              <a:rPr lang="en-US" altLang="en-US" sz="2200" b="1" dirty="0" err="1">
                <a:latin typeface="Courier New" panose="02070309020205020404" pitchFamily="49" charset="0"/>
                <a:cs typeface="Courier New" panose="02070309020205020404" pitchFamily="49" charset="0"/>
              </a:rPr>
              <a:t>print_pow</a:t>
            </a:r>
            <a:r>
              <a:rPr lang="en-US" altLang="en-US" sz="2200" b="1" dirty="0">
                <a:latin typeface="Courier New" panose="02070309020205020404" pitchFamily="49" charset="0"/>
                <a:cs typeface="Courier New" panose="02070309020205020404" pitchFamily="49" charset="0"/>
              </a:rPr>
              <a:t>(x, y=2):</a:t>
            </a:r>
          </a:p>
          <a:p>
            <a:pPr marL="0" indent="0" eaLnBrk="1" hangingPunct="1">
              <a:spcBef>
                <a:spcPts val="0"/>
              </a:spcBef>
              <a:buNone/>
            </a:pPr>
            <a:r>
              <a:rPr lang="en-US" altLang="en-US" sz="2200" b="1" dirty="0">
                <a:latin typeface="Courier New" panose="02070309020205020404" pitchFamily="49" charset="0"/>
                <a:cs typeface="Courier New" panose="02070309020205020404" pitchFamily="49" charset="0"/>
              </a:rPr>
              <a:t>        '''display x to the y power'''</a:t>
            </a:r>
          </a:p>
          <a:p>
            <a:pPr marL="0" indent="0" eaLnBrk="1" hangingPunct="1">
              <a:spcBef>
                <a:spcPts val="0"/>
              </a:spcBef>
              <a:buNone/>
            </a:pPr>
            <a:r>
              <a:rPr lang="en-US" altLang="en-US" sz="2200" i="1"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print(x ** y)   </a:t>
            </a:r>
            <a:r>
              <a:rPr lang="en-US" altLang="en-US" sz="2200" dirty="0">
                <a:latin typeface="Courier New" panose="02070309020205020404" pitchFamily="49" charset="0"/>
                <a:cs typeface="Courier New" panose="02070309020205020404" pitchFamily="49" charset="0"/>
              </a:rPr>
              <a:t># x ** 2 by default</a:t>
            </a:r>
          </a:p>
          <a:p>
            <a:pPr marL="0" indent="0" eaLnBrk="1" hangingPunct="1">
              <a:spcBef>
                <a:spcPts val="0"/>
              </a:spcBef>
              <a:buNone/>
            </a:pPr>
            <a:endParaRPr lang="en-US" altLang="en-US" sz="22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200" b="1" dirty="0">
                <a:solidFill>
                  <a:srgbClr val="0070C0"/>
                </a:solidFill>
                <a:latin typeface="Courier New" panose="02070309020205020404" pitchFamily="49" charset="0"/>
                <a:cs typeface="Courier New" panose="02070309020205020404" pitchFamily="49" charset="0"/>
              </a:rPr>
              <a:t>&gt;&gt;&gt; </a:t>
            </a:r>
            <a:r>
              <a:rPr lang="en-US" altLang="en-US" sz="2200" b="1" dirty="0" err="1">
                <a:solidFill>
                  <a:srgbClr val="0070C0"/>
                </a:solidFill>
                <a:latin typeface="Courier New" panose="02070309020205020404" pitchFamily="49" charset="0"/>
                <a:cs typeface="Courier New" panose="02070309020205020404" pitchFamily="49" charset="0"/>
              </a:rPr>
              <a:t>print_pow</a:t>
            </a:r>
            <a:r>
              <a:rPr lang="en-US" altLang="en-US" sz="2200" b="1" dirty="0">
                <a:solidFill>
                  <a:srgbClr val="0070C0"/>
                </a:solidFill>
                <a:latin typeface="Courier New" panose="02070309020205020404" pitchFamily="49" charset="0"/>
                <a:cs typeface="Courier New" panose="02070309020205020404" pitchFamily="49" charset="0"/>
              </a:rPr>
              <a:t>(5)</a:t>
            </a:r>
          </a:p>
          <a:p>
            <a:pPr marL="0" indent="0" eaLnBrk="1" hangingPunct="1">
              <a:spcBef>
                <a:spcPts val="0"/>
              </a:spcBef>
              <a:buNone/>
            </a:pPr>
            <a:r>
              <a:rPr lang="en-US" altLang="en-US" sz="2200" dirty="0">
                <a:solidFill>
                  <a:srgbClr val="0070C0"/>
                </a:solidFill>
                <a:latin typeface="Courier New" panose="02070309020205020404" pitchFamily="49" charset="0"/>
                <a:cs typeface="Courier New" panose="02070309020205020404" pitchFamily="49" charset="0"/>
              </a:rPr>
              <a:t>25</a:t>
            </a:r>
          </a:p>
          <a:p>
            <a:pPr marL="0" indent="0" eaLnBrk="1" hangingPunct="1">
              <a:spcBef>
                <a:spcPts val="0"/>
              </a:spcBef>
              <a:buNone/>
            </a:pPr>
            <a:r>
              <a:rPr lang="en-US" altLang="en-US" sz="2200" b="1" dirty="0">
                <a:solidFill>
                  <a:srgbClr val="FF0000"/>
                </a:solidFill>
                <a:latin typeface="Courier New" panose="02070309020205020404" pitchFamily="49" charset="0"/>
                <a:cs typeface="Courier New" panose="02070309020205020404" pitchFamily="49" charset="0"/>
              </a:rPr>
              <a:t>&gt;&gt;&gt; </a:t>
            </a:r>
            <a:r>
              <a:rPr lang="en-US" altLang="en-US" sz="2200" b="1" dirty="0" err="1">
                <a:solidFill>
                  <a:srgbClr val="FF0000"/>
                </a:solidFill>
                <a:latin typeface="Courier New" panose="02070309020205020404" pitchFamily="49" charset="0"/>
                <a:cs typeface="Courier New" panose="02070309020205020404" pitchFamily="49" charset="0"/>
              </a:rPr>
              <a:t>print_pow</a:t>
            </a:r>
            <a:r>
              <a:rPr lang="en-US" altLang="en-US" sz="2200" b="1" dirty="0">
                <a:solidFill>
                  <a:srgbClr val="FF0000"/>
                </a:solidFill>
                <a:latin typeface="Courier New" panose="02070309020205020404" pitchFamily="49" charset="0"/>
                <a:cs typeface="Courier New" panose="02070309020205020404" pitchFamily="49" charset="0"/>
              </a:rPr>
              <a:t>(5, 3)</a:t>
            </a:r>
          </a:p>
          <a:p>
            <a:pPr marL="0" indent="0" eaLnBrk="1" hangingPunct="1">
              <a:spcBef>
                <a:spcPts val="0"/>
              </a:spcBef>
              <a:buNone/>
            </a:pPr>
            <a:r>
              <a:rPr lang="en-US" altLang="en-US" sz="2200" dirty="0">
                <a:solidFill>
                  <a:srgbClr val="FF0000"/>
                </a:solidFill>
                <a:latin typeface="Courier New" panose="02070309020205020404" pitchFamily="49" charset="0"/>
                <a:cs typeface="Courier New" panose="02070309020205020404" pitchFamily="49" charset="0"/>
              </a:rPr>
              <a:t>125</a:t>
            </a:r>
          </a:p>
          <a:p>
            <a:pPr marL="0" indent="0" eaLnBrk="1" hangingPunct="1">
              <a:spcBef>
                <a:spcPts val="0"/>
              </a:spcBef>
              <a:buNone/>
            </a:pPr>
            <a:r>
              <a:rPr lang="en-US" altLang="en-US" sz="2200" b="1" dirty="0">
                <a:solidFill>
                  <a:srgbClr val="FF0000"/>
                </a:solidFill>
                <a:latin typeface="Courier New" panose="02070309020205020404" pitchFamily="49" charset="0"/>
                <a:cs typeface="Courier New" panose="02070309020205020404" pitchFamily="49" charset="0"/>
              </a:rPr>
              <a:t>&gt;&gt;&gt;</a:t>
            </a:r>
            <a:endParaRPr lang="en-US" altLang="en-US" sz="2200" dirty="0">
              <a:solidFill>
                <a:srgbClr val="FF0000"/>
              </a:solidFill>
              <a:latin typeface="Courier New" panose="02070309020205020404" pitchFamily="49" charset="0"/>
              <a:cs typeface="Courier New" panose="02070309020205020404" pitchFamily="49" charset="0"/>
            </a:endParaRPr>
          </a:p>
          <a:p>
            <a:pPr marL="0" indent="0" eaLnBrk="1" hangingPunct="1">
              <a:spcBef>
                <a:spcPts val="0"/>
              </a:spcBef>
              <a:buNone/>
            </a:pPr>
            <a:endParaRPr lang="en-US" altLang="en-US" sz="800" b="1" dirty="0">
              <a:latin typeface="Courier New" panose="02070309020205020404" pitchFamily="49" charset="0"/>
              <a:cs typeface="Courier New" panose="02070309020205020404" pitchFamily="49" charset="0"/>
            </a:endParaRPr>
          </a:p>
          <a:p>
            <a:pPr marL="0" indent="0" eaLnBrk="1" hangingPunct="1">
              <a:buNone/>
            </a:pPr>
            <a:endParaRPr lang="en-US" altLang="en-US" sz="2800" dirty="0"/>
          </a:p>
        </p:txBody>
      </p:sp>
      <p:sp>
        <p:nvSpPr>
          <p:cNvPr id="2" name="Date Placeholder 1"/>
          <p:cNvSpPr>
            <a:spLocks noGrp="1"/>
          </p:cNvSpPr>
          <p:nvPr>
            <p:ph type="dt" sz="half" idx="10"/>
          </p:nvPr>
        </p:nvSpPr>
        <p:spPr/>
        <p:txBody>
          <a:bodyPr/>
          <a:lstStyle/>
          <a:p>
            <a:pPr>
              <a:defRPr/>
            </a:pPr>
            <a:fld id="{62E31F4D-FC15-435D-8EC9-23F2BED9C4DD}"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25</a:t>
            </a:fld>
            <a:endParaRPr lang="en-US"/>
          </a:p>
        </p:txBody>
      </p:sp>
    </p:spTree>
    <p:extLst>
      <p:ext uri="{BB962C8B-B14F-4D97-AF65-F5344CB8AC3E}">
        <p14:creationId xmlns:p14="http://schemas.microsoft.com/office/powerpoint/2010/main" val="2245983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Defining and Calling Functions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eaLnBrk="1" hangingPunct="1"/>
            <a:r>
              <a:rPr lang="en-US" altLang="en-US" sz="2800" dirty="0"/>
              <a:t>You can treat positional parameters as keyword parameters</a:t>
            </a:r>
          </a:p>
          <a:p>
            <a:pPr lvl="1" eaLnBrk="1" hangingPunct="1"/>
            <a:r>
              <a:rPr lang="en-US" altLang="en-US" sz="2400" i="1" dirty="0"/>
              <a:t>But</a:t>
            </a:r>
            <a:r>
              <a:rPr lang="en-US" altLang="en-US" sz="2400" dirty="0"/>
              <a:t> all positional arguments must precede keyword arguments</a:t>
            </a:r>
          </a:p>
          <a:p>
            <a:pPr marL="0" indent="0" eaLnBrk="1" hangingPunct="1">
              <a:spcBef>
                <a:spcPts val="0"/>
              </a:spcBef>
              <a:buNone/>
            </a:pPr>
            <a:endParaRPr lang="en-US" altLang="en-US" sz="1000" b="1" dirty="0">
              <a:latin typeface="Courier New" panose="02070309020205020404" pitchFamily="49" charset="0"/>
              <a:cs typeface="Courier New" panose="02070309020205020404" pitchFamily="49" charset="0"/>
            </a:endParaRPr>
          </a:p>
          <a:p>
            <a:pPr marL="0" indent="0" eaLnBrk="1" hangingPunct="1">
              <a:spcBef>
                <a:spcPts val="0"/>
              </a:spcBef>
              <a:buNone/>
            </a:pPr>
            <a:endParaRPr lang="en-US" altLang="en-US" sz="8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200" b="1" dirty="0">
                <a:latin typeface="Courier New" panose="02070309020205020404" pitchFamily="49" charset="0"/>
                <a:cs typeface="Courier New" panose="02070309020205020404" pitchFamily="49" charset="0"/>
              </a:rPr>
              <a:t>&gt;&gt;&gt; </a:t>
            </a:r>
            <a:r>
              <a:rPr lang="en-US" altLang="en-US" sz="2200" b="1" dirty="0" err="1">
                <a:latin typeface="Courier New" panose="02070309020205020404" pitchFamily="49" charset="0"/>
                <a:cs typeface="Courier New" panose="02070309020205020404" pitchFamily="49" charset="0"/>
              </a:rPr>
              <a:t>print_pow</a:t>
            </a:r>
            <a:r>
              <a:rPr lang="en-US" altLang="en-US" sz="2200" b="1" dirty="0">
                <a:latin typeface="Courier New" panose="02070309020205020404" pitchFamily="49" charset="0"/>
                <a:cs typeface="Courier New" panose="02070309020205020404" pitchFamily="49" charset="0"/>
              </a:rPr>
              <a:t>(x=-7)</a:t>
            </a:r>
          </a:p>
          <a:p>
            <a:pPr marL="0" indent="0" eaLnBrk="1" hangingPunct="1">
              <a:spcBef>
                <a:spcPts val="0"/>
              </a:spcBef>
              <a:buNone/>
            </a:pPr>
            <a:r>
              <a:rPr lang="en-US" altLang="en-US" sz="2200" dirty="0">
                <a:latin typeface="Courier New" panose="02070309020205020404" pitchFamily="49" charset="0"/>
                <a:cs typeface="Courier New" panose="02070309020205020404" pitchFamily="49" charset="0"/>
              </a:rPr>
              <a:t>49</a:t>
            </a:r>
          </a:p>
          <a:p>
            <a:pPr marL="0" indent="0" eaLnBrk="1" hangingPunct="1">
              <a:spcBef>
                <a:spcPts val="0"/>
              </a:spcBef>
              <a:buNone/>
            </a:pPr>
            <a:r>
              <a:rPr lang="en-US" altLang="en-US" sz="2200" b="1" dirty="0">
                <a:solidFill>
                  <a:srgbClr val="0070C0"/>
                </a:solidFill>
                <a:latin typeface="Courier New" panose="02070309020205020404" pitchFamily="49" charset="0"/>
                <a:cs typeface="Courier New" panose="02070309020205020404" pitchFamily="49" charset="0"/>
              </a:rPr>
              <a:t>&gt;&gt;&gt; </a:t>
            </a:r>
            <a:r>
              <a:rPr lang="en-US" altLang="en-US" sz="2200" b="1" dirty="0" err="1">
                <a:solidFill>
                  <a:srgbClr val="0070C0"/>
                </a:solidFill>
                <a:latin typeface="Courier New" panose="02070309020205020404" pitchFamily="49" charset="0"/>
                <a:cs typeface="Courier New" panose="02070309020205020404" pitchFamily="49" charset="0"/>
              </a:rPr>
              <a:t>print_pow</a:t>
            </a:r>
            <a:r>
              <a:rPr lang="en-US" altLang="en-US" sz="2200" b="1" dirty="0">
                <a:solidFill>
                  <a:srgbClr val="0070C0"/>
                </a:solidFill>
                <a:latin typeface="Courier New" panose="02070309020205020404" pitchFamily="49" charset="0"/>
                <a:cs typeface="Courier New" panose="02070309020205020404" pitchFamily="49" charset="0"/>
              </a:rPr>
              <a:t>(y=3, x=2)</a:t>
            </a:r>
          </a:p>
          <a:p>
            <a:pPr marL="0" indent="0" eaLnBrk="1" hangingPunct="1">
              <a:spcBef>
                <a:spcPts val="0"/>
              </a:spcBef>
              <a:buNone/>
            </a:pPr>
            <a:r>
              <a:rPr lang="en-US" altLang="en-US" sz="2200" dirty="0">
                <a:solidFill>
                  <a:srgbClr val="0070C0"/>
                </a:solidFill>
                <a:latin typeface="Courier New" panose="02070309020205020404" pitchFamily="49" charset="0"/>
                <a:cs typeface="Courier New" panose="02070309020205020404" pitchFamily="49" charset="0"/>
              </a:rPr>
              <a:t>8</a:t>
            </a:r>
          </a:p>
          <a:p>
            <a:pPr marL="0" indent="0" eaLnBrk="1" hangingPunct="1">
              <a:spcBef>
                <a:spcPts val="0"/>
              </a:spcBef>
              <a:buNone/>
            </a:pPr>
            <a:r>
              <a:rPr lang="en-US" altLang="en-US" sz="2200" b="1" dirty="0">
                <a:solidFill>
                  <a:srgbClr val="FF0000"/>
                </a:solidFill>
                <a:latin typeface="Courier New" panose="02070309020205020404" pitchFamily="49" charset="0"/>
                <a:cs typeface="Courier New" panose="02070309020205020404" pitchFamily="49" charset="0"/>
              </a:rPr>
              <a:t>&gt;&gt;&gt; </a:t>
            </a:r>
            <a:r>
              <a:rPr lang="en-US" altLang="en-US" sz="2200" b="1" dirty="0" err="1">
                <a:solidFill>
                  <a:srgbClr val="FF0000"/>
                </a:solidFill>
                <a:latin typeface="Courier New" panose="02070309020205020404" pitchFamily="49" charset="0"/>
                <a:cs typeface="Courier New" panose="02070309020205020404" pitchFamily="49" charset="0"/>
              </a:rPr>
              <a:t>print_pow</a:t>
            </a:r>
            <a:r>
              <a:rPr lang="en-US" altLang="en-US" sz="2200" b="1" dirty="0">
                <a:solidFill>
                  <a:srgbClr val="FF0000"/>
                </a:solidFill>
                <a:latin typeface="Courier New" panose="02070309020205020404" pitchFamily="49" charset="0"/>
                <a:cs typeface="Courier New" panose="02070309020205020404" pitchFamily="49" charset="0"/>
              </a:rPr>
              <a:t>(y=4, 5)</a:t>
            </a:r>
          </a:p>
          <a:p>
            <a:pPr marL="0" indent="0" eaLnBrk="1" hangingPunct="1">
              <a:spcBef>
                <a:spcPts val="0"/>
              </a:spcBef>
              <a:buNone/>
            </a:pPr>
            <a:r>
              <a:rPr lang="en-US" altLang="en-US" sz="2200" dirty="0" err="1">
                <a:solidFill>
                  <a:srgbClr val="FF0000"/>
                </a:solidFill>
                <a:latin typeface="Courier New" panose="02070309020205020404" pitchFamily="49" charset="0"/>
                <a:cs typeface="Courier New" panose="02070309020205020404" pitchFamily="49" charset="0"/>
              </a:rPr>
              <a:t>SyntaxError</a:t>
            </a:r>
            <a:r>
              <a:rPr lang="en-US" altLang="en-US" sz="2200" dirty="0">
                <a:solidFill>
                  <a:srgbClr val="FF0000"/>
                </a:solidFill>
                <a:latin typeface="Courier New" panose="02070309020205020404" pitchFamily="49" charset="0"/>
                <a:cs typeface="Courier New" panose="02070309020205020404" pitchFamily="49" charset="0"/>
              </a:rPr>
              <a:t>: positional … follows keyword …</a:t>
            </a:r>
          </a:p>
          <a:p>
            <a:pPr eaLnBrk="1" hangingPunct="1"/>
            <a:endParaRPr lang="en-US" altLang="en-US" sz="2800" dirty="0"/>
          </a:p>
        </p:txBody>
      </p:sp>
      <p:sp>
        <p:nvSpPr>
          <p:cNvPr id="2" name="Date Placeholder 1"/>
          <p:cNvSpPr>
            <a:spLocks noGrp="1"/>
          </p:cNvSpPr>
          <p:nvPr>
            <p:ph type="dt" sz="half" idx="10"/>
          </p:nvPr>
        </p:nvSpPr>
        <p:spPr/>
        <p:txBody>
          <a:bodyPr/>
          <a:lstStyle/>
          <a:p>
            <a:pPr>
              <a:defRPr/>
            </a:pPr>
            <a:fld id="{62E31F4D-FC15-435D-8EC9-23F2BED9C4DD}"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26</a:t>
            </a:fld>
            <a:endParaRPr lang="en-US"/>
          </a:p>
        </p:txBody>
      </p:sp>
    </p:spTree>
    <p:extLst>
      <p:ext uri="{BB962C8B-B14F-4D97-AF65-F5344CB8AC3E}">
        <p14:creationId xmlns:p14="http://schemas.microsoft.com/office/powerpoint/2010/main" val="2515132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b="1" dirty="0"/>
              <a:t>print()</a:t>
            </a:r>
            <a:r>
              <a:rPr lang="en-US" altLang="en-US" dirty="0"/>
              <a:t> Function Keyword Parameters</a:t>
            </a:r>
          </a:p>
        </p:txBody>
      </p:sp>
      <p:sp>
        <p:nvSpPr>
          <p:cNvPr id="24579" name="Rectangle 3"/>
          <p:cNvSpPr>
            <a:spLocks noGrp="1" noChangeArrowheads="1"/>
          </p:cNvSpPr>
          <p:nvPr>
            <p:ph type="body" idx="1"/>
          </p:nvPr>
        </p:nvSpPr>
        <p:spPr/>
        <p:txBody>
          <a:bodyPr/>
          <a:lstStyle/>
          <a:p>
            <a:pPr eaLnBrk="1" hangingPunct="1"/>
            <a:r>
              <a:rPr lang="en-US" altLang="en-US" sz="2800" dirty="0"/>
              <a:t>The built-in </a:t>
            </a:r>
            <a:r>
              <a:rPr lang="en-US" altLang="en-US" sz="2800" b="1" dirty="0"/>
              <a:t>print()</a:t>
            </a:r>
            <a:r>
              <a:rPr lang="en-US" altLang="en-US" sz="2800" dirty="0"/>
              <a:t> function has keyword parameters, including:</a:t>
            </a:r>
          </a:p>
          <a:p>
            <a:pPr lvl="1" eaLnBrk="1" hangingPunct="1"/>
            <a:r>
              <a:rPr lang="en-US" altLang="en-US" sz="2400" b="1" dirty="0" err="1">
                <a:latin typeface="Courier New" panose="02070309020205020404" pitchFamily="49" charset="0"/>
                <a:cs typeface="Courier New" panose="02070309020205020404" pitchFamily="49" charset="0"/>
              </a:rPr>
              <a:t>sep</a:t>
            </a:r>
            <a:r>
              <a:rPr lang="en-US" altLang="en-US" sz="2400" dirty="0"/>
              <a:t>      separator, </a:t>
            </a:r>
            <a:r>
              <a:rPr lang="en-US" altLang="en-US" sz="2400" b="1" dirty="0">
                <a:latin typeface="Courier New" panose="02070309020205020404" pitchFamily="49" charset="0"/>
                <a:cs typeface="Courier New" panose="02070309020205020404" pitchFamily="49" charset="0"/>
              </a:rPr>
              <a:t>' '</a:t>
            </a:r>
            <a:r>
              <a:rPr lang="en-US" altLang="en-US" sz="2400" dirty="0"/>
              <a:t> by default</a:t>
            </a:r>
          </a:p>
          <a:p>
            <a:pPr lvl="1" eaLnBrk="1" hangingPunct="1"/>
            <a:r>
              <a:rPr lang="en-US" altLang="en-US" sz="2400" b="1" dirty="0">
                <a:latin typeface="Courier New" panose="02070309020205020404" pitchFamily="49" charset="0"/>
                <a:cs typeface="Courier New" panose="02070309020205020404" pitchFamily="49" charset="0"/>
              </a:rPr>
              <a:t>end</a:t>
            </a:r>
            <a:r>
              <a:rPr lang="en-US" altLang="en-US" sz="2400" dirty="0"/>
              <a:t>      end-of-output character, </a:t>
            </a:r>
            <a:r>
              <a:rPr lang="en-US" altLang="en-US" sz="2400" b="1" dirty="0">
                <a:latin typeface="Courier New" panose="02070309020205020404" pitchFamily="49" charset="0"/>
                <a:cs typeface="Courier New" panose="02070309020205020404" pitchFamily="49" charset="0"/>
              </a:rPr>
              <a:t>'\n'</a:t>
            </a:r>
            <a:r>
              <a:rPr lang="en-US" altLang="en-US" sz="2400" dirty="0"/>
              <a:t> by default</a:t>
            </a:r>
          </a:p>
          <a:p>
            <a:pPr marL="0" indent="0" eaLnBrk="1" hangingPunct="1">
              <a:spcBef>
                <a:spcPts val="0"/>
              </a:spcBef>
              <a:buNone/>
            </a:pPr>
            <a:endParaRPr lang="en-US" altLang="en-US" sz="800" b="1" dirty="0">
              <a:latin typeface="Courier New" panose="02070309020205020404" pitchFamily="49" charset="0"/>
              <a:cs typeface="Courier New" panose="02070309020205020404" pitchFamily="49" charset="0"/>
            </a:endParaRPr>
          </a:p>
          <a:p>
            <a:pPr marL="0" indent="0" eaLnBrk="1" hangingPunct="1">
              <a:spcBef>
                <a:spcPts val="0"/>
              </a:spcBef>
              <a:buNone/>
            </a:pPr>
            <a:endParaRPr lang="en-US" altLang="en-US" sz="8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print(1, 2, 3)</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1 2 3</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print(1, 2, 3, </a:t>
            </a:r>
            <a:r>
              <a:rPr lang="en-US" altLang="en-US" sz="2000" b="1" dirty="0" err="1">
                <a:solidFill>
                  <a:srgbClr val="0070C0"/>
                </a:solidFill>
                <a:latin typeface="Courier New" panose="02070309020205020404" pitchFamily="49" charset="0"/>
                <a:cs typeface="Courier New" panose="02070309020205020404" pitchFamily="49" charset="0"/>
              </a:rPr>
              <a:t>sep</a:t>
            </a:r>
            <a:r>
              <a:rPr lang="en-US" altLang="en-US" sz="2000" b="1" dirty="0">
                <a:solidFill>
                  <a:srgbClr val="0070C0"/>
                </a:solidFill>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1,2,3</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print(1, 2, 3, </a:t>
            </a:r>
            <a:r>
              <a:rPr lang="en-US" altLang="en-US" sz="2000" b="1" dirty="0" err="1">
                <a:solidFill>
                  <a:srgbClr val="FF0000"/>
                </a:solidFill>
                <a:latin typeface="Courier New" panose="02070309020205020404" pitchFamily="49" charset="0"/>
                <a:cs typeface="Courier New" panose="02070309020205020404" pitchFamily="49" charset="0"/>
              </a:rPr>
              <a:t>sep</a:t>
            </a:r>
            <a:r>
              <a:rPr lang="en-US" altLang="en-US" sz="2000" b="1" dirty="0">
                <a:solidFill>
                  <a:srgbClr val="FF0000"/>
                </a:solidFill>
                <a:latin typeface="Courier New" panose="02070309020205020404" pitchFamily="49" charset="0"/>
                <a:cs typeface="Courier New" panose="02070309020205020404" pitchFamily="49" charset="0"/>
              </a:rPr>
              <a:t>='', end='!')</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123!</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t>
            </a:r>
            <a:r>
              <a:rPr lang="en-US" altLang="en-US" sz="2000" dirty="0">
                <a:solidFill>
                  <a:srgbClr val="FF0000"/>
                </a:solidFill>
                <a:latin typeface="Courier New" panose="02070309020205020404" pitchFamily="49" charset="0"/>
                <a:cs typeface="Courier New" panose="02070309020205020404" pitchFamily="49" charset="0"/>
              </a:rPr>
              <a:t># the shell generates its own newline</a:t>
            </a:r>
          </a:p>
        </p:txBody>
      </p:sp>
      <p:sp>
        <p:nvSpPr>
          <p:cNvPr id="2" name="Date Placeholder 1"/>
          <p:cNvSpPr>
            <a:spLocks noGrp="1"/>
          </p:cNvSpPr>
          <p:nvPr>
            <p:ph type="dt" sz="half" idx="10"/>
          </p:nvPr>
        </p:nvSpPr>
        <p:spPr/>
        <p:txBody>
          <a:bodyPr/>
          <a:lstStyle/>
          <a:p>
            <a:pPr>
              <a:defRPr/>
            </a:pPr>
            <a:fld id="{25DF140A-7446-4FD0-B42F-FE24295F90F1}"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27</a:t>
            </a:fld>
            <a:endParaRPr lang="en-US"/>
          </a:p>
        </p:txBody>
      </p:sp>
    </p:spTree>
    <p:extLst>
      <p:ext uri="{BB962C8B-B14F-4D97-AF65-F5344CB8AC3E}">
        <p14:creationId xmlns:p14="http://schemas.microsoft.com/office/powerpoint/2010/main" val="2770257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Function Return</a:t>
            </a:r>
          </a:p>
        </p:txBody>
      </p:sp>
      <p:sp>
        <p:nvSpPr>
          <p:cNvPr id="24579" name="Rectangle 3"/>
          <p:cNvSpPr>
            <a:spLocks noGrp="1" noChangeArrowheads="1"/>
          </p:cNvSpPr>
          <p:nvPr>
            <p:ph type="body" idx="1"/>
          </p:nvPr>
        </p:nvSpPr>
        <p:spPr/>
        <p:txBody>
          <a:bodyPr/>
          <a:lstStyle/>
          <a:p>
            <a:pPr eaLnBrk="1" hangingPunct="1"/>
            <a:r>
              <a:rPr lang="en-US" altLang="en-US" sz="2800" dirty="0"/>
              <a:t>Every Python function </a:t>
            </a:r>
            <a:r>
              <a:rPr lang="en-US" altLang="en-US" sz="2800" i="1" dirty="0"/>
              <a:t>returns</a:t>
            </a:r>
            <a:r>
              <a:rPr lang="en-US" altLang="en-US" sz="2800" dirty="0"/>
              <a:t> an object</a:t>
            </a:r>
          </a:p>
          <a:p>
            <a:pPr lvl="1" eaLnBrk="1" hangingPunct="1"/>
            <a:r>
              <a:rPr lang="en-US" altLang="en-US" sz="2400" dirty="0"/>
              <a:t>Via </a:t>
            </a:r>
            <a:r>
              <a:rPr lang="en-US" altLang="en-US" sz="2400" b="1" dirty="0"/>
              <a:t>return </a:t>
            </a:r>
            <a:r>
              <a:rPr lang="en-US" altLang="en-US" sz="2400" i="1" dirty="0"/>
              <a:t>expression</a:t>
            </a:r>
            <a:r>
              <a:rPr lang="en-US" altLang="en-US" sz="2400" dirty="0"/>
              <a:t> in the function</a:t>
            </a:r>
          </a:p>
          <a:p>
            <a:pPr lvl="1" eaLnBrk="1" hangingPunct="1"/>
            <a:r>
              <a:rPr lang="en-US" altLang="en-US" sz="2400" dirty="0"/>
              <a:t>Or </a:t>
            </a:r>
            <a:r>
              <a:rPr lang="en-US" altLang="en-US" sz="2400" b="1" dirty="0"/>
              <a:t>None</a:t>
            </a:r>
            <a:r>
              <a:rPr lang="en-US" altLang="en-US" sz="2400" dirty="0"/>
              <a:t>, if no (or forgotten!) </a:t>
            </a:r>
            <a:r>
              <a:rPr lang="en-US" altLang="en-US" sz="2400" b="1" dirty="0"/>
              <a:t>return</a:t>
            </a:r>
          </a:p>
          <a:p>
            <a:pPr marL="0" indent="0" eaLnBrk="1" hangingPunct="1">
              <a:spcBef>
                <a:spcPts val="0"/>
              </a:spcBef>
              <a:buNone/>
            </a:pPr>
            <a:endParaRPr lang="en-US" altLang="en-US" sz="1000" b="1" dirty="0">
              <a:latin typeface="Courier New" panose="02070309020205020404" pitchFamily="49" charset="0"/>
              <a:cs typeface="Courier New" panose="02070309020205020404" pitchFamily="49" charset="0"/>
            </a:endParaRPr>
          </a:p>
          <a:p>
            <a:pPr marL="0" indent="0" eaLnBrk="1" hangingPunct="1">
              <a:spcBef>
                <a:spcPts val="0"/>
              </a:spcBef>
              <a:buNone/>
            </a:pPr>
            <a:endParaRPr lang="en-US" altLang="en-US" sz="800" b="1" dirty="0">
              <a:latin typeface="Courier New" panose="02070309020205020404" pitchFamily="49" charset="0"/>
              <a:cs typeface="Courier New" panose="02070309020205020404" pitchFamily="49" charset="0"/>
            </a:endParaRPr>
          </a:p>
          <a:p>
            <a:pPr eaLnBrk="1" hangingPunct="1"/>
            <a:endParaRPr lang="en-US" altLang="en-US" sz="2800" dirty="0"/>
          </a:p>
        </p:txBody>
      </p:sp>
      <p:sp>
        <p:nvSpPr>
          <p:cNvPr id="2" name="Date Placeholder 1"/>
          <p:cNvSpPr>
            <a:spLocks noGrp="1"/>
          </p:cNvSpPr>
          <p:nvPr>
            <p:ph type="dt" sz="half" idx="10"/>
          </p:nvPr>
        </p:nvSpPr>
        <p:spPr/>
        <p:txBody>
          <a:bodyPr/>
          <a:lstStyle/>
          <a:p>
            <a:pPr>
              <a:defRPr/>
            </a:pPr>
            <a:fld id="{62E31F4D-FC15-435D-8EC9-23F2BED9C4DD}"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28</a:t>
            </a:fld>
            <a:endParaRPr lang="en-US"/>
          </a:p>
        </p:txBody>
      </p:sp>
    </p:spTree>
    <p:extLst>
      <p:ext uri="{BB962C8B-B14F-4D97-AF65-F5344CB8AC3E}">
        <p14:creationId xmlns:p14="http://schemas.microsoft.com/office/powerpoint/2010/main" val="3454379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Function Return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marL="0" indent="0" eaLnBrk="1" hangingPunct="1">
              <a:spcBef>
                <a:spcPts val="0"/>
              </a:spcBef>
              <a:buNone/>
            </a:pPr>
            <a:r>
              <a:rPr lang="en-US" altLang="en-US" sz="2200" b="1" dirty="0">
                <a:latin typeface="Courier New" panose="02070309020205020404" pitchFamily="49" charset="0"/>
                <a:cs typeface="Courier New" panose="02070309020205020404" pitchFamily="49" charset="0"/>
              </a:rPr>
              <a:t>&gt;&gt;&gt; def oops(x):</a:t>
            </a:r>
          </a:p>
          <a:p>
            <a:pPr marL="0" indent="0" eaLnBrk="1" hangingPunct="1">
              <a:spcBef>
                <a:spcPts val="0"/>
              </a:spcBef>
              <a:buNone/>
            </a:pPr>
            <a:r>
              <a:rPr lang="en-US" altLang="en-US" sz="2200" b="1" dirty="0">
                <a:latin typeface="Courier New" panose="02070309020205020404" pitchFamily="49" charset="0"/>
                <a:cs typeface="Courier New" panose="02070309020205020404" pitchFamily="49" charset="0"/>
              </a:rPr>
              <a:t>        if x &gt; 0:</a:t>
            </a:r>
          </a:p>
          <a:p>
            <a:pPr marL="0" indent="0" eaLnBrk="1" hangingPunct="1">
              <a:spcBef>
                <a:spcPts val="0"/>
              </a:spcBef>
              <a:buNone/>
            </a:pPr>
            <a:r>
              <a:rPr lang="en-US" altLang="en-US" sz="2200" b="1" dirty="0">
                <a:latin typeface="Courier New" panose="02070309020205020404" pitchFamily="49" charset="0"/>
                <a:cs typeface="Courier New" panose="02070309020205020404" pitchFamily="49" charset="0"/>
              </a:rPr>
              <a:t>            return x - 3</a:t>
            </a:r>
          </a:p>
          <a:p>
            <a:pPr marL="0" indent="0" eaLnBrk="1" hangingPunct="1">
              <a:spcBef>
                <a:spcPts val="0"/>
              </a:spcBef>
              <a:buNone/>
            </a:pPr>
            <a:endParaRPr lang="en-US" altLang="en-US" sz="22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200" b="1" dirty="0">
                <a:solidFill>
                  <a:srgbClr val="0070C0"/>
                </a:solidFill>
                <a:latin typeface="Courier New" panose="02070309020205020404" pitchFamily="49" charset="0"/>
                <a:cs typeface="Courier New" panose="02070309020205020404" pitchFamily="49" charset="0"/>
              </a:rPr>
              <a:t>&gt;&gt;&gt; a = oops(5)</a:t>
            </a:r>
          </a:p>
          <a:p>
            <a:pPr marL="0" indent="0" eaLnBrk="1" hangingPunct="1">
              <a:spcBef>
                <a:spcPts val="0"/>
              </a:spcBef>
              <a:buNone/>
            </a:pPr>
            <a:r>
              <a:rPr lang="en-US" altLang="en-US" sz="2200" b="1" dirty="0">
                <a:solidFill>
                  <a:srgbClr val="0070C0"/>
                </a:solidFill>
                <a:latin typeface="Courier New" panose="02070309020205020404" pitchFamily="49" charset="0"/>
                <a:cs typeface="Courier New" panose="02070309020205020404" pitchFamily="49" charset="0"/>
              </a:rPr>
              <a:t>&gt;&gt;&gt; print(a)</a:t>
            </a:r>
          </a:p>
          <a:p>
            <a:pPr marL="0" indent="0" eaLnBrk="1" hangingPunct="1">
              <a:spcBef>
                <a:spcPts val="0"/>
              </a:spcBef>
              <a:buNone/>
            </a:pPr>
            <a:r>
              <a:rPr lang="en-US" altLang="en-US" sz="2200" dirty="0">
                <a:solidFill>
                  <a:srgbClr val="0070C0"/>
                </a:solidFill>
                <a:latin typeface="Courier New" panose="02070309020205020404" pitchFamily="49" charset="0"/>
                <a:cs typeface="Courier New" panose="02070309020205020404" pitchFamily="49" charset="0"/>
              </a:rPr>
              <a:t>2</a:t>
            </a:r>
          </a:p>
          <a:p>
            <a:pPr marL="0" indent="0" eaLnBrk="1" hangingPunct="1">
              <a:spcBef>
                <a:spcPts val="0"/>
              </a:spcBef>
              <a:buNone/>
            </a:pPr>
            <a:r>
              <a:rPr lang="en-US" altLang="en-US" sz="2200" b="1" dirty="0">
                <a:solidFill>
                  <a:srgbClr val="FF0000"/>
                </a:solidFill>
                <a:latin typeface="Courier New" panose="02070309020205020404" pitchFamily="49" charset="0"/>
                <a:cs typeface="Courier New" panose="02070309020205020404" pitchFamily="49" charset="0"/>
              </a:rPr>
              <a:t>&gt;&gt;&gt; b = oops(-7)</a:t>
            </a:r>
          </a:p>
          <a:p>
            <a:pPr marL="0" indent="0" eaLnBrk="1" hangingPunct="1">
              <a:spcBef>
                <a:spcPts val="0"/>
              </a:spcBef>
              <a:buNone/>
            </a:pPr>
            <a:r>
              <a:rPr lang="en-US" altLang="en-US" sz="2200" b="1" dirty="0">
                <a:solidFill>
                  <a:srgbClr val="FF0000"/>
                </a:solidFill>
                <a:latin typeface="Courier New" panose="02070309020205020404" pitchFamily="49" charset="0"/>
                <a:cs typeface="Courier New" panose="02070309020205020404" pitchFamily="49" charset="0"/>
              </a:rPr>
              <a:t>&gt;&gt;&gt; print(b)</a:t>
            </a:r>
          </a:p>
          <a:p>
            <a:pPr marL="0" indent="0" eaLnBrk="1" hangingPunct="1">
              <a:spcBef>
                <a:spcPts val="0"/>
              </a:spcBef>
              <a:buNone/>
            </a:pPr>
            <a:r>
              <a:rPr lang="en-US" altLang="en-US" sz="2200" dirty="0">
                <a:solidFill>
                  <a:srgbClr val="FF0000"/>
                </a:solidFill>
                <a:latin typeface="Courier New" panose="02070309020205020404" pitchFamily="49" charset="0"/>
                <a:cs typeface="Courier New" panose="02070309020205020404" pitchFamily="49" charset="0"/>
              </a:rPr>
              <a:t>None</a:t>
            </a:r>
          </a:p>
          <a:p>
            <a:pPr marL="0" indent="0" eaLnBrk="1" hangingPunct="1">
              <a:spcBef>
                <a:spcPts val="0"/>
              </a:spcBef>
              <a:buNone/>
            </a:pPr>
            <a:r>
              <a:rPr lang="en-US" altLang="en-US" sz="2200" b="1" dirty="0">
                <a:solidFill>
                  <a:srgbClr val="FF0000"/>
                </a:solidFill>
                <a:latin typeface="Courier New" panose="02070309020205020404" pitchFamily="49" charset="0"/>
                <a:cs typeface="Courier New" panose="02070309020205020404" pitchFamily="49" charset="0"/>
              </a:rPr>
              <a:t>&gt;&gt;&gt;</a:t>
            </a:r>
          </a:p>
          <a:p>
            <a:pPr eaLnBrk="1" hangingPunct="1"/>
            <a:endParaRPr lang="en-US" altLang="en-US" sz="2800" dirty="0"/>
          </a:p>
        </p:txBody>
      </p:sp>
      <p:sp>
        <p:nvSpPr>
          <p:cNvPr id="2" name="Date Placeholder 1"/>
          <p:cNvSpPr>
            <a:spLocks noGrp="1"/>
          </p:cNvSpPr>
          <p:nvPr>
            <p:ph type="dt" sz="half" idx="10"/>
          </p:nvPr>
        </p:nvSpPr>
        <p:spPr/>
        <p:txBody>
          <a:bodyPr/>
          <a:lstStyle/>
          <a:p>
            <a:pPr>
              <a:defRPr/>
            </a:pPr>
            <a:fld id="{62E31F4D-FC15-435D-8EC9-23F2BED9C4DD}"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29</a:t>
            </a:fld>
            <a:endParaRPr lang="en-US"/>
          </a:p>
        </p:txBody>
      </p:sp>
    </p:spTree>
    <p:extLst>
      <p:ext uri="{BB962C8B-B14F-4D97-AF65-F5344CB8AC3E}">
        <p14:creationId xmlns:p14="http://schemas.microsoft.com/office/powerpoint/2010/main" val="2078632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b="1" dirty="0"/>
              <a:t>list</a:t>
            </a:r>
            <a:r>
              <a:rPr lang="en-US" altLang="en-US" dirty="0"/>
              <a:t>, </a:t>
            </a:r>
            <a:r>
              <a:rPr lang="en-US" altLang="en-US" b="1" dirty="0"/>
              <a:t>tuple</a:t>
            </a:r>
            <a:r>
              <a:rPr lang="en-US" altLang="en-US" dirty="0"/>
              <a:t>, </a:t>
            </a:r>
            <a:r>
              <a:rPr lang="en-US" altLang="en-US" b="1" dirty="0"/>
              <a:t>set</a:t>
            </a:r>
            <a:r>
              <a:rPr lang="en-US" altLang="en-US" dirty="0"/>
              <a:t>, and </a:t>
            </a:r>
            <a:r>
              <a:rPr lang="en-US" altLang="en-US" b="1" dirty="0" err="1"/>
              <a:t>frozenset</a:t>
            </a:r>
            <a:r>
              <a:rPr lang="en-US" altLang="en-US" dirty="0"/>
              <a:t> Construction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fs1 = </a:t>
            </a:r>
            <a:r>
              <a:rPr lang="en-US" altLang="en-US" sz="2000" b="1" dirty="0" err="1">
                <a:latin typeface="Courier New" panose="02070309020205020404" pitchFamily="49" charset="0"/>
                <a:cs typeface="Courier New" panose="02070309020205020404" pitchFamily="49" charset="0"/>
              </a:rPr>
              <a:t>frozenset</a:t>
            </a:r>
            <a:r>
              <a:rPr lang="en-US" altLang="en-US" sz="2000" b="1" dirty="0">
                <a:latin typeface="Courier New" panose="02070309020205020404" pitchFamily="49" charset="0"/>
                <a:cs typeface="Courier New" panose="02070309020205020404" pitchFamily="49" charset="0"/>
              </a:rPr>
              <a:t>(v1)</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fs1</a:t>
            </a:r>
          </a:p>
          <a:p>
            <a:pPr marL="0" indent="0" eaLnBrk="1" hangingPunct="1">
              <a:spcBef>
                <a:spcPts val="0"/>
              </a:spcBef>
              <a:buNone/>
            </a:pPr>
            <a:r>
              <a:rPr lang="en-US" altLang="en-US" sz="2000" dirty="0" err="1">
                <a:latin typeface="Courier New" panose="02070309020205020404" pitchFamily="49" charset="0"/>
                <a:cs typeface="Courier New" panose="02070309020205020404" pitchFamily="49" charset="0"/>
              </a:rPr>
              <a:t>frozenset</a:t>
            </a:r>
            <a:r>
              <a:rPr lang="en-US" altLang="en-US" sz="2000" dirty="0">
                <a:latin typeface="Courier New" panose="02070309020205020404" pitchFamily="49" charset="0"/>
                <a:cs typeface="Courier New" panose="02070309020205020404" pitchFamily="49" charset="0"/>
              </a:rPr>
              <a:t>({'a', 'h', 'e', '</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 's', 't', ' '})</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v2 = list(1, 2, 3, 4)</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a:t>
            </a:r>
            <a:r>
              <a:rPr lang="en-US" altLang="en-US" sz="2000" dirty="0" err="1">
                <a:solidFill>
                  <a:srgbClr val="0070C0"/>
                </a:solidFill>
                <a:latin typeface="Courier New" panose="02070309020205020404" pitchFamily="49" charset="0"/>
                <a:cs typeface="Courier New" panose="02070309020205020404" pitchFamily="49" charset="0"/>
              </a:rPr>
              <a:t>TypeError</a:t>
            </a:r>
            <a:r>
              <a:rPr lang="en-US" altLang="en-US" sz="2000" dirty="0">
                <a:solidFill>
                  <a:srgbClr val="0070C0"/>
                </a:solidFill>
                <a:latin typeface="Courier New" panose="02070309020205020404" pitchFamily="49" charset="0"/>
                <a:cs typeface="Courier New" panose="02070309020205020404" pitchFamily="49" charset="0"/>
              </a:rPr>
              <a:t>...        # </a:t>
            </a:r>
            <a:r>
              <a:rPr lang="en-US" altLang="en-US" sz="2000" dirty="0" err="1">
                <a:solidFill>
                  <a:srgbClr val="0070C0"/>
                </a:solidFill>
                <a:latin typeface="Courier New" panose="02070309020205020404" pitchFamily="49" charset="0"/>
                <a:cs typeface="Courier New" panose="02070309020205020404" pitchFamily="49" charset="0"/>
              </a:rPr>
              <a:t>arg</a:t>
            </a:r>
            <a:r>
              <a:rPr lang="en-US" altLang="en-US" sz="2000" dirty="0">
                <a:solidFill>
                  <a:srgbClr val="0070C0"/>
                </a:solidFill>
                <a:latin typeface="Courier New" panose="02070309020205020404" pitchFamily="49" charset="0"/>
                <a:cs typeface="Courier New" panose="02070309020205020404" pitchFamily="49" charset="0"/>
              </a:rPr>
              <a:t> must be </a:t>
            </a:r>
            <a:r>
              <a:rPr lang="en-US" altLang="en-US" sz="2000" dirty="0" err="1">
                <a:solidFill>
                  <a:srgbClr val="0070C0"/>
                </a:solidFill>
                <a:latin typeface="Courier New" panose="02070309020205020404" pitchFamily="49" charset="0"/>
                <a:cs typeface="Courier New" panose="02070309020205020404" pitchFamily="49" charset="0"/>
              </a:rPr>
              <a:t>iterable</a:t>
            </a:r>
            <a:endParaRPr lang="en-US" altLang="en-US" sz="2000" dirty="0">
              <a:solidFill>
                <a:srgbClr val="0070C0"/>
              </a:solidFill>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a:t>
            </a:r>
          </a:p>
        </p:txBody>
      </p:sp>
      <p:sp>
        <p:nvSpPr>
          <p:cNvPr id="2" name="Date Placeholder 1"/>
          <p:cNvSpPr>
            <a:spLocks noGrp="1"/>
          </p:cNvSpPr>
          <p:nvPr>
            <p:ph type="dt" sz="half" idx="10"/>
          </p:nvPr>
        </p:nvSpPr>
        <p:spPr/>
        <p:txBody>
          <a:bodyPr/>
          <a:lstStyle/>
          <a:p>
            <a:pPr>
              <a:defRPr/>
            </a:pPr>
            <a:fld id="{0A64185B-3293-4C38-9F25-6B0274E536D0}"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3</a:t>
            </a:fld>
            <a:endParaRPr lang="en-US"/>
          </a:p>
        </p:txBody>
      </p:sp>
    </p:spTree>
    <p:extLst>
      <p:ext uri="{BB962C8B-B14F-4D97-AF65-F5344CB8AC3E}">
        <p14:creationId xmlns:p14="http://schemas.microsoft.com/office/powerpoint/2010/main" val="945408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Symbol Tables</a:t>
            </a:r>
          </a:p>
        </p:txBody>
      </p:sp>
      <p:sp>
        <p:nvSpPr>
          <p:cNvPr id="24579" name="Rectangle 3"/>
          <p:cNvSpPr>
            <a:spLocks noGrp="1" noChangeArrowheads="1"/>
          </p:cNvSpPr>
          <p:nvPr>
            <p:ph type="body" idx="1"/>
          </p:nvPr>
        </p:nvSpPr>
        <p:spPr/>
        <p:txBody>
          <a:bodyPr/>
          <a:lstStyle/>
          <a:p>
            <a:pPr eaLnBrk="1" hangingPunct="1"/>
            <a:r>
              <a:rPr lang="en-US" altLang="en-US" sz="2800" dirty="0"/>
              <a:t>A </a:t>
            </a:r>
            <a:r>
              <a:rPr lang="en-US" altLang="en-US" sz="2800" i="1" dirty="0"/>
              <a:t>symbol table</a:t>
            </a:r>
            <a:r>
              <a:rPr lang="en-US" altLang="en-US" sz="2800" dirty="0"/>
              <a:t> is a </a:t>
            </a:r>
            <a:r>
              <a:rPr lang="en-US" altLang="en-US" sz="2800" b="1" dirty="0" err="1"/>
              <a:t>dict</a:t>
            </a:r>
            <a:r>
              <a:rPr lang="en-US" altLang="en-US" sz="2800" dirty="0"/>
              <a:t> with variable names as </a:t>
            </a:r>
            <a:r>
              <a:rPr lang="en-US" altLang="en-US" sz="2800" i="1" dirty="0"/>
              <a:t>keys</a:t>
            </a:r>
            <a:r>
              <a:rPr lang="en-US" altLang="en-US" sz="2800" dirty="0"/>
              <a:t> and variable values as </a:t>
            </a:r>
            <a:r>
              <a:rPr lang="en-US" altLang="en-US" sz="2800" i="1" dirty="0"/>
              <a:t>values</a:t>
            </a:r>
          </a:p>
          <a:p>
            <a:pPr marL="0" indent="0" eaLnBrk="1" hangingPunct="1">
              <a:spcBef>
                <a:spcPts val="0"/>
              </a:spcBef>
              <a:buNone/>
            </a:pPr>
            <a:endParaRPr lang="en-US" altLang="en-US" sz="800" b="1" dirty="0">
              <a:latin typeface="Courier New" panose="02070309020205020404" pitchFamily="49" charset="0"/>
              <a:cs typeface="Courier New" panose="02070309020205020404" pitchFamily="49" charset="0"/>
            </a:endParaRPr>
          </a:p>
          <a:p>
            <a:pPr marL="0" indent="0" eaLnBrk="1" hangingPunct="1">
              <a:spcBef>
                <a:spcPts val="0"/>
              </a:spcBef>
              <a:buNone/>
            </a:pPr>
            <a:endParaRPr lang="en-US" altLang="en-US" sz="8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a:t>
            </a:r>
            <a:r>
              <a:rPr lang="en-US" altLang="en-US" sz="2000" b="1" dirty="0" err="1">
                <a:latin typeface="Courier New" panose="02070309020205020404" pitchFamily="49" charset="0"/>
                <a:cs typeface="Courier New" panose="02070309020205020404" pitchFamily="49" charset="0"/>
              </a:rPr>
              <a:t>globals</a:t>
            </a:r>
            <a:r>
              <a:rPr lang="en-US" altLang="en-US" sz="2000" b="1" dirty="0">
                <a:latin typeface="Courier New" panose="02070309020205020404" pitchFamily="49" charset="0"/>
                <a:cs typeface="Courier New" panose="02070309020205020404" pitchFamily="49" charset="0"/>
              </a:rPr>
              <a:t>()</a:t>
            </a:r>
            <a:r>
              <a:rPr lang="en-US" altLang="en-US" sz="2000" dirty="0">
                <a:latin typeface="Courier New" panose="02070309020205020404" pitchFamily="49" charset="0"/>
                <a:cs typeface="Courier New" panose="02070309020205020404" pitchFamily="49" charset="0"/>
              </a:rPr>
              <a:t>     # display global symbol table</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{'__name__': '__main__', </a:t>
            </a:r>
            <a:r>
              <a:rPr lang="en-US" altLang="en-US" sz="2000" i="1" dirty="0">
                <a:latin typeface="Courier New" panose="02070309020205020404" pitchFamily="49" charset="0"/>
                <a:cs typeface="Courier New" panose="02070309020205020404" pitchFamily="49" charset="0"/>
              </a:rPr>
              <a:t>… many variables …</a:t>
            </a:r>
            <a:r>
              <a:rPr lang="en-US" altLang="en-US" sz="2000" dirty="0">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locals()</a:t>
            </a:r>
            <a:r>
              <a:rPr lang="en-US" altLang="en-US" sz="2000" dirty="0">
                <a:solidFill>
                  <a:srgbClr val="0070C0"/>
                </a:solidFill>
                <a:latin typeface="Courier New" panose="02070309020205020404" pitchFamily="49" charset="0"/>
                <a:cs typeface="Courier New" panose="02070309020205020404" pitchFamily="49" charset="0"/>
              </a:rPr>
              <a:t>      # display local symbol table</a:t>
            </a:r>
          </a:p>
          <a:p>
            <a:pPr marL="0" indent="0" eaLnBrk="1" hangingPunct="1">
              <a:spcBef>
                <a:spcPts val="0"/>
              </a:spcBef>
              <a:buNone/>
            </a:pPr>
            <a:r>
              <a:rPr lang="en-US" altLang="en-US" sz="2000" i="1" dirty="0">
                <a:solidFill>
                  <a:srgbClr val="0070C0"/>
                </a:solidFill>
                <a:latin typeface="Courier New" panose="02070309020205020404" pitchFamily="49" charset="0"/>
                <a:cs typeface="Courier New" panose="02070309020205020404" pitchFamily="49" charset="0"/>
              </a:rPr>
              <a:t>… same info, since we are not in a function …</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a:t>
            </a:r>
          </a:p>
        </p:txBody>
      </p:sp>
      <p:sp>
        <p:nvSpPr>
          <p:cNvPr id="2" name="Date Placeholder 1"/>
          <p:cNvSpPr>
            <a:spLocks noGrp="1"/>
          </p:cNvSpPr>
          <p:nvPr>
            <p:ph type="dt" sz="half" idx="10"/>
          </p:nvPr>
        </p:nvSpPr>
        <p:spPr/>
        <p:txBody>
          <a:bodyPr/>
          <a:lstStyle/>
          <a:p>
            <a:pPr>
              <a:defRPr/>
            </a:pPr>
            <a:fld id="{25DF140A-7446-4FD0-B42F-FE24295F90F1}"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30</a:t>
            </a:fld>
            <a:endParaRPr lang="en-US"/>
          </a:p>
        </p:txBody>
      </p:sp>
    </p:spTree>
    <p:extLst>
      <p:ext uri="{BB962C8B-B14F-4D97-AF65-F5344CB8AC3E}">
        <p14:creationId xmlns:p14="http://schemas.microsoft.com/office/powerpoint/2010/main" val="2563376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Symbol Tables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eaLnBrk="1" hangingPunct="1"/>
            <a:r>
              <a:rPr lang="en-US" altLang="en-US" sz="2800" dirty="0"/>
              <a:t>When a function is called, a </a:t>
            </a:r>
            <a:r>
              <a:rPr lang="en-US" altLang="en-US" sz="2800" i="1" dirty="0"/>
              <a:t>new symbol table</a:t>
            </a:r>
            <a:r>
              <a:rPr lang="en-US" altLang="en-US" sz="2800" dirty="0"/>
              <a:t> is created for it, containing parameter and other local variables</a:t>
            </a:r>
            <a:endParaRPr lang="en-US" altLang="en-US" sz="2800" i="1" dirty="0"/>
          </a:p>
          <a:p>
            <a:pPr marL="0" indent="0" eaLnBrk="1" hangingPunct="1">
              <a:spcBef>
                <a:spcPts val="0"/>
              </a:spcBef>
              <a:buNone/>
            </a:pPr>
            <a:endParaRPr lang="en-US" altLang="en-US" sz="8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def f1(a, b, c='hi'):</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print('locals():', locals())</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print(a, b, c, d)</a:t>
            </a:r>
            <a:endParaRPr lang="en-US" altLang="en-US" sz="2000" dirty="0">
              <a:latin typeface="Courier New" panose="02070309020205020404" pitchFamily="49" charset="0"/>
              <a:cs typeface="Courier New" panose="02070309020205020404" pitchFamily="49" charset="0"/>
            </a:endParaRPr>
          </a:p>
          <a:p>
            <a:pPr marL="0" indent="0" eaLnBrk="1" hangingPunct="1">
              <a:spcBef>
                <a:spcPts val="0"/>
              </a:spcBef>
              <a:buNone/>
            </a:pPr>
            <a:endParaRPr lang="en-US" altLang="en-US" sz="1200"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d = 22.22</a:t>
            </a:r>
            <a:r>
              <a:rPr lang="en-US" altLang="en-US" sz="2000" dirty="0">
                <a:latin typeface="Courier New" panose="02070309020205020404" pitchFamily="49" charset="0"/>
                <a:cs typeface="Courier New" panose="02070309020205020404" pitchFamily="49" charset="0"/>
              </a:rPr>
              <a:t>        </a:t>
            </a:r>
            <a:r>
              <a:rPr lang="en-US" altLang="en-US" sz="2000" dirty="0">
                <a:solidFill>
                  <a:srgbClr val="0070C0"/>
                </a:solidFill>
                <a:latin typeface="Courier New" panose="02070309020205020404" pitchFamily="49" charset="0"/>
                <a:cs typeface="Courier New" panose="02070309020205020404" pitchFamily="49" charset="0"/>
              </a:rPr>
              <a:t># d is global</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f1(2, 3)</a:t>
            </a:r>
          </a:p>
          <a:p>
            <a:pPr marL="0" indent="0" eaLnBrk="1" hangingPunct="1">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locals(): {'a': 2, 'b': 3, 'c': 'hi'}</a:t>
            </a:r>
          </a:p>
          <a:p>
            <a:pPr marL="0" indent="0" eaLnBrk="1" hangingPunct="1">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2 3 hi 22.22</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a:t>
            </a:r>
          </a:p>
        </p:txBody>
      </p:sp>
      <p:sp>
        <p:nvSpPr>
          <p:cNvPr id="2" name="Date Placeholder 1"/>
          <p:cNvSpPr>
            <a:spLocks noGrp="1"/>
          </p:cNvSpPr>
          <p:nvPr>
            <p:ph type="dt" sz="half" idx="10"/>
          </p:nvPr>
        </p:nvSpPr>
        <p:spPr/>
        <p:txBody>
          <a:bodyPr/>
          <a:lstStyle/>
          <a:p>
            <a:pPr>
              <a:defRPr/>
            </a:pPr>
            <a:fld id="{25DF140A-7446-4FD0-B42F-FE24295F90F1}"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31</a:t>
            </a:fld>
            <a:endParaRPr lang="en-US"/>
          </a:p>
        </p:txBody>
      </p:sp>
    </p:spTree>
    <p:extLst>
      <p:ext uri="{BB962C8B-B14F-4D97-AF65-F5344CB8AC3E}">
        <p14:creationId xmlns:p14="http://schemas.microsoft.com/office/powerpoint/2010/main" val="2726413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Top-Down Programming /</a:t>
            </a:r>
            <a:br>
              <a:rPr lang="en-US" altLang="en-US" dirty="0"/>
            </a:br>
            <a:r>
              <a:rPr lang="en-US" altLang="en-US" dirty="0"/>
              <a:t>Functional Decomposition</a:t>
            </a:r>
          </a:p>
        </p:txBody>
      </p:sp>
      <p:sp>
        <p:nvSpPr>
          <p:cNvPr id="24579" name="Rectangle 3"/>
          <p:cNvSpPr>
            <a:spLocks noGrp="1" noChangeArrowheads="1"/>
          </p:cNvSpPr>
          <p:nvPr>
            <p:ph type="body" idx="1"/>
          </p:nvPr>
        </p:nvSpPr>
        <p:spPr/>
        <p:txBody>
          <a:bodyPr/>
          <a:lstStyle/>
          <a:p>
            <a:pPr eaLnBrk="1" hangingPunct="1"/>
            <a:r>
              <a:rPr lang="en-US" altLang="en-US" sz="2800" dirty="0"/>
              <a:t>In </a:t>
            </a:r>
            <a:r>
              <a:rPr lang="en-US" altLang="en-US" sz="2800" i="1" dirty="0"/>
              <a:t>top-down programming</a:t>
            </a:r>
            <a:r>
              <a:rPr lang="en-US" altLang="en-US" sz="2800" dirty="0"/>
              <a:t> (</a:t>
            </a:r>
            <a:r>
              <a:rPr lang="en-US" altLang="en-US" sz="2800" i="1" dirty="0"/>
              <a:t>functional decomposition</a:t>
            </a:r>
            <a:r>
              <a:rPr lang="en-US" altLang="en-US" sz="2800" dirty="0"/>
              <a:t>)</a:t>
            </a:r>
          </a:p>
          <a:p>
            <a:pPr lvl="1" eaLnBrk="1" hangingPunct="1"/>
            <a:r>
              <a:rPr lang="en-US" altLang="en-US" sz="2400" dirty="0"/>
              <a:t>We start out with a complicated problem</a:t>
            </a:r>
          </a:p>
          <a:p>
            <a:pPr lvl="2" eaLnBrk="1" hangingPunct="1"/>
            <a:r>
              <a:rPr lang="en-US" altLang="en-US" sz="2000" dirty="0"/>
              <a:t>We write a function to solve this problem</a:t>
            </a:r>
          </a:p>
          <a:p>
            <a:pPr lvl="1" eaLnBrk="1" hangingPunct="1"/>
            <a:r>
              <a:rPr lang="en-US" altLang="en-US" sz="2400" dirty="0"/>
              <a:t>The solution consists of a sequence of simpler steps</a:t>
            </a:r>
          </a:p>
          <a:p>
            <a:pPr lvl="2" eaLnBrk="1" hangingPunct="1"/>
            <a:r>
              <a:rPr lang="en-US" altLang="en-US" sz="2000" dirty="0"/>
              <a:t>Each simpler step is, in turn, a function that we write</a:t>
            </a:r>
          </a:p>
          <a:p>
            <a:pPr lvl="1" eaLnBrk="1" hangingPunct="1"/>
            <a:r>
              <a:rPr lang="en-US" altLang="en-US" sz="2400" dirty="0"/>
              <a:t>Eventually (we hope!), the hierarchy of functions reduces to functions with trivial implementations -- </a:t>
            </a:r>
            <a:r>
              <a:rPr lang="en-US" altLang="en-US" sz="2400" b="1" i="1" dirty="0">
                <a:solidFill>
                  <a:srgbClr val="FF0000"/>
                </a:solidFill>
              </a:rPr>
              <a:t>DONE!</a:t>
            </a:r>
          </a:p>
        </p:txBody>
      </p:sp>
      <p:sp>
        <p:nvSpPr>
          <p:cNvPr id="2" name="Date Placeholder 1"/>
          <p:cNvSpPr>
            <a:spLocks noGrp="1"/>
          </p:cNvSpPr>
          <p:nvPr>
            <p:ph type="dt" sz="half" idx="10"/>
          </p:nvPr>
        </p:nvSpPr>
        <p:spPr/>
        <p:txBody>
          <a:bodyPr/>
          <a:lstStyle/>
          <a:p>
            <a:pPr>
              <a:defRPr/>
            </a:pPr>
            <a:fld id="{25DF140A-7446-4FD0-B42F-FE24295F90F1}"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32</a:t>
            </a:fld>
            <a:endParaRPr lang="en-US"/>
          </a:p>
        </p:txBody>
      </p:sp>
    </p:spTree>
    <p:extLst>
      <p:ext uri="{BB962C8B-B14F-4D97-AF65-F5344CB8AC3E}">
        <p14:creationId xmlns:p14="http://schemas.microsoft.com/office/powerpoint/2010/main" val="2590253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About Recursion</a:t>
            </a:r>
          </a:p>
        </p:txBody>
      </p:sp>
      <p:sp>
        <p:nvSpPr>
          <p:cNvPr id="24579" name="Rectangle 3"/>
          <p:cNvSpPr>
            <a:spLocks noGrp="1" noChangeArrowheads="1"/>
          </p:cNvSpPr>
          <p:nvPr>
            <p:ph type="body" idx="1"/>
          </p:nvPr>
        </p:nvSpPr>
        <p:spPr/>
        <p:txBody>
          <a:bodyPr/>
          <a:lstStyle/>
          <a:p>
            <a:pPr eaLnBrk="1" hangingPunct="1"/>
            <a:r>
              <a:rPr lang="en-US" altLang="en-US" sz="2800" dirty="0"/>
              <a:t>Sometimes, a step in the solution to a certain problem will be a </a:t>
            </a:r>
            <a:r>
              <a:rPr lang="en-US" altLang="en-US" sz="2800" i="1" dirty="0"/>
              <a:t>smaller version of the same problem</a:t>
            </a:r>
          </a:p>
          <a:p>
            <a:pPr lvl="1" eaLnBrk="1" hangingPunct="1"/>
            <a:r>
              <a:rPr lang="en-US" altLang="en-US" sz="2400" dirty="0"/>
              <a:t>No problem: have the function to call itself!</a:t>
            </a:r>
          </a:p>
          <a:p>
            <a:pPr lvl="1" eaLnBrk="1" hangingPunct="1"/>
            <a:r>
              <a:rPr lang="en-US" altLang="en-US" sz="2400" dirty="0"/>
              <a:t>This is </a:t>
            </a:r>
            <a:r>
              <a:rPr lang="en-US" altLang="en-US" sz="2400" i="1" dirty="0"/>
              <a:t>recursion</a:t>
            </a:r>
          </a:p>
          <a:p>
            <a:pPr eaLnBrk="1" hangingPunct="1"/>
            <a:r>
              <a:rPr lang="en-US" altLang="en-US" sz="2800" dirty="0"/>
              <a:t>Recursion works in Python because each call of a function creates a </a:t>
            </a:r>
            <a:r>
              <a:rPr lang="en-US" altLang="en-US" sz="2800" i="1" dirty="0"/>
              <a:t>new symbol table</a:t>
            </a:r>
            <a:r>
              <a:rPr lang="en-US" altLang="en-US" sz="2800" dirty="0"/>
              <a:t> for that call</a:t>
            </a:r>
          </a:p>
          <a:p>
            <a:pPr lvl="1" eaLnBrk="1" hangingPunct="1"/>
            <a:r>
              <a:rPr lang="en-US" altLang="en-US" sz="2400" dirty="0"/>
              <a:t>Each call's local variables are kept separate</a:t>
            </a:r>
          </a:p>
        </p:txBody>
      </p:sp>
      <p:sp>
        <p:nvSpPr>
          <p:cNvPr id="2" name="Date Placeholder 1"/>
          <p:cNvSpPr>
            <a:spLocks noGrp="1"/>
          </p:cNvSpPr>
          <p:nvPr>
            <p:ph type="dt" sz="half" idx="10"/>
          </p:nvPr>
        </p:nvSpPr>
        <p:spPr/>
        <p:txBody>
          <a:bodyPr/>
          <a:lstStyle/>
          <a:p>
            <a:pPr>
              <a:defRPr/>
            </a:pPr>
            <a:fld id="{25DF140A-7446-4FD0-B42F-FE24295F90F1}"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33</a:t>
            </a:fld>
            <a:endParaRPr lang="en-US"/>
          </a:p>
        </p:txBody>
      </p:sp>
    </p:spTree>
    <p:extLst>
      <p:ext uri="{BB962C8B-B14F-4D97-AF65-F5344CB8AC3E}">
        <p14:creationId xmlns:p14="http://schemas.microsoft.com/office/powerpoint/2010/main" val="4161037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Example: Reversing a </a:t>
            </a:r>
            <a:r>
              <a:rPr lang="en-US" altLang="en-US" b="1" dirty="0"/>
              <a:t>str</a:t>
            </a:r>
          </a:p>
        </p:txBody>
      </p:sp>
      <p:sp>
        <p:nvSpPr>
          <p:cNvPr id="24579" name="Rectangle 3"/>
          <p:cNvSpPr>
            <a:spLocks noGrp="1" noChangeArrowheads="1"/>
          </p:cNvSpPr>
          <p:nvPr>
            <p:ph type="body" idx="1"/>
          </p:nvPr>
        </p:nvSpPr>
        <p:spPr/>
        <p:txBody>
          <a:bodyPr/>
          <a:lstStyle/>
          <a:p>
            <a:pPr eaLnBrk="1" hangingPunct="1"/>
            <a:r>
              <a:rPr lang="en-US" altLang="en-US" sz="2800" dirty="0"/>
              <a:t>Unlike a </a:t>
            </a:r>
            <a:r>
              <a:rPr lang="en-US" altLang="en-US" sz="2800" b="1" dirty="0"/>
              <a:t>list</a:t>
            </a:r>
            <a:r>
              <a:rPr lang="en-US" altLang="en-US" sz="2800" dirty="0"/>
              <a:t>, a </a:t>
            </a:r>
            <a:r>
              <a:rPr lang="en-US" altLang="en-US" sz="2800" b="1" dirty="0"/>
              <a:t>str</a:t>
            </a:r>
            <a:r>
              <a:rPr lang="en-US" altLang="en-US" sz="2800" dirty="0"/>
              <a:t> is immutable</a:t>
            </a:r>
            <a:endParaRPr lang="en-US" altLang="en-US" sz="2800" i="1" dirty="0"/>
          </a:p>
          <a:p>
            <a:pPr lvl="1" eaLnBrk="1" hangingPunct="1"/>
            <a:r>
              <a:rPr lang="en-US" altLang="en-US" sz="2400" dirty="0"/>
              <a:t>Cannot write </a:t>
            </a:r>
            <a:r>
              <a:rPr lang="en-US" altLang="en-US" sz="2400" i="1" dirty="0" err="1"/>
              <a:t>s</a:t>
            </a:r>
            <a:r>
              <a:rPr lang="en-US" altLang="en-US" sz="2400" b="1" dirty="0" err="1"/>
              <a:t>.reverse</a:t>
            </a:r>
            <a:r>
              <a:rPr lang="en-US" altLang="en-US" sz="2400" b="1" dirty="0"/>
              <a:t>()</a:t>
            </a:r>
          </a:p>
          <a:p>
            <a:pPr eaLnBrk="1" hangingPunct="1"/>
            <a:r>
              <a:rPr lang="en-US" altLang="en-US" sz="2800" dirty="0"/>
              <a:t>Must construct a new </a:t>
            </a:r>
            <a:r>
              <a:rPr lang="en-US" altLang="en-US" sz="2800" b="1" dirty="0"/>
              <a:t>str</a:t>
            </a:r>
            <a:r>
              <a:rPr lang="en-US" altLang="en-US" sz="2800" dirty="0"/>
              <a:t> object with the same characters in reverse order</a:t>
            </a:r>
          </a:p>
        </p:txBody>
      </p:sp>
      <p:sp>
        <p:nvSpPr>
          <p:cNvPr id="2" name="Date Placeholder 1"/>
          <p:cNvSpPr>
            <a:spLocks noGrp="1"/>
          </p:cNvSpPr>
          <p:nvPr>
            <p:ph type="dt" sz="half" idx="10"/>
          </p:nvPr>
        </p:nvSpPr>
        <p:spPr/>
        <p:txBody>
          <a:bodyPr/>
          <a:lstStyle/>
          <a:p>
            <a:pPr>
              <a:defRPr/>
            </a:pPr>
            <a:fld id="{25DF140A-7446-4FD0-B42F-FE24295F90F1}"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34</a:t>
            </a:fld>
            <a:endParaRPr lang="en-US"/>
          </a:p>
        </p:txBody>
      </p:sp>
    </p:spTree>
    <p:extLst>
      <p:ext uri="{BB962C8B-B14F-4D97-AF65-F5344CB8AC3E}">
        <p14:creationId xmlns:p14="http://schemas.microsoft.com/office/powerpoint/2010/main" val="2064921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Reversing a </a:t>
            </a:r>
            <a:r>
              <a:rPr lang="en-US" altLang="en-US" b="1" dirty="0"/>
              <a:t>str</a:t>
            </a:r>
            <a:r>
              <a:rPr lang="en-US" altLang="en-US" dirty="0"/>
              <a:t>: Iterative Approach</a:t>
            </a:r>
          </a:p>
        </p:txBody>
      </p:sp>
      <p:sp>
        <p:nvSpPr>
          <p:cNvPr id="24579" name="Rectangle 3"/>
          <p:cNvSpPr>
            <a:spLocks noGrp="1" noChangeArrowheads="1"/>
          </p:cNvSpPr>
          <p:nvPr>
            <p:ph type="body" idx="1"/>
          </p:nvPr>
        </p:nvSpPr>
        <p:spPr/>
        <p:txBody>
          <a:bodyPr/>
          <a:lstStyle/>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def </a:t>
            </a:r>
            <a:r>
              <a:rPr lang="en-US" altLang="en-US" sz="2000" b="1" dirty="0" err="1">
                <a:latin typeface="Courier New" panose="02070309020205020404" pitchFamily="49" charset="0"/>
                <a:cs typeface="Courier New" panose="02070309020205020404" pitchFamily="49" charset="0"/>
              </a:rPr>
              <a:t>rev_str_it</a:t>
            </a:r>
            <a:r>
              <a:rPr lang="en-US" altLang="en-US" sz="2000" b="1" dirty="0">
                <a:latin typeface="Courier New" panose="02070309020205020404" pitchFamily="49" charset="0"/>
                <a:cs typeface="Courier New" panose="02070309020205020404" pitchFamily="49" charset="0"/>
              </a:rPr>
              <a:t>(s):</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        '''returns a reversed copy of s'''</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        ret = ''  </a:t>
            </a:r>
            <a:r>
              <a:rPr lang="en-US" altLang="en-US" sz="2000" dirty="0">
                <a:solidFill>
                  <a:srgbClr val="FF0000"/>
                </a:solidFill>
                <a:latin typeface="Courier New" panose="02070309020205020404" pitchFamily="49" charset="0"/>
                <a:cs typeface="Courier New" panose="02070309020205020404" pitchFamily="49" charset="0"/>
              </a:rPr>
              <a:t># return value initially empty</a:t>
            </a:r>
          </a:p>
          <a:p>
            <a:pPr marL="0" indent="0" eaLnBrk="1" hangingPunct="1">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        for </a:t>
            </a:r>
            <a:r>
              <a:rPr lang="en-US" altLang="en-US" sz="2000" b="1" dirty="0" err="1">
                <a:solidFill>
                  <a:srgbClr val="00B050"/>
                </a:solidFill>
                <a:latin typeface="Courier New" panose="02070309020205020404" pitchFamily="49" charset="0"/>
                <a:cs typeface="Courier New" panose="02070309020205020404" pitchFamily="49" charset="0"/>
              </a:rPr>
              <a:t>i</a:t>
            </a:r>
            <a:r>
              <a:rPr lang="en-US" altLang="en-US" sz="2000" b="1" dirty="0">
                <a:solidFill>
                  <a:srgbClr val="00B050"/>
                </a:solidFill>
                <a:latin typeface="Courier New" panose="02070309020205020404" pitchFamily="49" charset="0"/>
                <a:cs typeface="Courier New" panose="02070309020205020404" pitchFamily="49" charset="0"/>
              </a:rPr>
              <a:t> in range(-1, -(</a:t>
            </a:r>
            <a:r>
              <a:rPr lang="en-US" altLang="en-US" sz="2000" b="1" dirty="0" err="1">
                <a:solidFill>
                  <a:srgbClr val="00B050"/>
                </a:solidFill>
                <a:latin typeface="Courier New" panose="02070309020205020404" pitchFamily="49" charset="0"/>
                <a:cs typeface="Courier New" panose="02070309020205020404" pitchFamily="49" charset="0"/>
              </a:rPr>
              <a:t>len</a:t>
            </a:r>
            <a:r>
              <a:rPr lang="en-US" altLang="en-US" sz="2000" b="1" dirty="0">
                <a:solidFill>
                  <a:srgbClr val="00B050"/>
                </a:solidFill>
                <a:latin typeface="Courier New" panose="02070309020205020404" pitchFamily="49" charset="0"/>
                <a:cs typeface="Courier New" panose="02070309020205020404" pitchFamily="49" charset="0"/>
              </a:rPr>
              <a:t>(s) + 1), -1):</a:t>
            </a:r>
          </a:p>
          <a:p>
            <a:pPr marL="0" indent="0" eaLnBrk="1" hangingPunct="1">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            ret += s[</a:t>
            </a:r>
            <a:r>
              <a:rPr lang="en-US" altLang="en-US" sz="2000" b="1" dirty="0" err="1">
                <a:solidFill>
                  <a:srgbClr val="00B050"/>
                </a:solidFill>
                <a:latin typeface="Courier New" panose="02070309020205020404" pitchFamily="49" charset="0"/>
                <a:cs typeface="Courier New" panose="02070309020205020404" pitchFamily="49" charset="0"/>
              </a:rPr>
              <a:t>i</a:t>
            </a:r>
            <a:r>
              <a:rPr lang="en-US" altLang="en-US" sz="2000" b="1" dirty="0">
                <a:solidFill>
                  <a:srgbClr val="00B050"/>
                </a:solidFill>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return ret</a:t>
            </a:r>
          </a:p>
          <a:p>
            <a:pPr marL="0" indent="0" eaLnBrk="1" hangingPunct="1">
              <a:spcBef>
                <a:spcPts val="0"/>
              </a:spcBef>
              <a:buNone/>
            </a:pPr>
            <a:endParaRPr lang="en-US" altLang="en-US" sz="2000"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t>
            </a:r>
            <a:r>
              <a:rPr lang="en-US" altLang="en-US" sz="2000" b="1" dirty="0" err="1">
                <a:solidFill>
                  <a:srgbClr val="0070C0"/>
                </a:solidFill>
                <a:latin typeface="Courier New" panose="02070309020205020404" pitchFamily="49" charset="0"/>
                <a:cs typeface="Courier New" panose="02070309020205020404" pitchFamily="49" charset="0"/>
              </a:rPr>
              <a:t>rev_str_it</a:t>
            </a:r>
            <a:r>
              <a:rPr lang="en-US" altLang="en-US" sz="2000" b="1" dirty="0">
                <a:solidFill>
                  <a:srgbClr val="0070C0"/>
                </a:solidFill>
                <a:latin typeface="Courier New" panose="02070309020205020404" pitchFamily="49" charset="0"/>
                <a:cs typeface="Courier New" panose="02070309020205020404" pitchFamily="49" charset="0"/>
              </a:rPr>
              <a:t>('')          </a:t>
            </a:r>
            <a:r>
              <a:rPr lang="en-US" altLang="en-US" sz="2000" dirty="0">
                <a:solidFill>
                  <a:srgbClr val="0070C0"/>
                </a:solidFill>
                <a:latin typeface="Courier New" panose="02070309020205020404" pitchFamily="49" charset="0"/>
                <a:cs typeface="Courier New" panose="02070309020205020404" pitchFamily="49" charset="0"/>
              </a:rPr>
              <a:t># check edge cases</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a:t>
            </a:r>
            <a:endParaRPr lang="en-US" altLang="en-US" sz="2000" dirty="0">
              <a:solidFill>
                <a:srgbClr val="0070C0"/>
              </a:solidFill>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t>
            </a:r>
            <a:r>
              <a:rPr lang="en-US" altLang="en-US" sz="2000" b="1" dirty="0" err="1">
                <a:solidFill>
                  <a:srgbClr val="FF0000"/>
                </a:solidFill>
                <a:latin typeface="Courier New" panose="02070309020205020404" pitchFamily="49" charset="0"/>
                <a:cs typeface="Courier New" panose="02070309020205020404" pitchFamily="49" charset="0"/>
              </a:rPr>
              <a:t>rev_str_it</a:t>
            </a:r>
            <a:r>
              <a:rPr lang="en-US" altLang="en-US" sz="2000" b="1" dirty="0">
                <a:solidFill>
                  <a:srgbClr val="FF0000"/>
                </a:solidFill>
                <a:latin typeface="Courier New" panose="02070309020205020404" pitchFamily="49" charset="0"/>
                <a:cs typeface="Courier New" panose="02070309020205020404" pitchFamily="49" charset="0"/>
              </a:rPr>
              <a:t>('a')</a:t>
            </a:r>
          </a:p>
          <a:p>
            <a:pPr marL="0" indent="0" eaLnBrk="1" hangingPunct="1">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'a'</a:t>
            </a:r>
          </a:p>
          <a:p>
            <a:pPr marL="0" indent="0" eaLnBrk="1" hangingPunct="1">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 </a:t>
            </a:r>
            <a:r>
              <a:rPr lang="en-US" altLang="en-US" sz="2000" b="1" dirty="0" err="1">
                <a:solidFill>
                  <a:srgbClr val="00B050"/>
                </a:solidFill>
                <a:latin typeface="Courier New" panose="02070309020205020404" pitchFamily="49" charset="0"/>
                <a:cs typeface="Courier New" panose="02070309020205020404" pitchFamily="49" charset="0"/>
              </a:rPr>
              <a:t>rev_str_it</a:t>
            </a:r>
            <a:r>
              <a:rPr lang="en-US" altLang="en-US" sz="2000" b="1" dirty="0">
                <a:solidFill>
                  <a:srgbClr val="00B050"/>
                </a:solidFill>
                <a:latin typeface="Courier New" panose="02070309020205020404" pitchFamily="49" charset="0"/>
                <a:cs typeface="Courier New" panose="02070309020205020404" pitchFamily="49" charset="0"/>
              </a:rPr>
              <a:t>('hello, world')</a:t>
            </a:r>
          </a:p>
          <a:p>
            <a:pPr marL="0" indent="0" eaLnBrk="1" hangingPunct="1">
              <a:spcBef>
                <a:spcPts val="0"/>
              </a:spcBef>
              <a:buNone/>
            </a:pPr>
            <a:r>
              <a:rPr lang="en-US" altLang="en-US" sz="2000" dirty="0">
                <a:solidFill>
                  <a:srgbClr val="00B050"/>
                </a:solidFill>
                <a:latin typeface="Courier New" panose="02070309020205020404" pitchFamily="49" charset="0"/>
                <a:cs typeface="Courier New" panose="02070309020205020404" pitchFamily="49" charset="0"/>
              </a:rPr>
              <a:t>'</a:t>
            </a:r>
            <a:r>
              <a:rPr lang="en-US" altLang="en-US" sz="2000" dirty="0" err="1">
                <a:solidFill>
                  <a:srgbClr val="00B050"/>
                </a:solidFill>
                <a:latin typeface="Courier New" panose="02070309020205020404" pitchFamily="49" charset="0"/>
                <a:cs typeface="Courier New" panose="02070309020205020404" pitchFamily="49" charset="0"/>
              </a:rPr>
              <a:t>dlrow</a:t>
            </a:r>
            <a:r>
              <a:rPr lang="en-US" altLang="en-US" sz="2000" dirty="0">
                <a:solidFill>
                  <a:srgbClr val="00B050"/>
                </a:solidFill>
                <a:latin typeface="Courier New" panose="02070309020205020404" pitchFamily="49" charset="0"/>
                <a:cs typeface="Courier New" panose="02070309020205020404" pitchFamily="49" charset="0"/>
              </a:rPr>
              <a:t> ,</a:t>
            </a:r>
            <a:r>
              <a:rPr lang="en-US" altLang="en-US" sz="2000" dirty="0" err="1">
                <a:solidFill>
                  <a:srgbClr val="00B050"/>
                </a:solidFill>
                <a:latin typeface="Courier New" panose="02070309020205020404" pitchFamily="49" charset="0"/>
                <a:cs typeface="Courier New" panose="02070309020205020404" pitchFamily="49" charset="0"/>
              </a:rPr>
              <a:t>olleh</a:t>
            </a:r>
            <a:r>
              <a:rPr lang="en-US" altLang="en-US" sz="2000" dirty="0">
                <a:solidFill>
                  <a:srgbClr val="00B050"/>
                </a:solidFill>
                <a:latin typeface="Courier New" panose="02070309020205020404" pitchFamily="49" charset="0"/>
                <a:cs typeface="Courier New" panose="02070309020205020404" pitchFamily="49" charset="0"/>
              </a:rPr>
              <a:t>'</a:t>
            </a:r>
          </a:p>
        </p:txBody>
      </p:sp>
      <p:sp>
        <p:nvSpPr>
          <p:cNvPr id="2" name="Date Placeholder 1"/>
          <p:cNvSpPr>
            <a:spLocks noGrp="1"/>
          </p:cNvSpPr>
          <p:nvPr>
            <p:ph type="dt" sz="half" idx="10"/>
          </p:nvPr>
        </p:nvSpPr>
        <p:spPr/>
        <p:txBody>
          <a:bodyPr/>
          <a:lstStyle/>
          <a:p>
            <a:pPr>
              <a:defRPr/>
            </a:pPr>
            <a:fld id="{25DF140A-7446-4FD0-B42F-FE24295F90F1}"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35</a:t>
            </a:fld>
            <a:endParaRPr lang="en-US"/>
          </a:p>
        </p:txBody>
      </p:sp>
    </p:spTree>
    <p:extLst>
      <p:ext uri="{BB962C8B-B14F-4D97-AF65-F5344CB8AC3E}">
        <p14:creationId xmlns:p14="http://schemas.microsoft.com/office/powerpoint/2010/main" val="653474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Reversing a </a:t>
            </a:r>
            <a:r>
              <a:rPr lang="en-US" altLang="en-US" b="1" dirty="0"/>
              <a:t>str</a:t>
            </a:r>
            <a:r>
              <a:rPr lang="en-US" altLang="en-US" dirty="0"/>
              <a:t>: Recursive Approach</a:t>
            </a:r>
          </a:p>
        </p:txBody>
      </p:sp>
      <p:sp>
        <p:nvSpPr>
          <p:cNvPr id="24579" name="Rectangle 3"/>
          <p:cNvSpPr>
            <a:spLocks noGrp="1" noChangeArrowheads="1"/>
          </p:cNvSpPr>
          <p:nvPr>
            <p:ph type="body" idx="1"/>
          </p:nvPr>
        </p:nvSpPr>
        <p:spPr/>
        <p:txBody>
          <a:bodyPr/>
          <a:lstStyle/>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def </a:t>
            </a:r>
            <a:r>
              <a:rPr lang="en-US" altLang="en-US" sz="2000" b="1" dirty="0" err="1">
                <a:latin typeface="Courier New" panose="02070309020205020404" pitchFamily="49" charset="0"/>
                <a:cs typeface="Courier New" panose="02070309020205020404" pitchFamily="49" charset="0"/>
              </a:rPr>
              <a:t>rev_str_rec</a:t>
            </a:r>
            <a:r>
              <a:rPr lang="en-US" altLang="en-US" sz="2000" b="1" dirty="0">
                <a:latin typeface="Courier New" panose="02070309020205020404" pitchFamily="49" charset="0"/>
                <a:cs typeface="Courier New" panose="02070309020205020404" pitchFamily="49" charset="0"/>
              </a:rPr>
              <a:t>(s):</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        '''returns a reversed copy of s'''</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        if </a:t>
            </a:r>
            <a:r>
              <a:rPr lang="en-US" altLang="en-US" sz="2000" b="1" dirty="0" err="1">
                <a:solidFill>
                  <a:srgbClr val="FF0000"/>
                </a:solidFill>
                <a:latin typeface="Courier New" panose="02070309020205020404" pitchFamily="49" charset="0"/>
                <a:cs typeface="Courier New" panose="02070309020205020404" pitchFamily="49" charset="0"/>
              </a:rPr>
              <a:t>len</a:t>
            </a:r>
            <a:r>
              <a:rPr lang="en-US" altLang="en-US" sz="2000" b="1" dirty="0">
                <a:solidFill>
                  <a:srgbClr val="FF0000"/>
                </a:solidFill>
                <a:latin typeface="Courier New" panose="02070309020205020404" pitchFamily="49" charset="0"/>
                <a:cs typeface="Courier New" panose="02070309020205020404" pitchFamily="49" charset="0"/>
              </a:rPr>
              <a:t>(s) == 0:</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            return ''</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        else:</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            return s[-1] + </a:t>
            </a:r>
            <a:r>
              <a:rPr lang="en-US" altLang="en-US" sz="2000" b="1" dirty="0" err="1">
                <a:solidFill>
                  <a:srgbClr val="FF0000"/>
                </a:solidFill>
                <a:latin typeface="Courier New" panose="02070309020205020404" pitchFamily="49" charset="0"/>
                <a:cs typeface="Courier New" panose="02070309020205020404" pitchFamily="49" charset="0"/>
              </a:rPr>
              <a:t>rev_str_rec</a:t>
            </a:r>
            <a:r>
              <a:rPr lang="en-US" altLang="en-US" sz="2000" b="1" dirty="0">
                <a:solidFill>
                  <a:srgbClr val="FF0000"/>
                </a:solidFill>
                <a:latin typeface="Courier New" panose="02070309020205020404" pitchFamily="49" charset="0"/>
                <a:cs typeface="Courier New" panose="02070309020205020404" pitchFamily="49" charset="0"/>
              </a:rPr>
              <a:t>(s[:-1])</a:t>
            </a:r>
            <a:endParaRPr lang="en-US" altLang="en-US" sz="2000" dirty="0">
              <a:solidFill>
                <a:srgbClr val="FF0000"/>
              </a:solidFill>
              <a:latin typeface="Courier New" panose="02070309020205020404" pitchFamily="49" charset="0"/>
              <a:cs typeface="Courier New" panose="02070309020205020404" pitchFamily="49" charset="0"/>
            </a:endParaRPr>
          </a:p>
          <a:p>
            <a:pPr marL="0" indent="0" eaLnBrk="1" hangingPunct="1">
              <a:spcBef>
                <a:spcPts val="0"/>
              </a:spcBef>
              <a:buNone/>
            </a:pPr>
            <a:endParaRPr lang="en-US" altLang="en-US" sz="2000"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t>
            </a:r>
            <a:r>
              <a:rPr lang="en-US" altLang="en-US" sz="2000" b="1" dirty="0" err="1">
                <a:solidFill>
                  <a:srgbClr val="0070C0"/>
                </a:solidFill>
                <a:latin typeface="Courier New" panose="02070309020205020404" pitchFamily="49" charset="0"/>
                <a:cs typeface="Courier New" panose="02070309020205020404" pitchFamily="49" charset="0"/>
              </a:rPr>
              <a:t>rev_str_rec</a:t>
            </a:r>
            <a:r>
              <a:rPr lang="en-US" altLang="en-US" sz="2000" b="1" dirty="0">
                <a:solidFill>
                  <a:srgbClr val="0070C0"/>
                </a:solidFill>
                <a:latin typeface="Courier New" panose="02070309020205020404" pitchFamily="49" charset="0"/>
                <a:cs typeface="Courier New" panose="02070309020205020404" pitchFamily="49" charset="0"/>
              </a:rPr>
              <a:t>('')          </a:t>
            </a:r>
            <a:r>
              <a:rPr lang="en-US" altLang="en-US" sz="2000" dirty="0">
                <a:solidFill>
                  <a:srgbClr val="0070C0"/>
                </a:solidFill>
                <a:latin typeface="Courier New" panose="02070309020205020404" pitchFamily="49" charset="0"/>
                <a:cs typeface="Courier New" panose="02070309020205020404" pitchFamily="49" charset="0"/>
              </a:rPr>
              <a:t># check edge cases</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a:t>
            </a:r>
            <a:endParaRPr lang="en-US" altLang="en-US" sz="2000" dirty="0">
              <a:solidFill>
                <a:srgbClr val="0070C0"/>
              </a:solidFill>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t>
            </a:r>
            <a:r>
              <a:rPr lang="en-US" altLang="en-US" sz="2000" b="1" dirty="0" err="1">
                <a:solidFill>
                  <a:srgbClr val="FF0000"/>
                </a:solidFill>
                <a:latin typeface="Courier New" panose="02070309020205020404" pitchFamily="49" charset="0"/>
                <a:cs typeface="Courier New" panose="02070309020205020404" pitchFamily="49" charset="0"/>
              </a:rPr>
              <a:t>rev_str_rec</a:t>
            </a:r>
            <a:r>
              <a:rPr lang="en-US" altLang="en-US" sz="2000" b="1" dirty="0">
                <a:solidFill>
                  <a:srgbClr val="FF0000"/>
                </a:solidFill>
                <a:latin typeface="Courier New" panose="02070309020205020404" pitchFamily="49" charset="0"/>
                <a:cs typeface="Courier New" panose="02070309020205020404" pitchFamily="49" charset="0"/>
              </a:rPr>
              <a:t>('a')</a:t>
            </a:r>
          </a:p>
          <a:p>
            <a:pPr marL="0" indent="0" eaLnBrk="1" hangingPunct="1">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'a'</a:t>
            </a:r>
          </a:p>
          <a:p>
            <a:pPr marL="0" indent="0" eaLnBrk="1" hangingPunct="1">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 </a:t>
            </a:r>
            <a:r>
              <a:rPr lang="en-US" altLang="en-US" sz="2000" b="1" dirty="0" err="1">
                <a:solidFill>
                  <a:srgbClr val="00B050"/>
                </a:solidFill>
                <a:latin typeface="Courier New" panose="02070309020205020404" pitchFamily="49" charset="0"/>
                <a:cs typeface="Courier New" panose="02070309020205020404" pitchFamily="49" charset="0"/>
              </a:rPr>
              <a:t>rev_str_rec</a:t>
            </a:r>
            <a:r>
              <a:rPr lang="en-US" altLang="en-US" sz="2000" b="1" dirty="0">
                <a:solidFill>
                  <a:srgbClr val="00B050"/>
                </a:solidFill>
                <a:latin typeface="Courier New" panose="02070309020205020404" pitchFamily="49" charset="0"/>
                <a:cs typeface="Courier New" panose="02070309020205020404" pitchFamily="49" charset="0"/>
              </a:rPr>
              <a:t>('hello, world')</a:t>
            </a:r>
          </a:p>
          <a:p>
            <a:pPr marL="0" indent="0" eaLnBrk="1" hangingPunct="1">
              <a:spcBef>
                <a:spcPts val="0"/>
              </a:spcBef>
              <a:buNone/>
            </a:pPr>
            <a:r>
              <a:rPr lang="en-US" altLang="en-US" sz="2000" dirty="0">
                <a:solidFill>
                  <a:srgbClr val="00B050"/>
                </a:solidFill>
                <a:latin typeface="Courier New" panose="02070309020205020404" pitchFamily="49" charset="0"/>
                <a:cs typeface="Courier New" panose="02070309020205020404" pitchFamily="49" charset="0"/>
              </a:rPr>
              <a:t>'</a:t>
            </a:r>
            <a:r>
              <a:rPr lang="en-US" altLang="en-US" sz="2000" dirty="0" err="1">
                <a:solidFill>
                  <a:srgbClr val="00B050"/>
                </a:solidFill>
                <a:latin typeface="Courier New" panose="02070309020205020404" pitchFamily="49" charset="0"/>
                <a:cs typeface="Courier New" panose="02070309020205020404" pitchFamily="49" charset="0"/>
              </a:rPr>
              <a:t>dlrow</a:t>
            </a:r>
            <a:r>
              <a:rPr lang="en-US" altLang="en-US" sz="2000" dirty="0">
                <a:solidFill>
                  <a:srgbClr val="00B050"/>
                </a:solidFill>
                <a:latin typeface="Courier New" panose="02070309020205020404" pitchFamily="49" charset="0"/>
                <a:cs typeface="Courier New" panose="02070309020205020404" pitchFamily="49" charset="0"/>
              </a:rPr>
              <a:t> ,</a:t>
            </a:r>
            <a:r>
              <a:rPr lang="en-US" altLang="en-US" sz="2000" dirty="0" err="1">
                <a:solidFill>
                  <a:srgbClr val="00B050"/>
                </a:solidFill>
                <a:latin typeface="Courier New" panose="02070309020205020404" pitchFamily="49" charset="0"/>
                <a:cs typeface="Courier New" panose="02070309020205020404" pitchFamily="49" charset="0"/>
              </a:rPr>
              <a:t>olleh</a:t>
            </a:r>
            <a:r>
              <a:rPr lang="en-US" altLang="en-US" sz="2000" dirty="0">
                <a:solidFill>
                  <a:srgbClr val="00B050"/>
                </a:solidFill>
                <a:latin typeface="Courier New" panose="02070309020205020404" pitchFamily="49" charset="0"/>
                <a:cs typeface="Courier New" panose="02070309020205020404" pitchFamily="49" charset="0"/>
              </a:rPr>
              <a:t>'</a:t>
            </a:r>
          </a:p>
        </p:txBody>
      </p:sp>
      <p:sp>
        <p:nvSpPr>
          <p:cNvPr id="2" name="Date Placeholder 1"/>
          <p:cNvSpPr>
            <a:spLocks noGrp="1"/>
          </p:cNvSpPr>
          <p:nvPr>
            <p:ph type="dt" sz="half" idx="10"/>
          </p:nvPr>
        </p:nvSpPr>
        <p:spPr/>
        <p:txBody>
          <a:bodyPr/>
          <a:lstStyle/>
          <a:p>
            <a:pPr>
              <a:defRPr/>
            </a:pPr>
            <a:fld id="{25DF140A-7446-4FD0-B42F-FE24295F90F1}"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36</a:t>
            </a:fld>
            <a:endParaRPr lang="en-US"/>
          </a:p>
        </p:txBody>
      </p:sp>
    </p:spTree>
    <p:extLst>
      <p:ext uri="{BB962C8B-B14F-4D97-AF65-F5344CB8AC3E}">
        <p14:creationId xmlns:p14="http://schemas.microsoft.com/office/powerpoint/2010/main" val="3540772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dirty="0"/>
              <a:t>About Recursion</a:t>
            </a:r>
            <a:endParaRPr lang="en-US" altLang="en-US" b="1" dirty="0">
              <a:latin typeface="Courier New" panose="02070309020205020404" pitchFamily="49" charset="0"/>
              <a:cs typeface="Courier New" panose="02070309020205020404" pitchFamily="49" charset="0"/>
            </a:endParaRPr>
          </a:p>
        </p:txBody>
      </p:sp>
      <p:sp>
        <p:nvSpPr>
          <p:cNvPr id="31747" name="Rectangle 3"/>
          <p:cNvSpPr>
            <a:spLocks noGrp="1" noChangeArrowheads="1"/>
          </p:cNvSpPr>
          <p:nvPr>
            <p:ph type="body" idx="1"/>
          </p:nvPr>
        </p:nvSpPr>
        <p:spPr/>
        <p:txBody>
          <a:bodyPr/>
          <a:lstStyle/>
          <a:p>
            <a:pPr eaLnBrk="1" hangingPunct="1">
              <a:lnSpc>
                <a:spcPct val="90000"/>
              </a:lnSpc>
            </a:pPr>
            <a:r>
              <a:rPr lang="en-US" altLang="en-US" sz="2800" dirty="0"/>
              <a:t>If</a:t>
            </a:r>
          </a:p>
          <a:p>
            <a:pPr lvl="1" eaLnBrk="1" hangingPunct="1">
              <a:lnSpc>
                <a:spcPct val="90000"/>
              </a:lnSpc>
            </a:pPr>
            <a:r>
              <a:rPr lang="en-US" altLang="en-US" sz="2400" dirty="0"/>
              <a:t>The function tests for and does nothing in response to "the empty task"</a:t>
            </a:r>
          </a:p>
          <a:p>
            <a:pPr lvl="2" eaLnBrk="1" hangingPunct="1">
              <a:lnSpc>
                <a:spcPct val="90000"/>
              </a:lnSpc>
            </a:pPr>
            <a:r>
              <a:rPr lang="en-US" altLang="en-US" sz="2000" dirty="0"/>
              <a:t>That is, the function tests a </a:t>
            </a:r>
            <a:r>
              <a:rPr lang="en-US" altLang="en-US" sz="2000" b="1" i="1" dirty="0"/>
              <a:t>stopping condition</a:t>
            </a:r>
          </a:p>
          <a:p>
            <a:pPr lvl="1" eaLnBrk="1" hangingPunct="1">
              <a:lnSpc>
                <a:spcPct val="90000"/>
              </a:lnSpc>
            </a:pPr>
            <a:r>
              <a:rPr lang="en-US" altLang="en-US" sz="2400" dirty="0"/>
              <a:t>The original task is </a:t>
            </a:r>
            <a:r>
              <a:rPr lang="en-US" altLang="en-US" sz="2400" b="1" i="1" dirty="0"/>
              <a:t>finite</a:t>
            </a:r>
          </a:p>
          <a:p>
            <a:pPr lvl="1" eaLnBrk="1" hangingPunct="1">
              <a:lnSpc>
                <a:spcPct val="90000"/>
              </a:lnSpc>
            </a:pPr>
            <a:r>
              <a:rPr lang="en-US" altLang="en-US" sz="2400" dirty="0"/>
              <a:t>Each subtask is </a:t>
            </a:r>
            <a:r>
              <a:rPr lang="en-US" altLang="en-US" sz="2400" b="1" i="1" dirty="0"/>
              <a:t>simpler</a:t>
            </a:r>
            <a:r>
              <a:rPr lang="en-US" altLang="en-US" sz="2400" dirty="0"/>
              <a:t> than the current task</a:t>
            </a:r>
          </a:p>
          <a:p>
            <a:pPr lvl="2" eaLnBrk="1" hangingPunct="1">
              <a:lnSpc>
                <a:spcPct val="90000"/>
              </a:lnSpc>
            </a:pPr>
            <a:r>
              <a:rPr lang="en-US" altLang="en-US" sz="2000" dirty="0"/>
              <a:t>But the simple part is </a:t>
            </a:r>
            <a:r>
              <a:rPr lang="en-US" altLang="en-US" sz="2000" b="1" i="1" dirty="0"/>
              <a:t>not</a:t>
            </a:r>
            <a:r>
              <a:rPr lang="en-US" altLang="en-US" sz="2000" dirty="0"/>
              <a:t> "the empty task"</a:t>
            </a:r>
          </a:p>
          <a:p>
            <a:pPr eaLnBrk="1" hangingPunct="1">
              <a:lnSpc>
                <a:spcPct val="90000"/>
              </a:lnSpc>
            </a:pPr>
            <a:r>
              <a:rPr lang="en-US" altLang="en-US" sz="2800" dirty="0"/>
              <a:t>Then recursion will cease after a finite number of function calls</a:t>
            </a:r>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37</a:t>
            </a:fld>
            <a:endParaRPr lang="en-US"/>
          </a:p>
        </p:txBody>
      </p:sp>
      <p:sp>
        <p:nvSpPr>
          <p:cNvPr id="5" name="Date Placeholder 4"/>
          <p:cNvSpPr>
            <a:spLocks noGrp="1"/>
          </p:cNvSpPr>
          <p:nvPr>
            <p:ph type="dt" sz="half" idx="10"/>
          </p:nvPr>
        </p:nvSpPr>
        <p:spPr/>
        <p:txBody>
          <a:bodyPr/>
          <a:lstStyle/>
          <a:p>
            <a:pPr>
              <a:defRPr/>
            </a:pPr>
            <a:fld id="{8661B952-0C9B-43D2-A643-83A375B7AB87}" type="datetime1">
              <a:rPr lang="en-US" smtClean="0"/>
              <a:t>6/18/2022</a:t>
            </a:fld>
            <a:endParaRPr lang="en-US"/>
          </a:p>
        </p:txBody>
      </p:sp>
      <p:sp>
        <p:nvSpPr>
          <p:cNvPr id="6" name="Footer Placeholder 5"/>
          <p:cNvSpPr>
            <a:spLocks noGrp="1"/>
          </p:cNvSpPr>
          <p:nvPr>
            <p:ph type="ftr" sz="quarter" idx="11"/>
          </p:nvPr>
        </p:nvSpPr>
        <p:spPr/>
        <p:txBody>
          <a:bodyPr/>
          <a:lstStyle/>
          <a:p>
            <a:pPr>
              <a:defRPr/>
            </a:pPr>
            <a:r>
              <a:rPr lang="en-US" dirty="0"/>
              <a:t>Copyright (c) John K. </a:t>
            </a:r>
            <a:r>
              <a:rPr lang="en-US" dirty="0" err="1"/>
              <a:t>Ostlund</a:t>
            </a:r>
            <a:endParaRPr lang="en-US" dirty="0"/>
          </a:p>
        </p:txBody>
      </p:sp>
    </p:spTree>
    <p:extLst>
      <p:ext uri="{BB962C8B-B14F-4D97-AF65-F5344CB8AC3E}">
        <p14:creationId xmlns:p14="http://schemas.microsoft.com/office/powerpoint/2010/main" val="2689415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dirty="0"/>
              <a:t>About Recursion (</a:t>
            </a:r>
            <a:r>
              <a:rPr lang="en-US" altLang="en-US" dirty="0" err="1"/>
              <a:t>cont</a:t>
            </a:r>
            <a:r>
              <a:rPr lang="en-US" altLang="en-US" dirty="0"/>
              <a:t>)</a:t>
            </a:r>
            <a:endParaRPr lang="en-US" altLang="en-US" b="1" dirty="0">
              <a:latin typeface="Courier New" panose="02070309020205020404" pitchFamily="49" charset="0"/>
              <a:cs typeface="Courier New" panose="02070309020205020404" pitchFamily="49" charset="0"/>
            </a:endParaRPr>
          </a:p>
        </p:txBody>
      </p:sp>
      <p:sp>
        <p:nvSpPr>
          <p:cNvPr id="31747" name="Rectangle 3"/>
          <p:cNvSpPr>
            <a:spLocks noGrp="1" noChangeArrowheads="1"/>
          </p:cNvSpPr>
          <p:nvPr>
            <p:ph type="body" idx="1"/>
          </p:nvPr>
        </p:nvSpPr>
        <p:spPr/>
        <p:txBody>
          <a:bodyPr/>
          <a:lstStyle/>
          <a:p>
            <a:pPr eaLnBrk="1" hangingPunct="1">
              <a:lnSpc>
                <a:spcPct val="90000"/>
              </a:lnSpc>
            </a:pPr>
            <a:r>
              <a:rPr lang="en-US" altLang="en-US" sz="2800" dirty="0"/>
              <a:t>For </a:t>
            </a:r>
            <a:r>
              <a:rPr lang="en-US" altLang="en-US" sz="2800" i="1" dirty="0"/>
              <a:t>linked data structures</a:t>
            </a:r>
            <a:r>
              <a:rPr lang="en-US" altLang="en-US" sz="2800" dirty="0"/>
              <a:t> such as </a:t>
            </a:r>
            <a:r>
              <a:rPr lang="en-US" altLang="en-US" sz="2800" i="1" dirty="0"/>
              <a:t>binary trees</a:t>
            </a:r>
            <a:r>
              <a:rPr lang="en-US" altLang="en-US" sz="2800" dirty="0"/>
              <a:t>, </a:t>
            </a:r>
            <a:r>
              <a:rPr lang="en-US" altLang="en-US" sz="2800" i="1" dirty="0"/>
              <a:t>linked lists</a:t>
            </a:r>
            <a:r>
              <a:rPr lang="en-US" altLang="en-US" sz="2800" dirty="0"/>
              <a:t>, and general </a:t>
            </a:r>
            <a:r>
              <a:rPr lang="en-US" altLang="en-US" sz="2800" i="1" dirty="0"/>
              <a:t>graphs</a:t>
            </a:r>
            <a:r>
              <a:rPr lang="en-US" altLang="en-US" sz="2800" dirty="0"/>
              <a:t>, recursive algorithms are often "easy"</a:t>
            </a:r>
          </a:p>
          <a:p>
            <a:pPr lvl="1" eaLnBrk="1" hangingPunct="1">
              <a:lnSpc>
                <a:spcPct val="90000"/>
              </a:lnSpc>
            </a:pPr>
            <a:r>
              <a:rPr lang="en-US" altLang="en-US" sz="2400" dirty="0"/>
              <a:t>Equivalent iterative algorithms may be much harder to write</a:t>
            </a:r>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38</a:t>
            </a:fld>
            <a:endParaRPr lang="en-US"/>
          </a:p>
        </p:txBody>
      </p:sp>
      <p:sp>
        <p:nvSpPr>
          <p:cNvPr id="5" name="Date Placeholder 4"/>
          <p:cNvSpPr>
            <a:spLocks noGrp="1"/>
          </p:cNvSpPr>
          <p:nvPr>
            <p:ph type="dt" sz="half" idx="10"/>
          </p:nvPr>
        </p:nvSpPr>
        <p:spPr/>
        <p:txBody>
          <a:bodyPr/>
          <a:lstStyle/>
          <a:p>
            <a:pPr>
              <a:defRPr/>
            </a:pPr>
            <a:fld id="{8661B952-0C9B-43D2-A643-83A375B7AB87}" type="datetime1">
              <a:rPr lang="en-US" smtClean="0"/>
              <a:t>6/18/2022</a:t>
            </a:fld>
            <a:endParaRPr lang="en-US"/>
          </a:p>
        </p:txBody>
      </p:sp>
      <p:sp>
        <p:nvSpPr>
          <p:cNvPr id="6" name="Footer Placeholder 5"/>
          <p:cNvSpPr>
            <a:spLocks noGrp="1"/>
          </p:cNvSpPr>
          <p:nvPr>
            <p:ph type="ftr" sz="quarter" idx="11"/>
          </p:nvPr>
        </p:nvSpPr>
        <p:spPr/>
        <p:txBody>
          <a:bodyPr/>
          <a:lstStyle/>
          <a:p>
            <a:pPr>
              <a:defRPr/>
            </a:pPr>
            <a:r>
              <a:rPr lang="en-US"/>
              <a:t>Copyright (c) John K. Ostlund</a:t>
            </a:r>
          </a:p>
        </p:txBody>
      </p:sp>
    </p:spTree>
    <p:extLst>
      <p:ext uri="{BB962C8B-B14F-4D97-AF65-F5344CB8AC3E}">
        <p14:creationId xmlns:p14="http://schemas.microsoft.com/office/powerpoint/2010/main" val="34552153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Recursive </a:t>
            </a:r>
            <a:r>
              <a:rPr lang="en-US" altLang="en-US" b="1" dirty="0"/>
              <a:t>factorial</a:t>
            </a:r>
            <a:r>
              <a:rPr lang="en-US" altLang="en-US" dirty="0"/>
              <a:t> Function</a:t>
            </a:r>
          </a:p>
        </p:txBody>
      </p:sp>
      <p:sp>
        <p:nvSpPr>
          <p:cNvPr id="24579" name="Rectangle 3"/>
          <p:cNvSpPr>
            <a:spLocks noGrp="1" noChangeArrowheads="1"/>
          </p:cNvSpPr>
          <p:nvPr>
            <p:ph type="body" idx="1"/>
          </p:nvPr>
        </p:nvSpPr>
        <p:spPr/>
        <p:txBody>
          <a:bodyPr/>
          <a:lstStyle/>
          <a:p>
            <a:pPr eaLnBrk="1" hangingPunct="1"/>
            <a:r>
              <a:rPr lang="en-US" altLang="en-US" sz="2800" dirty="0"/>
              <a:t>Previously, we implemented </a:t>
            </a:r>
            <a:r>
              <a:rPr lang="en-US" altLang="en-US" sz="2800" b="1" dirty="0"/>
              <a:t>factorial</a:t>
            </a:r>
            <a:r>
              <a:rPr lang="en-US" altLang="en-US" sz="2800" dirty="0"/>
              <a:t> iteratively using a </a:t>
            </a:r>
            <a:r>
              <a:rPr lang="en-US" altLang="en-US" sz="2800" b="1" dirty="0"/>
              <a:t>for</a:t>
            </a:r>
            <a:r>
              <a:rPr lang="en-US" altLang="en-US" sz="2800" dirty="0"/>
              <a:t> loop</a:t>
            </a:r>
          </a:p>
          <a:p>
            <a:pPr eaLnBrk="1" hangingPunct="1"/>
            <a:r>
              <a:rPr lang="en-US" altLang="en-US" sz="2800" dirty="0"/>
              <a:t>Mathematically, </a:t>
            </a:r>
            <a:r>
              <a:rPr lang="en-US" altLang="en-US" sz="2800" b="1" dirty="0"/>
              <a:t>n!</a:t>
            </a:r>
            <a:r>
              <a:rPr lang="en-US" altLang="en-US" sz="2800" dirty="0"/>
              <a:t> is often defined using a </a:t>
            </a:r>
            <a:r>
              <a:rPr lang="en-US" altLang="en-US" sz="2800" i="1" dirty="0"/>
              <a:t>recurrence relation</a:t>
            </a:r>
            <a:r>
              <a:rPr lang="en-US" altLang="en-US" sz="2800" dirty="0"/>
              <a:t>:</a:t>
            </a:r>
          </a:p>
          <a:p>
            <a:pPr marL="0" indent="0" eaLnBrk="1" hangingPunct="1">
              <a:buNone/>
            </a:pPr>
            <a:r>
              <a:rPr lang="en-US" altLang="en-US" sz="2800" b="1" dirty="0">
                <a:latin typeface="Courier New" panose="02070309020205020404" pitchFamily="49" charset="0"/>
                <a:cs typeface="Courier New" panose="02070309020205020404" pitchFamily="49" charset="0"/>
              </a:rPr>
              <a:t>	0! = 1</a:t>
            </a:r>
          </a:p>
          <a:p>
            <a:pPr marL="0" indent="0" eaLnBrk="1" hangingPunct="1">
              <a:buNone/>
            </a:pPr>
            <a:r>
              <a:rPr lang="en-US" altLang="en-US" sz="2800" b="1" dirty="0">
                <a:latin typeface="Courier New" panose="02070309020205020404" pitchFamily="49" charset="0"/>
                <a:cs typeface="Courier New" panose="02070309020205020404" pitchFamily="49" charset="0"/>
              </a:rPr>
              <a:t>	n! = n * (n - 1)!, n &gt; 0</a:t>
            </a:r>
          </a:p>
          <a:p>
            <a:pPr marL="0" indent="0" eaLnBrk="1" hangingPunct="1">
              <a:spcBef>
                <a:spcPts val="0"/>
              </a:spcBef>
              <a:buNone/>
            </a:pPr>
            <a:endParaRPr lang="en-US" altLang="en-US" sz="800" b="1" dirty="0">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25DF140A-7446-4FD0-B42F-FE24295F90F1}"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39</a:t>
            </a:fld>
            <a:endParaRPr lang="en-US"/>
          </a:p>
        </p:txBody>
      </p:sp>
    </p:spTree>
    <p:extLst>
      <p:ext uri="{BB962C8B-B14F-4D97-AF65-F5344CB8AC3E}">
        <p14:creationId xmlns:p14="http://schemas.microsoft.com/office/powerpoint/2010/main" val="80483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b="1" dirty="0" err="1"/>
              <a:t>dict</a:t>
            </a:r>
            <a:r>
              <a:rPr lang="en-US" altLang="en-US" dirty="0"/>
              <a:t> Construction</a:t>
            </a:r>
          </a:p>
        </p:txBody>
      </p:sp>
      <p:sp>
        <p:nvSpPr>
          <p:cNvPr id="24579" name="Rectangle 3"/>
          <p:cNvSpPr>
            <a:spLocks noGrp="1" noChangeArrowheads="1"/>
          </p:cNvSpPr>
          <p:nvPr>
            <p:ph type="body" idx="1"/>
          </p:nvPr>
        </p:nvSpPr>
        <p:spPr/>
        <p:txBody>
          <a:bodyPr/>
          <a:lstStyle/>
          <a:p>
            <a:pPr eaLnBrk="1" hangingPunct="1"/>
            <a:r>
              <a:rPr lang="en-US" altLang="en-US" sz="2800" dirty="0"/>
              <a:t>A </a:t>
            </a:r>
            <a:r>
              <a:rPr lang="en-US" altLang="en-US" sz="2800" b="1" dirty="0" err="1"/>
              <a:t>dict</a:t>
            </a:r>
            <a:r>
              <a:rPr lang="en-US" altLang="en-US" sz="2800" dirty="0"/>
              <a:t> object can be constructed from an </a:t>
            </a:r>
            <a:r>
              <a:rPr lang="en-US" altLang="en-US" sz="2800" dirty="0" err="1"/>
              <a:t>iterable</a:t>
            </a:r>
            <a:r>
              <a:rPr lang="en-US" altLang="en-US" sz="2800" dirty="0"/>
              <a:t> on 2-tuples</a:t>
            </a:r>
          </a:p>
          <a:p>
            <a:pPr lvl="1" eaLnBrk="1" hangingPunct="1"/>
            <a:r>
              <a:rPr lang="en-US" altLang="en-US" sz="2400" dirty="0"/>
              <a:t>The first item in each </a:t>
            </a:r>
            <a:r>
              <a:rPr lang="en-US" altLang="en-US" sz="2400" b="1" dirty="0"/>
              <a:t>tuple</a:t>
            </a:r>
            <a:r>
              <a:rPr lang="en-US" altLang="en-US" sz="2400" dirty="0"/>
              <a:t> must be </a:t>
            </a:r>
            <a:r>
              <a:rPr lang="en-US" altLang="en-US" sz="2400" dirty="0" err="1"/>
              <a:t>hashable</a:t>
            </a:r>
            <a:endParaRPr lang="en-US" altLang="en-US" sz="2400" dirty="0"/>
          </a:p>
          <a:p>
            <a:pPr marL="0" indent="0" eaLnBrk="1" hangingPunct="1">
              <a:spcBef>
                <a:spcPts val="0"/>
              </a:spcBef>
              <a:buNone/>
            </a:pPr>
            <a:endParaRPr lang="en-US" altLang="en-US" sz="1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set_of_2tups = { ('a', 12), ('b', 22) }</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set_of_2tups</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{('b', 22), ('a', 12)}     # on my system</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d1 = </a:t>
            </a:r>
            <a:r>
              <a:rPr lang="en-US" altLang="en-US" sz="2000" b="1" dirty="0" err="1">
                <a:solidFill>
                  <a:srgbClr val="0070C0"/>
                </a:solidFill>
                <a:latin typeface="Courier New" panose="02070309020205020404" pitchFamily="49" charset="0"/>
                <a:cs typeface="Courier New" panose="02070309020205020404" pitchFamily="49" charset="0"/>
              </a:rPr>
              <a:t>dict</a:t>
            </a:r>
            <a:r>
              <a:rPr lang="en-US" altLang="en-US" sz="2000" b="1" dirty="0">
                <a:solidFill>
                  <a:srgbClr val="0070C0"/>
                </a:solidFill>
                <a:latin typeface="Courier New" panose="02070309020205020404" pitchFamily="49" charset="0"/>
                <a:cs typeface="Courier New" panose="02070309020205020404" pitchFamily="49" charset="0"/>
              </a:rPr>
              <a:t>(set_of_2tups)</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d1</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{('b': 22, 'a': 12}</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a:t>
            </a:r>
          </a:p>
        </p:txBody>
      </p:sp>
      <p:sp>
        <p:nvSpPr>
          <p:cNvPr id="2" name="Date Placeholder 1"/>
          <p:cNvSpPr>
            <a:spLocks noGrp="1"/>
          </p:cNvSpPr>
          <p:nvPr>
            <p:ph type="dt" sz="half" idx="10"/>
          </p:nvPr>
        </p:nvSpPr>
        <p:spPr/>
        <p:txBody>
          <a:bodyPr/>
          <a:lstStyle/>
          <a:p>
            <a:pPr>
              <a:defRPr/>
            </a:pPr>
            <a:fld id="{74894D0A-91AA-4CDE-9664-388458A90269}"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4</a:t>
            </a:fld>
            <a:endParaRPr lang="en-US"/>
          </a:p>
        </p:txBody>
      </p:sp>
    </p:spTree>
    <p:extLst>
      <p:ext uri="{BB962C8B-B14F-4D97-AF65-F5344CB8AC3E}">
        <p14:creationId xmlns:p14="http://schemas.microsoft.com/office/powerpoint/2010/main" val="26357496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Recursive </a:t>
            </a:r>
            <a:r>
              <a:rPr lang="en-US" altLang="en-US" b="1" dirty="0"/>
              <a:t>factorial</a:t>
            </a:r>
            <a:r>
              <a:rPr lang="en-US" altLang="en-US" dirty="0"/>
              <a:t> Function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eaLnBrk="1" hangingPunct="1"/>
            <a:r>
              <a:rPr lang="en-US" altLang="en-US" sz="2800" dirty="0"/>
              <a:t>In Python:</a:t>
            </a:r>
          </a:p>
          <a:p>
            <a:pPr eaLnBrk="1" hangingPunct="1"/>
            <a:endParaRPr lang="en-US" altLang="en-US" sz="1200" dirty="0"/>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def </a:t>
            </a:r>
            <a:r>
              <a:rPr lang="en-US" altLang="en-US" sz="2000" b="1" dirty="0" err="1">
                <a:latin typeface="Courier New" panose="02070309020205020404" pitchFamily="49" charset="0"/>
                <a:cs typeface="Courier New" panose="02070309020205020404" pitchFamily="49" charset="0"/>
              </a:rPr>
              <a:t>fact_rec</a:t>
            </a:r>
            <a:r>
              <a:rPr lang="en-US" altLang="en-US" sz="2000" b="1" dirty="0">
                <a:latin typeface="Courier New" panose="02070309020205020404" pitchFamily="49" charset="0"/>
                <a:cs typeface="Courier New" panose="02070309020205020404" pitchFamily="49" charset="0"/>
              </a:rPr>
              <a:t>(n):</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        '''returns n!'''</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        if n &lt;= 0:           </a:t>
            </a:r>
            <a:r>
              <a:rPr lang="en-US" altLang="en-US" sz="2000" dirty="0">
                <a:solidFill>
                  <a:srgbClr val="FF0000"/>
                </a:solidFill>
                <a:latin typeface="Courier New" panose="02070309020205020404" pitchFamily="49" charset="0"/>
                <a:cs typeface="Courier New" panose="02070309020205020404" pitchFamily="49" charset="0"/>
              </a:rPr>
              <a:t># handle negatives</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            return 1</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        else:</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            return n * </a:t>
            </a:r>
            <a:r>
              <a:rPr lang="en-US" altLang="en-US" sz="2000" b="1" dirty="0" err="1">
                <a:solidFill>
                  <a:srgbClr val="FF0000"/>
                </a:solidFill>
                <a:latin typeface="Courier New" panose="02070309020205020404" pitchFamily="49" charset="0"/>
                <a:cs typeface="Courier New" panose="02070309020205020404" pitchFamily="49" charset="0"/>
              </a:rPr>
              <a:t>fact_rec</a:t>
            </a:r>
            <a:r>
              <a:rPr lang="en-US" altLang="en-US" sz="2000" b="1" dirty="0">
                <a:solidFill>
                  <a:srgbClr val="FF0000"/>
                </a:solidFill>
                <a:latin typeface="Courier New" panose="02070309020205020404" pitchFamily="49" charset="0"/>
                <a:cs typeface="Courier New" panose="02070309020205020404" pitchFamily="49" charset="0"/>
              </a:rPr>
              <a:t>(n-1)</a:t>
            </a:r>
            <a:endParaRPr lang="en-US" altLang="en-US" sz="2000" dirty="0">
              <a:solidFill>
                <a:srgbClr val="FF0000"/>
              </a:solidFill>
              <a:latin typeface="Courier New" panose="02070309020205020404" pitchFamily="49" charset="0"/>
              <a:cs typeface="Courier New" panose="02070309020205020404" pitchFamily="49" charset="0"/>
            </a:endParaRPr>
          </a:p>
          <a:p>
            <a:pPr marL="0" indent="0" eaLnBrk="1" hangingPunct="1">
              <a:spcBef>
                <a:spcPts val="0"/>
              </a:spcBef>
              <a:buNone/>
            </a:pPr>
            <a:endParaRPr lang="en-US" altLang="en-US" sz="2000"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t>
            </a:r>
            <a:r>
              <a:rPr lang="en-US" altLang="en-US" sz="2000" b="1" dirty="0" err="1">
                <a:solidFill>
                  <a:srgbClr val="0070C0"/>
                </a:solidFill>
                <a:latin typeface="Courier New" panose="02070309020205020404" pitchFamily="49" charset="0"/>
                <a:cs typeface="Courier New" panose="02070309020205020404" pitchFamily="49" charset="0"/>
              </a:rPr>
              <a:t>fact_rec</a:t>
            </a:r>
            <a:r>
              <a:rPr lang="en-US" altLang="en-US" sz="2000" b="1" dirty="0">
                <a:solidFill>
                  <a:srgbClr val="0070C0"/>
                </a:solidFill>
                <a:latin typeface="Courier New" panose="02070309020205020404" pitchFamily="49" charset="0"/>
                <a:cs typeface="Courier New" panose="02070309020205020404" pitchFamily="49" charset="0"/>
              </a:rPr>
              <a:t>(3)</a:t>
            </a:r>
            <a:endParaRPr lang="en-US" altLang="en-US" sz="2000" dirty="0">
              <a:solidFill>
                <a:srgbClr val="0070C0"/>
              </a:solidFill>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6</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t>
            </a:r>
            <a:r>
              <a:rPr lang="en-US" altLang="en-US" sz="2000" b="1" dirty="0" err="1">
                <a:solidFill>
                  <a:srgbClr val="FF0000"/>
                </a:solidFill>
                <a:latin typeface="Courier New" panose="02070309020205020404" pitchFamily="49" charset="0"/>
                <a:cs typeface="Courier New" panose="02070309020205020404" pitchFamily="49" charset="0"/>
              </a:rPr>
              <a:t>fact_rec</a:t>
            </a:r>
            <a:r>
              <a:rPr lang="en-US" altLang="en-US" sz="2000" b="1" dirty="0">
                <a:solidFill>
                  <a:srgbClr val="FF0000"/>
                </a:solidFill>
                <a:latin typeface="Courier New" panose="02070309020205020404" pitchFamily="49" charset="0"/>
                <a:cs typeface="Courier New" panose="02070309020205020404" pitchFamily="49" charset="0"/>
              </a:rPr>
              <a:t>(100)</a:t>
            </a:r>
          </a:p>
          <a:p>
            <a:pPr marL="0" indent="0" eaLnBrk="1" hangingPunct="1">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9332621544394415...6864000000000000000000000000</a:t>
            </a:r>
          </a:p>
        </p:txBody>
      </p:sp>
      <p:sp>
        <p:nvSpPr>
          <p:cNvPr id="2" name="Date Placeholder 1"/>
          <p:cNvSpPr>
            <a:spLocks noGrp="1"/>
          </p:cNvSpPr>
          <p:nvPr>
            <p:ph type="dt" sz="half" idx="10"/>
          </p:nvPr>
        </p:nvSpPr>
        <p:spPr/>
        <p:txBody>
          <a:bodyPr/>
          <a:lstStyle/>
          <a:p>
            <a:pPr>
              <a:defRPr/>
            </a:pPr>
            <a:fld id="{25DF140A-7446-4FD0-B42F-FE24295F90F1}"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40</a:t>
            </a:fld>
            <a:endParaRPr lang="en-US"/>
          </a:p>
        </p:txBody>
      </p:sp>
    </p:spTree>
    <p:extLst>
      <p:ext uri="{BB962C8B-B14F-4D97-AF65-F5344CB8AC3E}">
        <p14:creationId xmlns:p14="http://schemas.microsoft.com/office/powerpoint/2010/main" val="441626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t>Learning Recursion</a:t>
            </a:r>
          </a:p>
        </p:txBody>
      </p:sp>
      <p:sp>
        <p:nvSpPr>
          <p:cNvPr id="43011" name="Rectangle 3"/>
          <p:cNvSpPr>
            <a:spLocks noGrp="1" noChangeArrowheads="1"/>
          </p:cNvSpPr>
          <p:nvPr>
            <p:ph type="body" idx="1"/>
          </p:nvPr>
        </p:nvSpPr>
        <p:spPr/>
        <p:txBody>
          <a:bodyPr/>
          <a:lstStyle/>
          <a:p>
            <a:pPr eaLnBrk="1" hangingPunct="1"/>
            <a:r>
              <a:rPr lang="en-US" altLang="en-US" sz="2800" dirty="0"/>
              <a:t>A bad—but almost true—joke:</a:t>
            </a:r>
          </a:p>
          <a:p>
            <a:pPr lvl="1" eaLnBrk="1" hangingPunct="1"/>
            <a:r>
              <a:rPr lang="en-US" altLang="en-US" sz="2400" i="1" dirty="0"/>
              <a:t>"In order to understand recursion, you must first understand recursion"</a:t>
            </a:r>
          </a:p>
          <a:p>
            <a:pPr eaLnBrk="1" hangingPunct="1"/>
            <a:endParaRPr lang="en-US" altLang="en-US" sz="800" dirty="0"/>
          </a:p>
          <a:p>
            <a:pPr eaLnBrk="1" hangingPunct="1"/>
            <a:r>
              <a:rPr lang="en-US" altLang="en-US" sz="2800" dirty="0"/>
              <a:t>Understanding recursion is a "lightbulb experience"</a:t>
            </a:r>
          </a:p>
          <a:p>
            <a:pPr lvl="1" eaLnBrk="1" hangingPunct="1"/>
            <a:r>
              <a:rPr lang="en-US" altLang="en-US" sz="2400" dirty="0"/>
              <a:t>Write lots and lots of recursive functions</a:t>
            </a:r>
            <a:endParaRPr lang="en-US" altLang="en-US" dirty="0"/>
          </a:p>
          <a:p>
            <a:pPr lvl="1" eaLnBrk="1" hangingPunct="1"/>
            <a:r>
              <a:rPr lang="en-US" altLang="en-US" sz="2400" dirty="0"/>
              <a:t>Suddenly, you will get it—</a:t>
            </a:r>
            <a:r>
              <a:rPr lang="en-US" altLang="en-US" sz="2400" i="1" dirty="0"/>
              <a:t>the lightbulb is on!</a:t>
            </a:r>
          </a:p>
          <a:p>
            <a:pPr lvl="1" eaLnBrk="1" hangingPunct="1"/>
            <a:r>
              <a:rPr lang="en-US" altLang="en-US" sz="2400" i="1" dirty="0">
                <a:solidFill>
                  <a:srgbClr val="FF0000"/>
                </a:solidFill>
              </a:rPr>
              <a:t>Recursion must be as easy for you as iteration</a:t>
            </a:r>
          </a:p>
          <a:p>
            <a:pPr eaLnBrk="1" hangingPunct="1"/>
            <a:endParaRPr lang="en-US" altLang="en-US" sz="2800" dirty="0"/>
          </a:p>
        </p:txBody>
      </p:sp>
      <p:sp>
        <p:nvSpPr>
          <p:cNvPr id="2" name="Slide Number Placeholder 1"/>
          <p:cNvSpPr>
            <a:spLocks noGrp="1"/>
          </p:cNvSpPr>
          <p:nvPr>
            <p:ph type="sldNum" sz="quarter" idx="12"/>
          </p:nvPr>
        </p:nvSpPr>
        <p:spPr/>
        <p:txBody>
          <a:bodyPr/>
          <a:lstStyle/>
          <a:p>
            <a:pPr>
              <a:defRPr/>
            </a:pPr>
            <a:fld id="{9E9676BE-5AF2-4172-BD19-31A2F83EF2EB}" type="slidenum">
              <a:rPr lang="en-US" smtClean="0"/>
              <a:pPr>
                <a:defRPr/>
              </a:pPr>
              <a:t>41</a:t>
            </a:fld>
            <a:endParaRPr lang="en-US"/>
          </a:p>
        </p:txBody>
      </p:sp>
      <p:sp>
        <p:nvSpPr>
          <p:cNvPr id="5" name="Date Placeholder 4"/>
          <p:cNvSpPr>
            <a:spLocks noGrp="1"/>
          </p:cNvSpPr>
          <p:nvPr>
            <p:ph type="dt" sz="half" idx="10"/>
          </p:nvPr>
        </p:nvSpPr>
        <p:spPr/>
        <p:txBody>
          <a:bodyPr/>
          <a:lstStyle/>
          <a:p>
            <a:pPr>
              <a:defRPr/>
            </a:pPr>
            <a:fld id="{F84089F7-F865-4134-8BE1-95AB0C899B63}" type="datetime1">
              <a:rPr lang="en-US" smtClean="0"/>
              <a:t>6/18/2022</a:t>
            </a:fld>
            <a:endParaRPr lang="en-US"/>
          </a:p>
        </p:txBody>
      </p:sp>
      <p:sp>
        <p:nvSpPr>
          <p:cNvPr id="6" name="Footer Placeholder 5"/>
          <p:cNvSpPr>
            <a:spLocks noGrp="1"/>
          </p:cNvSpPr>
          <p:nvPr>
            <p:ph type="ftr" sz="quarter" idx="11"/>
          </p:nvPr>
        </p:nvSpPr>
        <p:spPr/>
        <p:txBody>
          <a:bodyPr/>
          <a:lstStyle/>
          <a:p>
            <a:pPr>
              <a:defRPr/>
            </a:pPr>
            <a:r>
              <a:rPr lang="en-US"/>
              <a:t>Copyright (c) John K. Ostlund</a:t>
            </a:r>
          </a:p>
        </p:txBody>
      </p:sp>
    </p:spTree>
    <p:extLst>
      <p:ext uri="{BB962C8B-B14F-4D97-AF65-F5344CB8AC3E}">
        <p14:creationId xmlns:p14="http://schemas.microsoft.com/office/powerpoint/2010/main" val="10035280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err="1"/>
              <a:t>NumPy</a:t>
            </a:r>
            <a:r>
              <a:rPr lang="en-US" altLang="en-US" dirty="0"/>
              <a:t>, Pandas, </a:t>
            </a:r>
            <a:r>
              <a:rPr lang="en-US" altLang="en-US" dirty="0" err="1"/>
              <a:t>SciPy</a:t>
            </a:r>
            <a:r>
              <a:rPr lang="en-US" altLang="en-US" dirty="0"/>
              <a:t>, and </a:t>
            </a:r>
            <a:r>
              <a:rPr lang="en-US" altLang="en-US" dirty="0" err="1"/>
              <a:t>Statsmodels</a:t>
            </a:r>
            <a:endParaRPr lang="en-US" altLang="en-US" dirty="0"/>
          </a:p>
        </p:txBody>
      </p:sp>
      <p:sp>
        <p:nvSpPr>
          <p:cNvPr id="24579" name="Rectangle 3"/>
          <p:cNvSpPr>
            <a:spLocks noGrp="1" noChangeArrowheads="1"/>
          </p:cNvSpPr>
          <p:nvPr>
            <p:ph type="body" idx="1"/>
          </p:nvPr>
        </p:nvSpPr>
        <p:spPr/>
        <p:txBody>
          <a:bodyPr/>
          <a:lstStyle/>
          <a:p>
            <a:pPr eaLnBrk="1" hangingPunct="1">
              <a:spcBef>
                <a:spcPts val="0"/>
              </a:spcBef>
            </a:pPr>
            <a:r>
              <a:rPr lang="en-US" altLang="en-US" sz="2800" dirty="0"/>
              <a:t>Powerful and popular data analysis modules</a:t>
            </a:r>
          </a:p>
          <a:p>
            <a:pPr eaLnBrk="1" hangingPunct="1">
              <a:spcBef>
                <a:spcPts val="0"/>
              </a:spcBef>
            </a:pPr>
            <a:r>
              <a:rPr lang="en-US" altLang="en-US" sz="2800" b="1" dirty="0" err="1"/>
              <a:t>NumPy</a:t>
            </a:r>
            <a:r>
              <a:rPr lang="en-US" altLang="en-US" sz="2800" dirty="0"/>
              <a:t>: </a:t>
            </a:r>
            <a:r>
              <a:rPr lang="en-US" altLang="en-US" sz="2800" b="1" dirty="0" err="1"/>
              <a:t>ndarray</a:t>
            </a:r>
            <a:r>
              <a:rPr lang="en-US" altLang="en-US" sz="2800" dirty="0"/>
              <a:t> n-dimensional arrays, related math functions, linear algebra, ...</a:t>
            </a:r>
          </a:p>
          <a:p>
            <a:pPr eaLnBrk="1" hangingPunct="1">
              <a:spcBef>
                <a:spcPts val="0"/>
              </a:spcBef>
            </a:pPr>
            <a:r>
              <a:rPr lang="en-US" altLang="en-US" sz="2800" b="1" dirty="0"/>
              <a:t>Pandas</a:t>
            </a:r>
            <a:r>
              <a:rPr lang="en-US" altLang="en-US" sz="2800" dirty="0"/>
              <a:t>: </a:t>
            </a:r>
            <a:r>
              <a:rPr lang="en-US" altLang="en-US" sz="2800" b="1" dirty="0"/>
              <a:t>Series</a:t>
            </a:r>
            <a:r>
              <a:rPr lang="en-US" altLang="en-US" sz="2800" dirty="0"/>
              <a:t> indexed data series and </a:t>
            </a:r>
            <a:r>
              <a:rPr lang="en-US" altLang="en-US" sz="2800" b="1" dirty="0" err="1"/>
              <a:t>DataFrame</a:t>
            </a:r>
            <a:r>
              <a:rPr lang="en-US" altLang="en-US" sz="2800" dirty="0"/>
              <a:t> "spreadsheet" like facilities</a:t>
            </a:r>
            <a:endParaRPr lang="en-US" altLang="en-US" sz="2800" b="1" dirty="0"/>
          </a:p>
          <a:p>
            <a:pPr eaLnBrk="1" hangingPunct="1">
              <a:spcBef>
                <a:spcPts val="0"/>
              </a:spcBef>
            </a:pPr>
            <a:r>
              <a:rPr lang="en-US" altLang="en-US" sz="2800" b="1" dirty="0" err="1"/>
              <a:t>SciPy</a:t>
            </a:r>
            <a:r>
              <a:rPr lang="en-US" altLang="en-US" sz="2800" dirty="0"/>
              <a:t>: efficient numerical routines: integration, cubic spline, optimization, ...</a:t>
            </a:r>
          </a:p>
          <a:p>
            <a:pPr eaLnBrk="1" hangingPunct="1">
              <a:spcBef>
                <a:spcPts val="0"/>
              </a:spcBef>
            </a:pPr>
            <a:r>
              <a:rPr lang="en-US" altLang="en-US" sz="2800" b="1" dirty="0" err="1"/>
              <a:t>Statsmodels</a:t>
            </a:r>
            <a:r>
              <a:rPr lang="en-US" altLang="en-US" sz="2800" dirty="0"/>
              <a:t>: statistical models, tests, data exploration, using </a:t>
            </a:r>
            <a:r>
              <a:rPr lang="en-US" altLang="en-US" sz="2800" dirty="0" err="1"/>
              <a:t>DataFrames</a:t>
            </a:r>
            <a:endParaRPr lang="en-US" altLang="en-US" sz="2800" b="1" dirty="0"/>
          </a:p>
        </p:txBody>
      </p:sp>
      <p:sp>
        <p:nvSpPr>
          <p:cNvPr id="2" name="Date Placeholder 1"/>
          <p:cNvSpPr>
            <a:spLocks noGrp="1"/>
          </p:cNvSpPr>
          <p:nvPr>
            <p:ph type="dt" sz="half" idx="10"/>
          </p:nvPr>
        </p:nvSpPr>
        <p:spPr/>
        <p:txBody>
          <a:bodyPr/>
          <a:lstStyle/>
          <a:p>
            <a:pPr>
              <a:defRPr/>
            </a:pPr>
            <a:fld id="{CE0A8CDB-DB53-445B-A1DF-EFEE30B84B06}"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42</a:t>
            </a:fld>
            <a:endParaRPr lang="en-US"/>
          </a:p>
        </p:txBody>
      </p:sp>
    </p:spTree>
    <p:extLst>
      <p:ext uri="{BB962C8B-B14F-4D97-AF65-F5344CB8AC3E}">
        <p14:creationId xmlns:p14="http://schemas.microsoft.com/office/powerpoint/2010/main" val="21827671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z="4000" dirty="0" err="1"/>
              <a:t>NumPy</a:t>
            </a:r>
            <a:r>
              <a:rPr lang="en-US" altLang="en-US" sz="4000" dirty="0"/>
              <a:t>, Pandas, </a:t>
            </a:r>
            <a:r>
              <a:rPr lang="en-US" altLang="en-US" sz="4000" dirty="0" err="1"/>
              <a:t>SciPy</a:t>
            </a:r>
            <a:r>
              <a:rPr lang="en-US" altLang="en-US" sz="4000" dirty="0"/>
              <a:t>, and </a:t>
            </a:r>
            <a:r>
              <a:rPr lang="en-US" altLang="en-US" sz="4000" dirty="0" err="1"/>
              <a:t>Statsmodels</a:t>
            </a:r>
            <a:r>
              <a:rPr lang="en-US" altLang="en-US" sz="4000" dirty="0"/>
              <a:t> Import Conventions</a:t>
            </a:r>
          </a:p>
        </p:txBody>
      </p:sp>
      <p:sp>
        <p:nvSpPr>
          <p:cNvPr id="24579" name="Rectangle 3"/>
          <p:cNvSpPr>
            <a:spLocks noGrp="1" noChangeArrowheads="1"/>
          </p:cNvSpPr>
          <p:nvPr>
            <p:ph type="body" idx="1"/>
          </p:nvPr>
        </p:nvSpPr>
        <p:spPr/>
        <p:txBody>
          <a:bodyPr/>
          <a:lstStyle/>
          <a:p>
            <a:pPr eaLnBrk="1" hangingPunct="1">
              <a:spcBef>
                <a:spcPts val="0"/>
              </a:spcBef>
            </a:pPr>
            <a:r>
              <a:rPr lang="en-US" altLang="en-US" sz="2800" dirty="0"/>
              <a:t>We will follow an import naming convention common in Python examples and documentation:</a:t>
            </a:r>
          </a:p>
          <a:p>
            <a:pPr eaLnBrk="1" hangingPunct="1">
              <a:spcBef>
                <a:spcPts val="0"/>
              </a:spcBef>
            </a:pPr>
            <a:endParaRPr lang="en-US" altLang="en-US" sz="1050" b="1" dirty="0"/>
          </a:p>
          <a:p>
            <a:pPr marL="0" indent="0" eaLnBrk="1" hangingPunct="1">
              <a:spcBef>
                <a:spcPts val="0"/>
              </a:spcBef>
              <a:buNone/>
            </a:pPr>
            <a:r>
              <a:rPr lang="en-US" altLang="en-US" sz="2800" b="1" dirty="0">
                <a:latin typeface="Courier New" panose="02070309020205020404" pitchFamily="49" charset="0"/>
                <a:cs typeface="Courier New" panose="02070309020205020404" pitchFamily="49" charset="0"/>
              </a:rPr>
              <a:t>import </a:t>
            </a:r>
            <a:r>
              <a:rPr lang="en-US" altLang="en-US" sz="2800" b="1" dirty="0" err="1">
                <a:latin typeface="Courier New" panose="02070309020205020404" pitchFamily="49" charset="0"/>
                <a:cs typeface="Courier New" panose="02070309020205020404" pitchFamily="49" charset="0"/>
              </a:rPr>
              <a:t>numpy</a:t>
            </a:r>
            <a:r>
              <a:rPr lang="en-US" altLang="en-US" sz="2800" b="1" dirty="0">
                <a:latin typeface="Courier New" panose="02070309020205020404" pitchFamily="49" charset="0"/>
                <a:cs typeface="Courier New" panose="02070309020205020404" pitchFamily="49" charset="0"/>
              </a:rPr>
              <a:t> as np</a:t>
            </a:r>
          </a:p>
          <a:p>
            <a:pPr marL="0" indent="0" eaLnBrk="1" hangingPunct="1">
              <a:spcBef>
                <a:spcPts val="0"/>
              </a:spcBef>
              <a:buNone/>
            </a:pPr>
            <a:r>
              <a:rPr lang="en-US" altLang="en-US" sz="2800" b="1" dirty="0">
                <a:latin typeface="Courier New" panose="02070309020205020404" pitchFamily="49" charset="0"/>
                <a:cs typeface="Courier New" panose="02070309020205020404" pitchFamily="49" charset="0"/>
              </a:rPr>
              <a:t>import pandas as </a:t>
            </a:r>
            <a:r>
              <a:rPr lang="en-US" altLang="en-US" sz="2800" b="1" dirty="0" err="1">
                <a:latin typeface="Courier New" panose="02070309020205020404" pitchFamily="49" charset="0"/>
                <a:cs typeface="Courier New" panose="02070309020205020404" pitchFamily="49" charset="0"/>
              </a:rPr>
              <a:t>pd</a:t>
            </a:r>
            <a:endParaRPr lang="en-US" altLang="en-US" sz="28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800" b="1" dirty="0">
                <a:latin typeface="Courier New" panose="02070309020205020404" pitchFamily="49" charset="0"/>
                <a:cs typeface="Courier New" panose="02070309020205020404" pitchFamily="49" charset="0"/>
              </a:rPr>
              <a:t>import </a:t>
            </a:r>
            <a:r>
              <a:rPr lang="en-US" altLang="en-US" sz="2800" b="1" dirty="0" err="1">
                <a:latin typeface="Courier New" panose="02070309020205020404" pitchFamily="49" charset="0"/>
                <a:cs typeface="Courier New" panose="02070309020205020404" pitchFamily="49" charset="0"/>
              </a:rPr>
              <a:t>scipy</a:t>
            </a:r>
            <a:r>
              <a:rPr lang="en-US" altLang="en-US" sz="2800" b="1" dirty="0">
                <a:latin typeface="Courier New" panose="02070309020205020404" pitchFamily="49" charset="0"/>
                <a:cs typeface="Courier New" panose="02070309020205020404" pitchFamily="49" charset="0"/>
              </a:rPr>
              <a:t> as </a:t>
            </a:r>
            <a:r>
              <a:rPr lang="en-US" altLang="en-US" sz="2800" b="1" dirty="0" err="1">
                <a:latin typeface="Courier New" panose="02070309020205020404" pitchFamily="49" charset="0"/>
                <a:cs typeface="Courier New" panose="02070309020205020404" pitchFamily="49" charset="0"/>
              </a:rPr>
              <a:t>sp</a:t>
            </a:r>
            <a:endParaRPr lang="en-US" altLang="en-US" sz="28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800" b="1" dirty="0">
                <a:latin typeface="Courier New" panose="02070309020205020404" pitchFamily="49" charset="0"/>
                <a:cs typeface="Courier New" panose="02070309020205020404" pitchFamily="49" charset="0"/>
              </a:rPr>
              <a:t>import </a:t>
            </a:r>
            <a:r>
              <a:rPr lang="en-US" altLang="en-US" sz="2800" b="1" dirty="0" err="1">
                <a:latin typeface="Courier New" panose="02070309020205020404" pitchFamily="49" charset="0"/>
                <a:cs typeface="Courier New" panose="02070309020205020404" pitchFamily="49" charset="0"/>
              </a:rPr>
              <a:t>statsmodels</a:t>
            </a:r>
            <a:r>
              <a:rPr lang="en-US" altLang="en-US" sz="2800" b="1" dirty="0">
                <a:latin typeface="Courier New" panose="02070309020205020404" pitchFamily="49" charset="0"/>
                <a:cs typeface="Courier New" panose="02070309020205020404" pitchFamily="49" charset="0"/>
              </a:rPr>
              <a:t> as </a:t>
            </a:r>
            <a:r>
              <a:rPr lang="en-US" altLang="en-US" sz="2800" b="1" dirty="0" err="1">
                <a:latin typeface="Courier New" panose="02070309020205020404" pitchFamily="49" charset="0"/>
                <a:cs typeface="Courier New" panose="02070309020205020404" pitchFamily="49" charset="0"/>
              </a:rPr>
              <a:t>sm</a:t>
            </a:r>
            <a:endParaRPr lang="en-US" altLang="en-US" sz="28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800" b="1" dirty="0">
                <a:latin typeface="Courier New" panose="02070309020205020404" pitchFamily="49" charset="0"/>
                <a:cs typeface="Courier New" panose="02070309020205020404" pitchFamily="49" charset="0"/>
              </a:rPr>
              <a:t>import </a:t>
            </a:r>
            <a:r>
              <a:rPr lang="en-US" altLang="en-US" sz="2800" b="1" dirty="0" err="1">
                <a:latin typeface="Courier New" panose="02070309020205020404" pitchFamily="49" charset="0"/>
                <a:cs typeface="Courier New" panose="02070309020205020404" pitchFamily="49" charset="0"/>
              </a:rPr>
              <a:t>matplotlib.pyplot</a:t>
            </a:r>
            <a:r>
              <a:rPr lang="en-US" altLang="en-US" sz="2800" b="1" dirty="0">
                <a:latin typeface="Courier New" panose="02070309020205020404" pitchFamily="49" charset="0"/>
                <a:cs typeface="Courier New" panose="02070309020205020404" pitchFamily="49" charset="0"/>
              </a:rPr>
              <a:t> as </a:t>
            </a:r>
            <a:r>
              <a:rPr lang="en-US" altLang="en-US" sz="2800" b="1" dirty="0" err="1">
                <a:latin typeface="Courier New" panose="02070309020205020404" pitchFamily="49" charset="0"/>
                <a:cs typeface="Courier New" panose="02070309020205020404" pitchFamily="49" charset="0"/>
              </a:rPr>
              <a:t>plt</a:t>
            </a:r>
            <a:endParaRPr lang="en-US" altLang="en-US" sz="2800" b="1" dirty="0">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8C59A2B4-B805-4DF1-8098-43021E47F98C}"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43</a:t>
            </a:fld>
            <a:endParaRPr lang="en-US"/>
          </a:p>
        </p:txBody>
      </p:sp>
    </p:spTree>
    <p:extLst>
      <p:ext uri="{BB962C8B-B14F-4D97-AF65-F5344CB8AC3E}">
        <p14:creationId xmlns:p14="http://schemas.microsoft.com/office/powerpoint/2010/main" val="15567436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NumPy </a:t>
            </a:r>
            <a:r>
              <a:rPr lang="en-US" altLang="en-US" b="1" dirty="0" err="1"/>
              <a:t>ndarray</a:t>
            </a:r>
            <a:endParaRPr lang="en-US" altLang="en-US" b="1" dirty="0"/>
          </a:p>
        </p:txBody>
      </p:sp>
      <p:sp>
        <p:nvSpPr>
          <p:cNvPr id="24579" name="Rectangle 3"/>
          <p:cNvSpPr>
            <a:spLocks noGrp="1" noChangeArrowheads="1"/>
          </p:cNvSpPr>
          <p:nvPr>
            <p:ph type="body" idx="1"/>
          </p:nvPr>
        </p:nvSpPr>
        <p:spPr/>
        <p:txBody>
          <a:bodyPr/>
          <a:lstStyle/>
          <a:p>
            <a:pPr eaLnBrk="1" hangingPunct="1">
              <a:spcBef>
                <a:spcPts val="0"/>
              </a:spcBef>
            </a:pPr>
            <a:r>
              <a:rPr lang="en-US" altLang="en-US" sz="2800" dirty="0"/>
              <a:t>A one-dimensional </a:t>
            </a:r>
            <a:r>
              <a:rPr lang="en-US" altLang="en-US" sz="2800" b="1" dirty="0" err="1"/>
              <a:t>ndarray</a:t>
            </a:r>
            <a:r>
              <a:rPr lang="en-US" altLang="en-US" sz="2800" dirty="0"/>
              <a:t> is "like" an optimized </a:t>
            </a:r>
            <a:r>
              <a:rPr lang="en-US" altLang="en-US" sz="2800" b="1" dirty="0"/>
              <a:t>list</a:t>
            </a:r>
            <a:r>
              <a:rPr lang="en-US" altLang="en-US" sz="2800" dirty="0"/>
              <a:t> for vector operations</a:t>
            </a:r>
          </a:p>
          <a:p>
            <a:pPr lvl="1" eaLnBrk="1" hangingPunct="1">
              <a:spcBef>
                <a:spcPts val="0"/>
              </a:spcBef>
            </a:pPr>
            <a:r>
              <a:rPr lang="en-US" altLang="en-US" sz="2400" dirty="0">
                <a:solidFill>
                  <a:srgbClr val="FF0000"/>
                </a:solidFill>
              </a:rPr>
              <a:t>Items in </a:t>
            </a:r>
            <a:r>
              <a:rPr lang="en-US" altLang="en-US" sz="2400" i="1" dirty="0">
                <a:solidFill>
                  <a:srgbClr val="FF0000"/>
                </a:solidFill>
              </a:rPr>
              <a:t>contiguous memory</a:t>
            </a:r>
            <a:r>
              <a:rPr lang="en-US" altLang="en-US" sz="2400" dirty="0">
                <a:solidFill>
                  <a:srgbClr val="FF0000"/>
                </a:solidFill>
              </a:rPr>
              <a:t>, optimized algorithms written in C language</a:t>
            </a:r>
          </a:p>
          <a:p>
            <a:pPr lvl="1" eaLnBrk="1" hangingPunct="1">
              <a:spcBef>
                <a:spcPts val="0"/>
              </a:spcBef>
            </a:pPr>
            <a:endParaRPr lang="en-US" altLang="en-US" sz="800" dirty="0"/>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ls1 = list(range(5))</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a:t>
            </a:r>
            <a:r>
              <a:rPr lang="en-US" altLang="en-US" sz="2000"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ls1</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[0, 1, 2, 3, 4]</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a:t>
            </a:r>
            <a:r>
              <a:rPr lang="en-US" altLang="en-US" sz="2000" dirty="0">
                <a:solidFill>
                  <a:srgbClr val="0070C0"/>
                </a:solidFill>
                <a:latin typeface="Courier New" panose="02070309020205020404" pitchFamily="49" charset="0"/>
                <a:cs typeface="Courier New" panose="02070309020205020404" pitchFamily="49" charset="0"/>
              </a:rPr>
              <a:t> </a:t>
            </a:r>
            <a:r>
              <a:rPr lang="en-US" altLang="en-US" sz="2000" b="1" dirty="0">
                <a:solidFill>
                  <a:srgbClr val="0070C0"/>
                </a:solidFill>
                <a:latin typeface="Courier New" panose="02070309020205020404" pitchFamily="49" charset="0"/>
                <a:cs typeface="Courier New" panose="02070309020205020404" pitchFamily="49" charset="0"/>
              </a:rPr>
              <a:t>a1 = </a:t>
            </a:r>
            <a:r>
              <a:rPr lang="en-US" altLang="en-US" sz="2000" b="1" dirty="0" err="1">
                <a:solidFill>
                  <a:srgbClr val="0070C0"/>
                </a:solidFill>
                <a:latin typeface="Courier New" panose="02070309020205020404" pitchFamily="49" charset="0"/>
                <a:cs typeface="Courier New" panose="02070309020205020404" pitchFamily="49" charset="0"/>
              </a:rPr>
              <a:t>np.arange</a:t>
            </a:r>
            <a:r>
              <a:rPr lang="en-US" altLang="en-US" sz="2000" b="1" dirty="0">
                <a:solidFill>
                  <a:srgbClr val="0070C0"/>
                </a:solidFill>
                <a:latin typeface="Courier New" panose="02070309020205020404" pitchFamily="49" charset="0"/>
                <a:cs typeface="Courier New" panose="02070309020205020404" pitchFamily="49" charset="0"/>
              </a:rPr>
              <a:t>(5)  </a:t>
            </a:r>
            <a:r>
              <a:rPr lang="en-US" altLang="en-US" sz="2000" dirty="0">
                <a:solidFill>
                  <a:srgbClr val="0070C0"/>
                </a:solidFill>
                <a:latin typeface="Courier New" panose="02070309020205020404" pitchFamily="49" charset="0"/>
                <a:cs typeface="Courier New" panose="02070309020205020404" pitchFamily="49" charset="0"/>
              </a:rPr>
              <a:t># 'array-range'</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a:t>
            </a:r>
            <a:r>
              <a:rPr lang="en-US" altLang="en-US" sz="2000" dirty="0">
                <a:solidFill>
                  <a:srgbClr val="0070C0"/>
                </a:solidFill>
                <a:latin typeface="Courier New" panose="02070309020205020404" pitchFamily="49" charset="0"/>
                <a:cs typeface="Courier New" panose="02070309020205020404" pitchFamily="49" charset="0"/>
              </a:rPr>
              <a:t> </a:t>
            </a:r>
            <a:r>
              <a:rPr lang="en-US" altLang="en-US" sz="2000" b="1" dirty="0">
                <a:solidFill>
                  <a:srgbClr val="0070C0"/>
                </a:solidFill>
                <a:latin typeface="Courier New" panose="02070309020205020404" pitchFamily="49" charset="0"/>
                <a:cs typeface="Courier New" panose="02070309020205020404" pitchFamily="49" charset="0"/>
              </a:rPr>
              <a:t>a1</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array([0, 1, 2, 3, 4])</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a:t>
            </a:r>
          </a:p>
        </p:txBody>
      </p:sp>
      <p:sp>
        <p:nvSpPr>
          <p:cNvPr id="2" name="Date Placeholder 1"/>
          <p:cNvSpPr>
            <a:spLocks noGrp="1"/>
          </p:cNvSpPr>
          <p:nvPr>
            <p:ph type="dt" sz="half" idx="10"/>
          </p:nvPr>
        </p:nvSpPr>
        <p:spPr/>
        <p:txBody>
          <a:bodyPr/>
          <a:lstStyle/>
          <a:p>
            <a:pPr>
              <a:defRPr/>
            </a:pPr>
            <a:fld id="{C44EC28F-DB9D-4C0B-A121-40EA42E79EFC}"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44</a:t>
            </a:fld>
            <a:endParaRPr lang="en-US"/>
          </a:p>
        </p:txBody>
      </p:sp>
    </p:spTree>
    <p:extLst>
      <p:ext uri="{BB962C8B-B14F-4D97-AF65-F5344CB8AC3E}">
        <p14:creationId xmlns:p14="http://schemas.microsoft.com/office/powerpoint/2010/main" val="32013180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NumPy </a:t>
            </a:r>
            <a:r>
              <a:rPr lang="en-US" altLang="en-US" b="1" dirty="0" err="1"/>
              <a:t>ndarray</a:t>
            </a:r>
            <a:r>
              <a:rPr lang="en-US" altLang="en-US" b="1" dirty="0"/>
              <a:t> </a:t>
            </a:r>
            <a:r>
              <a:rPr lang="en-US" altLang="en-US" dirty="0"/>
              <a:t>(cont.)</a:t>
            </a:r>
          </a:p>
        </p:txBody>
      </p:sp>
      <p:sp>
        <p:nvSpPr>
          <p:cNvPr id="24579" name="Rectangle 3"/>
          <p:cNvSpPr>
            <a:spLocks noGrp="1" noChangeArrowheads="1"/>
          </p:cNvSpPr>
          <p:nvPr>
            <p:ph type="body" idx="1"/>
          </p:nvPr>
        </p:nvSpPr>
        <p:spPr/>
        <p:txBody>
          <a:bodyPr/>
          <a:lstStyle/>
          <a:p>
            <a:pPr eaLnBrk="1" hangingPunct="1">
              <a:spcBef>
                <a:spcPts val="0"/>
              </a:spcBef>
            </a:pPr>
            <a:r>
              <a:rPr lang="en-US" altLang="en-US" sz="2800" dirty="0"/>
              <a:t>An </a:t>
            </a:r>
            <a:r>
              <a:rPr lang="en-US" altLang="en-US" sz="2800" b="1" dirty="0" err="1"/>
              <a:t>ndarray</a:t>
            </a:r>
            <a:r>
              <a:rPr lang="en-US" altLang="en-US" sz="2800" dirty="0"/>
              <a:t> </a:t>
            </a:r>
            <a:r>
              <a:rPr lang="en-US" altLang="en-US" sz="2800" i="1" dirty="0">
                <a:solidFill>
                  <a:srgbClr val="FF0000"/>
                </a:solidFill>
              </a:rPr>
              <a:t>does not</a:t>
            </a:r>
            <a:r>
              <a:rPr lang="en-US" altLang="en-US" sz="2800" dirty="0"/>
              <a:t> store Python </a:t>
            </a:r>
            <a:r>
              <a:rPr lang="en-US" altLang="en-US" sz="2800" b="1" dirty="0" err="1"/>
              <a:t>int</a:t>
            </a:r>
            <a:r>
              <a:rPr lang="en-US" altLang="en-US" sz="2800" dirty="0"/>
              <a:t> values</a:t>
            </a:r>
          </a:p>
          <a:p>
            <a:pPr lvl="1" eaLnBrk="1" hangingPunct="1">
              <a:spcBef>
                <a:spcPts val="0"/>
              </a:spcBef>
            </a:pPr>
            <a:r>
              <a:rPr lang="en-US" altLang="en-US" sz="2400" dirty="0">
                <a:solidFill>
                  <a:srgbClr val="FF0000"/>
                </a:solidFill>
              </a:rPr>
              <a:t>Stores efficient--but more restrictive--C/C++-style integers</a:t>
            </a:r>
          </a:p>
          <a:p>
            <a:pPr lvl="1" eaLnBrk="1" hangingPunct="1">
              <a:spcBef>
                <a:spcPts val="0"/>
              </a:spcBef>
            </a:pPr>
            <a:endParaRPr lang="en-US" altLang="en-US" sz="800" dirty="0"/>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a:t>
            </a:r>
            <a:r>
              <a:rPr lang="en-US" altLang="en-US" sz="2000" dirty="0">
                <a:solidFill>
                  <a:srgbClr val="0070C0"/>
                </a:solidFill>
                <a:latin typeface="Courier New" panose="02070309020205020404" pitchFamily="49" charset="0"/>
                <a:cs typeface="Courier New" panose="02070309020205020404" pitchFamily="49" charset="0"/>
              </a:rPr>
              <a:t> </a:t>
            </a:r>
            <a:r>
              <a:rPr lang="en-US" altLang="en-US" sz="2000" b="1" dirty="0">
                <a:solidFill>
                  <a:srgbClr val="0070C0"/>
                </a:solidFill>
                <a:latin typeface="Courier New" panose="02070309020205020404" pitchFamily="49" charset="0"/>
                <a:cs typeface="Courier New" panose="02070309020205020404" pitchFamily="49" charset="0"/>
              </a:rPr>
              <a:t>type(ls1)</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&lt;class 'list'&gt;</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a:t>
            </a:r>
            <a:r>
              <a:rPr lang="en-US" altLang="en-US" sz="2000" dirty="0">
                <a:solidFill>
                  <a:srgbClr val="0070C0"/>
                </a:solidFill>
                <a:latin typeface="Courier New" panose="02070309020205020404" pitchFamily="49" charset="0"/>
                <a:cs typeface="Courier New" panose="02070309020205020404" pitchFamily="49" charset="0"/>
              </a:rPr>
              <a:t> </a:t>
            </a:r>
            <a:r>
              <a:rPr lang="en-US" altLang="en-US" sz="2000" b="1" dirty="0">
                <a:solidFill>
                  <a:srgbClr val="0070C0"/>
                </a:solidFill>
                <a:latin typeface="Courier New" panose="02070309020205020404" pitchFamily="49" charset="0"/>
                <a:cs typeface="Courier New" panose="02070309020205020404" pitchFamily="49" charset="0"/>
              </a:rPr>
              <a:t>type(ls1[0])</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&lt;class '</a:t>
            </a:r>
            <a:r>
              <a:rPr lang="en-US" altLang="en-US" sz="2000" dirty="0" err="1">
                <a:solidFill>
                  <a:srgbClr val="0070C0"/>
                </a:solidFill>
                <a:latin typeface="Courier New" panose="02070309020205020404" pitchFamily="49" charset="0"/>
                <a:cs typeface="Courier New" panose="02070309020205020404" pitchFamily="49" charset="0"/>
              </a:rPr>
              <a:t>int</a:t>
            </a:r>
            <a:r>
              <a:rPr lang="en-US" altLang="en-US" sz="2000" dirty="0">
                <a:solidFill>
                  <a:srgbClr val="0070C0"/>
                </a:solidFill>
                <a:latin typeface="Courier New" panose="02070309020205020404" pitchFamily="49" charset="0"/>
                <a:cs typeface="Courier New" panose="02070309020205020404" pitchFamily="49" charset="0"/>
              </a:rPr>
              <a:t>'&gt;            # arbitrary precision</a:t>
            </a:r>
          </a:p>
          <a:p>
            <a:pPr marL="0" indent="0" eaLnBrk="1" hangingPunct="1">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a:t>
            </a:r>
            <a:r>
              <a:rPr lang="en-US" altLang="en-US" sz="2000" dirty="0">
                <a:solidFill>
                  <a:srgbClr val="00B050"/>
                </a:solidFill>
                <a:latin typeface="Courier New" panose="02070309020205020404" pitchFamily="49" charset="0"/>
                <a:cs typeface="Courier New" panose="02070309020205020404" pitchFamily="49" charset="0"/>
              </a:rPr>
              <a:t> </a:t>
            </a:r>
            <a:r>
              <a:rPr lang="en-US" altLang="en-US" sz="2000" b="1" dirty="0">
                <a:solidFill>
                  <a:srgbClr val="00B050"/>
                </a:solidFill>
                <a:latin typeface="Courier New" panose="02070309020205020404" pitchFamily="49" charset="0"/>
                <a:cs typeface="Courier New" panose="02070309020205020404" pitchFamily="49" charset="0"/>
              </a:rPr>
              <a:t>type(a1)</a:t>
            </a:r>
          </a:p>
          <a:p>
            <a:pPr marL="0" indent="0" eaLnBrk="1" hangingPunct="1">
              <a:spcBef>
                <a:spcPts val="0"/>
              </a:spcBef>
              <a:buNone/>
            </a:pPr>
            <a:r>
              <a:rPr lang="en-US" altLang="en-US" sz="2000" dirty="0">
                <a:solidFill>
                  <a:srgbClr val="00B050"/>
                </a:solidFill>
                <a:latin typeface="Courier New" panose="02070309020205020404" pitchFamily="49" charset="0"/>
                <a:cs typeface="Courier New" panose="02070309020205020404" pitchFamily="49" charset="0"/>
              </a:rPr>
              <a:t>&lt;class '</a:t>
            </a:r>
            <a:r>
              <a:rPr lang="en-US" altLang="en-US" sz="2000" dirty="0" err="1">
                <a:solidFill>
                  <a:srgbClr val="00B050"/>
                </a:solidFill>
                <a:latin typeface="Courier New" panose="02070309020205020404" pitchFamily="49" charset="0"/>
                <a:cs typeface="Courier New" panose="02070309020205020404" pitchFamily="49" charset="0"/>
              </a:rPr>
              <a:t>numpy.ndarray</a:t>
            </a:r>
            <a:r>
              <a:rPr lang="en-US" altLang="en-US" sz="2000" dirty="0">
                <a:solidFill>
                  <a:srgbClr val="00B050"/>
                </a:solidFill>
                <a:latin typeface="Courier New" panose="02070309020205020404" pitchFamily="49" charset="0"/>
                <a:cs typeface="Courier New" panose="02070309020205020404" pitchFamily="49" charset="0"/>
              </a:rPr>
              <a:t>'&gt;</a:t>
            </a:r>
          </a:p>
          <a:p>
            <a:pPr marL="0" indent="0" eaLnBrk="1" hangingPunct="1">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a:t>
            </a:r>
            <a:r>
              <a:rPr lang="en-US" altLang="en-US" sz="2000" dirty="0">
                <a:solidFill>
                  <a:srgbClr val="00B050"/>
                </a:solidFill>
                <a:latin typeface="Courier New" panose="02070309020205020404" pitchFamily="49" charset="0"/>
                <a:cs typeface="Courier New" panose="02070309020205020404" pitchFamily="49" charset="0"/>
              </a:rPr>
              <a:t> </a:t>
            </a:r>
            <a:r>
              <a:rPr lang="en-US" altLang="en-US" sz="2000" b="1" dirty="0">
                <a:solidFill>
                  <a:srgbClr val="00B050"/>
                </a:solidFill>
                <a:latin typeface="Courier New" panose="02070309020205020404" pitchFamily="49" charset="0"/>
                <a:cs typeface="Courier New" panose="02070309020205020404" pitchFamily="49" charset="0"/>
              </a:rPr>
              <a:t>type(a1[0])</a:t>
            </a:r>
          </a:p>
          <a:p>
            <a:pPr marL="0" indent="0" eaLnBrk="1" hangingPunct="1">
              <a:spcBef>
                <a:spcPts val="0"/>
              </a:spcBef>
              <a:buNone/>
            </a:pPr>
            <a:r>
              <a:rPr lang="en-US" altLang="en-US" sz="2000" dirty="0">
                <a:solidFill>
                  <a:srgbClr val="00B050"/>
                </a:solidFill>
                <a:latin typeface="Courier New" panose="02070309020205020404" pitchFamily="49" charset="0"/>
                <a:cs typeface="Courier New" panose="02070309020205020404" pitchFamily="49" charset="0"/>
              </a:rPr>
              <a:t>&lt;class 'numpy.int32'&gt;    # like C/C++ 32-bit int</a:t>
            </a:r>
          </a:p>
        </p:txBody>
      </p:sp>
      <p:sp>
        <p:nvSpPr>
          <p:cNvPr id="2" name="Date Placeholder 1"/>
          <p:cNvSpPr>
            <a:spLocks noGrp="1"/>
          </p:cNvSpPr>
          <p:nvPr>
            <p:ph type="dt" sz="half" idx="10"/>
          </p:nvPr>
        </p:nvSpPr>
        <p:spPr/>
        <p:txBody>
          <a:bodyPr/>
          <a:lstStyle/>
          <a:p>
            <a:pPr>
              <a:defRPr/>
            </a:pPr>
            <a:fld id="{C44EC28F-DB9D-4C0B-A121-40EA42E79EFC}"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45</a:t>
            </a:fld>
            <a:endParaRPr lang="en-US"/>
          </a:p>
        </p:txBody>
      </p:sp>
    </p:spTree>
    <p:extLst>
      <p:ext uri="{BB962C8B-B14F-4D97-AF65-F5344CB8AC3E}">
        <p14:creationId xmlns:p14="http://schemas.microsoft.com/office/powerpoint/2010/main" val="8882469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NumPy </a:t>
            </a:r>
            <a:r>
              <a:rPr lang="en-US" altLang="en-US" b="1" dirty="0" err="1"/>
              <a:t>ndarray</a:t>
            </a:r>
            <a:r>
              <a:rPr lang="en-US" altLang="en-US" b="1" dirty="0"/>
              <a:t> </a:t>
            </a:r>
            <a:r>
              <a:rPr lang="en-US" altLang="en-US" dirty="0"/>
              <a:t>(cont.)</a:t>
            </a:r>
          </a:p>
        </p:txBody>
      </p:sp>
      <p:sp>
        <p:nvSpPr>
          <p:cNvPr id="24579" name="Rectangle 3"/>
          <p:cNvSpPr>
            <a:spLocks noGrp="1" noChangeArrowheads="1"/>
          </p:cNvSpPr>
          <p:nvPr>
            <p:ph type="body" idx="1"/>
          </p:nvPr>
        </p:nvSpPr>
        <p:spPr/>
        <p:txBody>
          <a:bodyPr/>
          <a:lstStyle/>
          <a:p>
            <a:pPr eaLnBrk="1" hangingPunct="1">
              <a:spcBef>
                <a:spcPts val="0"/>
              </a:spcBef>
            </a:pPr>
            <a:r>
              <a:rPr lang="en-US" altLang="en-US" sz="2800" dirty="0"/>
              <a:t>An </a:t>
            </a:r>
            <a:r>
              <a:rPr lang="en-US" altLang="en-US" sz="2800" b="1" dirty="0" err="1"/>
              <a:t>ndarray</a:t>
            </a:r>
            <a:r>
              <a:rPr lang="en-US" altLang="en-US" sz="2800" b="1" dirty="0"/>
              <a:t> </a:t>
            </a:r>
            <a:r>
              <a:rPr lang="en-US" altLang="en-US" sz="2800" dirty="0"/>
              <a:t>is </a:t>
            </a:r>
            <a:r>
              <a:rPr lang="en-US" altLang="en-US" sz="2800" dirty="0" err="1"/>
              <a:t>iterable</a:t>
            </a:r>
            <a:endParaRPr lang="en-US" altLang="en-US" sz="2800" dirty="0"/>
          </a:p>
          <a:p>
            <a:pPr lvl="1" eaLnBrk="1" hangingPunct="1">
              <a:spcBef>
                <a:spcPts val="0"/>
              </a:spcBef>
            </a:pPr>
            <a:r>
              <a:rPr lang="en-US" altLang="en-US" sz="2400" b="1" dirty="0"/>
              <a:t>for</a:t>
            </a:r>
            <a:r>
              <a:rPr lang="en-US" altLang="en-US" sz="2400" dirty="0"/>
              <a:t> loops work</a:t>
            </a:r>
          </a:p>
          <a:p>
            <a:pPr lvl="1" eaLnBrk="1" hangingPunct="1">
              <a:spcBef>
                <a:spcPts val="0"/>
              </a:spcBef>
            </a:pPr>
            <a:r>
              <a:rPr lang="en-US" altLang="en-US" sz="2400" dirty="0"/>
              <a:t>Conversion to basic collection types is easy</a:t>
            </a:r>
          </a:p>
          <a:p>
            <a:pPr lvl="1" eaLnBrk="1" hangingPunct="1">
              <a:spcBef>
                <a:spcPts val="0"/>
              </a:spcBef>
            </a:pPr>
            <a:endParaRPr lang="en-US" altLang="en-US" sz="800" dirty="0"/>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a:t>
            </a:r>
            <a:r>
              <a:rPr lang="en-US" altLang="en-US" sz="2000"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a1</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array([0, 1, 2, 3, 4])</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for </a:t>
            </a:r>
            <a:r>
              <a:rPr lang="en-US" altLang="en-US" sz="2000" b="1" dirty="0" err="1">
                <a:solidFill>
                  <a:srgbClr val="0070C0"/>
                </a:solidFill>
                <a:latin typeface="Courier New" panose="02070309020205020404" pitchFamily="49" charset="0"/>
                <a:cs typeface="Courier New" panose="02070309020205020404" pitchFamily="49" charset="0"/>
              </a:rPr>
              <a:t>i</a:t>
            </a:r>
            <a:r>
              <a:rPr lang="en-US" altLang="en-US" sz="2000" b="1" dirty="0">
                <a:solidFill>
                  <a:srgbClr val="0070C0"/>
                </a:solidFill>
                <a:latin typeface="Courier New" panose="02070309020205020404" pitchFamily="49" charset="0"/>
                <a:cs typeface="Courier New" panose="02070309020205020404" pitchFamily="49" charset="0"/>
              </a:rPr>
              <a:t> in a1:</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        ...</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a:t>
            </a:r>
            <a:r>
              <a:rPr lang="en-US" altLang="en-US" sz="2000" dirty="0">
                <a:solidFill>
                  <a:srgbClr val="FF0000"/>
                </a:solidFill>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list(a1)</a:t>
            </a:r>
          </a:p>
          <a:p>
            <a:pPr marL="0" indent="0" eaLnBrk="1" hangingPunct="1">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[0, 1, 2, 3, 4]</a:t>
            </a:r>
          </a:p>
          <a:p>
            <a:pPr marL="0" indent="0" eaLnBrk="1" hangingPunct="1">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a:t>
            </a:r>
            <a:r>
              <a:rPr lang="en-US" altLang="en-US" sz="2000" dirty="0">
                <a:solidFill>
                  <a:srgbClr val="00B050"/>
                </a:solidFill>
                <a:latin typeface="Courier New" panose="02070309020205020404" pitchFamily="49" charset="0"/>
                <a:cs typeface="Courier New" panose="02070309020205020404" pitchFamily="49" charset="0"/>
              </a:rPr>
              <a:t> </a:t>
            </a:r>
            <a:r>
              <a:rPr lang="en-US" altLang="en-US" sz="2000" b="1" dirty="0">
                <a:solidFill>
                  <a:srgbClr val="00B050"/>
                </a:solidFill>
                <a:latin typeface="Courier New" panose="02070309020205020404" pitchFamily="49" charset="0"/>
                <a:cs typeface="Courier New" panose="02070309020205020404" pitchFamily="49" charset="0"/>
              </a:rPr>
              <a:t>tuple(a1)</a:t>
            </a:r>
          </a:p>
          <a:p>
            <a:pPr marL="0" indent="0" eaLnBrk="1" hangingPunct="1">
              <a:spcBef>
                <a:spcPts val="0"/>
              </a:spcBef>
              <a:buNone/>
            </a:pPr>
            <a:r>
              <a:rPr lang="en-US" altLang="en-US" sz="2000" dirty="0">
                <a:solidFill>
                  <a:srgbClr val="00B050"/>
                </a:solidFill>
                <a:latin typeface="Courier New" panose="02070309020205020404" pitchFamily="49" charset="0"/>
                <a:cs typeface="Courier New" panose="02070309020205020404" pitchFamily="49" charset="0"/>
              </a:rPr>
              <a:t>(0, 1, 2, 3, 4)</a:t>
            </a:r>
          </a:p>
          <a:p>
            <a:pPr marL="0" indent="0" eaLnBrk="1" hangingPunct="1">
              <a:spcBef>
                <a:spcPts val="0"/>
              </a:spcBef>
              <a:buNone/>
            </a:pPr>
            <a:endParaRPr lang="en-US" altLang="en-US" sz="2000" dirty="0">
              <a:solidFill>
                <a:srgbClr val="0070C0"/>
              </a:solidFill>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C44EC28F-DB9D-4C0B-A121-40EA42E79EFC}"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46</a:t>
            </a:fld>
            <a:endParaRPr lang="en-US"/>
          </a:p>
        </p:txBody>
      </p:sp>
    </p:spTree>
    <p:extLst>
      <p:ext uri="{BB962C8B-B14F-4D97-AF65-F5344CB8AC3E}">
        <p14:creationId xmlns:p14="http://schemas.microsoft.com/office/powerpoint/2010/main" val="20572019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NumPy </a:t>
            </a:r>
            <a:r>
              <a:rPr lang="en-US" altLang="en-US" b="1" dirty="0" err="1"/>
              <a:t>ndarray</a:t>
            </a:r>
            <a:r>
              <a:rPr lang="en-US" altLang="en-US" b="1" dirty="0"/>
              <a:t> </a:t>
            </a:r>
            <a:r>
              <a:rPr lang="en-US" altLang="en-US" dirty="0"/>
              <a:t>(cont.)</a:t>
            </a:r>
          </a:p>
        </p:txBody>
      </p:sp>
      <p:sp>
        <p:nvSpPr>
          <p:cNvPr id="24579" name="Rectangle 3"/>
          <p:cNvSpPr>
            <a:spLocks noGrp="1" noChangeArrowheads="1"/>
          </p:cNvSpPr>
          <p:nvPr>
            <p:ph type="body" idx="1"/>
          </p:nvPr>
        </p:nvSpPr>
        <p:spPr/>
        <p:txBody>
          <a:bodyPr/>
          <a:lstStyle/>
          <a:p>
            <a:pPr eaLnBrk="1" hangingPunct="1">
              <a:spcBef>
                <a:spcPts val="0"/>
              </a:spcBef>
            </a:pPr>
            <a:r>
              <a:rPr lang="en-US" altLang="en-US" sz="2800" dirty="0"/>
              <a:t>To create an </a:t>
            </a:r>
            <a:r>
              <a:rPr lang="en-US" altLang="en-US" sz="2800" b="1" dirty="0" err="1"/>
              <a:t>ndarray</a:t>
            </a:r>
            <a:r>
              <a:rPr lang="en-US" altLang="en-US" sz="2800" b="1" dirty="0"/>
              <a:t> </a:t>
            </a:r>
            <a:r>
              <a:rPr lang="en-US" altLang="en-US" sz="2800" dirty="0"/>
              <a:t>from a numeric </a:t>
            </a:r>
            <a:r>
              <a:rPr lang="en-US" altLang="en-US" sz="2800" dirty="0" err="1"/>
              <a:t>iterable</a:t>
            </a:r>
            <a:r>
              <a:rPr lang="en-US" altLang="en-US" sz="2800" dirty="0"/>
              <a:t>, use </a:t>
            </a:r>
            <a:r>
              <a:rPr lang="en-US" altLang="en-US" sz="2800" b="1" dirty="0"/>
              <a:t>array(</a:t>
            </a:r>
            <a:r>
              <a:rPr lang="en-US" altLang="en-US" sz="2800" i="1" dirty="0" err="1"/>
              <a:t>iterable</a:t>
            </a:r>
            <a:r>
              <a:rPr lang="en-US" altLang="en-US" sz="2800" b="1" dirty="0"/>
              <a:t>)</a:t>
            </a:r>
          </a:p>
          <a:p>
            <a:pPr lvl="1" eaLnBrk="1" hangingPunct="1">
              <a:spcBef>
                <a:spcPts val="0"/>
              </a:spcBef>
            </a:pPr>
            <a:endParaRPr lang="en-US" altLang="en-US" sz="800" dirty="0"/>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a:t>
            </a:r>
            <a:r>
              <a:rPr lang="en-US" altLang="en-US" sz="2000"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a2 = </a:t>
            </a:r>
            <a:r>
              <a:rPr lang="en-US" altLang="en-US" sz="2000" b="1" dirty="0" err="1">
                <a:latin typeface="Courier New" panose="02070309020205020404" pitchFamily="49" charset="0"/>
                <a:cs typeface="Courier New" panose="02070309020205020404" pitchFamily="49" charset="0"/>
              </a:rPr>
              <a:t>np.array</a:t>
            </a:r>
            <a:r>
              <a:rPr lang="en-US" altLang="en-US" sz="2000" b="1" dirty="0">
                <a:latin typeface="Courier New" panose="02070309020205020404" pitchFamily="49" charset="0"/>
                <a:cs typeface="Courier New" panose="02070309020205020404" pitchFamily="49" charset="0"/>
              </a:rPr>
              <a:t>(</a:t>
            </a:r>
            <a:r>
              <a:rPr lang="en-US" altLang="en-US" sz="2000" b="1" dirty="0">
                <a:solidFill>
                  <a:srgbClr val="FF0000"/>
                </a:solidFill>
                <a:latin typeface="Courier New" panose="02070309020205020404" pitchFamily="49" charset="0"/>
                <a:cs typeface="Courier New" panose="02070309020205020404" pitchFamily="49" charset="0"/>
              </a:rPr>
              <a:t>[3, 4, 5, 6]</a:t>
            </a:r>
            <a:r>
              <a:rPr lang="en-US" altLang="en-US" sz="2000" b="1" dirty="0">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a:t>
            </a:r>
            <a:r>
              <a:rPr lang="en-US" altLang="en-US" sz="2000"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a2</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array([3, 4, 5, 6])</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a:t>
            </a:r>
            <a:r>
              <a:rPr lang="en-US" altLang="en-US" sz="2000" dirty="0">
                <a:solidFill>
                  <a:srgbClr val="0070C0"/>
                </a:solidFill>
                <a:latin typeface="Courier New" panose="02070309020205020404" pitchFamily="49" charset="0"/>
                <a:cs typeface="Courier New" panose="02070309020205020404" pitchFamily="49" charset="0"/>
              </a:rPr>
              <a:t> </a:t>
            </a:r>
            <a:r>
              <a:rPr lang="en-US" altLang="en-US" sz="2000" b="1" dirty="0">
                <a:solidFill>
                  <a:srgbClr val="0070C0"/>
                </a:solidFill>
                <a:latin typeface="Courier New" panose="02070309020205020404" pitchFamily="49" charset="0"/>
                <a:cs typeface="Courier New" panose="02070309020205020404" pitchFamily="49" charset="0"/>
              </a:rPr>
              <a:t>a3 = </a:t>
            </a:r>
            <a:r>
              <a:rPr lang="en-US" altLang="en-US" sz="2000" b="1" dirty="0" err="1">
                <a:solidFill>
                  <a:srgbClr val="0070C0"/>
                </a:solidFill>
                <a:latin typeface="Courier New" panose="02070309020205020404" pitchFamily="49" charset="0"/>
                <a:cs typeface="Courier New" panose="02070309020205020404" pitchFamily="49" charset="0"/>
              </a:rPr>
              <a:t>np.array</a:t>
            </a:r>
            <a:r>
              <a:rPr lang="en-US" altLang="en-US" sz="2000" b="1" dirty="0">
                <a:solidFill>
                  <a:srgbClr val="0070C0"/>
                </a:solidFill>
                <a:latin typeface="Courier New" panose="02070309020205020404" pitchFamily="49" charset="0"/>
                <a:cs typeface="Courier New" panose="02070309020205020404" pitchFamily="49" charset="0"/>
              </a:rPr>
              <a:t>(</a:t>
            </a:r>
            <a:r>
              <a:rPr lang="en-US" altLang="en-US" sz="2000" b="1" dirty="0">
                <a:solidFill>
                  <a:srgbClr val="00B050"/>
                </a:solidFill>
                <a:latin typeface="Courier New" panose="02070309020205020404" pitchFamily="49" charset="0"/>
                <a:cs typeface="Courier New" panose="02070309020205020404" pitchFamily="49" charset="0"/>
              </a:rPr>
              <a:t>(3.14159, 2.71828)</a:t>
            </a:r>
            <a:r>
              <a:rPr lang="en-US" altLang="en-US" sz="2000" b="1" dirty="0">
                <a:solidFill>
                  <a:srgbClr val="0070C0"/>
                </a:solidFill>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a:t>
            </a:r>
            <a:r>
              <a:rPr lang="en-US" altLang="en-US" sz="2000" dirty="0">
                <a:solidFill>
                  <a:srgbClr val="0070C0"/>
                </a:solidFill>
                <a:latin typeface="Courier New" panose="02070309020205020404" pitchFamily="49" charset="0"/>
                <a:cs typeface="Courier New" panose="02070309020205020404" pitchFamily="49" charset="0"/>
              </a:rPr>
              <a:t> </a:t>
            </a:r>
            <a:r>
              <a:rPr lang="en-US" altLang="en-US" sz="2000" b="1" dirty="0">
                <a:solidFill>
                  <a:srgbClr val="0070C0"/>
                </a:solidFill>
                <a:latin typeface="Courier New" panose="02070309020205020404" pitchFamily="49" charset="0"/>
                <a:cs typeface="Courier New" panose="02070309020205020404" pitchFamily="49" charset="0"/>
              </a:rPr>
              <a:t>a3</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array([3.14159, 2.71828]) </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a:t>
            </a:r>
            <a:r>
              <a:rPr lang="en-US" altLang="en-US" sz="2000" dirty="0">
                <a:solidFill>
                  <a:srgbClr val="0070C0"/>
                </a:solidFill>
                <a:latin typeface="Courier New" panose="02070309020205020404" pitchFamily="49" charset="0"/>
                <a:cs typeface="Courier New" panose="02070309020205020404" pitchFamily="49" charset="0"/>
              </a:rPr>
              <a:t> </a:t>
            </a:r>
            <a:r>
              <a:rPr lang="en-US" altLang="en-US" sz="2000" b="1" dirty="0">
                <a:solidFill>
                  <a:srgbClr val="0070C0"/>
                </a:solidFill>
                <a:latin typeface="Courier New" panose="02070309020205020404" pitchFamily="49" charset="0"/>
                <a:cs typeface="Courier New" panose="02070309020205020404" pitchFamily="49" charset="0"/>
              </a:rPr>
              <a:t>type(a3[0])</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&lt;class 'numpy.float64'&gt;   # like C/C++ double</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                          # same as Python float</a:t>
            </a:r>
          </a:p>
          <a:p>
            <a:pPr marL="0" indent="0" eaLnBrk="1" hangingPunct="1">
              <a:spcBef>
                <a:spcPts val="0"/>
              </a:spcBef>
              <a:buNone/>
            </a:pPr>
            <a:endParaRPr lang="en-US" altLang="en-US" sz="2000" dirty="0">
              <a:solidFill>
                <a:srgbClr val="0070C0"/>
              </a:solidFill>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C44EC28F-DB9D-4C0B-A121-40EA42E79EFC}"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47</a:t>
            </a:fld>
            <a:endParaRPr lang="en-US"/>
          </a:p>
        </p:txBody>
      </p:sp>
    </p:spTree>
    <p:extLst>
      <p:ext uri="{BB962C8B-B14F-4D97-AF65-F5344CB8AC3E}">
        <p14:creationId xmlns:p14="http://schemas.microsoft.com/office/powerpoint/2010/main" val="6389587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NumPy </a:t>
            </a:r>
            <a:r>
              <a:rPr lang="en-US" altLang="en-US" b="1" dirty="0" err="1"/>
              <a:t>ndarray</a:t>
            </a:r>
            <a:r>
              <a:rPr lang="en-US" altLang="en-US" b="1" dirty="0"/>
              <a:t> </a:t>
            </a:r>
            <a:r>
              <a:rPr lang="en-US" altLang="en-US" dirty="0"/>
              <a:t>(cont.)</a:t>
            </a:r>
          </a:p>
        </p:txBody>
      </p:sp>
      <p:sp>
        <p:nvSpPr>
          <p:cNvPr id="24579" name="Rectangle 3"/>
          <p:cNvSpPr>
            <a:spLocks noGrp="1" noChangeArrowheads="1"/>
          </p:cNvSpPr>
          <p:nvPr>
            <p:ph type="body" idx="1"/>
          </p:nvPr>
        </p:nvSpPr>
        <p:spPr/>
        <p:txBody>
          <a:bodyPr/>
          <a:lstStyle/>
          <a:p>
            <a:pPr eaLnBrk="1" hangingPunct="1">
              <a:spcBef>
                <a:spcPts val="0"/>
              </a:spcBef>
            </a:pPr>
            <a:r>
              <a:rPr lang="en-US" altLang="en-US" sz="2800" dirty="0"/>
              <a:t>Unlike a </a:t>
            </a:r>
            <a:r>
              <a:rPr lang="en-US" altLang="en-US" sz="2800" b="1" dirty="0"/>
              <a:t>list</a:t>
            </a:r>
            <a:r>
              <a:rPr lang="en-US" altLang="en-US" sz="2800" dirty="0"/>
              <a:t>, every element of an </a:t>
            </a:r>
            <a:r>
              <a:rPr lang="en-US" altLang="en-US" sz="2800" b="1" dirty="0" err="1"/>
              <a:t>ndarray</a:t>
            </a:r>
            <a:r>
              <a:rPr lang="en-US" altLang="en-US" sz="2800" dirty="0"/>
              <a:t> must be of the </a:t>
            </a:r>
            <a:r>
              <a:rPr lang="en-US" altLang="en-US" sz="2800" i="1" dirty="0">
                <a:solidFill>
                  <a:srgbClr val="FF0000"/>
                </a:solidFill>
              </a:rPr>
              <a:t>same</a:t>
            </a:r>
            <a:r>
              <a:rPr lang="en-US" altLang="en-US" sz="2800" dirty="0"/>
              <a:t> type</a:t>
            </a:r>
          </a:p>
          <a:p>
            <a:pPr lvl="1" eaLnBrk="1" hangingPunct="1">
              <a:spcBef>
                <a:spcPts val="0"/>
              </a:spcBef>
            </a:pPr>
            <a:r>
              <a:rPr lang="en-US" altLang="en-US" sz="2400" i="1" dirty="0"/>
              <a:t>Upcasting</a:t>
            </a:r>
            <a:r>
              <a:rPr lang="en-US" altLang="en-US" sz="2400" dirty="0"/>
              <a:t> (by default) converts elements to the minimum type to hold all objects</a:t>
            </a:r>
          </a:p>
          <a:p>
            <a:pPr lvl="2" eaLnBrk="1" hangingPunct="1">
              <a:spcBef>
                <a:spcPts val="0"/>
              </a:spcBef>
            </a:pPr>
            <a:r>
              <a:rPr lang="en-US" altLang="en-US" sz="2000" dirty="0"/>
              <a:t>Can cause some surprises!</a:t>
            </a:r>
          </a:p>
          <a:p>
            <a:pPr lvl="1" eaLnBrk="1" hangingPunct="1">
              <a:spcBef>
                <a:spcPts val="0"/>
              </a:spcBef>
            </a:pPr>
            <a:endParaRPr lang="en-US" altLang="en-US" sz="800" dirty="0"/>
          </a:p>
          <a:p>
            <a:pPr marL="0" indent="0" eaLnBrk="1" hangingPunct="1">
              <a:spcBef>
                <a:spcPts val="0"/>
              </a:spcBef>
              <a:buNone/>
            </a:pPr>
            <a:r>
              <a:rPr lang="en-US" altLang="en-US" sz="2200" b="1" dirty="0">
                <a:solidFill>
                  <a:srgbClr val="0070C0"/>
                </a:solidFill>
                <a:latin typeface="Courier New" panose="02070309020205020404" pitchFamily="49" charset="0"/>
                <a:cs typeface="Courier New" panose="02070309020205020404" pitchFamily="49" charset="0"/>
              </a:rPr>
              <a:t>&gt;&gt;&gt;</a:t>
            </a:r>
            <a:r>
              <a:rPr lang="en-US" altLang="en-US" sz="2200" dirty="0">
                <a:solidFill>
                  <a:srgbClr val="0070C0"/>
                </a:solidFill>
                <a:latin typeface="Courier New" panose="02070309020205020404" pitchFamily="49" charset="0"/>
                <a:cs typeface="Courier New" panose="02070309020205020404" pitchFamily="49" charset="0"/>
              </a:rPr>
              <a:t> </a:t>
            </a:r>
            <a:r>
              <a:rPr lang="en-US" altLang="en-US" sz="2200" b="1" dirty="0">
                <a:solidFill>
                  <a:srgbClr val="0070C0"/>
                </a:solidFill>
                <a:latin typeface="Courier New" panose="02070309020205020404" pitchFamily="49" charset="0"/>
                <a:cs typeface="Courier New" panose="02070309020205020404" pitchFamily="49" charset="0"/>
              </a:rPr>
              <a:t>a4 = </a:t>
            </a:r>
            <a:r>
              <a:rPr lang="en-US" altLang="en-US" sz="2200" b="1" dirty="0" err="1">
                <a:solidFill>
                  <a:srgbClr val="0070C0"/>
                </a:solidFill>
                <a:latin typeface="Courier New" panose="02070309020205020404" pitchFamily="49" charset="0"/>
                <a:cs typeface="Courier New" panose="02070309020205020404" pitchFamily="49" charset="0"/>
              </a:rPr>
              <a:t>np.array</a:t>
            </a:r>
            <a:r>
              <a:rPr lang="en-US" altLang="en-US" sz="2200" b="1" dirty="0">
                <a:solidFill>
                  <a:srgbClr val="0070C0"/>
                </a:solidFill>
                <a:latin typeface="Courier New" panose="02070309020205020404" pitchFamily="49" charset="0"/>
                <a:cs typeface="Courier New" panose="02070309020205020404" pitchFamily="49" charset="0"/>
              </a:rPr>
              <a:t>(</a:t>
            </a:r>
            <a:r>
              <a:rPr lang="en-US" altLang="en-US" sz="2200" b="1" dirty="0">
                <a:solidFill>
                  <a:srgbClr val="FF0000"/>
                </a:solidFill>
                <a:latin typeface="Courier New" panose="02070309020205020404" pitchFamily="49" charset="0"/>
                <a:cs typeface="Courier New" panose="02070309020205020404" pitchFamily="49" charset="0"/>
              </a:rPr>
              <a:t>[3, 4.5, 5, 6.7]</a:t>
            </a:r>
            <a:r>
              <a:rPr lang="en-US" altLang="en-US" sz="2200" b="1" dirty="0">
                <a:solidFill>
                  <a:srgbClr val="0070C0"/>
                </a:solidFill>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2200" b="1" dirty="0">
                <a:solidFill>
                  <a:srgbClr val="0070C0"/>
                </a:solidFill>
                <a:latin typeface="Courier New" panose="02070309020205020404" pitchFamily="49" charset="0"/>
                <a:cs typeface="Courier New" panose="02070309020205020404" pitchFamily="49" charset="0"/>
              </a:rPr>
              <a:t>&gt;&gt;&gt;</a:t>
            </a:r>
            <a:r>
              <a:rPr lang="en-US" altLang="en-US" sz="2200" dirty="0">
                <a:solidFill>
                  <a:srgbClr val="0070C0"/>
                </a:solidFill>
                <a:latin typeface="Courier New" panose="02070309020205020404" pitchFamily="49" charset="0"/>
                <a:cs typeface="Courier New" panose="02070309020205020404" pitchFamily="49" charset="0"/>
              </a:rPr>
              <a:t> </a:t>
            </a:r>
            <a:r>
              <a:rPr lang="en-US" altLang="en-US" sz="2200" b="1" dirty="0">
                <a:solidFill>
                  <a:srgbClr val="0070C0"/>
                </a:solidFill>
                <a:latin typeface="Courier New" panose="02070309020205020404" pitchFamily="49" charset="0"/>
                <a:cs typeface="Courier New" panose="02070309020205020404" pitchFamily="49" charset="0"/>
              </a:rPr>
              <a:t>a4</a:t>
            </a:r>
          </a:p>
          <a:p>
            <a:pPr marL="0" indent="0" eaLnBrk="1" hangingPunct="1">
              <a:spcBef>
                <a:spcPts val="0"/>
              </a:spcBef>
              <a:buNone/>
            </a:pPr>
            <a:r>
              <a:rPr lang="en-US" altLang="en-US" sz="2200" dirty="0">
                <a:solidFill>
                  <a:srgbClr val="0070C0"/>
                </a:solidFill>
                <a:latin typeface="Courier New" panose="02070309020205020404" pitchFamily="49" charset="0"/>
                <a:cs typeface="Courier New" panose="02070309020205020404" pitchFamily="49" charset="0"/>
              </a:rPr>
              <a:t>array([3., 4.5, 5., 6.7])     </a:t>
            </a:r>
            <a:r>
              <a:rPr lang="en-US" altLang="en-US" sz="2200" dirty="0">
                <a:solidFill>
                  <a:srgbClr val="FF0000"/>
                </a:solidFill>
                <a:latin typeface="Courier New" panose="02070309020205020404" pitchFamily="49" charset="0"/>
                <a:cs typeface="Courier New" panose="02070309020205020404" pitchFamily="49" charset="0"/>
              </a:rPr>
              <a:t># all float64</a:t>
            </a:r>
          </a:p>
          <a:p>
            <a:pPr marL="0" indent="0" eaLnBrk="1" hangingPunct="1">
              <a:spcBef>
                <a:spcPts val="0"/>
              </a:spcBef>
              <a:buNone/>
            </a:pPr>
            <a:endParaRPr lang="en-US" altLang="en-US" sz="2000" dirty="0">
              <a:solidFill>
                <a:srgbClr val="0070C0"/>
              </a:solidFill>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C44EC28F-DB9D-4C0B-A121-40EA42E79EFC}"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48</a:t>
            </a:fld>
            <a:endParaRPr lang="en-US"/>
          </a:p>
        </p:txBody>
      </p:sp>
    </p:spTree>
    <p:extLst>
      <p:ext uri="{BB962C8B-B14F-4D97-AF65-F5344CB8AC3E}">
        <p14:creationId xmlns:p14="http://schemas.microsoft.com/office/powerpoint/2010/main" val="3954515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NumPy </a:t>
            </a:r>
            <a:r>
              <a:rPr lang="en-US" altLang="en-US" b="1" dirty="0" err="1"/>
              <a:t>ndarray</a:t>
            </a:r>
            <a:r>
              <a:rPr lang="en-US" altLang="en-US" b="1" dirty="0"/>
              <a:t> </a:t>
            </a:r>
            <a:r>
              <a:rPr lang="en-US" altLang="en-US" dirty="0"/>
              <a:t>(cont.)</a:t>
            </a:r>
          </a:p>
        </p:txBody>
      </p:sp>
      <p:sp>
        <p:nvSpPr>
          <p:cNvPr id="24579" name="Rectangle 3"/>
          <p:cNvSpPr>
            <a:spLocks noGrp="1" noChangeArrowheads="1"/>
          </p:cNvSpPr>
          <p:nvPr>
            <p:ph type="body" idx="1"/>
          </p:nvPr>
        </p:nvSpPr>
        <p:spPr/>
        <p:txBody>
          <a:bodyPr/>
          <a:lstStyle/>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a:t>
            </a:r>
            <a:r>
              <a:rPr lang="en-US" altLang="en-US" sz="2000"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a5 = </a:t>
            </a:r>
            <a:r>
              <a:rPr lang="en-US" altLang="en-US" sz="2000" b="1" dirty="0" err="1">
                <a:latin typeface="Courier New" panose="02070309020205020404" pitchFamily="49" charset="0"/>
                <a:cs typeface="Courier New" panose="02070309020205020404" pitchFamily="49" charset="0"/>
              </a:rPr>
              <a:t>np.array</a:t>
            </a:r>
            <a:r>
              <a:rPr lang="en-US" altLang="en-US" sz="2000" b="1" dirty="0">
                <a:latin typeface="Courier New" panose="02070309020205020404" pitchFamily="49" charset="0"/>
                <a:cs typeface="Courier New" panose="02070309020205020404" pitchFamily="49" charset="0"/>
              </a:rPr>
              <a:t>(</a:t>
            </a:r>
            <a:r>
              <a:rPr lang="en-US" altLang="en-US" sz="2000" b="1" dirty="0">
                <a:solidFill>
                  <a:srgbClr val="00B050"/>
                </a:solidFill>
                <a:latin typeface="Courier New" panose="02070309020205020404" pitchFamily="49" charset="0"/>
                <a:cs typeface="Courier New" panose="02070309020205020404" pitchFamily="49" charset="0"/>
              </a:rPr>
              <a:t>(3.14159, 'hello')</a:t>
            </a:r>
            <a:r>
              <a:rPr lang="en-US" altLang="en-US" sz="2000" b="1" dirty="0">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a:t>
            </a:r>
            <a:r>
              <a:rPr lang="en-US" altLang="en-US" sz="2000"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a5</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array(['3.14159', 'hello'], </a:t>
            </a:r>
            <a:r>
              <a:rPr lang="en-US" altLang="en-US" sz="2000" dirty="0" err="1">
                <a:latin typeface="Courier New" panose="02070309020205020404" pitchFamily="49" charset="0"/>
                <a:cs typeface="Courier New" panose="02070309020205020404" pitchFamily="49" charset="0"/>
              </a:rPr>
              <a:t>dtype</a:t>
            </a:r>
            <a:r>
              <a:rPr lang="en-US" altLang="en-US" sz="2000" dirty="0">
                <a:latin typeface="Courier New" panose="02070309020205020404" pitchFamily="49" charset="0"/>
                <a:cs typeface="Courier New" panose="02070309020205020404" pitchFamily="49" charset="0"/>
              </a:rPr>
              <a:t>='&lt;U32') </a:t>
            </a:r>
            <a:r>
              <a:rPr lang="en-US" altLang="en-US" sz="2000" dirty="0">
                <a:solidFill>
                  <a:srgbClr val="00B050"/>
                </a:solidFill>
                <a:latin typeface="Courier New" panose="02070309020205020404" pitchFamily="49" charset="0"/>
                <a:cs typeface="Courier New" panose="02070309020205020404" pitchFamily="49" charset="0"/>
              </a:rPr>
              <a:t># !!!</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a:t>
            </a:r>
            <a:r>
              <a:rPr lang="en-US" altLang="en-US" sz="2000"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type(a5[0])</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&lt;class </a:t>
            </a:r>
            <a:r>
              <a:rPr lang="en-US" altLang="en-US" sz="2000" dirty="0" err="1">
                <a:latin typeface="Courier New" panose="02070309020205020404" pitchFamily="49" charset="0"/>
                <a:cs typeface="Courier New" panose="02070309020205020404" pitchFamily="49" charset="0"/>
              </a:rPr>
              <a:t>numpy.str</a:t>
            </a:r>
            <a:r>
              <a:rPr lang="en-US" altLang="en-US" sz="2000" dirty="0">
                <a:latin typeface="Courier New" panose="02070309020205020404" pitchFamily="49" charset="0"/>
                <a:cs typeface="Courier New" panose="02070309020205020404" pitchFamily="49" charset="0"/>
              </a:rPr>
              <a:t>_&gt;</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a:t>
            </a:r>
            <a:r>
              <a:rPr lang="en-US" altLang="en-US" sz="2000" dirty="0">
                <a:solidFill>
                  <a:srgbClr val="0070C0"/>
                </a:solidFill>
                <a:latin typeface="Courier New" panose="02070309020205020404" pitchFamily="49" charset="0"/>
                <a:cs typeface="Courier New" panose="02070309020205020404" pitchFamily="49" charset="0"/>
              </a:rPr>
              <a:t> </a:t>
            </a:r>
            <a:r>
              <a:rPr lang="en-US" altLang="en-US" sz="2000" b="1" dirty="0">
                <a:solidFill>
                  <a:srgbClr val="0070C0"/>
                </a:solidFill>
                <a:latin typeface="Courier New" panose="02070309020205020404" pitchFamily="49" charset="0"/>
                <a:cs typeface="Courier New" panose="02070309020205020404" pitchFamily="49" charset="0"/>
              </a:rPr>
              <a:t>a6 = </a:t>
            </a:r>
            <a:r>
              <a:rPr lang="en-US" altLang="en-US" sz="2000" b="1" dirty="0" err="1">
                <a:solidFill>
                  <a:srgbClr val="0070C0"/>
                </a:solidFill>
                <a:latin typeface="Courier New" panose="02070309020205020404" pitchFamily="49" charset="0"/>
                <a:cs typeface="Courier New" panose="02070309020205020404" pitchFamily="49" charset="0"/>
              </a:rPr>
              <a:t>np.array</a:t>
            </a:r>
            <a:r>
              <a:rPr lang="en-US" altLang="en-US" sz="2000" b="1" dirty="0">
                <a:solidFill>
                  <a:srgbClr val="0070C0"/>
                </a:solidFill>
                <a:latin typeface="Courier New" panose="02070309020205020404" pitchFamily="49" charset="0"/>
                <a:cs typeface="Courier New" panose="02070309020205020404" pitchFamily="49" charset="0"/>
              </a:rPr>
              <a:t>(</a:t>
            </a:r>
            <a:r>
              <a:rPr lang="en-US" altLang="en-US" sz="2000" b="1" dirty="0">
                <a:solidFill>
                  <a:srgbClr val="FF0000"/>
                </a:solidFill>
                <a:latin typeface="Courier New" panose="02070309020205020404" pitchFamily="49" charset="0"/>
                <a:cs typeface="Courier New" panose="02070309020205020404" pitchFamily="49" charset="0"/>
              </a:rPr>
              <a:t>[True, None, 3]</a:t>
            </a:r>
            <a:r>
              <a:rPr lang="en-US" altLang="en-US" sz="2000" b="1" dirty="0">
                <a:solidFill>
                  <a:srgbClr val="0070C0"/>
                </a:solidFill>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a:t>
            </a:r>
            <a:r>
              <a:rPr lang="en-US" altLang="en-US" sz="2000" dirty="0">
                <a:solidFill>
                  <a:srgbClr val="0070C0"/>
                </a:solidFill>
                <a:latin typeface="Courier New" panose="02070309020205020404" pitchFamily="49" charset="0"/>
                <a:cs typeface="Courier New" panose="02070309020205020404" pitchFamily="49" charset="0"/>
              </a:rPr>
              <a:t> </a:t>
            </a:r>
            <a:r>
              <a:rPr lang="en-US" altLang="en-US" sz="2000" b="1" dirty="0">
                <a:solidFill>
                  <a:srgbClr val="0070C0"/>
                </a:solidFill>
                <a:latin typeface="Courier New" panose="02070309020205020404" pitchFamily="49" charset="0"/>
                <a:cs typeface="Courier New" panose="02070309020205020404" pitchFamily="49" charset="0"/>
              </a:rPr>
              <a:t>a6</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array([True, None, 3], </a:t>
            </a:r>
            <a:r>
              <a:rPr lang="en-US" altLang="en-US" sz="2000" dirty="0" err="1">
                <a:solidFill>
                  <a:srgbClr val="0070C0"/>
                </a:solidFill>
                <a:latin typeface="Courier New" panose="02070309020205020404" pitchFamily="49" charset="0"/>
                <a:cs typeface="Courier New" panose="02070309020205020404" pitchFamily="49" charset="0"/>
              </a:rPr>
              <a:t>dtype</a:t>
            </a:r>
            <a:r>
              <a:rPr lang="en-US" altLang="en-US" sz="2000" dirty="0">
                <a:solidFill>
                  <a:srgbClr val="0070C0"/>
                </a:solidFill>
                <a:latin typeface="Courier New" panose="02070309020205020404" pitchFamily="49" charset="0"/>
                <a:cs typeface="Courier New" panose="02070309020205020404" pitchFamily="49" charset="0"/>
              </a:rPr>
              <a:t>=object)      </a:t>
            </a:r>
            <a:r>
              <a:rPr lang="en-US" altLang="en-US" sz="2000" dirty="0">
                <a:solidFill>
                  <a:srgbClr val="FF0000"/>
                </a:solidFill>
                <a:latin typeface="Courier New" panose="02070309020205020404" pitchFamily="49" charset="0"/>
                <a:cs typeface="Courier New" panose="02070309020205020404" pitchFamily="49" charset="0"/>
              </a:rPr>
              <a:t># !!!</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a:t>
            </a:r>
            <a:r>
              <a:rPr lang="en-US" altLang="en-US" sz="2000" dirty="0">
                <a:solidFill>
                  <a:srgbClr val="0070C0"/>
                </a:solidFill>
                <a:latin typeface="Courier New" panose="02070309020205020404" pitchFamily="49" charset="0"/>
                <a:cs typeface="Courier New" panose="02070309020205020404" pitchFamily="49" charset="0"/>
              </a:rPr>
              <a:t> </a:t>
            </a:r>
            <a:r>
              <a:rPr lang="en-US" altLang="en-US" sz="2000" b="1" dirty="0">
                <a:solidFill>
                  <a:srgbClr val="0070C0"/>
                </a:solidFill>
                <a:latin typeface="Courier New" panose="02070309020205020404" pitchFamily="49" charset="0"/>
                <a:cs typeface="Courier New" panose="02070309020205020404" pitchFamily="49" charset="0"/>
              </a:rPr>
              <a:t>type(a6[0])</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&lt;class 'bool'&gt;</a:t>
            </a:r>
            <a:endParaRPr lang="en-US" altLang="en-US" sz="2000" dirty="0">
              <a:solidFill>
                <a:srgbClr val="FF0000"/>
              </a:solidFill>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a:t>
            </a:r>
            <a:r>
              <a:rPr lang="en-US" altLang="en-US" sz="2000" dirty="0">
                <a:solidFill>
                  <a:srgbClr val="0070C0"/>
                </a:solidFill>
                <a:latin typeface="Courier New" panose="02070309020205020404" pitchFamily="49" charset="0"/>
                <a:cs typeface="Courier New" panose="02070309020205020404" pitchFamily="49" charset="0"/>
              </a:rPr>
              <a:t> </a:t>
            </a:r>
            <a:r>
              <a:rPr lang="en-US" altLang="en-US" sz="2000" b="1" dirty="0">
                <a:solidFill>
                  <a:srgbClr val="0070C0"/>
                </a:solidFill>
                <a:latin typeface="Courier New" panose="02070309020205020404" pitchFamily="49" charset="0"/>
                <a:cs typeface="Courier New" panose="02070309020205020404" pitchFamily="49" charset="0"/>
              </a:rPr>
              <a:t>type(a6[1])</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&lt;class '</a:t>
            </a:r>
            <a:r>
              <a:rPr lang="en-US" altLang="en-US" sz="2000" dirty="0" err="1">
                <a:solidFill>
                  <a:srgbClr val="0070C0"/>
                </a:solidFill>
                <a:latin typeface="Courier New" panose="02070309020205020404" pitchFamily="49" charset="0"/>
                <a:cs typeface="Courier New" panose="02070309020205020404" pitchFamily="49" charset="0"/>
              </a:rPr>
              <a:t>NoneType</a:t>
            </a:r>
            <a:r>
              <a:rPr lang="en-US" altLang="en-US" sz="2000" dirty="0">
                <a:solidFill>
                  <a:srgbClr val="0070C0"/>
                </a:solidFill>
                <a:latin typeface="Courier New" panose="02070309020205020404" pitchFamily="49" charset="0"/>
                <a:cs typeface="Courier New" panose="02070309020205020404" pitchFamily="49" charset="0"/>
              </a:rPr>
              <a:t>'&gt;</a:t>
            </a:r>
            <a:endParaRPr lang="en-US" altLang="en-US" sz="2000" dirty="0">
              <a:solidFill>
                <a:srgbClr val="FF0000"/>
              </a:solidFill>
              <a:latin typeface="Courier New" panose="02070309020205020404" pitchFamily="49" charset="0"/>
              <a:cs typeface="Courier New" panose="02070309020205020404" pitchFamily="49" charset="0"/>
            </a:endParaRPr>
          </a:p>
          <a:p>
            <a:pPr marL="0" indent="0" eaLnBrk="1" hangingPunct="1">
              <a:spcBef>
                <a:spcPts val="0"/>
              </a:spcBef>
              <a:buNone/>
            </a:pPr>
            <a:endParaRPr lang="en-US" altLang="en-US" sz="2000" dirty="0">
              <a:solidFill>
                <a:srgbClr val="0070C0"/>
              </a:solidFill>
              <a:latin typeface="Courier New" panose="02070309020205020404" pitchFamily="49" charset="0"/>
              <a:cs typeface="Courier New" panose="02070309020205020404" pitchFamily="49" charset="0"/>
            </a:endParaRPr>
          </a:p>
          <a:p>
            <a:pPr marL="0" indent="0" eaLnBrk="1" hangingPunct="1">
              <a:spcBef>
                <a:spcPts val="0"/>
              </a:spcBef>
              <a:buNone/>
            </a:pPr>
            <a:endParaRPr lang="en-US" altLang="en-US" sz="2000" dirty="0">
              <a:solidFill>
                <a:srgbClr val="0070C0"/>
              </a:solidFill>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C44EC28F-DB9D-4C0B-A121-40EA42E79EFC}"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49</a:t>
            </a:fld>
            <a:endParaRPr lang="en-US"/>
          </a:p>
        </p:txBody>
      </p:sp>
    </p:spTree>
    <p:extLst>
      <p:ext uri="{BB962C8B-B14F-4D97-AF65-F5344CB8AC3E}">
        <p14:creationId xmlns:p14="http://schemas.microsoft.com/office/powerpoint/2010/main" val="699092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b="1" dirty="0" err="1"/>
              <a:t>dict</a:t>
            </a:r>
            <a:r>
              <a:rPr lang="en-US" altLang="en-US" dirty="0"/>
              <a:t> Construction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eaLnBrk="1" hangingPunct="1"/>
            <a:r>
              <a:rPr lang="en-US" altLang="en-US" sz="2800" dirty="0"/>
              <a:t>In fact, the </a:t>
            </a:r>
            <a:r>
              <a:rPr lang="en-US" altLang="en-US" sz="2800" dirty="0" err="1"/>
              <a:t>iterable</a:t>
            </a:r>
            <a:r>
              <a:rPr lang="en-US" altLang="en-US" sz="2800" dirty="0"/>
              <a:t> can be on arbitrary pairs</a:t>
            </a:r>
          </a:p>
          <a:p>
            <a:pPr marL="0" indent="0" eaLnBrk="1" hangingPunct="1">
              <a:spcBef>
                <a:spcPts val="0"/>
              </a:spcBef>
              <a:buNone/>
            </a:pPr>
            <a:endParaRPr lang="en-US" altLang="en-US" sz="1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list_of_2strs = ['ab', 'cd', '</a:t>
            </a:r>
            <a:r>
              <a:rPr lang="en-US" altLang="en-US" sz="2000" b="1" dirty="0" err="1">
                <a:latin typeface="Courier New" panose="02070309020205020404" pitchFamily="49" charset="0"/>
                <a:cs typeface="Courier New" panose="02070309020205020404" pitchFamily="49" charset="0"/>
              </a:rPr>
              <a:t>ef</a:t>
            </a:r>
            <a:r>
              <a:rPr lang="en-US" altLang="en-US" sz="2000" b="1" dirty="0">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list_of_2strs</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['ab', 'cd', '</a:t>
            </a:r>
            <a:r>
              <a:rPr lang="en-US" altLang="en-US" sz="2000" dirty="0" err="1">
                <a:latin typeface="Courier New" panose="02070309020205020404" pitchFamily="49" charset="0"/>
                <a:cs typeface="Courier New" panose="02070309020205020404" pitchFamily="49" charset="0"/>
              </a:rPr>
              <a:t>ef</a:t>
            </a:r>
            <a:r>
              <a:rPr lang="en-US" altLang="en-US" sz="2000" dirty="0">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d2 = </a:t>
            </a:r>
            <a:r>
              <a:rPr lang="en-US" altLang="en-US" sz="2000" b="1" dirty="0" err="1">
                <a:solidFill>
                  <a:srgbClr val="0070C0"/>
                </a:solidFill>
                <a:latin typeface="Courier New" panose="02070309020205020404" pitchFamily="49" charset="0"/>
                <a:cs typeface="Courier New" panose="02070309020205020404" pitchFamily="49" charset="0"/>
              </a:rPr>
              <a:t>dict</a:t>
            </a:r>
            <a:r>
              <a:rPr lang="en-US" altLang="en-US" sz="2000" b="1" dirty="0">
                <a:solidFill>
                  <a:srgbClr val="0070C0"/>
                </a:solidFill>
                <a:latin typeface="Courier New" panose="02070309020205020404" pitchFamily="49" charset="0"/>
                <a:cs typeface="Courier New" panose="02070309020205020404" pitchFamily="49" charset="0"/>
              </a:rPr>
              <a:t>(list_of_2strs)</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d2</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{'a': 'b', 'c': 'd', 'e': 'f'}</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a:t>
            </a:r>
          </a:p>
        </p:txBody>
      </p:sp>
      <p:sp>
        <p:nvSpPr>
          <p:cNvPr id="2" name="Date Placeholder 1"/>
          <p:cNvSpPr>
            <a:spLocks noGrp="1"/>
          </p:cNvSpPr>
          <p:nvPr>
            <p:ph type="dt" sz="half" idx="10"/>
          </p:nvPr>
        </p:nvSpPr>
        <p:spPr/>
        <p:txBody>
          <a:bodyPr/>
          <a:lstStyle/>
          <a:p>
            <a:pPr>
              <a:defRPr/>
            </a:pPr>
            <a:fld id="{74894D0A-91AA-4CDE-9664-388458A90269}"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5</a:t>
            </a:fld>
            <a:endParaRPr lang="en-US"/>
          </a:p>
        </p:txBody>
      </p:sp>
    </p:spTree>
    <p:extLst>
      <p:ext uri="{BB962C8B-B14F-4D97-AF65-F5344CB8AC3E}">
        <p14:creationId xmlns:p14="http://schemas.microsoft.com/office/powerpoint/2010/main" val="37289086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Arithmetic: </a:t>
            </a:r>
            <a:r>
              <a:rPr lang="en-US" altLang="en-US" b="1" dirty="0" err="1"/>
              <a:t>ndarray</a:t>
            </a:r>
            <a:r>
              <a:rPr lang="en-US" altLang="en-US" dirty="0"/>
              <a:t> vs. </a:t>
            </a:r>
            <a:r>
              <a:rPr lang="en-US" altLang="en-US" b="1" dirty="0"/>
              <a:t>list</a:t>
            </a:r>
            <a:r>
              <a:rPr lang="en-US" altLang="en-US" dirty="0"/>
              <a:t> Operations</a:t>
            </a:r>
          </a:p>
        </p:txBody>
      </p:sp>
      <p:sp>
        <p:nvSpPr>
          <p:cNvPr id="24579" name="Rectangle 3"/>
          <p:cNvSpPr>
            <a:spLocks noGrp="1" noChangeArrowheads="1"/>
          </p:cNvSpPr>
          <p:nvPr>
            <p:ph type="body" idx="1"/>
          </p:nvPr>
        </p:nvSpPr>
        <p:spPr/>
        <p:txBody>
          <a:bodyPr/>
          <a:lstStyle/>
          <a:p>
            <a:pPr eaLnBrk="1" hangingPunct="1">
              <a:spcBef>
                <a:spcPts val="0"/>
              </a:spcBef>
            </a:pPr>
            <a:r>
              <a:rPr lang="en-US" altLang="en-US" sz="2800" b="1" dirty="0"/>
              <a:t>list</a:t>
            </a:r>
            <a:r>
              <a:rPr lang="en-US" altLang="en-US" sz="2800" dirty="0"/>
              <a:t> operations:</a:t>
            </a:r>
          </a:p>
          <a:p>
            <a:pPr eaLnBrk="1" hangingPunct="1">
              <a:spcBef>
                <a:spcPts val="0"/>
              </a:spcBef>
            </a:pPr>
            <a:endParaRPr lang="en-US" altLang="en-US" sz="2800" dirty="0"/>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a:t>
            </a:r>
            <a:r>
              <a:rPr lang="en-US" altLang="en-US" sz="2000" dirty="0">
                <a:solidFill>
                  <a:srgbClr val="00B050"/>
                </a:solidFill>
                <a:latin typeface="Courier New" panose="02070309020205020404" pitchFamily="49" charset="0"/>
                <a:cs typeface="Courier New" panose="02070309020205020404" pitchFamily="49" charset="0"/>
              </a:rPr>
              <a:t> </a:t>
            </a:r>
            <a:r>
              <a:rPr lang="en-US" altLang="en-US" sz="2000" b="1" dirty="0">
                <a:solidFill>
                  <a:srgbClr val="00B050"/>
                </a:solidFill>
                <a:latin typeface="Courier New" panose="02070309020205020404" pitchFamily="49" charset="0"/>
                <a:cs typeface="Courier New" panose="02070309020205020404" pitchFamily="49" charset="0"/>
              </a:rPr>
              <a:t>ls1 *= 2      </a:t>
            </a:r>
            <a:r>
              <a:rPr lang="en-US" altLang="en-US" sz="2000" dirty="0">
                <a:solidFill>
                  <a:srgbClr val="00B050"/>
                </a:solidFill>
                <a:latin typeface="Courier New" panose="02070309020205020404" pitchFamily="49" charset="0"/>
                <a:cs typeface="Courier New" panose="02070309020205020404" pitchFamily="49" charset="0"/>
              </a:rPr>
              <a:t># repetition</a:t>
            </a:r>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a:t>
            </a:r>
            <a:r>
              <a:rPr lang="en-US" altLang="en-US" sz="2000" dirty="0">
                <a:solidFill>
                  <a:srgbClr val="00B050"/>
                </a:solidFill>
                <a:latin typeface="Courier New" panose="02070309020205020404" pitchFamily="49" charset="0"/>
                <a:cs typeface="Courier New" panose="02070309020205020404" pitchFamily="49" charset="0"/>
              </a:rPr>
              <a:t> </a:t>
            </a:r>
            <a:r>
              <a:rPr lang="en-US" altLang="en-US" sz="2000" b="1" dirty="0">
                <a:solidFill>
                  <a:srgbClr val="00B050"/>
                </a:solidFill>
                <a:latin typeface="Courier New" panose="02070309020205020404" pitchFamily="49" charset="0"/>
                <a:cs typeface="Courier New" panose="02070309020205020404" pitchFamily="49" charset="0"/>
              </a:rPr>
              <a:t>ls1</a:t>
            </a:r>
          </a:p>
          <a:p>
            <a:pPr marL="0" indent="0" eaLnBrk="1" hangingPunct="1">
              <a:lnSpc>
                <a:spcPts val="2200"/>
              </a:lnSpc>
              <a:spcBef>
                <a:spcPts val="0"/>
              </a:spcBef>
              <a:buNone/>
            </a:pPr>
            <a:r>
              <a:rPr lang="en-US" altLang="en-US" sz="2000" dirty="0">
                <a:solidFill>
                  <a:srgbClr val="00B050"/>
                </a:solidFill>
                <a:latin typeface="Courier New" panose="02070309020205020404" pitchFamily="49" charset="0"/>
                <a:cs typeface="Courier New" panose="02070309020205020404" pitchFamily="49" charset="0"/>
              </a:rPr>
              <a:t>[0, 1, 2, 3, 4, 0, 1, 2, 3, 4]</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ls1 += 1      </a:t>
            </a:r>
            <a:r>
              <a:rPr lang="en-US" altLang="en-US" sz="2000" dirty="0">
                <a:solidFill>
                  <a:srgbClr val="0070C0"/>
                </a:solidFill>
                <a:latin typeface="Courier New" panose="02070309020205020404" pitchFamily="49" charset="0"/>
                <a:cs typeface="Courier New" panose="02070309020205020404" pitchFamily="49" charset="0"/>
              </a:rPr>
              <a:t># undefined</a:t>
            </a:r>
          </a:p>
          <a:p>
            <a:pPr marL="0" indent="0" eaLnBrk="1" hangingPunct="1">
              <a:lnSpc>
                <a:spcPts val="2200"/>
              </a:lnSpc>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 </a:t>
            </a:r>
            <a:r>
              <a:rPr lang="en-US" altLang="en-US" sz="2000" i="1" dirty="0">
                <a:solidFill>
                  <a:srgbClr val="0070C0"/>
                </a:solidFill>
                <a:latin typeface="Courier New" panose="02070309020205020404" pitchFamily="49" charset="0"/>
                <a:cs typeface="Courier New" panose="02070309020205020404" pitchFamily="49" charset="0"/>
              </a:rPr>
              <a:t>error</a:t>
            </a:r>
            <a:r>
              <a:rPr lang="en-US" altLang="en-US" sz="2000" dirty="0">
                <a:solidFill>
                  <a:srgbClr val="0070C0"/>
                </a:solidFill>
                <a:latin typeface="Courier New" panose="02070309020205020404" pitchFamily="49" charset="0"/>
                <a:cs typeface="Courier New" panose="02070309020205020404" pitchFamily="49" charset="0"/>
              </a:rPr>
              <a:t> ...</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a:t>
            </a:r>
            <a:r>
              <a:rPr lang="en-US" altLang="en-US" sz="2000" dirty="0">
                <a:solidFill>
                  <a:srgbClr val="FF0000"/>
                </a:solidFill>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ls1 + ls1</a:t>
            </a:r>
            <a:r>
              <a:rPr lang="en-US" altLang="en-US" sz="2000" dirty="0">
                <a:solidFill>
                  <a:srgbClr val="FF0000"/>
                </a:solidFill>
                <a:latin typeface="Courier New" panose="02070309020205020404" pitchFamily="49" charset="0"/>
                <a:cs typeface="Courier New" panose="02070309020205020404" pitchFamily="49" charset="0"/>
              </a:rPr>
              <a:t>     # concatenation</a:t>
            </a:r>
          </a:p>
          <a:p>
            <a:pPr marL="0" indent="0" eaLnBrk="1" hangingPunct="1">
              <a:lnSpc>
                <a:spcPts val="2200"/>
              </a:lnSpc>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[0, 1, 2, 3, 4, ..., 3, 4, 0, 1, 2, 3, 4]</a:t>
            </a:r>
          </a:p>
        </p:txBody>
      </p:sp>
      <p:sp>
        <p:nvSpPr>
          <p:cNvPr id="2" name="Date Placeholder 1"/>
          <p:cNvSpPr>
            <a:spLocks noGrp="1"/>
          </p:cNvSpPr>
          <p:nvPr>
            <p:ph type="dt" sz="half" idx="10"/>
          </p:nvPr>
        </p:nvSpPr>
        <p:spPr/>
        <p:txBody>
          <a:bodyPr/>
          <a:lstStyle/>
          <a:p>
            <a:pPr>
              <a:defRPr/>
            </a:pPr>
            <a:fld id="{6712B882-18BE-4115-9F97-8C7583129D99}"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50</a:t>
            </a:fld>
            <a:endParaRPr lang="en-US"/>
          </a:p>
        </p:txBody>
      </p:sp>
    </p:spTree>
    <p:extLst>
      <p:ext uri="{BB962C8B-B14F-4D97-AF65-F5344CB8AC3E}">
        <p14:creationId xmlns:p14="http://schemas.microsoft.com/office/powerpoint/2010/main" val="12576076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Arithmetic: </a:t>
            </a:r>
            <a:r>
              <a:rPr lang="en-US" altLang="en-US" b="1" dirty="0" err="1"/>
              <a:t>ndarray</a:t>
            </a:r>
            <a:r>
              <a:rPr lang="en-US" altLang="en-US" dirty="0"/>
              <a:t> vs. </a:t>
            </a:r>
            <a:r>
              <a:rPr lang="en-US" altLang="en-US" b="1" dirty="0"/>
              <a:t>list</a:t>
            </a:r>
            <a:r>
              <a:rPr lang="en-US" altLang="en-US" dirty="0"/>
              <a:t> Operations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eaLnBrk="1" hangingPunct="1">
              <a:spcBef>
                <a:spcPts val="0"/>
              </a:spcBef>
            </a:pPr>
            <a:r>
              <a:rPr lang="en-US" altLang="en-US" sz="2800" b="1" dirty="0" err="1"/>
              <a:t>ndarray</a:t>
            </a:r>
            <a:r>
              <a:rPr lang="en-US" altLang="en-US" sz="2800" dirty="0"/>
              <a:t> vector operations:</a:t>
            </a:r>
          </a:p>
          <a:p>
            <a:pPr eaLnBrk="1" hangingPunct="1">
              <a:spcBef>
                <a:spcPts val="0"/>
              </a:spcBef>
            </a:pPr>
            <a:endParaRPr lang="en-US" altLang="en-US" sz="2800" dirty="0"/>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a:t>
            </a:r>
            <a:r>
              <a:rPr lang="en-US" altLang="en-US" sz="2000" dirty="0">
                <a:solidFill>
                  <a:srgbClr val="00B050"/>
                </a:solidFill>
                <a:latin typeface="Courier New" panose="02070309020205020404" pitchFamily="49" charset="0"/>
                <a:cs typeface="Courier New" panose="02070309020205020404" pitchFamily="49" charset="0"/>
              </a:rPr>
              <a:t> </a:t>
            </a:r>
            <a:r>
              <a:rPr lang="en-US" altLang="en-US" sz="2000" b="1" dirty="0">
                <a:solidFill>
                  <a:srgbClr val="00B050"/>
                </a:solidFill>
                <a:latin typeface="Courier New" panose="02070309020205020404" pitchFamily="49" charset="0"/>
                <a:cs typeface="Courier New" panose="02070309020205020404" pitchFamily="49" charset="0"/>
              </a:rPr>
              <a:t>a1 *= 2       </a:t>
            </a:r>
            <a:r>
              <a:rPr lang="en-US" altLang="en-US" sz="2000" dirty="0">
                <a:solidFill>
                  <a:srgbClr val="00B050"/>
                </a:solidFill>
                <a:latin typeface="Courier New" panose="02070309020205020404" pitchFamily="49" charset="0"/>
                <a:cs typeface="Courier New" panose="02070309020205020404" pitchFamily="49" charset="0"/>
              </a:rPr>
              <a:t># scalar multiplication</a:t>
            </a:r>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a:t>
            </a:r>
            <a:r>
              <a:rPr lang="en-US" altLang="en-US" sz="2000" dirty="0">
                <a:solidFill>
                  <a:srgbClr val="00B050"/>
                </a:solidFill>
                <a:latin typeface="Courier New" panose="02070309020205020404" pitchFamily="49" charset="0"/>
                <a:cs typeface="Courier New" panose="02070309020205020404" pitchFamily="49" charset="0"/>
              </a:rPr>
              <a:t> </a:t>
            </a:r>
            <a:r>
              <a:rPr lang="en-US" altLang="en-US" sz="2000" b="1" dirty="0">
                <a:solidFill>
                  <a:srgbClr val="00B050"/>
                </a:solidFill>
                <a:latin typeface="Courier New" panose="02070309020205020404" pitchFamily="49" charset="0"/>
                <a:cs typeface="Courier New" panose="02070309020205020404" pitchFamily="49" charset="0"/>
              </a:rPr>
              <a:t>a1</a:t>
            </a:r>
          </a:p>
          <a:p>
            <a:pPr marL="0" indent="0" eaLnBrk="1" hangingPunct="1">
              <a:lnSpc>
                <a:spcPts val="2200"/>
              </a:lnSpc>
              <a:spcBef>
                <a:spcPts val="0"/>
              </a:spcBef>
              <a:buNone/>
            </a:pPr>
            <a:r>
              <a:rPr lang="en-US" altLang="en-US" sz="2000" dirty="0">
                <a:solidFill>
                  <a:srgbClr val="00B050"/>
                </a:solidFill>
                <a:latin typeface="Courier New" panose="02070309020205020404" pitchFamily="49" charset="0"/>
                <a:cs typeface="Courier New" panose="02070309020205020404" pitchFamily="49" charset="0"/>
              </a:rPr>
              <a:t>array([0, 2, 4, 6, 8])</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a:t>
            </a:r>
            <a:r>
              <a:rPr lang="en-US" altLang="en-US" sz="2000" dirty="0">
                <a:solidFill>
                  <a:srgbClr val="0070C0"/>
                </a:solidFill>
                <a:latin typeface="Courier New" panose="02070309020205020404" pitchFamily="49" charset="0"/>
                <a:cs typeface="Courier New" panose="02070309020205020404" pitchFamily="49" charset="0"/>
              </a:rPr>
              <a:t> </a:t>
            </a:r>
            <a:r>
              <a:rPr lang="en-US" altLang="en-US" sz="2000" b="1" dirty="0">
                <a:solidFill>
                  <a:srgbClr val="0070C0"/>
                </a:solidFill>
                <a:latin typeface="Courier New" panose="02070309020205020404" pitchFamily="49" charset="0"/>
                <a:cs typeface="Courier New" panose="02070309020205020404" pitchFamily="49" charset="0"/>
              </a:rPr>
              <a:t>a1 += 1       </a:t>
            </a:r>
            <a:r>
              <a:rPr lang="en-US" altLang="en-US" sz="2000" dirty="0">
                <a:solidFill>
                  <a:srgbClr val="0070C0"/>
                </a:solidFill>
                <a:latin typeface="Courier New" panose="02070309020205020404" pitchFamily="49" charset="0"/>
                <a:cs typeface="Courier New" panose="02070309020205020404" pitchFamily="49" charset="0"/>
              </a:rPr>
              <a:t># add 1 to each element</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array([1, 3, 5, 7, 9])</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a:t>
            </a:r>
            <a:r>
              <a:rPr lang="en-US" altLang="en-US" sz="2000" dirty="0">
                <a:solidFill>
                  <a:srgbClr val="FF0000"/>
                </a:solidFill>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a1 + a1</a:t>
            </a:r>
            <a:r>
              <a:rPr lang="en-US" altLang="en-US" sz="2000" dirty="0">
                <a:solidFill>
                  <a:srgbClr val="FF0000"/>
                </a:solidFill>
                <a:latin typeface="Courier New" panose="02070309020205020404" pitchFamily="49" charset="0"/>
                <a:cs typeface="Courier New" panose="02070309020205020404" pitchFamily="49" charset="0"/>
              </a:rPr>
              <a:t>       # vector sum</a:t>
            </a:r>
          </a:p>
          <a:p>
            <a:pPr marL="0" indent="0" eaLnBrk="1" hangingPunct="1">
              <a:lnSpc>
                <a:spcPts val="2200"/>
              </a:lnSpc>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array([2, 6, 10, 14, 18])</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a:t>
            </a:r>
          </a:p>
        </p:txBody>
      </p:sp>
      <p:sp>
        <p:nvSpPr>
          <p:cNvPr id="2" name="Date Placeholder 1"/>
          <p:cNvSpPr>
            <a:spLocks noGrp="1"/>
          </p:cNvSpPr>
          <p:nvPr>
            <p:ph type="dt" sz="half" idx="10"/>
          </p:nvPr>
        </p:nvSpPr>
        <p:spPr/>
        <p:txBody>
          <a:bodyPr/>
          <a:lstStyle/>
          <a:p>
            <a:pPr>
              <a:defRPr/>
            </a:pPr>
            <a:fld id="{6712B882-18BE-4115-9F97-8C7583129D99}"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51</a:t>
            </a:fld>
            <a:endParaRPr lang="en-US"/>
          </a:p>
        </p:txBody>
      </p:sp>
    </p:spTree>
    <p:extLst>
      <p:ext uri="{BB962C8B-B14F-4D97-AF65-F5344CB8AC3E}">
        <p14:creationId xmlns:p14="http://schemas.microsoft.com/office/powerpoint/2010/main" val="7177543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b="1" dirty="0" err="1"/>
              <a:t>ndarray</a:t>
            </a:r>
            <a:r>
              <a:rPr lang="en-US" altLang="en-US" dirty="0"/>
              <a:t> Slices and Views</a:t>
            </a:r>
          </a:p>
        </p:txBody>
      </p:sp>
      <p:sp>
        <p:nvSpPr>
          <p:cNvPr id="24579" name="Rectangle 3"/>
          <p:cNvSpPr>
            <a:spLocks noGrp="1" noChangeArrowheads="1"/>
          </p:cNvSpPr>
          <p:nvPr>
            <p:ph type="body" idx="1"/>
          </p:nvPr>
        </p:nvSpPr>
        <p:spPr/>
        <p:txBody>
          <a:bodyPr/>
          <a:lstStyle/>
          <a:p>
            <a:pPr eaLnBrk="1" hangingPunct="1">
              <a:spcBef>
                <a:spcPts val="0"/>
              </a:spcBef>
            </a:pPr>
            <a:r>
              <a:rPr lang="en-US" altLang="en-US" sz="2800" dirty="0"/>
              <a:t>A </a:t>
            </a:r>
            <a:r>
              <a:rPr lang="en-US" altLang="en-US" sz="2800" i="1" dirty="0"/>
              <a:t>slice</a:t>
            </a:r>
            <a:r>
              <a:rPr lang="en-US" altLang="en-US" sz="2800" dirty="0"/>
              <a:t> of an </a:t>
            </a:r>
            <a:r>
              <a:rPr lang="en-US" altLang="en-US" sz="2800" b="1" dirty="0" err="1"/>
              <a:t>ndarray</a:t>
            </a:r>
            <a:r>
              <a:rPr lang="en-US" altLang="en-US" sz="2800" dirty="0"/>
              <a:t> is a </a:t>
            </a:r>
            <a:r>
              <a:rPr lang="en-US" altLang="en-US" sz="2800" i="1" dirty="0"/>
              <a:t>view</a:t>
            </a:r>
            <a:r>
              <a:rPr lang="en-US" altLang="en-US" sz="2800" dirty="0"/>
              <a:t> on part of the </a:t>
            </a:r>
            <a:r>
              <a:rPr lang="en-US" altLang="en-US" sz="2800" b="1" dirty="0" err="1"/>
              <a:t>ndarray</a:t>
            </a:r>
            <a:endParaRPr lang="en-US" altLang="en-US" sz="2800" b="1" dirty="0"/>
          </a:p>
          <a:p>
            <a:pPr lvl="1" eaLnBrk="1" hangingPunct="1">
              <a:spcBef>
                <a:spcPts val="0"/>
              </a:spcBef>
            </a:pPr>
            <a:endParaRPr lang="en-US" altLang="en-US" sz="800" dirty="0"/>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a2 = </a:t>
            </a:r>
            <a:r>
              <a:rPr lang="en-US" altLang="en-US" sz="2000" b="1" dirty="0" err="1">
                <a:latin typeface="Courier New" panose="02070309020205020404" pitchFamily="49" charset="0"/>
                <a:cs typeface="Courier New" panose="02070309020205020404" pitchFamily="49" charset="0"/>
              </a:rPr>
              <a:t>np.arange</a:t>
            </a:r>
            <a:r>
              <a:rPr lang="en-US" altLang="en-US" sz="2000" b="1" dirty="0">
                <a:latin typeface="Courier New" panose="02070309020205020404" pitchFamily="49" charset="0"/>
                <a:cs typeface="Courier New" panose="02070309020205020404" pitchFamily="49" charset="0"/>
              </a:rPr>
              <a:t>(10)</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a2</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array([0, 1, 2, 3, 4, 5, 6, 7, 8, 9])</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a2[2:6]</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array([2, 3, 4, 5])</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a2[2:6] = </a:t>
            </a:r>
            <a:r>
              <a:rPr lang="en-US" altLang="en-US" sz="2000" b="1" dirty="0">
                <a:solidFill>
                  <a:srgbClr val="00B050"/>
                </a:solidFill>
                <a:latin typeface="Courier New" panose="02070309020205020404" pitchFamily="49" charset="0"/>
                <a:cs typeface="Courier New" panose="02070309020205020404" pitchFamily="49" charset="0"/>
              </a:rPr>
              <a:t>-8</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a2</a:t>
            </a:r>
          </a:p>
          <a:p>
            <a:pPr marL="0" indent="0" eaLnBrk="1" hangingPunct="1">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array([0, 1, </a:t>
            </a:r>
            <a:r>
              <a:rPr lang="en-US" altLang="en-US" sz="2000" dirty="0">
                <a:solidFill>
                  <a:srgbClr val="00B050"/>
                </a:solidFill>
                <a:latin typeface="Courier New" panose="02070309020205020404" pitchFamily="49" charset="0"/>
                <a:cs typeface="Courier New" panose="02070309020205020404" pitchFamily="49" charset="0"/>
              </a:rPr>
              <a:t>-8, -8, -8, -8,</a:t>
            </a:r>
            <a:r>
              <a:rPr lang="en-US" altLang="en-US" sz="2000" dirty="0">
                <a:solidFill>
                  <a:srgbClr val="FF0000"/>
                </a:solidFill>
                <a:latin typeface="Courier New" panose="02070309020205020404" pitchFamily="49" charset="0"/>
                <a:cs typeface="Courier New" panose="02070309020205020404" pitchFamily="49" charset="0"/>
              </a:rPr>
              <a:t> 6, 7, 8, 9])</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a:t>
            </a:r>
          </a:p>
        </p:txBody>
      </p:sp>
      <p:sp>
        <p:nvSpPr>
          <p:cNvPr id="2" name="Date Placeholder 1"/>
          <p:cNvSpPr>
            <a:spLocks noGrp="1"/>
          </p:cNvSpPr>
          <p:nvPr>
            <p:ph type="dt" sz="half" idx="10"/>
          </p:nvPr>
        </p:nvSpPr>
        <p:spPr/>
        <p:txBody>
          <a:bodyPr/>
          <a:lstStyle/>
          <a:p>
            <a:pPr>
              <a:defRPr/>
            </a:pPr>
            <a:fld id="{56C26B4F-BBA9-4638-8A38-56C4B6AA55E4}"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52</a:t>
            </a:fld>
            <a:endParaRPr lang="en-US"/>
          </a:p>
        </p:txBody>
      </p:sp>
    </p:spTree>
    <p:extLst>
      <p:ext uri="{BB962C8B-B14F-4D97-AF65-F5344CB8AC3E}">
        <p14:creationId xmlns:p14="http://schemas.microsoft.com/office/powerpoint/2010/main" val="36316415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b="1" dirty="0" err="1"/>
              <a:t>ndarray</a:t>
            </a:r>
            <a:r>
              <a:rPr lang="en-US" altLang="en-US" dirty="0"/>
              <a:t> Slices and Views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eaLnBrk="1" hangingPunct="1">
              <a:spcBef>
                <a:spcPts val="0"/>
              </a:spcBef>
            </a:pPr>
            <a:r>
              <a:rPr lang="en-US" altLang="en-US" sz="2800" dirty="0"/>
              <a:t>This is true even if you assign to a variable</a:t>
            </a:r>
          </a:p>
          <a:p>
            <a:pPr lvl="1" eaLnBrk="1" hangingPunct="1">
              <a:spcBef>
                <a:spcPts val="0"/>
              </a:spcBef>
            </a:pPr>
            <a:r>
              <a:rPr lang="en-US" altLang="en-US" sz="2400" dirty="0"/>
              <a:t>Not like a </a:t>
            </a:r>
            <a:r>
              <a:rPr lang="en-US" altLang="en-US" sz="2400" b="1" dirty="0"/>
              <a:t>list</a:t>
            </a:r>
            <a:r>
              <a:rPr lang="en-US" altLang="en-US" sz="2400" dirty="0"/>
              <a:t>!</a:t>
            </a:r>
          </a:p>
          <a:p>
            <a:pPr lvl="1" eaLnBrk="1" hangingPunct="1">
              <a:spcBef>
                <a:spcPts val="0"/>
              </a:spcBef>
            </a:pPr>
            <a:endParaRPr lang="en-US" altLang="en-US" sz="800" dirty="0"/>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a2</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array([0, 1, -8, -8, -8, -8, 6, 7, 8, 9])</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a3 = a2[:3]</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a3</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array([ 0,  1, -8])</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a3 *= 3</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a2</a:t>
            </a:r>
          </a:p>
          <a:p>
            <a:pPr marL="0" indent="0" eaLnBrk="1" hangingPunct="1">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array([ 0,  3, -24, -8, -8, -8,  6,  7,  8,  9])</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a:t>
            </a:r>
          </a:p>
        </p:txBody>
      </p:sp>
      <p:sp>
        <p:nvSpPr>
          <p:cNvPr id="2" name="Date Placeholder 1"/>
          <p:cNvSpPr>
            <a:spLocks noGrp="1"/>
          </p:cNvSpPr>
          <p:nvPr>
            <p:ph type="dt" sz="half" idx="10"/>
          </p:nvPr>
        </p:nvSpPr>
        <p:spPr/>
        <p:txBody>
          <a:bodyPr/>
          <a:lstStyle/>
          <a:p>
            <a:pPr>
              <a:defRPr/>
            </a:pPr>
            <a:fld id="{56C26B4F-BBA9-4638-8A38-56C4B6AA55E4}"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53</a:t>
            </a:fld>
            <a:endParaRPr lang="en-US"/>
          </a:p>
        </p:txBody>
      </p:sp>
    </p:spTree>
    <p:extLst>
      <p:ext uri="{BB962C8B-B14F-4D97-AF65-F5344CB8AC3E}">
        <p14:creationId xmlns:p14="http://schemas.microsoft.com/office/powerpoint/2010/main" val="28067691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b="1" dirty="0" err="1"/>
              <a:t>ndarray</a:t>
            </a:r>
            <a:r>
              <a:rPr lang="en-US" altLang="en-US" dirty="0"/>
              <a:t> </a:t>
            </a:r>
            <a:r>
              <a:rPr lang="en-US" altLang="en-US" b="1" dirty="0"/>
              <a:t>copy()</a:t>
            </a:r>
          </a:p>
        </p:txBody>
      </p:sp>
      <p:sp>
        <p:nvSpPr>
          <p:cNvPr id="24579" name="Rectangle 3"/>
          <p:cNvSpPr>
            <a:spLocks noGrp="1" noChangeArrowheads="1"/>
          </p:cNvSpPr>
          <p:nvPr>
            <p:ph type="body" idx="1"/>
          </p:nvPr>
        </p:nvSpPr>
        <p:spPr/>
        <p:txBody>
          <a:bodyPr/>
          <a:lstStyle/>
          <a:p>
            <a:pPr eaLnBrk="1" hangingPunct="1">
              <a:spcBef>
                <a:spcPts val="0"/>
              </a:spcBef>
            </a:pPr>
            <a:r>
              <a:rPr lang="en-US" altLang="en-US" sz="2800" dirty="0"/>
              <a:t>Must use </a:t>
            </a:r>
            <a:r>
              <a:rPr lang="en-US" altLang="en-US" sz="2800" b="1" dirty="0"/>
              <a:t>copy()</a:t>
            </a:r>
            <a:r>
              <a:rPr lang="en-US" altLang="en-US" sz="2800" dirty="0"/>
              <a:t> to get an independent copy of an </a:t>
            </a:r>
            <a:r>
              <a:rPr lang="en-US" altLang="en-US" sz="2800" b="1" dirty="0" err="1"/>
              <a:t>ndarray</a:t>
            </a:r>
            <a:r>
              <a:rPr lang="en-US" altLang="en-US" sz="2800" dirty="0"/>
              <a:t> or </a:t>
            </a:r>
            <a:r>
              <a:rPr lang="en-US" altLang="en-US" sz="2800" b="1" dirty="0" err="1"/>
              <a:t>ndarray</a:t>
            </a:r>
            <a:r>
              <a:rPr lang="en-US" altLang="en-US" sz="2800" dirty="0"/>
              <a:t> slice</a:t>
            </a:r>
          </a:p>
          <a:p>
            <a:pPr lvl="1" eaLnBrk="1" hangingPunct="1">
              <a:spcBef>
                <a:spcPts val="0"/>
              </a:spcBef>
            </a:pPr>
            <a:endParaRPr lang="en-US" altLang="en-US" sz="800" dirty="0"/>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a2</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array([ 0,  3, -24, -8, -8, -8,  6,  7,  8,  9])</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a4 = a2[:5].copy()   </a:t>
            </a:r>
            <a:r>
              <a:rPr lang="en-US" altLang="en-US" sz="2000" dirty="0">
                <a:solidFill>
                  <a:srgbClr val="0070C0"/>
                </a:solidFill>
                <a:latin typeface="Courier New" panose="02070309020205020404" pitchFamily="49" charset="0"/>
                <a:cs typeface="Courier New" panose="02070309020205020404" pitchFamily="49" charset="0"/>
              </a:rPr>
              <a:t># copy a slice</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a4</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array([ 0,  3, -24, -8, -8])</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a4 *= -1</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a4                  </a:t>
            </a:r>
            <a:r>
              <a:rPr lang="en-US" altLang="en-US" sz="2000" dirty="0">
                <a:solidFill>
                  <a:srgbClr val="FF0000"/>
                </a:solidFill>
                <a:latin typeface="Courier New" panose="02070309020205020404" pitchFamily="49" charset="0"/>
                <a:cs typeface="Courier New" panose="02070309020205020404" pitchFamily="49" charset="0"/>
              </a:rPr>
              <a:t> # changing a4 ...</a:t>
            </a:r>
          </a:p>
          <a:p>
            <a:pPr marL="0" indent="0" eaLnBrk="1" hangingPunct="1">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array([ 0, -3,  24,  8,  8])</a:t>
            </a:r>
          </a:p>
          <a:p>
            <a:pPr marL="0" indent="0" eaLnBrk="1" hangingPunct="1">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 a2                   </a:t>
            </a:r>
            <a:r>
              <a:rPr lang="en-US" altLang="en-US" sz="2000" dirty="0">
                <a:solidFill>
                  <a:srgbClr val="00B050"/>
                </a:solidFill>
                <a:latin typeface="Courier New" panose="02070309020205020404" pitchFamily="49" charset="0"/>
                <a:cs typeface="Courier New" panose="02070309020205020404" pitchFamily="49" charset="0"/>
              </a:rPr>
              <a:t># ... does not change a2</a:t>
            </a:r>
          </a:p>
          <a:p>
            <a:pPr marL="0" indent="0" eaLnBrk="1" hangingPunct="1">
              <a:spcBef>
                <a:spcPts val="0"/>
              </a:spcBef>
              <a:buNone/>
            </a:pPr>
            <a:r>
              <a:rPr lang="en-US" altLang="en-US" sz="2000" dirty="0">
                <a:solidFill>
                  <a:srgbClr val="00B050"/>
                </a:solidFill>
                <a:latin typeface="Courier New" panose="02070309020205020404" pitchFamily="49" charset="0"/>
                <a:cs typeface="Courier New" panose="02070309020205020404" pitchFamily="49" charset="0"/>
              </a:rPr>
              <a:t>array([ 0,  3, -24, -8, -8, -8,  6,  7,  8,  9])</a:t>
            </a:r>
          </a:p>
        </p:txBody>
      </p:sp>
      <p:sp>
        <p:nvSpPr>
          <p:cNvPr id="2" name="Date Placeholder 1"/>
          <p:cNvSpPr>
            <a:spLocks noGrp="1"/>
          </p:cNvSpPr>
          <p:nvPr>
            <p:ph type="dt" sz="half" idx="10"/>
          </p:nvPr>
        </p:nvSpPr>
        <p:spPr/>
        <p:txBody>
          <a:bodyPr/>
          <a:lstStyle/>
          <a:p>
            <a:pPr>
              <a:defRPr/>
            </a:pPr>
            <a:fld id="{56C26B4F-BBA9-4638-8A38-56C4B6AA55E4}"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54</a:t>
            </a:fld>
            <a:endParaRPr lang="en-US"/>
          </a:p>
        </p:txBody>
      </p:sp>
    </p:spTree>
    <p:extLst>
      <p:ext uri="{BB962C8B-B14F-4D97-AF65-F5344CB8AC3E}">
        <p14:creationId xmlns:p14="http://schemas.microsoft.com/office/powerpoint/2010/main" val="41710812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N-Dimensional </a:t>
            </a:r>
            <a:r>
              <a:rPr lang="en-US" altLang="en-US" b="1" dirty="0" err="1"/>
              <a:t>ndarray</a:t>
            </a:r>
            <a:r>
              <a:rPr lang="en-US" altLang="en-US" dirty="0" err="1"/>
              <a:t>s</a:t>
            </a:r>
            <a:endParaRPr lang="en-US" altLang="en-US" dirty="0"/>
          </a:p>
        </p:txBody>
      </p:sp>
      <p:sp>
        <p:nvSpPr>
          <p:cNvPr id="24579" name="Rectangle 3"/>
          <p:cNvSpPr>
            <a:spLocks noGrp="1" noChangeArrowheads="1"/>
          </p:cNvSpPr>
          <p:nvPr>
            <p:ph type="body" idx="1"/>
          </p:nvPr>
        </p:nvSpPr>
        <p:spPr/>
        <p:txBody>
          <a:bodyPr/>
          <a:lstStyle/>
          <a:p>
            <a:pPr eaLnBrk="1" hangingPunct="1">
              <a:spcBef>
                <a:spcPts val="0"/>
              </a:spcBef>
            </a:pPr>
            <a:r>
              <a:rPr lang="en-US" altLang="en-US" sz="2800" dirty="0"/>
              <a:t>One way create an N-dimensional </a:t>
            </a:r>
            <a:r>
              <a:rPr lang="en-US" altLang="en-US" sz="2800" b="1" dirty="0" err="1"/>
              <a:t>ndarray</a:t>
            </a:r>
            <a:r>
              <a:rPr lang="en-US" altLang="en-US" sz="2800" b="1" dirty="0"/>
              <a:t> </a:t>
            </a:r>
            <a:r>
              <a:rPr lang="en-US" altLang="en-US" sz="2800" dirty="0"/>
              <a:t>is from a </a:t>
            </a:r>
            <a:r>
              <a:rPr lang="en-US" altLang="en-US" sz="2800" b="1" dirty="0"/>
              <a:t>list</a:t>
            </a:r>
            <a:r>
              <a:rPr lang="en-US" altLang="en-US" sz="2800" dirty="0"/>
              <a:t> of </a:t>
            </a:r>
            <a:r>
              <a:rPr lang="en-US" altLang="en-US" sz="2800" b="1" dirty="0"/>
              <a:t>list</a:t>
            </a:r>
            <a:r>
              <a:rPr lang="en-US" altLang="en-US" sz="2800" dirty="0"/>
              <a:t>s (of </a:t>
            </a:r>
            <a:r>
              <a:rPr lang="en-US" altLang="en-US" sz="2800" b="1" dirty="0"/>
              <a:t>list</a:t>
            </a:r>
            <a:r>
              <a:rPr lang="en-US" altLang="en-US" sz="2800" dirty="0"/>
              <a:t>s…), or a </a:t>
            </a:r>
            <a:r>
              <a:rPr lang="en-US" altLang="en-US" sz="2800" b="1" dirty="0"/>
              <a:t>tuple</a:t>
            </a:r>
            <a:r>
              <a:rPr lang="en-US" altLang="en-US" sz="2800" dirty="0"/>
              <a:t> of </a:t>
            </a:r>
            <a:r>
              <a:rPr lang="en-US" altLang="en-US" sz="2800" b="1" dirty="0"/>
              <a:t>tuple</a:t>
            </a:r>
            <a:r>
              <a:rPr lang="en-US" altLang="en-US" sz="2800" dirty="0"/>
              <a:t>s (of </a:t>
            </a:r>
            <a:r>
              <a:rPr lang="en-US" altLang="en-US" sz="2800" b="1" dirty="0"/>
              <a:t>tuple</a:t>
            </a:r>
            <a:r>
              <a:rPr lang="en-US" altLang="en-US" sz="2800" dirty="0"/>
              <a:t>s…), or the like:</a:t>
            </a:r>
          </a:p>
          <a:p>
            <a:pPr lvl="1" eaLnBrk="1" hangingPunct="1">
              <a:spcBef>
                <a:spcPts val="0"/>
              </a:spcBef>
            </a:pPr>
            <a:endParaRPr lang="en-US" altLang="en-US" sz="800" dirty="0"/>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a1 = </a:t>
            </a:r>
            <a:r>
              <a:rPr lang="en-US" altLang="en-US" sz="2000" b="1" dirty="0" err="1">
                <a:latin typeface="Courier New" panose="02070309020205020404" pitchFamily="49" charset="0"/>
                <a:cs typeface="Courier New" panose="02070309020205020404" pitchFamily="49" charset="0"/>
              </a:rPr>
              <a:t>np.array</a:t>
            </a:r>
            <a:r>
              <a:rPr lang="en-US" altLang="en-US" sz="2000" b="1" dirty="0">
                <a:latin typeface="Courier New" panose="02070309020205020404" pitchFamily="49" charset="0"/>
                <a:cs typeface="Courier New" panose="02070309020205020404" pitchFamily="49" charset="0"/>
              </a:rPr>
              <a:t>(</a:t>
            </a:r>
            <a:r>
              <a:rPr lang="en-US" altLang="en-US" sz="2000" b="1" dirty="0">
                <a:solidFill>
                  <a:srgbClr val="FF0000"/>
                </a:solidFill>
                <a:latin typeface="Courier New" panose="02070309020205020404" pitchFamily="49" charset="0"/>
                <a:cs typeface="Courier New" panose="02070309020205020404" pitchFamily="49" charset="0"/>
              </a:rPr>
              <a:t>[</a:t>
            </a:r>
            <a:r>
              <a:rPr lang="en-US" altLang="en-US" sz="2000" b="1" dirty="0">
                <a:latin typeface="Courier New" panose="02070309020205020404" pitchFamily="49" charset="0"/>
                <a:cs typeface="Courier New" panose="02070309020205020404" pitchFamily="49" charset="0"/>
              </a:rPr>
              <a:t>[1,2,3,4],[6,4,2,0]</a:t>
            </a:r>
            <a:r>
              <a:rPr lang="en-US" altLang="en-US" sz="2000" b="1" dirty="0">
                <a:solidFill>
                  <a:srgbClr val="FF0000"/>
                </a:solidFill>
                <a:latin typeface="Courier New" panose="02070309020205020404" pitchFamily="49" charset="0"/>
                <a:cs typeface="Courier New" panose="02070309020205020404" pitchFamily="49" charset="0"/>
              </a:rPr>
              <a:t>]</a:t>
            </a:r>
            <a:r>
              <a:rPr lang="en-US" altLang="en-US" sz="2000" b="1" dirty="0">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a1</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array([[1, 2, 3, 4],</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       [6, 4, 2, 0]])</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a1.ndim</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2                  # 2-dimensional</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a1.shape</a:t>
            </a:r>
          </a:p>
          <a:p>
            <a:pPr marL="0" indent="0" eaLnBrk="1" hangingPunct="1">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(2, 4)             # tuple: 2 rows, 4 columns</a:t>
            </a:r>
          </a:p>
        </p:txBody>
      </p:sp>
      <p:sp>
        <p:nvSpPr>
          <p:cNvPr id="2" name="Date Placeholder 1"/>
          <p:cNvSpPr>
            <a:spLocks noGrp="1"/>
          </p:cNvSpPr>
          <p:nvPr>
            <p:ph type="dt" sz="half" idx="10"/>
          </p:nvPr>
        </p:nvSpPr>
        <p:spPr/>
        <p:txBody>
          <a:bodyPr/>
          <a:lstStyle/>
          <a:p>
            <a:pPr>
              <a:defRPr/>
            </a:pPr>
            <a:fld id="{56C26B4F-BBA9-4638-8A38-56C4B6AA55E4}"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55</a:t>
            </a:fld>
            <a:endParaRPr lang="en-US"/>
          </a:p>
        </p:txBody>
      </p:sp>
    </p:spTree>
    <p:extLst>
      <p:ext uri="{BB962C8B-B14F-4D97-AF65-F5344CB8AC3E}">
        <p14:creationId xmlns:p14="http://schemas.microsoft.com/office/powerpoint/2010/main" val="3148658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N-Dimensional </a:t>
            </a:r>
            <a:r>
              <a:rPr lang="en-US" altLang="en-US" b="1" dirty="0" err="1"/>
              <a:t>ndarray</a:t>
            </a:r>
            <a:r>
              <a:rPr lang="en-US" altLang="en-US" dirty="0" err="1"/>
              <a:t>s</a:t>
            </a:r>
            <a:r>
              <a:rPr lang="en-US" altLang="en-US" dirty="0"/>
              <a:t>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eaLnBrk="1" hangingPunct="1">
              <a:spcBef>
                <a:spcPts val="0"/>
              </a:spcBef>
            </a:pPr>
            <a:r>
              <a:rPr lang="en-US" altLang="en-US" sz="2800" dirty="0"/>
              <a:t>Or, </a:t>
            </a:r>
            <a:r>
              <a:rPr lang="en-US" altLang="en-US" sz="2800" b="1" dirty="0"/>
              <a:t>reshape()</a:t>
            </a:r>
            <a:r>
              <a:rPr lang="en-US" altLang="en-US" sz="2800" dirty="0"/>
              <a:t> an existing </a:t>
            </a:r>
            <a:r>
              <a:rPr lang="en-US" altLang="en-US" sz="2800" b="1" dirty="0" err="1"/>
              <a:t>ndarray</a:t>
            </a:r>
            <a:endParaRPr lang="en-US" altLang="en-US" sz="2800" b="1" dirty="0"/>
          </a:p>
          <a:p>
            <a:pPr lvl="1" eaLnBrk="1" hangingPunct="1">
              <a:spcBef>
                <a:spcPts val="0"/>
              </a:spcBef>
            </a:pPr>
            <a:r>
              <a:rPr lang="en-US" altLang="en-US" sz="2400" dirty="0"/>
              <a:t>Returns a </a:t>
            </a:r>
            <a:r>
              <a:rPr lang="en-US" altLang="en-US" sz="2400" i="1" dirty="0"/>
              <a:t>copy</a:t>
            </a:r>
            <a:r>
              <a:rPr lang="en-US" altLang="en-US" sz="2400" dirty="0"/>
              <a:t> of the reshaped array: no change to the original array</a:t>
            </a:r>
          </a:p>
          <a:p>
            <a:pPr lvl="1" eaLnBrk="1" hangingPunct="1">
              <a:spcBef>
                <a:spcPts val="0"/>
              </a:spcBef>
            </a:pPr>
            <a:endParaRPr lang="en-US" altLang="en-US" sz="800" dirty="0"/>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a2 = </a:t>
            </a:r>
            <a:r>
              <a:rPr lang="en-US" altLang="en-US" sz="2000" b="1" dirty="0" err="1">
                <a:latin typeface="Courier New" panose="02070309020205020404" pitchFamily="49" charset="0"/>
                <a:cs typeface="Courier New" panose="02070309020205020404" pitchFamily="49" charset="0"/>
              </a:rPr>
              <a:t>np.arange</a:t>
            </a:r>
            <a:r>
              <a:rPr lang="en-US" altLang="en-US" sz="2000" b="1" dirty="0">
                <a:latin typeface="Courier New" panose="02070309020205020404" pitchFamily="49" charset="0"/>
                <a:cs typeface="Courier New" panose="02070309020205020404" pitchFamily="49" charset="0"/>
              </a:rPr>
              <a:t>(12)</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array([ 0, 1, 2, 3, 4, 5, 6, 7, 8, 9, 10, 11])</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print(a2.ndim, a2.shape)</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1 (12,)</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a3 = a2.reshape(3, 4)</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a3</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array([[ 0,  1,  2,  3],</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       [ 4,  5,  6,  7],</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       [ 8,  9, 10, 11]])</a:t>
            </a:r>
          </a:p>
        </p:txBody>
      </p:sp>
      <p:sp>
        <p:nvSpPr>
          <p:cNvPr id="2" name="Date Placeholder 1"/>
          <p:cNvSpPr>
            <a:spLocks noGrp="1"/>
          </p:cNvSpPr>
          <p:nvPr>
            <p:ph type="dt" sz="half" idx="10"/>
          </p:nvPr>
        </p:nvSpPr>
        <p:spPr/>
        <p:txBody>
          <a:bodyPr/>
          <a:lstStyle/>
          <a:p>
            <a:pPr>
              <a:defRPr/>
            </a:pPr>
            <a:fld id="{56C26B4F-BBA9-4638-8A38-56C4B6AA55E4}"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56</a:t>
            </a:fld>
            <a:endParaRPr lang="en-US"/>
          </a:p>
        </p:txBody>
      </p:sp>
    </p:spTree>
    <p:extLst>
      <p:ext uri="{BB962C8B-B14F-4D97-AF65-F5344CB8AC3E}">
        <p14:creationId xmlns:p14="http://schemas.microsoft.com/office/powerpoint/2010/main" val="37355427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N-Dimensional </a:t>
            </a:r>
            <a:r>
              <a:rPr lang="en-US" altLang="en-US" b="1" dirty="0" err="1"/>
              <a:t>ndarray</a:t>
            </a:r>
            <a:r>
              <a:rPr lang="en-US" altLang="en-US" dirty="0" err="1"/>
              <a:t>s</a:t>
            </a:r>
            <a:r>
              <a:rPr lang="en-US" altLang="en-US" dirty="0"/>
              <a:t>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eaLnBrk="1" hangingPunct="1">
              <a:spcBef>
                <a:spcPts val="0"/>
              </a:spcBef>
            </a:pPr>
            <a:r>
              <a:rPr lang="en-US" altLang="en-US" sz="2800" dirty="0"/>
              <a:t>Or, call a function that creates an </a:t>
            </a:r>
            <a:r>
              <a:rPr lang="en-US" altLang="en-US" sz="2800" b="1" dirty="0" err="1"/>
              <a:t>ndarray</a:t>
            </a:r>
            <a:r>
              <a:rPr lang="en-US" altLang="en-US" sz="2800" dirty="0"/>
              <a:t> of some shape, where </a:t>
            </a:r>
            <a:r>
              <a:rPr lang="en-US" altLang="en-US" sz="2800" i="1" dirty="0">
                <a:solidFill>
                  <a:srgbClr val="0070C0"/>
                </a:solidFill>
                <a:latin typeface="Courier New" panose="02070309020205020404" pitchFamily="49" charset="0"/>
                <a:cs typeface="Courier New" panose="02070309020205020404" pitchFamily="49" charset="0"/>
              </a:rPr>
              <a:t>shape</a:t>
            </a:r>
            <a:r>
              <a:rPr lang="en-US" altLang="en-US" sz="2800" dirty="0"/>
              <a:t> is a </a:t>
            </a:r>
            <a:r>
              <a:rPr lang="en-US" altLang="en-US" sz="2800" b="1" dirty="0"/>
              <a:t>tuple</a:t>
            </a:r>
            <a:r>
              <a:rPr lang="en-US" altLang="en-US" sz="2800" dirty="0"/>
              <a:t>:</a:t>
            </a:r>
          </a:p>
          <a:p>
            <a:pPr lvl="1" eaLnBrk="1" hangingPunct="1">
              <a:spcBef>
                <a:spcPts val="0"/>
              </a:spcBef>
            </a:pPr>
            <a:endParaRPr lang="en-US" altLang="en-US" sz="800" dirty="0"/>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np.ones</a:t>
            </a:r>
            <a:r>
              <a:rPr lang="en-US" altLang="en-US" sz="2000" b="1" dirty="0">
                <a:latin typeface="Courier New" panose="02070309020205020404" pitchFamily="49" charset="0"/>
                <a:cs typeface="Courier New" panose="02070309020205020404" pitchFamily="49" charset="0"/>
              </a:rPr>
              <a:t>(</a:t>
            </a:r>
            <a:r>
              <a:rPr lang="en-US" altLang="en-US" sz="2000" i="1" dirty="0">
                <a:solidFill>
                  <a:srgbClr val="0070C0"/>
                </a:solidFill>
                <a:latin typeface="Courier New" panose="02070309020205020404" pitchFamily="49" charset="0"/>
                <a:cs typeface="Courier New" panose="02070309020205020404" pitchFamily="49" charset="0"/>
              </a:rPr>
              <a:t>shape</a:t>
            </a:r>
            <a:r>
              <a:rPr lang="en-US" altLang="en-US" sz="2000" b="1" dirty="0">
                <a:latin typeface="Courier New" panose="02070309020205020404" pitchFamily="49" charset="0"/>
                <a:cs typeface="Courier New" panose="02070309020205020404" pitchFamily="49" charset="0"/>
              </a:rPr>
              <a:t>)       </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ndarray</a:t>
            </a:r>
            <a:r>
              <a:rPr lang="en-US" altLang="en-US" sz="2000" dirty="0">
                <a:latin typeface="Courier New" panose="02070309020205020404" pitchFamily="49" charset="0"/>
                <a:cs typeface="Courier New" panose="02070309020205020404" pitchFamily="49" charset="0"/>
              </a:rPr>
              <a:t> of all 1.0s</a:t>
            </a:r>
          </a:p>
          <a:p>
            <a:pPr marL="0" indent="0" eaLnBrk="1" hangingPunct="1">
              <a:spcBef>
                <a:spcPts val="0"/>
              </a:spcBef>
              <a:buNone/>
            </a:pPr>
            <a:endParaRPr lang="en-US" altLang="en-US" sz="2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np.zeros</a:t>
            </a:r>
            <a:r>
              <a:rPr lang="en-US" altLang="en-US" sz="2000" b="1" dirty="0">
                <a:latin typeface="Courier New" panose="02070309020205020404" pitchFamily="49" charset="0"/>
                <a:cs typeface="Courier New" panose="02070309020205020404" pitchFamily="49" charset="0"/>
              </a:rPr>
              <a:t>(</a:t>
            </a:r>
            <a:r>
              <a:rPr lang="en-US" altLang="en-US" sz="2000" i="1" dirty="0">
                <a:solidFill>
                  <a:srgbClr val="0070C0"/>
                </a:solidFill>
                <a:latin typeface="Courier New" panose="02070309020205020404" pitchFamily="49" charset="0"/>
                <a:cs typeface="Courier New" panose="02070309020205020404" pitchFamily="49" charset="0"/>
              </a:rPr>
              <a:t>shape</a:t>
            </a:r>
            <a:r>
              <a:rPr lang="en-US" altLang="en-US" sz="2000" b="1" dirty="0">
                <a:latin typeface="Courier New" panose="02070309020205020404" pitchFamily="49" charset="0"/>
                <a:cs typeface="Courier New" panose="02070309020205020404" pitchFamily="49" charset="0"/>
              </a:rPr>
              <a:t>)      </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ndarray</a:t>
            </a:r>
            <a:r>
              <a:rPr lang="en-US" altLang="en-US" sz="2000" dirty="0">
                <a:latin typeface="Courier New" panose="02070309020205020404" pitchFamily="49" charset="0"/>
                <a:cs typeface="Courier New" panose="02070309020205020404" pitchFamily="49" charset="0"/>
              </a:rPr>
              <a:t> of all 0.0s</a:t>
            </a:r>
          </a:p>
          <a:p>
            <a:pPr marL="0" indent="0" eaLnBrk="1" hangingPunct="1">
              <a:spcBef>
                <a:spcPts val="0"/>
              </a:spcBef>
              <a:buNone/>
            </a:pPr>
            <a:endParaRPr lang="en-US" altLang="en-US" sz="2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np.full</a:t>
            </a:r>
            <a:r>
              <a:rPr lang="en-US" altLang="en-US" sz="2000" b="1" dirty="0">
                <a:latin typeface="Courier New" panose="02070309020205020404" pitchFamily="49" charset="0"/>
                <a:cs typeface="Courier New" panose="02070309020205020404" pitchFamily="49" charset="0"/>
              </a:rPr>
              <a:t>(</a:t>
            </a:r>
            <a:r>
              <a:rPr lang="en-US" altLang="en-US" sz="2000" i="1" dirty="0">
                <a:solidFill>
                  <a:srgbClr val="0070C0"/>
                </a:solidFill>
                <a:latin typeface="Courier New" panose="02070309020205020404" pitchFamily="49" charset="0"/>
                <a:cs typeface="Courier New" panose="02070309020205020404" pitchFamily="49" charset="0"/>
              </a:rPr>
              <a:t>shape</a:t>
            </a:r>
            <a:r>
              <a:rPr lang="en-US" altLang="en-US" sz="2000" b="1" dirty="0">
                <a:latin typeface="Courier New" panose="02070309020205020404" pitchFamily="49" charset="0"/>
                <a:cs typeface="Courier New" panose="02070309020205020404" pitchFamily="49" charset="0"/>
              </a:rPr>
              <a:t>, </a:t>
            </a:r>
            <a:r>
              <a:rPr lang="en-US" altLang="en-US" sz="2000" i="1" dirty="0" err="1">
                <a:solidFill>
                  <a:srgbClr val="0070C0"/>
                </a:solidFill>
                <a:latin typeface="Courier New" panose="02070309020205020404" pitchFamily="49" charset="0"/>
                <a:cs typeface="Courier New" panose="02070309020205020404" pitchFamily="49" charset="0"/>
              </a:rPr>
              <a:t>val</a:t>
            </a:r>
            <a:r>
              <a:rPr lang="en-US" altLang="en-US" sz="2000" b="1" dirty="0">
                <a:latin typeface="Courier New" panose="02070309020205020404" pitchFamily="49" charset="0"/>
                <a:cs typeface="Courier New" panose="02070309020205020404" pitchFamily="49" charset="0"/>
              </a:rPr>
              <a:t>)  </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ndarray</a:t>
            </a:r>
            <a:r>
              <a:rPr lang="en-US" altLang="en-US" sz="2000" dirty="0">
                <a:latin typeface="Courier New" panose="02070309020205020404" pitchFamily="49" charset="0"/>
                <a:cs typeface="Courier New" panose="02070309020205020404" pitchFamily="49" charset="0"/>
              </a:rPr>
              <a:t> of all </a:t>
            </a:r>
            <a:r>
              <a:rPr lang="en-US" altLang="en-US" sz="2000" i="1" dirty="0" err="1">
                <a:solidFill>
                  <a:srgbClr val="0070C0"/>
                </a:solidFill>
                <a:latin typeface="Courier New" panose="02070309020205020404" pitchFamily="49" charset="0"/>
                <a:cs typeface="Courier New" panose="02070309020205020404" pitchFamily="49" charset="0"/>
              </a:rPr>
              <a:t>val</a:t>
            </a:r>
            <a:endParaRPr lang="en-US" altLang="en-US" sz="2000" dirty="0">
              <a:latin typeface="Courier New" panose="02070309020205020404" pitchFamily="49" charset="0"/>
              <a:cs typeface="Courier New" panose="02070309020205020404" pitchFamily="49" charset="0"/>
            </a:endParaRPr>
          </a:p>
          <a:p>
            <a:pPr marL="0" indent="0" eaLnBrk="1" hangingPunct="1">
              <a:spcBef>
                <a:spcPts val="0"/>
              </a:spcBef>
              <a:buNone/>
            </a:pPr>
            <a:endParaRPr lang="en-US" altLang="en-US" sz="2000"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np.eye</a:t>
            </a:r>
            <a:r>
              <a:rPr lang="en-US" altLang="en-US" sz="2000" b="1" dirty="0">
                <a:latin typeface="Courier New" panose="02070309020205020404" pitchFamily="49" charset="0"/>
                <a:cs typeface="Courier New" panose="02070309020205020404" pitchFamily="49" charset="0"/>
              </a:rPr>
              <a:t>(</a:t>
            </a:r>
            <a:r>
              <a:rPr lang="en-US" altLang="en-US" sz="2000" i="1" dirty="0">
                <a:solidFill>
                  <a:srgbClr val="0070C0"/>
                </a:solidFill>
                <a:latin typeface="Courier New" panose="02070309020205020404" pitchFamily="49" charset="0"/>
                <a:cs typeface="Courier New" panose="02070309020205020404" pitchFamily="49" charset="0"/>
              </a:rPr>
              <a:t>N</a:t>
            </a:r>
            <a:r>
              <a:rPr lang="en-US" altLang="en-US" sz="2000" b="1" dirty="0">
                <a:latin typeface="Courier New" panose="02070309020205020404" pitchFamily="49" charset="0"/>
                <a:cs typeface="Courier New" panose="02070309020205020404" pitchFamily="49" charset="0"/>
              </a:rPr>
              <a:t>)            </a:t>
            </a:r>
            <a:r>
              <a:rPr lang="en-US" altLang="en-US" sz="2000" dirty="0">
                <a:latin typeface="Courier New" panose="02070309020205020404" pitchFamily="49" charset="0"/>
                <a:cs typeface="Courier New" panose="02070309020205020404" pitchFamily="49" charset="0"/>
              </a:rPr>
              <a:t># </a:t>
            </a:r>
            <a:r>
              <a:rPr lang="en-US" altLang="en-US" sz="2000" i="1" dirty="0" err="1">
                <a:solidFill>
                  <a:srgbClr val="0070C0"/>
                </a:solidFill>
                <a:latin typeface="Courier New" panose="02070309020205020404" pitchFamily="49" charset="0"/>
                <a:cs typeface="Courier New" panose="02070309020205020404" pitchFamily="49" charset="0"/>
              </a:rPr>
              <a:t>N</a:t>
            </a:r>
            <a:r>
              <a:rPr lang="en-US" altLang="en-US" sz="2000" dirty="0" err="1">
                <a:latin typeface="Courier New" panose="02070309020205020404" pitchFamily="49" charset="0"/>
                <a:cs typeface="Courier New" panose="02070309020205020404" pitchFamily="49" charset="0"/>
              </a:rPr>
              <a:t>x</a:t>
            </a:r>
            <a:r>
              <a:rPr lang="en-US" altLang="en-US" sz="2000" i="1" dirty="0" err="1">
                <a:solidFill>
                  <a:srgbClr val="0070C0"/>
                </a:solidFill>
                <a:latin typeface="Courier New" panose="02070309020205020404" pitchFamily="49" charset="0"/>
                <a:cs typeface="Courier New" panose="02070309020205020404" pitchFamily="49" charset="0"/>
              </a:rPr>
              <a:t>N</a:t>
            </a:r>
            <a:r>
              <a:rPr lang="en-US" altLang="en-US" sz="2000" dirty="0">
                <a:latin typeface="Courier New" panose="02070309020205020404" pitchFamily="49" charset="0"/>
                <a:cs typeface="Courier New" panose="02070309020205020404" pitchFamily="49" charset="0"/>
              </a:rPr>
              <a:t> identity matrix</a:t>
            </a:r>
          </a:p>
          <a:p>
            <a:pPr marL="0" indent="0" eaLnBrk="1" hangingPunct="1">
              <a:spcBef>
                <a:spcPts val="0"/>
              </a:spcBef>
              <a:buNone/>
            </a:pPr>
            <a:endParaRPr lang="en-US" altLang="en-US" sz="2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np.identity</a:t>
            </a:r>
            <a:r>
              <a:rPr lang="en-US" altLang="en-US" sz="2000" b="1" dirty="0">
                <a:latin typeface="Courier New" panose="02070309020205020404" pitchFamily="49" charset="0"/>
                <a:cs typeface="Courier New" panose="02070309020205020404" pitchFamily="49" charset="0"/>
              </a:rPr>
              <a:t>(</a:t>
            </a:r>
            <a:r>
              <a:rPr lang="en-US" altLang="en-US" sz="2000" i="1" dirty="0">
                <a:solidFill>
                  <a:srgbClr val="0070C0"/>
                </a:solidFill>
                <a:latin typeface="Courier New" panose="02070309020205020404" pitchFamily="49" charset="0"/>
                <a:cs typeface="Courier New" panose="02070309020205020404" pitchFamily="49" charset="0"/>
              </a:rPr>
              <a:t>N</a:t>
            </a:r>
            <a:r>
              <a:rPr lang="en-US" altLang="en-US" sz="2000" b="1" dirty="0">
                <a:latin typeface="Courier New" panose="02070309020205020404" pitchFamily="49" charset="0"/>
                <a:cs typeface="Courier New" panose="02070309020205020404" pitchFamily="49" charset="0"/>
              </a:rPr>
              <a:t>)       </a:t>
            </a:r>
            <a:r>
              <a:rPr lang="en-US" altLang="en-US" sz="2000" dirty="0">
                <a:latin typeface="Courier New" panose="02070309020205020404" pitchFamily="49" charset="0"/>
                <a:cs typeface="Courier New" panose="02070309020205020404" pitchFamily="49" charset="0"/>
              </a:rPr>
              <a:t># </a:t>
            </a:r>
            <a:r>
              <a:rPr lang="en-US" altLang="en-US" sz="2000" i="1" dirty="0" err="1">
                <a:solidFill>
                  <a:srgbClr val="0070C0"/>
                </a:solidFill>
                <a:latin typeface="Courier New" panose="02070309020205020404" pitchFamily="49" charset="0"/>
                <a:cs typeface="Courier New" panose="02070309020205020404" pitchFamily="49" charset="0"/>
              </a:rPr>
              <a:t>N</a:t>
            </a:r>
            <a:r>
              <a:rPr lang="en-US" altLang="en-US" sz="2000" dirty="0" err="1">
                <a:latin typeface="Courier New" panose="02070309020205020404" pitchFamily="49" charset="0"/>
                <a:cs typeface="Courier New" panose="02070309020205020404" pitchFamily="49" charset="0"/>
              </a:rPr>
              <a:t>x</a:t>
            </a:r>
            <a:r>
              <a:rPr lang="en-US" altLang="en-US" sz="2000" i="1" dirty="0" err="1">
                <a:solidFill>
                  <a:srgbClr val="0070C0"/>
                </a:solidFill>
                <a:latin typeface="Courier New" panose="02070309020205020404" pitchFamily="49" charset="0"/>
                <a:cs typeface="Courier New" panose="02070309020205020404" pitchFamily="49" charset="0"/>
              </a:rPr>
              <a:t>N</a:t>
            </a:r>
            <a:r>
              <a:rPr lang="en-US" altLang="en-US" sz="2000" dirty="0">
                <a:latin typeface="Courier New" panose="02070309020205020404" pitchFamily="49" charset="0"/>
                <a:cs typeface="Courier New" panose="02070309020205020404" pitchFamily="49" charset="0"/>
              </a:rPr>
              <a:t> identity matrix</a:t>
            </a:r>
          </a:p>
        </p:txBody>
      </p:sp>
      <p:sp>
        <p:nvSpPr>
          <p:cNvPr id="2" name="Date Placeholder 1"/>
          <p:cNvSpPr>
            <a:spLocks noGrp="1"/>
          </p:cNvSpPr>
          <p:nvPr>
            <p:ph type="dt" sz="half" idx="10"/>
          </p:nvPr>
        </p:nvSpPr>
        <p:spPr/>
        <p:txBody>
          <a:bodyPr/>
          <a:lstStyle/>
          <a:p>
            <a:pPr>
              <a:defRPr/>
            </a:pPr>
            <a:fld id="{56C26B4F-BBA9-4638-8A38-56C4B6AA55E4}"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57</a:t>
            </a:fld>
            <a:endParaRPr lang="en-US"/>
          </a:p>
        </p:txBody>
      </p:sp>
    </p:spTree>
    <p:extLst>
      <p:ext uri="{BB962C8B-B14F-4D97-AF65-F5344CB8AC3E}">
        <p14:creationId xmlns:p14="http://schemas.microsoft.com/office/powerpoint/2010/main" val="31484319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2-Dimensional </a:t>
            </a:r>
            <a:r>
              <a:rPr lang="en-US" altLang="en-US" b="1" dirty="0" err="1"/>
              <a:t>ndarray</a:t>
            </a:r>
            <a:r>
              <a:rPr lang="en-US" altLang="en-US" dirty="0"/>
              <a:t> Slices</a:t>
            </a:r>
          </a:p>
        </p:txBody>
      </p:sp>
      <p:sp>
        <p:nvSpPr>
          <p:cNvPr id="24579" name="Rectangle 3"/>
          <p:cNvSpPr>
            <a:spLocks noGrp="1" noChangeArrowheads="1"/>
          </p:cNvSpPr>
          <p:nvPr>
            <p:ph type="body" idx="1"/>
          </p:nvPr>
        </p:nvSpPr>
        <p:spPr/>
        <p:txBody>
          <a:bodyPr/>
          <a:lstStyle/>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 a1 = </a:t>
            </a:r>
            <a:r>
              <a:rPr lang="en-US" altLang="en-US" sz="2000" b="1" dirty="0" err="1">
                <a:latin typeface="Courier New" panose="02070309020205020404" pitchFamily="49" charset="0"/>
                <a:cs typeface="Courier New" panose="02070309020205020404" pitchFamily="49" charset="0"/>
              </a:rPr>
              <a:t>np.array</a:t>
            </a:r>
            <a:r>
              <a:rPr lang="en-US" altLang="en-US" sz="2000" b="1" dirty="0">
                <a:latin typeface="Courier New" panose="02070309020205020404" pitchFamily="49" charset="0"/>
                <a:cs typeface="Courier New" panose="02070309020205020404" pitchFamily="49" charset="0"/>
              </a:rPr>
              <a:t>([[0,2,4,6,8],[1,3,5,7,9],</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                   [-5,-4,-3,-2,-1]])</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array([[ 0,  2,  4,  6,  8],</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       [ 1,  3,  5,  7,  9],</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       [-5, -4, -3, -2, -1]])</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a1[1:, :3]</a:t>
            </a:r>
          </a:p>
          <a:p>
            <a:pPr marL="0" indent="0" eaLnBrk="1" hangingPunct="1">
              <a:lnSpc>
                <a:spcPts val="2200"/>
              </a:lnSpc>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array([[ 1,  3,  5],</a:t>
            </a:r>
          </a:p>
          <a:p>
            <a:pPr marL="0" indent="0" eaLnBrk="1" hangingPunct="1">
              <a:lnSpc>
                <a:spcPts val="2200"/>
              </a:lnSpc>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       [-5, -4, -3]])</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a1[1:, :3] *= -3</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array([[  0,   2,   4,   6,   8],</a:t>
            </a:r>
          </a:p>
          <a:p>
            <a:pPr marL="0" indent="0" eaLnBrk="1" hangingPunct="1">
              <a:lnSpc>
                <a:spcPts val="2200"/>
              </a:lnSpc>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       [ -3,  -9, -15,   7,   9],</a:t>
            </a:r>
          </a:p>
          <a:p>
            <a:pPr marL="0" indent="0" eaLnBrk="1" hangingPunct="1">
              <a:lnSpc>
                <a:spcPts val="2200"/>
              </a:lnSpc>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       [ 15,  12,   9,  -2,  -1]])</a:t>
            </a:r>
          </a:p>
        </p:txBody>
      </p:sp>
      <p:sp>
        <p:nvSpPr>
          <p:cNvPr id="2" name="Date Placeholder 1"/>
          <p:cNvSpPr>
            <a:spLocks noGrp="1"/>
          </p:cNvSpPr>
          <p:nvPr>
            <p:ph type="dt" sz="half" idx="10"/>
          </p:nvPr>
        </p:nvSpPr>
        <p:spPr/>
        <p:txBody>
          <a:bodyPr/>
          <a:lstStyle/>
          <a:p>
            <a:pPr>
              <a:defRPr/>
            </a:pPr>
            <a:fld id="{6FDE432B-DE7D-4E6C-969C-9140ADDAE2F6}"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58</a:t>
            </a:fld>
            <a:endParaRPr lang="en-US"/>
          </a:p>
        </p:txBody>
      </p:sp>
    </p:spTree>
    <p:extLst>
      <p:ext uri="{BB962C8B-B14F-4D97-AF65-F5344CB8AC3E}">
        <p14:creationId xmlns:p14="http://schemas.microsoft.com/office/powerpoint/2010/main" val="34282174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2-Dimensional </a:t>
            </a:r>
            <a:r>
              <a:rPr lang="en-US" altLang="en-US" b="1" dirty="0" err="1"/>
              <a:t>ndarray</a:t>
            </a:r>
            <a:r>
              <a:rPr lang="en-US" altLang="en-US" dirty="0"/>
              <a:t> Slices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array([[  0,   2,   4,   6,   8],</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       [ -3,  -9, -15,   7,   9],</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       [ 15,  12,   9,  -2,  -1]])</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a1[2]</a:t>
            </a:r>
          </a:p>
          <a:p>
            <a:pPr marL="0" indent="0" eaLnBrk="1" hangingPunct="1">
              <a:lnSpc>
                <a:spcPts val="2200"/>
              </a:lnSpc>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array([15, 12,  9, -2, -1])</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a:t>
            </a:r>
            <a:r>
              <a:rPr lang="en-US" altLang="en-US" sz="2000" dirty="0">
                <a:solidFill>
                  <a:srgbClr val="FF0000"/>
                </a:solidFill>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a1[2].shape</a:t>
            </a:r>
          </a:p>
          <a:p>
            <a:pPr marL="0" indent="0" eaLnBrk="1" hangingPunct="1">
              <a:lnSpc>
                <a:spcPts val="2200"/>
              </a:lnSpc>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(5,)                  # a 1-D array</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a:t>
            </a:r>
            <a:r>
              <a:rPr lang="en-US" altLang="en-US" sz="2000" dirty="0">
                <a:solidFill>
                  <a:srgbClr val="FF0000"/>
                </a:solidFill>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a1[2].</a:t>
            </a:r>
            <a:r>
              <a:rPr lang="en-US" altLang="en-US" sz="2000" b="1" dirty="0" err="1">
                <a:solidFill>
                  <a:srgbClr val="FF0000"/>
                </a:solidFill>
                <a:latin typeface="Courier New" panose="02070309020205020404" pitchFamily="49" charset="0"/>
                <a:cs typeface="Courier New" panose="02070309020205020404" pitchFamily="49" charset="0"/>
              </a:rPr>
              <a:t>ndim</a:t>
            </a:r>
            <a:endParaRPr lang="en-US" altLang="en-US" sz="2000" b="1" dirty="0">
              <a:solidFill>
                <a:srgbClr val="FF0000"/>
              </a:solidFill>
              <a:latin typeface="Courier New" panose="02070309020205020404" pitchFamily="49" charset="0"/>
              <a:cs typeface="Courier New" panose="02070309020205020404" pitchFamily="49" charset="0"/>
            </a:endParaRPr>
          </a:p>
          <a:p>
            <a:pPr marL="0" indent="0" eaLnBrk="1" hangingPunct="1">
              <a:lnSpc>
                <a:spcPts val="2200"/>
              </a:lnSpc>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1</a:t>
            </a:r>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a:t>
            </a:r>
            <a:r>
              <a:rPr lang="en-US" altLang="en-US" sz="2000" dirty="0">
                <a:solidFill>
                  <a:srgbClr val="00B050"/>
                </a:solidFill>
                <a:latin typeface="Courier New" panose="02070309020205020404" pitchFamily="49" charset="0"/>
                <a:cs typeface="Courier New" panose="02070309020205020404" pitchFamily="49" charset="0"/>
              </a:rPr>
              <a:t> </a:t>
            </a:r>
            <a:r>
              <a:rPr lang="en-US" altLang="en-US" sz="2000" b="1" dirty="0">
                <a:solidFill>
                  <a:srgbClr val="00B050"/>
                </a:solidFill>
                <a:latin typeface="Courier New" panose="02070309020205020404" pitchFamily="49" charset="0"/>
                <a:cs typeface="Courier New" panose="02070309020205020404" pitchFamily="49" charset="0"/>
              </a:rPr>
              <a:t>a1[2][1] = 5</a:t>
            </a:r>
            <a:r>
              <a:rPr lang="en-US" altLang="en-US" sz="2000" dirty="0">
                <a:solidFill>
                  <a:srgbClr val="00B050"/>
                </a:solidFill>
                <a:latin typeface="Courier New" panose="02070309020205020404" pitchFamily="49" charset="0"/>
                <a:cs typeface="Courier New" panose="02070309020205020404" pitchFamily="49" charset="0"/>
              </a:rPr>
              <a:t>      # same as a1[2,1] = 5</a:t>
            </a:r>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a:t>
            </a:r>
            <a:r>
              <a:rPr lang="en-US" altLang="en-US" sz="2000" dirty="0">
                <a:solidFill>
                  <a:srgbClr val="00B050"/>
                </a:solidFill>
                <a:latin typeface="Courier New" panose="02070309020205020404" pitchFamily="49" charset="0"/>
                <a:cs typeface="Courier New" panose="02070309020205020404" pitchFamily="49" charset="0"/>
              </a:rPr>
              <a:t> </a:t>
            </a:r>
            <a:r>
              <a:rPr lang="en-US" altLang="en-US" sz="2000" b="1" dirty="0">
                <a:solidFill>
                  <a:srgbClr val="00B050"/>
                </a:solidFill>
                <a:latin typeface="Courier New" panose="02070309020205020404" pitchFamily="49" charset="0"/>
                <a:cs typeface="Courier New" panose="02070309020205020404" pitchFamily="49" charset="0"/>
              </a:rPr>
              <a:t>a1[2]</a:t>
            </a:r>
          </a:p>
          <a:p>
            <a:pPr marL="0" indent="0" eaLnBrk="1" hangingPunct="1">
              <a:lnSpc>
                <a:spcPts val="2200"/>
              </a:lnSpc>
              <a:spcBef>
                <a:spcPts val="0"/>
              </a:spcBef>
              <a:buNone/>
            </a:pPr>
            <a:r>
              <a:rPr lang="en-US" altLang="en-US" sz="2000" dirty="0">
                <a:solidFill>
                  <a:srgbClr val="00B050"/>
                </a:solidFill>
                <a:latin typeface="Courier New" panose="02070309020205020404" pitchFamily="49" charset="0"/>
                <a:cs typeface="Courier New" panose="02070309020205020404" pitchFamily="49" charset="0"/>
              </a:rPr>
              <a:t>array([15,  5,  9, -2, -1])</a:t>
            </a:r>
          </a:p>
          <a:p>
            <a:pPr marL="0" indent="0" eaLnBrk="1" hangingPunct="1">
              <a:lnSpc>
                <a:spcPts val="2200"/>
              </a:lnSpc>
              <a:spcBef>
                <a:spcPts val="0"/>
              </a:spcBef>
              <a:buNone/>
            </a:pPr>
            <a:endParaRPr lang="en-US" altLang="en-US" sz="2000" dirty="0">
              <a:solidFill>
                <a:srgbClr val="0070C0"/>
              </a:solidFill>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6FDE432B-DE7D-4E6C-969C-9140ADDAE2F6}"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59</a:t>
            </a:fld>
            <a:endParaRPr lang="en-US"/>
          </a:p>
        </p:txBody>
      </p:sp>
    </p:spTree>
    <p:extLst>
      <p:ext uri="{BB962C8B-B14F-4D97-AF65-F5344CB8AC3E}">
        <p14:creationId xmlns:p14="http://schemas.microsoft.com/office/powerpoint/2010/main" val="2660054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The </a:t>
            </a:r>
            <a:r>
              <a:rPr lang="en-US" altLang="en-US" b="1" dirty="0"/>
              <a:t>zip() </a:t>
            </a:r>
            <a:r>
              <a:rPr lang="en-US" altLang="en-US" dirty="0"/>
              <a:t>Function</a:t>
            </a:r>
          </a:p>
        </p:txBody>
      </p:sp>
      <p:sp>
        <p:nvSpPr>
          <p:cNvPr id="24579" name="Rectangle 3"/>
          <p:cNvSpPr>
            <a:spLocks noGrp="1" noChangeArrowheads="1"/>
          </p:cNvSpPr>
          <p:nvPr>
            <p:ph type="body" idx="1"/>
          </p:nvPr>
        </p:nvSpPr>
        <p:spPr/>
        <p:txBody>
          <a:bodyPr/>
          <a:lstStyle/>
          <a:p>
            <a:pPr eaLnBrk="1" hangingPunct="1"/>
            <a:r>
              <a:rPr lang="en-US" altLang="en-US" sz="2800" dirty="0"/>
              <a:t>The </a:t>
            </a:r>
            <a:r>
              <a:rPr lang="en-US" altLang="en-US" sz="2800" b="1" dirty="0"/>
              <a:t>zip() </a:t>
            </a:r>
            <a:r>
              <a:rPr lang="en-US" altLang="en-US" sz="2800" dirty="0"/>
              <a:t>function zips two (or more) </a:t>
            </a:r>
            <a:r>
              <a:rPr lang="en-US" altLang="en-US" sz="2800" dirty="0" err="1"/>
              <a:t>iterables</a:t>
            </a:r>
            <a:r>
              <a:rPr lang="en-US" altLang="en-US" sz="2800" dirty="0"/>
              <a:t> together into an </a:t>
            </a:r>
            <a:r>
              <a:rPr lang="en-US" altLang="en-US" sz="2800" dirty="0" err="1"/>
              <a:t>iterable</a:t>
            </a:r>
            <a:r>
              <a:rPr lang="en-US" altLang="en-US" sz="2800" dirty="0"/>
              <a:t> on tuples</a:t>
            </a:r>
          </a:p>
          <a:p>
            <a:pPr lvl="1" eaLnBrk="1" hangingPunct="1"/>
            <a:r>
              <a:rPr lang="en-US" altLang="en-US" sz="2400" dirty="0"/>
              <a:t>Shortest </a:t>
            </a:r>
            <a:r>
              <a:rPr lang="en-US" altLang="en-US" sz="2400" dirty="0" err="1"/>
              <a:t>iterable</a:t>
            </a:r>
            <a:r>
              <a:rPr lang="en-US" altLang="en-US" sz="2400" dirty="0"/>
              <a:t> determines zipped length</a:t>
            </a:r>
          </a:p>
          <a:p>
            <a:pPr marL="0" indent="0" eaLnBrk="1" hangingPunct="1">
              <a:spcBef>
                <a:spcPts val="0"/>
              </a:spcBef>
              <a:buNone/>
            </a:pPr>
            <a:endParaRPr lang="en-US" altLang="en-US" sz="1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v1 = [4, 12, 9, 0, 15, 6]</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s1 = 'dan'</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for t in zip(v1, s1):</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print(t)</a:t>
            </a:r>
          </a:p>
          <a:p>
            <a:pPr marL="0" indent="0" eaLnBrk="1" hangingPunct="1">
              <a:spcBef>
                <a:spcPts val="0"/>
              </a:spcBef>
              <a:buNone/>
            </a:pPr>
            <a:endParaRPr lang="en-US" altLang="en-US" sz="2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(4, 'd')</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(12, 'a')</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(9, 'n')</a:t>
            </a:r>
          </a:p>
        </p:txBody>
      </p:sp>
      <p:sp>
        <p:nvSpPr>
          <p:cNvPr id="2" name="Date Placeholder 1"/>
          <p:cNvSpPr>
            <a:spLocks noGrp="1"/>
          </p:cNvSpPr>
          <p:nvPr>
            <p:ph type="dt" sz="half" idx="10"/>
          </p:nvPr>
        </p:nvSpPr>
        <p:spPr/>
        <p:txBody>
          <a:bodyPr/>
          <a:lstStyle/>
          <a:p>
            <a:pPr>
              <a:defRPr/>
            </a:pPr>
            <a:fld id="{F5DEDA22-D554-46E8-855A-63A3E3B93ADB}"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6</a:t>
            </a:fld>
            <a:endParaRPr lang="en-US"/>
          </a:p>
        </p:txBody>
      </p:sp>
    </p:spTree>
    <p:extLst>
      <p:ext uri="{BB962C8B-B14F-4D97-AF65-F5344CB8AC3E}">
        <p14:creationId xmlns:p14="http://schemas.microsoft.com/office/powerpoint/2010/main" val="38453070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2-Dimensional </a:t>
            </a:r>
            <a:r>
              <a:rPr lang="en-US" altLang="en-US" b="1" dirty="0" err="1"/>
              <a:t>ndarray</a:t>
            </a:r>
            <a:r>
              <a:rPr lang="en-US" altLang="en-US" dirty="0"/>
              <a:t> Slices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array([[  0,   2,   4,   6,   8],</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       [ -3,  -9, -15,   7,   9],</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       [ 15,   5,   9,  -2,  -1]])</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a1[2, :]          </a:t>
            </a:r>
            <a:r>
              <a:rPr lang="en-US" altLang="en-US" sz="2000" dirty="0">
                <a:solidFill>
                  <a:srgbClr val="0070C0"/>
                </a:solidFill>
                <a:latin typeface="Courier New" panose="02070309020205020404" pitchFamily="49" charset="0"/>
                <a:cs typeface="Courier New" panose="02070309020205020404" pitchFamily="49" charset="0"/>
              </a:rPr>
              <a:t># all columns</a:t>
            </a:r>
          </a:p>
          <a:p>
            <a:pPr marL="0" indent="0" eaLnBrk="1" hangingPunct="1">
              <a:lnSpc>
                <a:spcPts val="2200"/>
              </a:lnSpc>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array([15,  5,  9, -2, -1])</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a:t>
            </a:r>
            <a:r>
              <a:rPr lang="en-US" altLang="en-US" sz="2000" dirty="0">
                <a:solidFill>
                  <a:srgbClr val="FF0000"/>
                </a:solidFill>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a1[2, :].shape</a:t>
            </a:r>
          </a:p>
          <a:p>
            <a:pPr marL="0" indent="0" eaLnBrk="1" hangingPunct="1">
              <a:lnSpc>
                <a:spcPts val="2200"/>
              </a:lnSpc>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(5,)                  # still a 1-D array</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a:t>
            </a:r>
            <a:r>
              <a:rPr lang="en-US" altLang="en-US" sz="2000" dirty="0">
                <a:solidFill>
                  <a:srgbClr val="FF0000"/>
                </a:solidFill>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a1[2, :].</a:t>
            </a:r>
            <a:r>
              <a:rPr lang="en-US" altLang="en-US" sz="2000" b="1" dirty="0" err="1">
                <a:solidFill>
                  <a:srgbClr val="FF0000"/>
                </a:solidFill>
                <a:latin typeface="Courier New" panose="02070309020205020404" pitchFamily="49" charset="0"/>
                <a:cs typeface="Courier New" panose="02070309020205020404" pitchFamily="49" charset="0"/>
              </a:rPr>
              <a:t>ndim</a:t>
            </a:r>
            <a:endParaRPr lang="en-US" altLang="en-US" sz="2000" b="1" dirty="0">
              <a:solidFill>
                <a:srgbClr val="FF0000"/>
              </a:solidFill>
              <a:latin typeface="Courier New" panose="02070309020205020404" pitchFamily="49" charset="0"/>
              <a:cs typeface="Courier New" panose="02070309020205020404" pitchFamily="49" charset="0"/>
            </a:endParaRPr>
          </a:p>
          <a:p>
            <a:pPr marL="0" indent="0" eaLnBrk="1" hangingPunct="1">
              <a:lnSpc>
                <a:spcPts val="2200"/>
              </a:lnSpc>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1</a:t>
            </a:r>
          </a:p>
          <a:p>
            <a:pPr marL="0" indent="0" eaLnBrk="1" hangingPunct="1">
              <a:lnSpc>
                <a:spcPts val="2200"/>
              </a:lnSpc>
              <a:spcBef>
                <a:spcPts val="0"/>
              </a:spcBef>
              <a:buNone/>
            </a:pPr>
            <a:endParaRPr lang="en-US" altLang="en-US" sz="2000" dirty="0">
              <a:solidFill>
                <a:srgbClr val="0070C0"/>
              </a:solidFill>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6FDE432B-DE7D-4E6C-969C-9140ADDAE2F6}"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60</a:t>
            </a:fld>
            <a:endParaRPr lang="en-US"/>
          </a:p>
        </p:txBody>
      </p:sp>
    </p:spTree>
    <p:extLst>
      <p:ext uri="{BB962C8B-B14F-4D97-AF65-F5344CB8AC3E}">
        <p14:creationId xmlns:p14="http://schemas.microsoft.com/office/powerpoint/2010/main" val="33754581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2-Dimensional </a:t>
            </a:r>
            <a:r>
              <a:rPr lang="en-US" altLang="en-US" b="1" dirty="0" err="1"/>
              <a:t>ndarray</a:t>
            </a:r>
            <a:r>
              <a:rPr lang="en-US" altLang="en-US" dirty="0"/>
              <a:t> Slices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array([[  0,   2,   4,   6,   8],</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       [ -3,  -9, -15,   7,   9],</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       [ 15,   5,   9,  -2,  -1]])</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a1[2:]            </a:t>
            </a:r>
            <a:r>
              <a:rPr lang="en-US" altLang="en-US" sz="2000" dirty="0">
                <a:solidFill>
                  <a:srgbClr val="0070C0"/>
                </a:solidFill>
                <a:latin typeface="Courier New" panose="02070309020205020404" pitchFamily="49" charset="0"/>
                <a:cs typeface="Courier New" panose="02070309020205020404" pitchFamily="49" charset="0"/>
              </a:rPr>
              <a:t># rows from 2 through end</a:t>
            </a:r>
          </a:p>
          <a:p>
            <a:pPr marL="0" indent="0" eaLnBrk="1" hangingPunct="1">
              <a:lnSpc>
                <a:spcPts val="2200"/>
              </a:lnSpc>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array(</a:t>
            </a:r>
            <a:r>
              <a:rPr lang="en-US" altLang="en-US" sz="2000" dirty="0">
                <a:solidFill>
                  <a:srgbClr val="FF0000"/>
                </a:solidFill>
                <a:latin typeface="Courier New" panose="02070309020205020404" pitchFamily="49" charset="0"/>
                <a:cs typeface="Courier New" panose="02070309020205020404" pitchFamily="49" charset="0"/>
              </a:rPr>
              <a:t>[</a:t>
            </a:r>
            <a:r>
              <a:rPr lang="en-US" altLang="en-US" sz="2000" dirty="0">
                <a:solidFill>
                  <a:srgbClr val="0070C0"/>
                </a:solidFill>
                <a:latin typeface="Courier New" panose="02070309020205020404" pitchFamily="49" charset="0"/>
                <a:cs typeface="Courier New" panose="02070309020205020404" pitchFamily="49" charset="0"/>
              </a:rPr>
              <a:t>[15,  5,  9, -2, -1]</a:t>
            </a:r>
            <a:r>
              <a:rPr lang="en-US" altLang="en-US" sz="2000" dirty="0">
                <a:solidFill>
                  <a:srgbClr val="FF0000"/>
                </a:solidFill>
                <a:latin typeface="Courier New" panose="02070309020205020404" pitchFamily="49" charset="0"/>
                <a:cs typeface="Courier New" panose="02070309020205020404" pitchFamily="49" charset="0"/>
              </a:rPr>
              <a:t>]</a:t>
            </a:r>
            <a:r>
              <a:rPr lang="en-US" altLang="en-US" sz="2000" dirty="0">
                <a:solidFill>
                  <a:srgbClr val="0070C0"/>
                </a:solidFill>
                <a:latin typeface="Courier New" panose="02070309020205020404" pitchFamily="49" charset="0"/>
                <a:cs typeface="Courier New" panose="02070309020205020404" pitchFamily="49" charset="0"/>
              </a:rPr>
              <a:t>)</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a:t>
            </a:r>
            <a:r>
              <a:rPr lang="en-US" altLang="en-US" sz="2000" dirty="0">
                <a:solidFill>
                  <a:srgbClr val="FF0000"/>
                </a:solidFill>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a1[2:].shape</a:t>
            </a:r>
          </a:p>
          <a:p>
            <a:pPr marL="0" indent="0" eaLnBrk="1" hangingPunct="1">
              <a:lnSpc>
                <a:spcPts val="2200"/>
              </a:lnSpc>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(1, 5)                # a 2-D array</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a:t>
            </a:r>
            <a:r>
              <a:rPr lang="en-US" altLang="en-US" sz="2000" dirty="0">
                <a:solidFill>
                  <a:srgbClr val="FF0000"/>
                </a:solidFill>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a1[2:].</a:t>
            </a:r>
            <a:r>
              <a:rPr lang="en-US" altLang="en-US" sz="2000" b="1" dirty="0" err="1">
                <a:solidFill>
                  <a:srgbClr val="FF0000"/>
                </a:solidFill>
                <a:latin typeface="Courier New" panose="02070309020205020404" pitchFamily="49" charset="0"/>
                <a:cs typeface="Courier New" panose="02070309020205020404" pitchFamily="49" charset="0"/>
              </a:rPr>
              <a:t>ndim</a:t>
            </a:r>
            <a:endParaRPr lang="en-US" altLang="en-US" sz="2000" b="1" dirty="0">
              <a:solidFill>
                <a:srgbClr val="FF0000"/>
              </a:solidFill>
              <a:latin typeface="Courier New" panose="02070309020205020404" pitchFamily="49" charset="0"/>
              <a:cs typeface="Courier New" panose="02070309020205020404" pitchFamily="49" charset="0"/>
            </a:endParaRPr>
          </a:p>
          <a:p>
            <a:pPr marL="0" indent="0" eaLnBrk="1" hangingPunct="1">
              <a:lnSpc>
                <a:spcPts val="2200"/>
              </a:lnSpc>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2</a:t>
            </a:r>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a:t>
            </a:r>
            <a:r>
              <a:rPr lang="en-US" altLang="en-US" sz="2000" dirty="0">
                <a:solidFill>
                  <a:srgbClr val="00B050"/>
                </a:solidFill>
                <a:latin typeface="Courier New" panose="02070309020205020404" pitchFamily="49" charset="0"/>
                <a:cs typeface="Courier New" panose="02070309020205020404" pitchFamily="49" charset="0"/>
              </a:rPr>
              <a:t> </a:t>
            </a:r>
            <a:r>
              <a:rPr lang="en-US" altLang="en-US" sz="2000" b="1" dirty="0">
                <a:solidFill>
                  <a:srgbClr val="00B050"/>
                </a:solidFill>
                <a:latin typeface="Courier New" panose="02070309020205020404" pitchFamily="49" charset="0"/>
                <a:cs typeface="Courier New" panose="02070309020205020404" pitchFamily="49" charset="0"/>
              </a:rPr>
              <a:t>a1[2:, :]</a:t>
            </a:r>
            <a:r>
              <a:rPr lang="en-US" altLang="en-US" sz="2000" dirty="0">
                <a:solidFill>
                  <a:srgbClr val="00B050"/>
                </a:solidFill>
                <a:latin typeface="Courier New" panose="02070309020205020404" pitchFamily="49" charset="0"/>
                <a:cs typeface="Courier New" panose="02070309020205020404" pitchFamily="49" charset="0"/>
              </a:rPr>
              <a:t>         # same as a1[2:]</a:t>
            </a:r>
          </a:p>
          <a:p>
            <a:pPr marL="0" indent="0" eaLnBrk="1" hangingPunct="1">
              <a:lnSpc>
                <a:spcPts val="2200"/>
              </a:lnSpc>
              <a:spcBef>
                <a:spcPts val="0"/>
              </a:spcBef>
              <a:buNone/>
            </a:pPr>
            <a:r>
              <a:rPr lang="en-US" altLang="en-US" sz="2000" dirty="0">
                <a:solidFill>
                  <a:srgbClr val="00B050"/>
                </a:solidFill>
                <a:latin typeface="Courier New" panose="02070309020205020404" pitchFamily="49" charset="0"/>
                <a:cs typeface="Courier New" panose="02070309020205020404" pitchFamily="49" charset="0"/>
              </a:rPr>
              <a:t>array(</a:t>
            </a:r>
            <a:r>
              <a:rPr lang="en-US" altLang="en-US" sz="2000" dirty="0">
                <a:solidFill>
                  <a:srgbClr val="FF0000"/>
                </a:solidFill>
                <a:latin typeface="Courier New" panose="02070309020205020404" pitchFamily="49" charset="0"/>
                <a:cs typeface="Courier New" panose="02070309020205020404" pitchFamily="49" charset="0"/>
              </a:rPr>
              <a:t>[</a:t>
            </a:r>
            <a:r>
              <a:rPr lang="en-US" altLang="en-US" sz="2000" dirty="0">
                <a:solidFill>
                  <a:srgbClr val="00B050"/>
                </a:solidFill>
                <a:latin typeface="Courier New" panose="02070309020205020404" pitchFamily="49" charset="0"/>
                <a:cs typeface="Courier New" panose="02070309020205020404" pitchFamily="49" charset="0"/>
              </a:rPr>
              <a:t>[15,  5,  9, -2, -1]</a:t>
            </a:r>
            <a:r>
              <a:rPr lang="en-US" altLang="en-US" sz="2000" dirty="0">
                <a:solidFill>
                  <a:srgbClr val="FF0000"/>
                </a:solidFill>
                <a:latin typeface="Courier New" panose="02070309020205020404" pitchFamily="49" charset="0"/>
                <a:cs typeface="Courier New" panose="02070309020205020404" pitchFamily="49" charset="0"/>
              </a:rPr>
              <a:t>]</a:t>
            </a:r>
            <a:r>
              <a:rPr lang="en-US" altLang="en-US" sz="2000" dirty="0">
                <a:solidFill>
                  <a:srgbClr val="00B050"/>
                </a:solidFill>
                <a:latin typeface="Courier New" panose="02070309020205020404" pitchFamily="49" charset="0"/>
                <a:cs typeface="Courier New" panose="02070309020205020404" pitchFamily="49" charset="0"/>
              </a:rPr>
              <a:t>)</a:t>
            </a:r>
          </a:p>
        </p:txBody>
      </p:sp>
      <p:sp>
        <p:nvSpPr>
          <p:cNvPr id="2" name="Date Placeholder 1"/>
          <p:cNvSpPr>
            <a:spLocks noGrp="1"/>
          </p:cNvSpPr>
          <p:nvPr>
            <p:ph type="dt" sz="half" idx="10"/>
          </p:nvPr>
        </p:nvSpPr>
        <p:spPr/>
        <p:txBody>
          <a:bodyPr/>
          <a:lstStyle/>
          <a:p>
            <a:pPr>
              <a:defRPr/>
            </a:pPr>
            <a:fld id="{6FDE432B-DE7D-4E6C-969C-9140ADDAE2F6}"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61</a:t>
            </a:fld>
            <a:endParaRPr lang="en-US"/>
          </a:p>
        </p:txBody>
      </p:sp>
    </p:spTree>
    <p:extLst>
      <p:ext uri="{BB962C8B-B14F-4D97-AF65-F5344CB8AC3E}">
        <p14:creationId xmlns:p14="http://schemas.microsoft.com/office/powerpoint/2010/main" val="782611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2-Dimensional </a:t>
            </a:r>
            <a:r>
              <a:rPr lang="en-US" altLang="en-US" b="1" dirty="0" err="1"/>
              <a:t>ndarray</a:t>
            </a:r>
            <a:r>
              <a:rPr lang="en-US" altLang="en-US" dirty="0"/>
              <a:t> Slices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array([[  0,   2,   4,   6,   8],</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       [ -3,  -9, -15,   7,   9],</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       [ 15,   5,   9,  -2,  -1]])</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 :2]         </a:t>
            </a:r>
            <a:r>
              <a:rPr lang="en-US" altLang="en-US" sz="2000" dirty="0">
                <a:solidFill>
                  <a:srgbClr val="0070C0"/>
                </a:solidFill>
                <a:latin typeface="Courier New" panose="02070309020205020404" pitchFamily="49" charset="0"/>
                <a:cs typeface="Courier New" panose="02070309020205020404" pitchFamily="49" charset="0"/>
              </a:rPr>
              <a:t># all rows, cols &lt; 2</a:t>
            </a:r>
          </a:p>
          <a:p>
            <a:pPr marL="0" indent="0" eaLnBrk="1" hangingPunct="1">
              <a:lnSpc>
                <a:spcPts val="2200"/>
              </a:lnSpc>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array([[ 0,  2],</a:t>
            </a:r>
          </a:p>
          <a:p>
            <a:pPr marL="0" indent="0" eaLnBrk="1" hangingPunct="1">
              <a:lnSpc>
                <a:spcPts val="2200"/>
              </a:lnSpc>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       [-3, -9],</a:t>
            </a:r>
          </a:p>
          <a:p>
            <a:pPr marL="0" indent="0" eaLnBrk="1" hangingPunct="1">
              <a:lnSpc>
                <a:spcPts val="2200"/>
              </a:lnSpc>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       [15,  5]])</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a:t>
            </a:r>
            <a:r>
              <a:rPr lang="en-US" altLang="en-US" sz="2000" dirty="0">
                <a:solidFill>
                  <a:srgbClr val="FF0000"/>
                </a:solidFill>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a1[:, :2].shape</a:t>
            </a:r>
          </a:p>
          <a:p>
            <a:pPr marL="0" indent="0" eaLnBrk="1" hangingPunct="1">
              <a:lnSpc>
                <a:spcPts val="2200"/>
              </a:lnSpc>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(3, 2)                # a 2-D array</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a:t>
            </a:r>
            <a:r>
              <a:rPr lang="en-US" altLang="en-US" sz="2000" dirty="0">
                <a:solidFill>
                  <a:srgbClr val="FF0000"/>
                </a:solidFill>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a1[:, :2].</a:t>
            </a:r>
            <a:r>
              <a:rPr lang="en-US" altLang="en-US" sz="2000" b="1" dirty="0" err="1">
                <a:solidFill>
                  <a:srgbClr val="FF0000"/>
                </a:solidFill>
                <a:latin typeface="Courier New" panose="02070309020205020404" pitchFamily="49" charset="0"/>
                <a:cs typeface="Courier New" panose="02070309020205020404" pitchFamily="49" charset="0"/>
              </a:rPr>
              <a:t>ndim</a:t>
            </a:r>
            <a:endParaRPr lang="en-US" altLang="en-US" sz="2000" b="1" dirty="0">
              <a:solidFill>
                <a:srgbClr val="FF0000"/>
              </a:solidFill>
              <a:latin typeface="Courier New" panose="02070309020205020404" pitchFamily="49" charset="0"/>
              <a:cs typeface="Courier New" panose="02070309020205020404" pitchFamily="49" charset="0"/>
            </a:endParaRPr>
          </a:p>
          <a:p>
            <a:pPr marL="0" indent="0" eaLnBrk="1" hangingPunct="1">
              <a:lnSpc>
                <a:spcPts val="2200"/>
              </a:lnSpc>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2</a:t>
            </a:r>
          </a:p>
        </p:txBody>
      </p:sp>
      <p:sp>
        <p:nvSpPr>
          <p:cNvPr id="2" name="Date Placeholder 1"/>
          <p:cNvSpPr>
            <a:spLocks noGrp="1"/>
          </p:cNvSpPr>
          <p:nvPr>
            <p:ph type="dt" sz="half" idx="10"/>
          </p:nvPr>
        </p:nvSpPr>
        <p:spPr/>
        <p:txBody>
          <a:bodyPr/>
          <a:lstStyle/>
          <a:p>
            <a:pPr>
              <a:defRPr/>
            </a:pPr>
            <a:fld id="{6FDE432B-DE7D-4E6C-969C-9140ADDAE2F6}"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62</a:t>
            </a:fld>
            <a:endParaRPr lang="en-US"/>
          </a:p>
        </p:txBody>
      </p:sp>
    </p:spTree>
    <p:extLst>
      <p:ext uri="{BB962C8B-B14F-4D97-AF65-F5344CB8AC3E}">
        <p14:creationId xmlns:p14="http://schemas.microsoft.com/office/powerpoint/2010/main" val="22587040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2-Dimensional </a:t>
            </a:r>
            <a:r>
              <a:rPr lang="en-US" altLang="en-US" b="1" dirty="0" err="1"/>
              <a:t>ndarray</a:t>
            </a:r>
            <a:r>
              <a:rPr lang="en-US" altLang="en-US" dirty="0"/>
              <a:t> Slices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array([[  0,   2,   4,   6,   8],</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       [ -3,  -9, -15,   7,   9],</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       [ 15,   5,   9,  -2,  -1]])</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a1[1, 2]          </a:t>
            </a:r>
            <a:r>
              <a:rPr lang="en-US" altLang="en-US" sz="2000" dirty="0">
                <a:solidFill>
                  <a:srgbClr val="0070C0"/>
                </a:solidFill>
                <a:latin typeface="Courier New" panose="02070309020205020404" pitchFamily="49" charset="0"/>
                <a:cs typeface="Courier New" panose="02070309020205020404" pitchFamily="49" charset="0"/>
              </a:rPr>
              <a:t># item in row 1, col 2</a:t>
            </a:r>
          </a:p>
          <a:p>
            <a:pPr marL="0" indent="0" eaLnBrk="1" hangingPunct="1">
              <a:lnSpc>
                <a:spcPts val="2200"/>
              </a:lnSpc>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-15</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a:t>
            </a:r>
            <a:r>
              <a:rPr lang="en-US" altLang="en-US" sz="2000" dirty="0">
                <a:solidFill>
                  <a:srgbClr val="FF0000"/>
                </a:solidFill>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a1[1:2, 2]</a:t>
            </a:r>
            <a:r>
              <a:rPr lang="en-US" altLang="en-US" sz="2000" dirty="0">
                <a:solidFill>
                  <a:srgbClr val="FF0000"/>
                </a:solidFill>
                <a:latin typeface="Courier New" panose="02070309020205020404" pitchFamily="49" charset="0"/>
                <a:cs typeface="Courier New" panose="02070309020205020404" pitchFamily="49" charset="0"/>
              </a:rPr>
              <a:t>        # row 1 </a:t>
            </a:r>
            <a:r>
              <a:rPr lang="en-US" altLang="en-US" sz="2000" dirty="0" err="1">
                <a:solidFill>
                  <a:srgbClr val="FF0000"/>
                </a:solidFill>
                <a:latin typeface="Courier New" panose="02070309020205020404" pitchFamily="49" charset="0"/>
                <a:cs typeface="Courier New" panose="02070309020205020404" pitchFamily="49" charset="0"/>
              </a:rPr>
              <a:t>thur</a:t>
            </a:r>
            <a:r>
              <a:rPr lang="en-US" altLang="en-US" sz="2000" dirty="0">
                <a:solidFill>
                  <a:srgbClr val="FF0000"/>
                </a:solidFill>
                <a:latin typeface="Courier New" panose="02070309020205020404" pitchFamily="49" charset="0"/>
                <a:cs typeface="Courier New" panose="02070309020205020404" pitchFamily="49" charset="0"/>
              </a:rPr>
              <a:t> &lt;2, col 2</a:t>
            </a:r>
          </a:p>
          <a:p>
            <a:pPr marL="0" indent="0" eaLnBrk="1" hangingPunct="1">
              <a:lnSpc>
                <a:spcPts val="2200"/>
              </a:lnSpc>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array([-15])          # a 1-D array</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a1[1, 2:3]</a:t>
            </a:r>
            <a:r>
              <a:rPr lang="en-US" altLang="en-US" sz="2000" dirty="0">
                <a:solidFill>
                  <a:srgbClr val="FF0000"/>
                </a:solidFill>
                <a:latin typeface="Courier New" panose="02070309020205020404" pitchFamily="49" charset="0"/>
                <a:cs typeface="Courier New" panose="02070309020205020404" pitchFamily="49" charset="0"/>
              </a:rPr>
              <a:t>        # row 1, col 2 thru &lt;3</a:t>
            </a:r>
          </a:p>
          <a:p>
            <a:pPr marL="0" indent="0" eaLnBrk="1" hangingPunct="1">
              <a:lnSpc>
                <a:spcPts val="2200"/>
              </a:lnSpc>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array([-15])          # same 1-D array</a:t>
            </a:r>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 a1[1:2, 2:3]</a:t>
            </a:r>
          </a:p>
          <a:p>
            <a:pPr marL="0" indent="0" eaLnBrk="1" hangingPunct="1">
              <a:lnSpc>
                <a:spcPts val="2200"/>
              </a:lnSpc>
              <a:spcBef>
                <a:spcPts val="0"/>
              </a:spcBef>
              <a:buNone/>
            </a:pPr>
            <a:r>
              <a:rPr lang="en-US" altLang="en-US" sz="2000" dirty="0">
                <a:solidFill>
                  <a:srgbClr val="00B050"/>
                </a:solidFill>
                <a:latin typeface="Courier New" panose="02070309020205020404" pitchFamily="49" charset="0"/>
                <a:cs typeface="Courier New" panose="02070309020205020404" pitchFamily="49" charset="0"/>
              </a:rPr>
              <a:t>array([[-15]])        # 2-D array, 1x1</a:t>
            </a:r>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 a1[1:2, 2:3].shape</a:t>
            </a:r>
          </a:p>
          <a:p>
            <a:pPr marL="0" indent="0" eaLnBrk="1" hangingPunct="1">
              <a:lnSpc>
                <a:spcPts val="2200"/>
              </a:lnSpc>
              <a:spcBef>
                <a:spcPts val="0"/>
              </a:spcBef>
              <a:buNone/>
            </a:pPr>
            <a:r>
              <a:rPr lang="en-US" altLang="en-US" sz="2000" dirty="0">
                <a:solidFill>
                  <a:srgbClr val="00B050"/>
                </a:solidFill>
                <a:latin typeface="Courier New" panose="02070309020205020404" pitchFamily="49" charset="0"/>
                <a:cs typeface="Courier New" panose="02070309020205020404" pitchFamily="49" charset="0"/>
              </a:rPr>
              <a:t>(1, 1)</a:t>
            </a:r>
          </a:p>
        </p:txBody>
      </p:sp>
      <p:sp>
        <p:nvSpPr>
          <p:cNvPr id="2" name="Date Placeholder 1"/>
          <p:cNvSpPr>
            <a:spLocks noGrp="1"/>
          </p:cNvSpPr>
          <p:nvPr>
            <p:ph type="dt" sz="half" idx="10"/>
          </p:nvPr>
        </p:nvSpPr>
        <p:spPr/>
        <p:txBody>
          <a:bodyPr/>
          <a:lstStyle/>
          <a:p>
            <a:pPr>
              <a:defRPr/>
            </a:pPr>
            <a:fld id="{6FDE432B-DE7D-4E6C-969C-9140ADDAE2F6}"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63</a:t>
            </a:fld>
            <a:endParaRPr lang="en-US"/>
          </a:p>
        </p:txBody>
      </p:sp>
    </p:spTree>
    <p:extLst>
      <p:ext uri="{BB962C8B-B14F-4D97-AF65-F5344CB8AC3E}">
        <p14:creationId xmlns:p14="http://schemas.microsoft.com/office/powerpoint/2010/main" val="11875070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Boolean Indexes</a:t>
            </a:r>
          </a:p>
        </p:txBody>
      </p:sp>
      <p:sp>
        <p:nvSpPr>
          <p:cNvPr id="24579" name="Rectangle 3"/>
          <p:cNvSpPr>
            <a:spLocks noGrp="1" noChangeArrowheads="1"/>
          </p:cNvSpPr>
          <p:nvPr>
            <p:ph type="body" idx="1"/>
          </p:nvPr>
        </p:nvSpPr>
        <p:spPr/>
        <p:txBody>
          <a:bodyPr/>
          <a:lstStyle/>
          <a:p>
            <a:pPr eaLnBrk="1" hangingPunct="1">
              <a:spcBef>
                <a:spcPts val="0"/>
              </a:spcBef>
            </a:pPr>
            <a:r>
              <a:rPr lang="en-US" altLang="en-US" sz="2800" dirty="0"/>
              <a:t>You can use a </a:t>
            </a:r>
            <a:r>
              <a:rPr lang="en-US" altLang="en-US" sz="2800" b="1" dirty="0"/>
              <a:t>list</a:t>
            </a:r>
            <a:r>
              <a:rPr lang="en-US" altLang="en-US" sz="2800" dirty="0"/>
              <a:t> or </a:t>
            </a:r>
            <a:r>
              <a:rPr lang="en-US" altLang="en-US" sz="2800" b="1" dirty="0" err="1"/>
              <a:t>ndarray</a:t>
            </a:r>
            <a:r>
              <a:rPr lang="en-US" altLang="en-US" sz="2800" dirty="0"/>
              <a:t> of Booleans to select a view on a subset of an </a:t>
            </a:r>
            <a:r>
              <a:rPr lang="en-US" altLang="en-US" sz="2800" b="1" dirty="0" err="1"/>
              <a:t>ndarray</a:t>
            </a:r>
            <a:endParaRPr lang="en-US" altLang="en-US" sz="2800" b="1" dirty="0"/>
          </a:p>
          <a:p>
            <a:pPr lvl="1" eaLnBrk="1" hangingPunct="1">
              <a:spcBef>
                <a:spcPts val="0"/>
              </a:spcBef>
            </a:pPr>
            <a:endParaRPr lang="en-US" altLang="en-US" sz="800" dirty="0"/>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array([[  0,   2,   4,   6,   8],</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       [ -3,  -9, -15,   7,   9],</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       [ 15,   5,   9,  -2,  -1]])</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a:t>
            </a:r>
            <a:r>
              <a:rPr lang="en-US" altLang="en-US" sz="2000" dirty="0">
                <a:solidFill>
                  <a:srgbClr val="0070C0"/>
                </a:solidFill>
                <a:latin typeface="Courier New" panose="02070309020205020404" pitchFamily="49" charset="0"/>
                <a:cs typeface="Courier New" panose="02070309020205020404" pitchFamily="49" charset="0"/>
              </a:rPr>
              <a:t> </a:t>
            </a:r>
            <a:r>
              <a:rPr lang="en-US" altLang="en-US" sz="2000" b="1" dirty="0">
                <a:solidFill>
                  <a:srgbClr val="0070C0"/>
                </a:solidFill>
                <a:latin typeface="Courier New" panose="02070309020205020404" pitchFamily="49" charset="0"/>
                <a:cs typeface="Courier New" panose="02070309020205020404" pitchFamily="49" charset="0"/>
              </a:rPr>
              <a:t>brows = [</a:t>
            </a:r>
            <a:r>
              <a:rPr lang="en-US" altLang="en-US" sz="2000" b="1" dirty="0">
                <a:solidFill>
                  <a:srgbClr val="FF0000"/>
                </a:solidFill>
                <a:latin typeface="Courier New" panose="02070309020205020404" pitchFamily="49" charset="0"/>
                <a:cs typeface="Courier New" panose="02070309020205020404" pitchFamily="49" charset="0"/>
              </a:rPr>
              <a:t>True</a:t>
            </a:r>
            <a:r>
              <a:rPr lang="en-US" altLang="en-US" sz="2000" b="1" dirty="0">
                <a:solidFill>
                  <a:srgbClr val="0070C0"/>
                </a:solidFill>
                <a:latin typeface="Courier New" panose="02070309020205020404" pitchFamily="49" charset="0"/>
                <a:cs typeface="Courier New" panose="02070309020205020404" pitchFamily="49" charset="0"/>
              </a:rPr>
              <a:t>, False, </a:t>
            </a:r>
            <a:r>
              <a:rPr lang="en-US" altLang="en-US" sz="2000" b="1" dirty="0">
                <a:solidFill>
                  <a:srgbClr val="FF0000"/>
                </a:solidFill>
                <a:latin typeface="Courier New" panose="02070309020205020404" pitchFamily="49" charset="0"/>
                <a:cs typeface="Courier New" panose="02070309020205020404" pitchFamily="49" charset="0"/>
              </a:rPr>
              <a:t>True</a:t>
            </a:r>
            <a:r>
              <a:rPr lang="en-US" altLang="en-US" sz="2000" b="1" dirty="0">
                <a:solidFill>
                  <a:srgbClr val="0070C0"/>
                </a:solidFill>
                <a:latin typeface="Courier New" panose="02070309020205020404" pitchFamily="49" charset="0"/>
                <a:cs typeface="Courier New" panose="02070309020205020404" pitchFamily="49" charset="0"/>
              </a:rPr>
              <a:t>]</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a:t>
            </a:r>
            <a:r>
              <a:rPr lang="en-US" altLang="en-US" sz="2000" dirty="0">
                <a:solidFill>
                  <a:srgbClr val="0070C0"/>
                </a:solidFill>
                <a:latin typeface="Courier New" panose="02070309020205020404" pitchFamily="49" charset="0"/>
                <a:cs typeface="Courier New" panose="02070309020205020404" pitchFamily="49" charset="0"/>
              </a:rPr>
              <a:t> </a:t>
            </a:r>
            <a:r>
              <a:rPr lang="en-US" altLang="en-US" sz="2000" b="1" dirty="0">
                <a:solidFill>
                  <a:srgbClr val="0070C0"/>
                </a:solidFill>
                <a:latin typeface="Courier New" panose="02070309020205020404" pitchFamily="49" charset="0"/>
                <a:cs typeface="Courier New" panose="02070309020205020404" pitchFamily="49" charset="0"/>
              </a:rPr>
              <a:t>a1[brows]</a:t>
            </a:r>
          </a:p>
          <a:p>
            <a:pPr marL="0" indent="0" eaLnBrk="1" hangingPunct="1">
              <a:lnSpc>
                <a:spcPts val="2200"/>
              </a:lnSpc>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array([[ 0,  2,  4,  6,  8],</a:t>
            </a:r>
          </a:p>
          <a:p>
            <a:pPr marL="0" indent="0" eaLnBrk="1" hangingPunct="1">
              <a:lnSpc>
                <a:spcPts val="2200"/>
              </a:lnSpc>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       [15,  5,  9, -2, -1]])</a:t>
            </a:r>
          </a:p>
          <a:p>
            <a:pPr marL="0" indent="0" eaLnBrk="1" hangingPunct="1">
              <a:lnSpc>
                <a:spcPts val="2200"/>
              </a:lnSpc>
              <a:spcBef>
                <a:spcPts val="0"/>
              </a:spcBef>
              <a:buNone/>
            </a:pPr>
            <a:endParaRPr lang="en-US" altLang="en-US" sz="2000" dirty="0">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56C26B4F-BBA9-4638-8A38-56C4B6AA55E4}"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64</a:t>
            </a:fld>
            <a:endParaRPr lang="en-US"/>
          </a:p>
        </p:txBody>
      </p:sp>
    </p:spTree>
    <p:extLst>
      <p:ext uri="{BB962C8B-B14F-4D97-AF65-F5344CB8AC3E}">
        <p14:creationId xmlns:p14="http://schemas.microsoft.com/office/powerpoint/2010/main" val="17087878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Boolean Indexes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lvl="1" eaLnBrk="1" hangingPunct="1">
              <a:spcBef>
                <a:spcPts val="0"/>
              </a:spcBef>
            </a:pPr>
            <a:endParaRPr lang="en-US" altLang="en-US" sz="800" dirty="0"/>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array([[  0,   2,   4,   6,   8],</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       [ -3,  -9, -15,   7,   9],</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       [ 15,   5,   9,  -2,  -1]])</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a:t>
            </a:r>
            <a:r>
              <a:rPr lang="en-US" altLang="en-US" sz="2000" dirty="0">
                <a:solidFill>
                  <a:srgbClr val="0070C0"/>
                </a:solidFill>
                <a:latin typeface="Courier New" panose="02070309020205020404" pitchFamily="49" charset="0"/>
                <a:cs typeface="Courier New" panose="02070309020205020404" pitchFamily="49" charset="0"/>
              </a:rPr>
              <a:t> </a:t>
            </a:r>
            <a:r>
              <a:rPr lang="en-US" altLang="en-US" sz="2000" b="1" dirty="0">
                <a:solidFill>
                  <a:srgbClr val="0070C0"/>
                </a:solidFill>
                <a:latin typeface="Courier New" panose="02070309020205020404" pitchFamily="49" charset="0"/>
                <a:cs typeface="Courier New" panose="02070309020205020404" pitchFamily="49" charset="0"/>
              </a:rPr>
              <a:t>a1[brows] *= -1</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array([[  0,  -2,  -4,  -6,  -8],</a:t>
            </a:r>
          </a:p>
          <a:p>
            <a:pPr marL="0" indent="0" eaLnBrk="1" hangingPunct="1">
              <a:lnSpc>
                <a:spcPts val="2200"/>
              </a:lnSpc>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       [ -3,  -9, -15,   7,   9],</a:t>
            </a:r>
          </a:p>
          <a:p>
            <a:pPr marL="0" indent="0" eaLnBrk="1" hangingPunct="1">
              <a:lnSpc>
                <a:spcPts val="2200"/>
              </a:lnSpc>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       [-15,  -5,  -9,   2,   1]])</a:t>
            </a:r>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 a1[:, [</a:t>
            </a:r>
            <a:r>
              <a:rPr lang="en-US" altLang="en-US" sz="2000" b="1" dirty="0">
                <a:solidFill>
                  <a:srgbClr val="FF0000"/>
                </a:solidFill>
                <a:latin typeface="Courier New" panose="02070309020205020404" pitchFamily="49" charset="0"/>
                <a:cs typeface="Courier New" panose="02070309020205020404" pitchFamily="49" charset="0"/>
              </a:rPr>
              <a:t>True</a:t>
            </a:r>
            <a:r>
              <a:rPr lang="en-US" altLang="en-US" sz="2000" b="1" dirty="0">
                <a:solidFill>
                  <a:srgbClr val="00B050"/>
                </a:solidFill>
                <a:latin typeface="Courier New" panose="02070309020205020404" pitchFamily="49" charset="0"/>
                <a:cs typeface="Courier New" panose="02070309020205020404" pitchFamily="49" charset="0"/>
              </a:rPr>
              <a:t>, False, False, </a:t>
            </a:r>
            <a:r>
              <a:rPr lang="en-US" altLang="en-US" sz="2000" b="1" dirty="0">
                <a:solidFill>
                  <a:srgbClr val="FF0000"/>
                </a:solidFill>
                <a:latin typeface="Courier New" panose="02070309020205020404" pitchFamily="49" charset="0"/>
                <a:cs typeface="Courier New" panose="02070309020205020404" pitchFamily="49" charset="0"/>
              </a:rPr>
              <a:t>True</a:t>
            </a:r>
            <a:r>
              <a:rPr lang="en-US" altLang="en-US" sz="2000" b="1" dirty="0">
                <a:solidFill>
                  <a:srgbClr val="00B050"/>
                </a:solidFill>
                <a:latin typeface="Courier New" panose="02070309020205020404" pitchFamily="49" charset="0"/>
                <a:cs typeface="Courier New" panose="02070309020205020404" pitchFamily="49" charset="0"/>
              </a:rPr>
              <a:t>, False]]</a:t>
            </a:r>
          </a:p>
          <a:p>
            <a:pPr marL="0" indent="0" eaLnBrk="1" hangingPunct="1">
              <a:lnSpc>
                <a:spcPts val="2200"/>
              </a:lnSpc>
              <a:spcBef>
                <a:spcPts val="0"/>
              </a:spcBef>
              <a:buNone/>
            </a:pPr>
            <a:r>
              <a:rPr lang="en-US" altLang="en-US" sz="2000" dirty="0">
                <a:solidFill>
                  <a:srgbClr val="00B050"/>
                </a:solidFill>
                <a:latin typeface="Courier New" panose="02070309020205020404" pitchFamily="49" charset="0"/>
                <a:cs typeface="Courier New" panose="02070309020205020404" pitchFamily="49" charset="0"/>
              </a:rPr>
              <a:t>array([[  0,  -6],</a:t>
            </a:r>
          </a:p>
          <a:p>
            <a:pPr marL="0" indent="0" eaLnBrk="1" hangingPunct="1">
              <a:lnSpc>
                <a:spcPts val="2200"/>
              </a:lnSpc>
              <a:spcBef>
                <a:spcPts val="0"/>
              </a:spcBef>
              <a:buNone/>
            </a:pPr>
            <a:r>
              <a:rPr lang="en-US" altLang="en-US" sz="2000" dirty="0">
                <a:solidFill>
                  <a:srgbClr val="00B050"/>
                </a:solidFill>
                <a:latin typeface="Courier New" panose="02070309020205020404" pitchFamily="49" charset="0"/>
                <a:cs typeface="Courier New" panose="02070309020205020404" pitchFamily="49" charset="0"/>
              </a:rPr>
              <a:t>       [ -3,   7],</a:t>
            </a:r>
          </a:p>
          <a:p>
            <a:pPr marL="0" indent="0" eaLnBrk="1" hangingPunct="1">
              <a:lnSpc>
                <a:spcPts val="2200"/>
              </a:lnSpc>
              <a:spcBef>
                <a:spcPts val="0"/>
              </a:spcBef>
              <a:buNone/>
            </a:pPr>
            <a:r>
              <a:rPr lang="en-US" altLang="en-US" sz="2000" dirty="0">
                <a:solidFill>
                  <a:srgbClr val="00B050"/>
                </a:solidFill>
                <a:latin typeface="Courier New" panose="02070309020205020404" pitchFamily="49" charset="0"/>
                <a:cs typeface="Courier New" panose="02070309020205020404" pitchFamily="49" charset="0"/>
              </a:rPr>
              <a:t>       [-15,   2]])</a:t>
            </a:r>
          </a:p>
          <a:p>
            <a:pPr marL="0" indent="0" eaLnBrk="1" hangingPunct="1">
              <a:lnSpc>
                <a:spcPts val="2200"/>
              </a:lnSpc>
              <a:spcBef>
                <a:spcPts val="0"/>
              </a:spcBef>
              <a:buNone/>
            </a:pPr>
            <a:endParaRPr lang="en-US" altLang="en-US" sz="2000" dirty="0">
              <a:solidFill>
                <a:srgbClr val="0070C0"/>
              </a:solidFill>
              <a:latin typeface="Courier New" panose="02070309020205020404" pitchFamily="49" charset="0"/>
              <a:cs typeface="Courier New" panose="02070309020205020404" pitchFamily="49" charset="0"/>
            </a:endParaRPr>
          </a:p>
          <a:p>
            <a:pPr marL="0" indent="0" eaLnBrk="1" hangingPunct="1">
              <a:lnSpc>
                <a:spcPts val="2200"/>
              </a:lnSpc>
              <a:spcBef>
                <a:spcPts val="0"/>
              </a:spcBef>
              <a:buNone/>
            </a:pPr>
            <a:endParaRPr lang="en-US" altLang="en-US" sz="2000" dirty="0">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56C26B4F-BBA9-4638-8A38-56C4B6AA55E4}"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65</a:t>
            </a:fld>
            <a:endParaRPr lang="en-US"/>
          </a:p>
        </p:txBody>
      </p:sp>
    </p:spTree>
    <p:extLst>
      <p:ext uri="{BB962C8B-B14F-4D97-AF65-F5344CB8AC3E}">
        <p14:creationId xmlns:p14="http://schemas.microsoft.com/office/powerpoint/2010/main" val="20610371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Boolean Indexes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eaLnBrk="1" hangingPunct="1">
              <a:spcBef>
                <a:spcPts val="0"/>
              </a:spcBef>
            </a:pPr>
            <a:r>
              <a:rPr lang="en-US" altLang="en-US" sz="2800" dirty="0"/>
              <a:t>Applying an equality, inequality, or relational operator to an </a:t>
            </a:r>
            <a:r>
              <a:rPr lang="en-US" altLang="en-US" sz="2800" b="1" dirty="0" err="1"/>
              <a:t>ndarray</a:t>
            </a:r>
            <a:r>
              <a:rPr lang="en-US" altLang="en-US" sz="2800" dirty="0"/>
              <a:t> yields a Boolean </a:t>
            </a:r>
            <a:r>
              <a:rPr lang="en-US" altLang="en-US" sz="2800" b="1" dirty="0" err="1"/>
              <a:t>ndarray</a:t>
            </a:r>
            <a:r>
              <a:rPr lang="en-US" altLang="en-US" sz="2800" dirty="0"/>
              <a:t> of the same shape</a:t>
            </a:r>
          </a:p>
          <a:p>
            <a:pPr lvl="1" eaLnBrk="1" hangingPunct="1">
              <a:spcBef>
                <a:spcPts val="0"/>
              </a:spcBef>
            </a:pPr>
            <a:r>
              <a:rPr lang="en-US" altLang="en-US" sz="2400" dirty="0"/>
              <a:t>This in turn can be used to index the</a:t>
            </a:r>
            <a:r>
              <a:rPr lang="en-US" altLang="en-US" sz="2400" b="1" dirty="0"/>
              <a:t> </a:t>
            </a:r>
            <a:r>
              <a:rPr lang="en-US" altLang="en-US" sz="2400" b="1" dirty="0" err="1"/>
              <a:t>ndarray</a:t>
            </a:r>
            <a:endParaRPr lang="en-US" altLang="en-US" sz="2400" b="1" dirty="0"/>
          </a:p>
          <a:p>
            <a:pPr lvl="1" eaLnBrk="1" hangingPunct="1">
              <a:spcBef>
                <a:spcPts val="0"/>
              </a:spcBef>
            </a:pPr>
            <a:endParaRPr lang="en-US" altLang="en-US" sz="800" dirty="0"/>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a:t>
            </a:r>
            <a:r>
              <a:rPr lang="en-US" altLang="en-US" sz="2000" dirty="0">
                <a:latin typeface="Courier New" panose="02070309020205020404" pitchFamily="49" charset="0"/>
                <a:cs typeface="Courier New" panose="02070309020205020404" pitchFamily="49" charset="0"/>
              </a:rPr>
              <a:t> a1</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array([[  0,  -2,  -4,  -6,  -8],</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       [ -3,  -9, -15,   7,   9],</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       [-15,  -5,  -9,   2,   1]]) </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 &lt; -5</a:t>
            </a:r>
          </a:p>
          <a:p>
            <a:pPr marL="0" indent="0" eaLnBrk="1" hangingPunct="1">
              <a:lnSpc>
                <a:spcPts val="2200"/>
              </a:lnSpc>
              <a:spcBef>
                <a:spcPts val="0"/>
              </a:spcBef>
              <a:buNone/>
            </a:pPr>
            <a:r>
              <a:rPr lang="da-DK" altLang="en-US" sz="2000" dirty="0">
                <a:solidFill>
                  <a:srgbClr val="0070C0"/>
                </a:solidFill>
                <a:latin typeface="Courier New" panose="02070309020205020404" pitchFamily="49" charset="0"/>
                <a:cs typeface="Courier New" panose="02070309020205020404" pitchFamily="49" charset="0"/>
              </a:rPr>
              <a:t>array([[False, False, False,  </a:t>
            </a:r>
            <a:r>
              <a:rPr lang="da-DK" altLang="en-US" sz="2000" dirty="0">
                <a:solidFill>
                  <a:srgbClr val="FF0000"/>
                </a:solidFill>
                <a:latin typeface="Courier New" panose="02070309020205020404" pitchFamily="49" charset="0"/>
                <a:cs typeface="Courier New" panose="02070309020205020404" pitchFamily="49" charset="0"/>
              </a:rPr>
              <a:t>True</a:t>
            </a:r>
            <a:r>
              <a:rPr lang="da-DK" altLang="en-US" sz="2000" dirty="0">
                <a:solidFill>
                  <a:srgbClr val="0070C0"/>
                </a:solidFill>
                <a:latin typeface="Courier New" panose="02070309020205020404" pitchFamily="49" charset="0"/>
                <a:cs typeface="Courier New" panose="02070309020205020404" pitchFamily="49" charset="0"/>
              </a:rPr>
              <a:t>,  </a:t>
            </a:r>
            <a:r>
              <a:rPr lang="da-DK" altLang="en-US" sz="2000" dirty="0">
                <a:solidFill>
                  <a:srgbClr val="FF0000"/>
                </a:solidFill>
                <a:latin typeface="Courier New" panose="02070309020205020404" pitchFamily="49" charset="0"/>
                <a:cs typeface="Courier New" panose="02070309020205020404" pitchFamily="49" charset="0"/>
              </a:rPr>
              <a:t>True</a:t>
            </a:r>
            <a:r>
              <a:rPr lang="da-DK" altLang="en-US" sz="2000" dirty="0">
                <a:solidFill>
                  <a:srgbClr val="0070C0"/>
                </a:solidFill>
                <a:latin typeface="Courier New" panose="02070309020205020404" pitchFamily="49" charset="0"/>
                <a:cs typeface="Courier New" panose="02070309020205020404" pitchFamily="49" charset="0"/>
              </a:rPr>
              <a:t>],</a:t>
            </a:r>
          </a:p>
          <a:p>
            <a:pPr marL="0" indent="0" eaLnBrk="1" hangingPunct="1">
              <a:lnSpc>
                <a:spcPts val="2200"/>
              </a:lnSpc>
              <a:spcBef>
                <a:spcPts val="0"/>
              </a:spcBef>
              <a:buNone/>
            </a:pPr>
            <a:r>
              <a:rPr lang="da-DK" altLang="en-US" sz="2000" dirty="0">
                <a:solidFill>
                  <a:srgbClr val="0070C0"/>
                </a:solidFill>
                <a:latin typeface="Courier New" panose="02070309020205020404" pitchFamily="49" charset="0"/>
                <a:cs typeface="Courier New" panose="02070309020205020404" pitchFamily="49" charset="0"/>
              </a:rPr>
              <a:t>       [False,  </a:t>
            </a:r>
            <a:r>
              <a:rPr lang="da-DK" altLang="en-US" sz="2000" dirty="0">
                <a:solidFill>
                  <a:srgbClr val="FF0000"/>
                </a:solidFill>
                <a:latin typeface="Courier New" panose="02070309020205020404" pitchFamily="49" charset="0"/>
                <a:cs typeface="Courier New" panose="02070309020205020404" pitchFamily="49" charset="0"/>
              </a:rPr>
              <a:t>True</a:t>
            </a:r>
            <a:r>
              <a:rPr lang="da-DK" altLang="en-US" sz="2000" dirty="0">
                <a:solidFill>
                  <a:srgbClr val="0070C0"/>
                </a:solidFill>
                <a:latin typeface="Courier New" panose="02070309020205020404" pitchFamily="49" charset="0"/>
                <a:cs typeface="Courier New" panose="02070309020205020404" pitchFamily="49" charset="0"/>
              </a:rPr>
              <a:t>,  </a:t>
            </a:r>
            <a:r>
              <a:rPr lang="da-DK" altLang="en-US" sz="2000" dirty="0">
                <a:solidFill>
                  <a:srgbClr val="FF0000"/>
                </a:solidFill>
                <a:latin typeface="Courier New" panose="02070309020205020404" pitchFamily="49" charset="0"/>
                <a:cs typeface="Courier New" panose="02070309020205020404" pitchFamily="49" charset="0"/>
              </a:rPr>
              <a:t>True</a:t>
            </a:r>
            <a:r>
              <a:rPr lang="da-DK" altLang="en-US" sz="2000" dirty="0">
                <a:solidFill>
                  <a:srgbClr val="0070C0"/>
                </a:solidFill>
                <a:latin typeface="Courier New" panose="02070309020205020404" pitchFamily="49" charset="0"/>
                <a:cs typeface="Courier New" panose="02070309020205020404" pitchFamily="49" charset="0"/>
              </a:rPr>
              <a:t>, False, False],</a:t>
            </a:r>
          </a:p>
          <a:p>
            <a:pPr marL="0" indent="0" eaLnBrk="1" hangingPunct="1">
              <a:lnSpc>
                <a:spcPts val="2200"/>
              </a:lnSpc>
              <a:spcBef>
                <a:spcPts val="0"/>
              </a:spcBef>
              <a:buNone/>
            </a:pPr>
            <a:r>
              <a:rPr lang="da-DK" altLang="en-US" sz="2000" dirty="0">
                <a:solidFill>
                  <a:srgbClr val="0070C0"/>
                </a:solidFill>
                <a:latin typeface="Courier New" panose="02070309020205020404" pitchFamily="49" charset="0"/>
                <a:cs typeface="Courier New" panose="02070309020205020404" pitchFamily="49" charset="0"/>
              </a:rPr>
              <a:t>       [ </a:t>
            </a:r>
            <a:r>
              <a:rPr lang="da-DK" altLang="en-US" sz="2000" dirty="0">
                <a:solidFill>
                  <a:srgbClr val="FF0000"/>
                </a:solidFill>
                <a:latin typeface="Courier New" panose="02070309020205020404" pitchFamily="49" charset="0"/>
                <a:cs typeface="Courier New" panose="02070309020205020404" pitchFamily="49" charset="0"/>
              </a:rPr>
              <a:t>True</a:t>
            </a:r>
            <a:r>
              <a:rPr lang="da-DK" altLang="en-US" sz="2000" dirty="0">
                <a:solidFill>
                  <a:srgbClr val="0070C0"/>
                </a:solidFill>
                <a:latin typeface="Courier New" panose="02070309020205020404" pitchFamily="49" charset="0"/>
                <a:cs typeface="Courier New" panose="02070309020205020404" pitchFamily="49" charset="0"/>
              </a:rPr>
              <a:t>, False,  </a:t>
            </a:r>
            <a:r>
              <a:rPr lang="da-DK" altLang="en-US" sz="2000" dirty="0">
                <a:solidFill>
                  <a:srgbClr val="FF0000"/>
                </a:solidFill>
                <a:latin typeface="Courier New" panose="02070309020205020404" pitchFamily="49" charset="0"/>
                <a:cs typeface="Courier New" panose="02070309020205020404" pitchFamily="49" charset="0"/>
              </a:rPr>
              <a:t>True</a:t>
            </a:r>
            <a:r>
              <a:rPr lang="da-DK" altLang="en-US" sz="2000" dirty="0">
                <a:solidFill>
                  <a:srgbClr val="0070C0"/>
                </a:solidFill>
                <a:latin typeface="Courier New" panose="02070309020205020404" pitchFamily="49" charset="0"/>
                <a:cs typeface="Courier New" panose="02070309020205020404" pitchFamily="49" charset="0"/>
              </a:rPr>
              <a:t>, False, False]])</a:t>
            </a:r>
            <a:endParaRPr lang="en-US" altLang="en-US" sz="2000" dirty="0">
              <a:solidFill>
                <a:srgbClr val="0070C0"/>
              </a:solidFill>
              <a:latin typeface="Courier New" panose="02070309020205020404" pitchFamily="49" charset="0"/>
              <a:cs typeface="Courier New" panose="02070309020205020404" pitchFamily="49" charset="0"/>
            </a:endParaRPr>
          </a:p>
          <a:p>
            <a:pPr marL="0" indent="0" eaLnBrk="1" hangingPunct="1">
              <a:lnSpc>
                <a:spcPts val="2200"/>
              </a:lnSpc>
              <a:spcBef>
                <a:spcPts val="0"/>
              </a:spcBef>
              <a:buNone/>
            </a:pPr>
            <a:endParaRPr lang="en-US" altLang="en-US" sz="2000" dirty="0">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56C26B4F-BBA9-4638-8A38-56C4B6AA55E4}"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66</a:t>
            </a:fld>
            <a:endParaRPr lang="en-US"/>
          </a:p>
        </p:txBody>
      </p:sp>
    </p:spTree>
    <p:extLst>
      <p:ext uri="{BB962C8B-B14F-4D97-AF65-F5344CB8AC3E}">
        <p14:creationId xmlns:p14="http://schemas.microsoft.com/office/powerpoint/2010/main" val="27367473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Boolean Indexes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a:t>
            </a:r>
            <a:r>
              <a:rPr lang="en-US" altLang="en-US" sz="2000"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a1[a1 &lt; -5] = 8</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array([[ 0, -2, -4,  </a:t>
            </a:r>
            <a:r>
              <a:rPr lang="en-US" altLang="en-US" sz="2000" dirty="0">
                <a:solidFill>
                  <a:srgbClr val="FF0000"/>
                </a:solidFill>
                <a:latin typeface="Courier New" panose="02070309020205020404" pitchFamily="49" charset="0"/>
                <a:cs typeface="Courier New" panose="02070309020205020404" pitchFamily="49" charset="0"/>
              </a:rPr>
              <a:t>8</a:t>
            </a:r>
            <a:r>
              <a:rPr lang="en-US" altLang="en-US" sz="2000" dirty="0">
                <a:latin typeface="Courier New" panose="02070309020205020404" pitchFamily="49" charset="0"/>
                <a:cs typeface="Courier New" panose="02070309020205020404" pitchFamily="49" charset="0"/>
              </a:rPr>
              <a:t>,  </a:t>
            </a:r>
            <a:r>
              <a:rPr lang="en-US" altLang="en-US" sz="2000" dirty="0">
                <a:solidFill>
                  <a:srgbClr val="FF0000"/>
                </a:solidFill>
                <a:latin typeface="Courier New" panose="02070309020205020404" pitchFamily="49" charset="0"/>
                <a:cs typeface="Courier New" panose="02070309020205020404" pitchFamily="49" charset="0"/>
              </a:rPr>
              <a:t>8</a:t>
            </a:r>
            <a:r>
              <a:rPr lang="en-US" altLang="en-US" sz="2000" dirty="0">
                <a:latin typeface="Courier New" panose="02070309020205020404" pitchFamily="49" charset="0"/>
                <a:cs typeface="Courier New" panose="02070309020205020404" pitchFamily="49" charset="0"/>
              </a:rPr>
              <a:t>],</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       [-3,  </a:t>
            </a:r>
            <a:r>
              <a:rPr lang="en-US" altLang="en-US" sz="2000" dirty="0">
                <a:solidFill>
                  <a:srgbClr val="FF0000"/>
                </a:solidFill>
                <a:latin typeface="Courier New" panose="02070309020205020404" pitchFamily="49" charset="0"/>
                <a:cs typeface="Courier New" panose="02070309020205020404" pitchFamily="49" charset="0"/>
              </a:rPr>
              <a:t>8</a:t>
            </a:r>
            <a:r>
              <a:rPr lang="en-US" altLang="en-US" sz="2000" dirty="0">
                <a:latin typeface="Courier New" panose="02070309020205020404" pitchFamily="49" charset="0"/>
                <a:cs typeface="Courier New" panose="02070309020205020404" pitchFamily="49" charset="0"/>
              </a:rPr>
              <a:t>,  </a:t>
            </a:r>
            <a:r>
              <a:rPr lang="en-US" altLang="en-US" sz="2000" dirty="0">
                <a:solidFill>
                  <a:srgbClr val="FF0000"/>
                </a:solidFill>
                <a:latin typeface="Courier New" panose="02070309020205020404" pitchFamily="49" charset="0"/>
                <a:cs typeface="Courier New" panose="02070309020205020404" pitchFamily="49" charset="0"/>
              </a:rPr>
              <a:t>8</a:t>
            </a:r>
            <a:r>
              <a:rPr lang="en-US" altLang="en-US" sz="2000" dirty="0">
                <a:latin typeface="Courier New" panose="02070309020205020404" pitchFamily="49" charset="0"/>
                <a:cs typeface="Courier New" panose="02070309020205020404" pitchFamily="49" charset="0"/>
              </a:rPr>
              <a:t>,  7,  9],</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       [ </a:t>
            </a:r>
            <a:r>
              <a:rPr lang="en-US" altLang="en-US" sz="2000" dirty="0">
                <a:solidFill>
                  <a:srgbClr val="FF0000"/>
                </a:solidFill>
                <a:latin typeface="Courier New" panose="02070309020205020404" pitchFamily="49" charset="0"/>
                <a:cs typeface="Courier New" panose="02070309020205020404" pitchFamily="49" charset="0"/>
              </a:rPr>
              <a:t>8</a:t>
            </a:r>
            <a:r>
              <a:rPr lang="en-US" altLang="en-US" sz="2000" dirty="0">
                <a:latin typeface="Courier New" panose="02070309020205020404" pitchFamily="49" charset="0"/>
                <a:cs typeface="Courier New" panose="02070309020205020404" pitchFamily="49" charset="0"/>
              </a:rPr>
              <a:t>, -5,  </a:t>
            </a:r>
            <a:r>
              <a:rPr lang="en-US" altLang="en-US" sz="2000" dirty="0">
                <a:solidFill>
                  <a:srgbClr val="FF0000"/>
                </a:solidFill>
                <a:latin typeface="Courier New" panose="02070309020205020404" pitchFamily="49" charset="0"/>
                <a:cs typeface="Courier New" panose="02070309020205020404" pitchFamily="49" charset="0"/>
              </a:rPr>
              <a:t>8</a:t>
            </a:r>
            <a:r>
              <a:rPr lang="en-US" altLang="en-US" sz="2000" dirty="0">
                <a:latin typeface="Courier New" panose="02070309020205020404" pitchFamily="49" charset="0"/>
                <a:cs typeface="Courier New" panose="02070309020205020404" pitchFamily="49" charset="0"/>
              </a:rPr>
              <a:t>,  2,  1]])</a:t>
            </a:r>
          </a:p>
          <a:p>
            <a:pPr marL="0" indent="0" eaLnBrk="1" hangingPunct="1">
              <a:lnSpc>
                <a:spcPts val="2200"/>
              </a:lnSpc>
              <a:spcBef>
                <a:spcPts val="0"/>
              </a:spcBef>
              <a:buNone/>
            </a:pPr>
            <a:endParaRPr lang="en-US" altLang="en-US" sz="2000" dirty="0">
              <a:solidFill>
                <a:srgbClr val="0070C0"/>
              </a:solidFill>
              <a:latin typeface="Courier New" panose="02070309020205020404" pitchFamily="49" charset="0"/>
              <a:cs typeface="Courier New" panose="02070309020205020404" pitchFamily="49" charset="0"/>
            </a:endParaRPr>
          </a:p>
          <a:p>
            <a:pPr marL="0" indent="0" eaLnBrk="1" hangingPunct="1">
              <a:lnSpc>
                <a:spcPts val="2200"/>
              </a:lnSpc>
              <a:spcBef>
                <a:spcPts val="0"/>
              </a:spcBef>
              <a:buNone/>
            </a:pPr>
            <a:endParaRPr lang="en-US" altLang="en-US" sz="2000" dirty="0">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56C26B4F-BBA9-4638-8A38-56C4B6AA55E4}"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67</a:t>
            </a:fld>
            <a:endParaRPr lang="en-US"/>
          </a:p>
        </p:txBody>
      </p:sp>
    </p:spTree>
    <p:extLst>
      <p:ext uri="{BB962C8B-B14F-4D97-AF65-F5344CB8AC3E}">
        <p14:creationId xmlns:p14="http://schemas.microsoft.com/office/powerpoint/2010/main" val="31391997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Boolean Indexes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eaLnBrk="1" hangingPunct="1">
              <a:spcBef>
                <a:spcPts val="0"/>
              </a:spcBef>
            </a:pPr>
            <a:r>
              <a:rPr lang="en-US" altLang="en-US" sz="2800" dirty="0"/>
              <a:t>For indexing purposes Boolean values are treated as </a:t>
            </a:r>
            <a:r>
              <a:rPr lang="en-US" altLang="en-US" sz="2800" i="1" dirty="0"/>
              <a:t>binary</a:t>
            </a:r>
          </a:p>
          <a:p>
            <a:pPr lvl="1" eaLnBrk="1" hangingPunct="1">
              <a:spcBef>
                <a:spcPts val="0"/>
              </a:spcBef>
            </a:pPr>
            <a:r>
              <a:rPr lang="en-US" altLang="en-US" sz="2400" dirty="0"/>
              <a:t>Use </a:t>
            </a:r>
            <a:r>
              <a:rPr lang="en-US" altLang="en-US" sz="2400" b="1" dirty="0"/>
              <a:t>&amp;</a:t>
            </a:r>
            <a:r>
              <a:rPr lang="en-US" altLang="en-US" sz="2400" dirty="0"/>
              <a:t> for </a:t>
            </a:r>
            <a:r>
              <a:rPr lang="en-US" altLang="en-US" sz="2400" i="1" dirty="0"/>
              <a:t>and</a:t>
            </a:r>
            <a:r>
              <a:rPr lang="en-US" altLang="en-US" sz="2400" dirty="0"/>
              <a:t>, </a:t>
            </a:r>
            <a:r>
              <a:rPr lang="en-US" altLang="en-US" sz="2400" b="1" dirty="0"/>
              <a:t>|</a:t>
            </a:r>
            <a:r>
              <a:rPr lang="en-US" altLang="en-US" sz="2400" dirty="0"/>
              <a:t> for </a:t>
            </a:r>
            <a:r>
              <a:rPr lang="en-US" altLang="en-US" sz="2400" i="1" dirty="0"/>
              <a:t>or</a:t>
            </a:r>
            <a:r>
              <a:rPr lang="en-US" altLang="en-US" sz="2400" dirty="0"/>
              <a:t>, </a:t>
            </a:r>
            <a:r>
              <a:rPr lang="en-US" altLang="en-US" sz="2400" b="1" dirty="0"/>
              <a:t>^</a:t>
            </a:r>
            <a:r>
              <a:rPr lang="en-US" altLang="en-US" sz="2400" dirty="0"/>
              <a:t> for </a:t>
            </a:r>
            <a:r>
              <a:rPr lang="en-US" altLang="en-US" sz="2400" i="1" dirty="0" err="1"/>
              <a:t>xor</a:t>
            </a:r>
            <a:r>
              <a:rPr lang="en-US" altLang="en-US" sz="2400" dirty="0"/>
              <a:t>, </a:t>
            </a:r>
            <a:r>
              <a:rPr lang="en-US" altLang="en-US" sz="2400" b="1" dirty="0"/>
              <a:t>~</a:t>
            </a:r>
            <a:r>
              <a:rPr lang="en-US" altLang="en-US" sz="2400" dirty="0"/>
              <a:t> for </a:t>
            </a:r>
            <a:r>
              <a:rPr lang="en-US" altLang="en-US" sz="2400" i="1" dirty="0"/>
              <a:t>invert</a:t>
            </a:r>
          </a:p>
          <a:p>
            <a:pPr lvl="2" eaLnBrk="1" hangingPunct="1">
              <a:spcBef>
                <a:spcPts val="0"/>
              </a:spcBef>
            </a:pPr>
            <a:r>
              <a:rPr lang="en-US" altLang="en-US" sz="2000" i="1" dirty="0">
                <a:solidFill>
                  <a:srgbClr val="FF0000"/>
                </a:solidFill>
              </a:rPr>
              <a:t>These operators have higher precedence than the equality and relational operators, so use </a:t>
            </a:r>
            <a:r>
              <a:rPr lang="en-US" altLang="en-US" sz="2000" b="1" dirty="0">
                <a:solidFill>
                  <a:srgbClr val="FF0000"/>
                </a:solidFill>
              </a:rPr>
              <a:t>(</a:t>
            </a:r>
            <a:r>
              <a:rPr lang="en-US" altLang="en-US" sz="2000" i="1" dirty="0">
                <a:solidFill>
                  <a:srgbClr val="FF0000"/>
                </a:solidFill>
              </a:rPr>
              <a:t> … </a:t>
            </a:r>
            <a:r>
              <a:rPr lang="en-US" altLang="en-US" sz="2000" b="1" dirty="0">
                <a:solidFill>
                  <a:srgbClr val="FF0000"/>
                </a:solidFill>
              </a:rPr>
              <a:t>)</a:t>
            </a:r>
          </a:p>
          <a:p>
            <a:pPr lvl="1" eaLnBrk="1" hangingPunct="1">
              <a:spcBef>
                <a:spcPts val="0"/>
              </a:spcBef>
            </a:pPr>
            <a:endParaRPr lang="en-US" altLang="en-US" sz="800" dirty="0"/>
          </a:p>
          <a:p>
            <a:pPr marL="0" indent="0" eaLnBrk="1" hangingPunct="1">
              <a:lnSpc>
                <a:spcPts val="2200"/>
              </a:lnSpc>
              <a:spcBef>
                <a:spcPts val="0"/>
              </a:spcBef>
              <a:buNone/>
            </a:pPr>
            <a:endParaRPr lang="en-US" altLang="en-US" sz="2000" dirty="0">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56C26B4F-BBA9-4638-8A38-56C4B6AA55E4}"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68</a:t>
            </a:fld>
            <a:endParaRPr lang="en-US"/>
          </a:p>
        </p:txBody>
      </p:sp>
    </p:spTree>
    <p:extLst>
      <p:ext uri="{BB962C8B-B14F-4D97-AF65-F5344CB8AC3E}">
        <p14:creationId xmlns:p14="http://schemas.microsoft.com/office/powerpoint/2010/main" val="37050665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Boolean Indexes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array([[ 0, -2, -4,  8,  8],</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       [-3,  8,  8,  7,  9],</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       [ 8, -5,  8,  2,  1]])</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a:t>
            </a:r>
            <a:r>
              <a:rPr lang="en-US" altLang="en-US" sz="2000" dirty="0">
                <a:solidFill>
                  <a:srgbClr val="0070C0"/>
                </a:solidFill>
                <a:latin typeface="Courier New" panose="02070309020205020404" pitchFamily="49" charset="0"/>
                <a:cs typeface="Courier New" panose="02070309020205020404" pitchFamily="49" charset="0"/>
              </a:rPr>
              <a:t> </a:t>
            </a:r>
            <a:r>
              <a:rPr lang="en-US" altLang="en-US" sz="2000" b="1" dirty="0">
                <a:solidFill>
                  <a:srgbClr val="0070C0"/>
                </a:solidFill>
                <a:latin typeface="Courier New" panose="02070309020205020404" pitchFamily="49" charset="0"/>
                <a:cs typeface="Courier New" panose="02070309020205020404" pitchFamily="49" charset="0"/>
              </a:rPr>
              <a:t>a1 &gt; 5 &amp; a1 &lt; 9        </a:t>
            </a:r>
            <a:r>
              <a:rPr lang="en-US" altLang="en-US" sz="2000" dirty="0">
                <a:solidFill>
                  <a:srgbClr val="0070C0"/>
                </a:solidFill>
                <a:latin typeface="Courier New" panose="02070309020205020404" pitchFamily="49" charset="0"/>
                <a:cs typeface="Courier New" panose="02070309020205020404" pitchFamily="49" charset="0"/>
              </a:rPr>
              <a:t># </a:t>
            </a:r>
            <a:r>
              <a:rPr lang="en-US" altLang="en-US" sz="2000" i="1" dirty="0">
                <a:solidFill>
                  <a:srgbClr val="0070C0"/>
                </a:solidFill>
                <a:latin typeface="Courier New" panose="02070309020205020404" pitchFamily="49" charset="0"/>
                <a:cs typeface="Courier New" panose="02070309020205020404" pitchFamily="49" charset="0"/>
              </a:rPr>
              <a:t>error!</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a:t>
            </a:r>
            <a:r>
              <a:rPr lang="en-US" altLang="en-US" sz="2000" dirty="0">
                <a:solidFill>
                  <a:srgbClr val="0070C0"/>
                </a:solidFill>
                <a:latin typeface="Courier New" panose="02070309020205020404" pitchFamily="49" charset="0"/>
                <a:cs typeface="Courier New" panose="02070309020205020404" pitchFamily="49" charset="0"/>
              </a:rPr>
              <a:t> </a:t>
            </a:r>
            <a:r>
              <a:rPr lang="en-US" altLang="en-US" sz="2000" b="1" dirty="0">
                <a:solidFill>
                  <a:srgbClr val="0070C0"/>
                </a:solidFill>
                <a:latin typeface="Courier New" panose="02070309020205020404" pitchFamily="49" charset="0"/>
                <a:cs typeface="Courier New" panose="02070309020205020404" pitchFamily="49" charset="0"/>
              </a:rPr>
              <a:t>(a1 &gt; 5) &amp; (a1 &lt; 9)</a:t>
            </a:r>
          </a:p>
          <a:p>
            <a:pPr marL="0" indent="0" eaLnBrk="1" hangingPunct="1">
              <a:lnSpc>
                <a:spcPts val="2200"/>
              </a:lnSpc>
              <a:spcBef>
                <a:spcPts val="0"/>
              </a:spcBef>
              <a:buNone/>
            </a:pPr>
            <a:r>
              <a:rPr lang="da-DK" altLang="en-US" sz="2000" dirty="0">
                <a:solidFill>
                  <a:srgbClr val="0070C0"/>
                </a:solidFill>
                <a:latin typeface="Courier New" panose="02070309020205020404" pitchFamily="49" charset="0"/>
                <a:cs typeface="Courier New" panose="02070309020205020404" pitchFamily="49" charset="0"/>
              </a:rPr>
              <a:t>array([[False, False, False,  </a:t>
            </a:r>
            <a:r>
              <a:rPr lang="da-DK" altLang="en-US" sz="2000" dirty="0">
                <a:solidFill>
                  <a:srgbClr val="FF0000"/>
                </a:solidFill>
                <a:latin typeface="Courier New" panose="02070309020205020404" pitchFamily="49" charset="0"/>
                <a:cs typeface="Courier New" panose="02070309020205020404" pitchFamily="49" charset="0"/>
              </a:rPr>
              <a:t>True</a:t>
            </a:r>
            <a:r>
              <a:rPr lang="da-DK" altLang="en-US" sz="2000" dirty="0">
                <a:solidFill>
                  <a:srgbClr val="0070C0"/>
                </a:solidFill>
                <a:latin typeface="Courier New" panose="02070309020205020404" pitchFamily="49" charset="0"/>
                <a:cs typeface="Courier New" panose="02070309020205020404" pitchFamily="49" charset="0"/>
              </a:rPr>
              <a:t>,  </a:t>
            </a:r>
            <a:r>
              <a:rPr lang="da-DK" altLang="en-US" sz="2000" dirty="0">
                <a:solidFill>
                  <a:srgbClr val="FF0000"/>
                </a:solidFill>
                <a:latin typeface="Courier New" panose="02070309020205020404" pitchFamily="49" charset="0"/>
                <a:cs typeface="Courier New" panose="02070309020205020404" pitchFamily="49" charset="0"/>
              </a:rPr>
              <a:t>True</a:t>
            </a:r>
            <a:r>
              <a:rPr lang="da-DK" altLang="en-US" sz="2000" dirty="0">
                <a:solidFill>
                  <a:srgbClr val="0070C0"/>
                </a:solidFill>
                <a:latin typeface="Courier New" panose="02070309020205020404" pitchFamily="49" charset="0"/>
                <a:cs typeface="Courier New" panose="02070309020205020404" pitchFamily="49" charset="0"/>
              </a:rPr>
              <a:t>],</a:t>
            </a:r>
          </a:p>
          <a:p>
            <a:pPr marL="0" indent="0" eaLnBrk="1" hangingPunct="1">
              <a:lnSpc>
                <a:spcPts val="2200"/>
              </a:lnSpc>
              <a:spcBef>
                <a:spcPts val="0"/>
              </a:spcBef>
              <a:buNone/>
            </a:pPr>
            <a:r>
              <a:rPr lang="da-DK" altLang="en-US" sz="2000" dirty="0">
                <a:solidFill>
                  <a:srgbClr val="0070C0"/>
                </a:solidFill>
                <a:latin typeface="Courier New" panose="02070309020205020404" pitchFamily="49" charset="0"/>
                <a:cs typeface="Courier New" panose="02070309020205020404" pitchFamily="49" charset="0"/>
              </a:rPr>
              <a:t>       [False,  </a:t>
            </a:r>
            <a:r>
              <a:rPr lang="da-DK" altLang="en-US" sz="2000" dirty="0">
                <a:solidFill>
                  <a:srgbClr val="FF0000"/>
                </a:solidFill>
                <a:latin typeface="Courier New" panose="02070309020205020404" pitchFamily="49" charset="0"/>
                <a:cs typeface="Courier New" panose="02070309020205020404" pitchFamily="49" charset="0"/>
              </a:rPr>
              <a:t>True</a:t>
            </a:r>
            <a:r>
              <a:rPr lang="da-DK" altLang="en-US" sz="2000" dirty="0">
                <a:solidFill>
                  <a:srgbClr val="0070C0"/>
                </a:solidFill>
                <a:latin typeface="Courier New" panose="02070309020205020404" pitchFamily="49" charset="0"/>
                <a:cs typeface="Courier New" panose="02070309020205020404" pitchFamily="49" charset="0"/>
              </a:rPr>
              <a:t>,  </a:t>
            </a:r>
            <a:r>
              <a:rPr lang="da-DK" altLang="en-US" sz="2000" dirty="0">
                <a:solidFill>
                  <a:srgbClr val="FF0000"/>
                </a:solidFill>
                <a:latin typeface="Courier New" panose="02070309020205020404" pitchFamily="49" charset="0"/>
                <a:cs typeface="Courier New" panose="02070309020205020404" pitchFamily="49" charset="0"/>
              </a:rPr>
              <a:t>True</a:t>
            </a:r>
            <a:r>
              <a:rPr lang="da-DK" altLang="en-US" sz="2000" dirty="0">
                <a:solidFill>
                  <a:srgbClr val="0070C0"/>
                </a:solidFill>
                <a:latin typeface="Courier New" panose="02070309020205020404" pitchFamily="49" charset="0"/>
                <a:cs typeface="Courier New" panose="02070309020205020404" pitchFamily="49" charset="0"/>
              </a:rPr>
              <a:t>,  </a:t>
            </a:r>
            <a:r>
              <a:rPr lang="da-DK" altLang="en-US" sz="2000" dirty="0">
                <a:solidFill>
                  <a:srgbClr val="FF0000"/>
                </a:solidFill>
                <a:latin typeface="Courier New" panose="02070309020205020404" pitchFamily="49" charset="0"/>
                <a:cs typeface="Courier New" panose="02070309020205020404" pitchFamily="49" charset="0"/>
              </a:rPr>
              <a:t>True</a:t>
            </a:r>
            <a:r>
              <a:rPr lang="da-DK" altLang="en-US" sz="2000" dirty="0">
                <a:solidFill>
                  <a:srgbClr val="0070C0"/>
                </a:solidFill>
                <a:latin typeface="Courier New" panose="02070309020205020404" pitchFamily="49" charset="0"/>
                <a:cs typeface="Courier New" panose="02070309020205020404" pitchFamily="49" charset="0"/>
              </a:rPr>
              <a:t>, False],</a:t>
            </a:r>
          </a:p>
          <a:p>
            <a:pPr marL="0" indent="0" eaLnBrk="1" hangingPunct="1">
              <a:lnSpc>
                <a:spcPts val="2200"/>
              </a:lnSpc>
              <a:spcBef>
                <a:spcPts val="0"/>
              </a:spcBef>
              <a:buNone/>
            </a:pPr>
            <a:r>
              <a:rPr lang="da-DK" altLang="en-US" sz="2000" dirty="0">
                <a:solidFill>
                  <a:srgbClr val="0070C0"/>
                </a:solidFill>
                <a:latin typeface="Courier New" panose="02070309020205020404" pitchFamily="49" charset="0"/>
                <a:cs typeface="Courier New" panose="02070309020205020404" pitchFamily="49" charset="0"/>
              </a:rPr>
              <a:t>       [ </a:t>
            </a:r>
            <a:r>
              <a:rPr lang="da-DK" altLang="en-US" sz="2000" dirty="0">
                <a:solidFill>
                  <a:srgbClr val="FF0000"/>
                </a:solidFill>
                <a:latin typeface="Courier New" panose="02070309020205020404" pitchFamily="49" charset="0"/>
                <a:cs typeface="Courier New" panose="02070309020205020404" pitchFamily="49" charset="0"/>
              </a:rPr>
              <a:t>True</a:t>
            </a:r>
            <a:r>
              <a:rPr lang="da-DK" altLang="en-US" sz="2000" dirty="0">
                <a:solidFill>
                  <a:srgbClr val="0070C0"/>
                </a:solidFill>
                <a:latin typeface="Courier New" panose="02070309020205020404" pitchFamily="49" charset="0"/>
                <a:cs typeface="Courier New" panose="02070309020205020404" pitchFamily="49" charset="0"/>
              </a:rPr>
              <a:t>, False,  </a:t>
            </a:r>
            <a:r>
              <a:rPr lang="da-DK" altLang="en-US" sz="2000" dirty="0">
                <a:solidFill>
                  <a:srgbClr val="FF0000"/>
                </a:solidFill>
                <a:latin typeface="Courier New" panose="02070309020205020404" pitchFamily="49" charset="0"/>
                <a:cs typeface="Courier New" panose="02070309020205020404" pitchFamily="49" charset="0"/>
              </a:rPr>
              <a:t>True</a:t>
            </a:r>
            <a:r>
              <a:rPr lang="da-DK" altLang="en-US" sz="2000" dirty="0">
                <a:solidFill>
                  <a:srgbClr val="0070C0"/>
                </a:solidFill>
                <a:latin typeface="Courier New" panose="02070309020205020404" pitchFamily="49" charset="0"/>
                <a:cs typeface="Courier New" panose="02070309020205020404" pitchFamily="49" charset="0"/>
              </a:rPr>
              <a:t>, False, False]])</a:t>
            </a:r>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 a1[(a1 &gt; 5) &amp; (a1 &lt; 9)] -= 5</a:t>
            </a:r>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dirty="0">
                <a:solidFill>
                  <a:srgbClr val="00B050"/>
                </a:solidFill>
                <a:latin typeface="Courier New" panose="02070309020205020404" pitchFamily="49" charset="0"/>
                <a:cs typeface="Courier New" panose="02070309020205020404" pitchFamily="49" charset="0"/>
              </a:rPr>
              <a:t>array([[ 0, -2, -4,  </a:t>
            </a:r>
            <a:r>
              <a:rPr lang="en-US" altLang="en-US" sz="2000" dirty="0">
                <a:solidFill>
                  <a:srgbClr val="FF0000"/>
                </a:solidFill>
                <a:latin typeface="Courier New" panose="02070309020205020404" pitchFamily="49" charset="0"/>
                <a:cs typeface="Courier New" panose="02070309020205020404" pitchFamily="49" charset="0"/>
              </a:rPr>
              <a:t>3</a:t>
            </a:r>
            <a:r>
              <a:rPr lang="en-US" altLang="en-US" sz="2000" dirty="0">
                <a:solidFill>
                  <a:srgbClr val="00B050"/>
                </a:solidFill>
                <a:latin typeface="Courier New" panose="02070309020205020404" pitchFamily="49" charset="0"/>
                <a:cs typeface="Courier New" panose="02070309020205020404" pitchFamily="49" charset="0"/>
              </a:rPr>
              <a:t>,  </a:t>
            </a:r>
            <a:r>
              <a:rPr lang="en-US" altLang="en-US" sz="2000" dirty="0">
                <a:solidFill>
                  <a:srgbClr val="FF0000"/>
                </a:solidFill>
                <a:latin typeface="Courier New" panose="02070309020205020404" pitchFamily="49" charset="0"/>
                <a:cs typeface="Courier New" panose="02070309020205020404" pitchFamily="49" charset="0"/>
              </a:rPr>
              <a:t>3</a:t>
            </a:r>
            <a:r>
              <a:rPr lang="en-US" altLang="en-US" sz="2000" dirty="0">
                <a:solidFill>
                  <a:srgbClr val="00B050"/>
                </a:solidFill>
                <a:latin typeface="Courier New" panose="02070309020205020404" pitchFamily="49" charset="0"/>
                <a:cs typeface="Courier New" panose="02070309020205020404" pitchFamily="49" charset="0"/>
              </a:rPr>
              <a:t>],</a:t>
            </a:r>
          </a:p>
          <a:p>
            <a:pPr marL="0" indent="0" eaLnBrk="1" hangingPunct="1">
              <a:lnSpc>
                <a:spcPts val="2200"/>
              </a:lnSpc>
              <a:spcBef>
                <a:spcPts val="0"/>
              </a:spcBef>
              <a:buNone/>
            </a:pPr>
            <a:r>
              <a:rPr lang="en-US" altLang="en-US" sz="2000" dirty="0">
                <a:solidFill>
                  <a:srgbClr val="00B050"/>
                </a:solidFill>
                <a:latin typeface="Courier New" panose="02070309020205020404" pitchFamily="49" charset="0"/>
                <a:cs typeface="Courier New" panose="02070309020205020404" pitchFamily="49" charset="0"/>
              </a:rPr>
              <a:t>       [-3,  </a:t>
            </a:r>
            <a:r>
              <a:rPr lang="en-US" altLang="en-US" sz="2000" dirty="0">
                <a:solidFill>
                  <a:srgbClr val="FF0000"/>
                </a:solidFill>
                <a:latin typeface="Courier New" panose="02070309020205020404" pitchFamily="49" charset="0"/>
                <a:cs typeface="Courier New" panose="02070309020205020404" pitchFamily="49" charset="0"/>
              </a:rPr>
              <a:t>3</a:t>
            </a:r>
            <a:r>
              <a:rPr lang="en-US" altLang="en-US" sz="2000" dirty="0">
                <a:solidFill>
                  <a:srgbClr val="00B050"/>
                </a:solidFill>
                <a:latin typeface="Courier New" panose="02070309020205020404" pitchFamily="49" charset="0"/>
                <a:cs typeface="Courier New" panose="02070309020205020404" pitchFamily="49" charset="0"/>
              </a:rPr>
              <a:t>,  </a:t>
            </a:r>
            <a:r>
              <a:rPr lang="en-US" altLang="en-US" sz="2000" dirty="0">
                <a:solidFill>
                  <a:srgbClr val="FF0000"/>
                </a:solidFill>
                <a:latin typeface="Courier New" panose="02070309020205020404" pitchFamily="49" charset="0"/>
                <a:cs typeface="Courier New" panose="02070309020205020404" pitchFamily="49" charset="0"/>
              </a:rPr>
              <a:t>3</a:t>
            </a:r>
            <a:r>
              <a:rPr lang="en-US" altLang="en-US" sz="2000" dirty="0">
                <a:solidFill>
                  <a:srgbClr val="00B050"/>
                </a:solidFill>
                <a:latin typeface="Courier New" panose="02070309020205020404" pitchFamily="49" charset="0"/>
                <a:cs typeface="Courier New" panose="02070309020205020404" pitchFamily="49" charset="0"/>
              </a:rPr>
              <a:t>,  </a:t>
            </a:r>
            <a:r>
              <a:rPr lang="en-US" altLang="en-US" sz="2000" dirty="0">
                <a:solidFill>
                  <a:srgbClr val="FF0000"/>
                </a:solidFill>
                <a:latin typeface="Courier New" panose="02070309020205020404" pitchFamily="49" charset="0"/>
                <a:cs typeface="Courier New" panose="02070309020205020404" pitchFamily="49" charset="0"/>
              </a:rPr>
              <a:t>2</a:t>
            </a:r>
            <a:r>
              <a:rPr lang="en-US" altLang="en-US" sz="2000" dirty="0">
                <a:solidFill>
                  <a:srgbClr val="00B050"/>
                </a:solidFill>
                <a:latin typeface="Courier New" panose="02070309020205020404" pitchFamily="49" charset="0"/>
                <a:cs typeface="Courier New" panose="02070309020205020404" pitchFamily="49" charset="0"/>
              </a:rPr>
              <a:t>,  9],</a:t>
            </a:r>
          </a:p>
          <a:p>
            <a:pPr marL="0" indent="0" eaLnBrk="1" hangingPunct="1">
              <a:lnSpc>
                <a:spcPts val="2200"/>
              </a:lnSpc>
              <a:spcBef>
                <a:spcPts val="0"/>
              </a:spcBef>
              <a:buNone/>
            </a:pPr>
            <a:r>
              <a:rPr lang="en-US" altLang="en-US" sz="2000" dirty="0">
                <a:solidFill>
                  <a:srgbClr val="00B050"/>
                </a:solidFill>
                <a:latin typeface="Courier New" panose="02070309020205020404" pitchFamily="49" charset="0"/>
                <a:cs typeface="Courier New" panose="02070309020205020404" pitchFamily="49" charset="0"/>
              </a:rPr>
              <a:t>       [ </a:t>
            </a:r>
            <a:r>
              <a:rPr lang="en-US" altLang="en-US" sz="2000" dirty="0">
                <a:solidFill>
                  <a:srgbClr val="FF0000"/>
                </a:solidFill>
                <a:latin typeface="Courier New" panose="02070309020205020404" pitchFamily="49" charset="0"/>
                <a:cs typeface="Courier New" panose="02070309020205020404" pitchFamily="49" charset="0"/>
              </a:rPr>
              <a:t>3</a:t>
            </a:r>
            <a:r>
              <a:rPr lang="en-US" altLang="en-US" sz="2000" dirty="0">
                <a:solidFill>
                  <a:srgbClr val="00B050"/>
                </a:solidFill>
                <a:latin typeface="Courier New" panose="02070309020205020404" pitchFamily="49" charset="0"/>
                <a:cs typeface="Courier New" panose="02070309020205020404" pitchFamily="49" charset="0"/>
              </a:rPr>
              <a:t>, -5,  </a:t>
            </a:r>
            <a:r>
              <a:rPr lang="en-US" altLang="en-US" sz="2000" dirty="0">
                <a:solidFill>
                  <a:srgbClr val="FF0000"/>
                </a:solidFill>
                <a:latin typeface="Courier New" panose="02070309020205020404" pitchFamily="49" charset="0"/>
                <a:cs typeface="Courier New" panose="02070309020205020404" pitchFamily="49" charset="0"/>
              </a:rPr>
              <a:t>3</a:t>
            </a:r>
            <a:r>
              <a:rPr lang="en-US" altLang="en-US" sz="2000" dirty="0">
                <a:solidFill>
                  <a:srgbClr val="00B050"/>
                </a:solidFill>
                <a:latin typeface="Courier New" panose="02070309020205020404" pitchFamily="49" charset="0"/>
                <a:cs typeface="Courier New" panose="02070309020205020404" pitchFamily="49" charset="0"/>
              </a:rPr>
              <a:t>,  2,  1]])</a:t>
            </a:r>
          </a:p>
          <a:p>
            <a:pPr marL="0" indent="0" eaLnBrk="1" hangingPunct="1">
              <a:lnSpc>
                <a:spcPts val="2200"/>
              </a:lnSpc>
              <a:spcBef>
                <a:spcPts val="0"/>
              </a:spcBef>
              <a:buNone/>
            </a:pPr>
            <a:endParaRPr lang="en-US" altLang="en-US" sz="2000" i="1" dirty="0">
              <a:solidFill>
                <a:srgbClr val="0070C0"/>
              </a:solidFill>
              <a:latin typeface="Courier New" panose="02070309020205020404" pitchFamily="49" charset="0"/>
              <a:cs typeface="Courier New" panose="02070309020205020404" pitchFamily="49" charset="0"/>
            </a:endParaRPr>
          </a:p>
          <a:p>
            <a:pPr marL="0" indent="0" eaLnBrk="1" hangingPunct="1">
              <a:lnSpc>
                <a:spcPts val="2200"/>
              </a:lnSpc>
              <a:spcBef>
                <a:spcPts val="0"/>
              </a:spcBef>
              <a:buNone/>
            </a:pPr>
            <a:endParaRPr lang="en-US" altLang="en-US" sz="2000" b="1" dirty="0">
              <a:solidFill>
                <a:srgbClr val="0070C0"/>
              </a:solidFill>
              <a:latin typeface="Courier New" panose="02070309020205020404" pitchFamily="49" charset="0"/>
              <a:cs typeface="Courier New" panose="02070309020205020404" pitchFamily="49" charset="0"/>
            </a:endParaRPr>
          </a:p>
          <a:p>
            <a:pPr marL="0" indent="0" eaLnBrk="1" hangingPunct="1">
              <a:lnSpc>
                <a:spcPts val="2200"/>
              </a:lnSpc>
              <a:spcBef>
                <a:spcPts val="0"/>
              </a:spcBef>
              <a:buNone/>
            </a:pPr>
            <a:endParaRPr lang="en-US" altLang="en-US" sz="2000" dirty="0">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56C26B4F-BBA9-4638-8A38-56C4B6AA55E4}"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69</a:t>
            </a:fld>
            <a:endParaRPr lang="en-US"/>
          </a:p>
        </p:txBody>
      </p:sp>
    </p:spTree>
    <p:extLst>
      <p:ext uri="{BB962C8B-B14F-4D97-AF65-F5344CB8AC3E}">
        <p14:creationId xmlns:p14="http://schemas.microsoft.com/office/powerpoint/2010/main" val="1361703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The </a:t>
            </a:r>
            <a:r>
              <a:rPr lang="en-US" altLang="en-US" b="1" dirty="0"/>
              <a:t>zip() </a:t>
            </a:r>
            <a:r>
              <a:rPr lang="en-US" altLang="en-US" dirty="0"/>
              <a:t>Function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eaLnBrk="1" hangingPunct="1"/>
            <a:r>
              <a:rPr lang="en-US" altLang="en-US" sz="2800" b="1" dirty="0"/>
              <a:t>zip() </a:t>
            </a:r>
            <a:r>
              <a:rPr lang="en-US" altLang="en-US" sz="2800" dirty="0"/>
              <a:t>is handy for creating a </a:t>
            </a:r>
            <a:r>
              <a:rPr lang="en-US" altLang="en-US" sz="2800" b="1" dirty="0" err="1"/>
              <a:t>dict</a:t>
            </a:r>
            <a:r>
              <a:rPr lang="en-US" altLang="en-US" sz="2800" dirty="0"/>
              <a:t> from two </a:t>
            </a:r>
            <a:r>
              <a:rPr lang="en-US" altLang="en-US" sz="2800" dirty="0" err="1"/>
              <a:t>iterables</a:t>
            </a:r>
            <a:endParaRPr lang="en-US" altLang="en-US" sz="2800" dirty="0"/>
          </a:p>
          <a:p>
            <a:pPr marL="0" indent="0" eaLnBrk="1" hangingPunct="1">
              <a:spcBef>
                <a:spcPts val="0"/>
              </a:spcBef>
              <a:buNone/>
            </a:pPr>
            <a:endParaRPr lang="en-US" altLang="en-US" sz="1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v1</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[4, 12, 9, 0, 15, 6]</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t1 = ('al', 'bob', 'cy', 'dan', 'ed')</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d1 = </a:t>
            </a:r>
            <a:r>
              <a:rPr lang="en-US" altLang="en-US" sz="2000" b="1" dirty="0" err="1">
                <a:solidFill>
                  <a:srgbClr val="FF0000"/>
                </a:solidFill>
                <a:latin typeface="Courier New" panose="02070309020205020404" pitchFamily="49" charset="0"/>
                <a:cs typeface="Courier New" panose="02070309020205020404" pitchFamily="49" charset="0"/>
              </a:rPr>
              <a:t>dict</a:t>
            </a:r>
            <a:r>
              <a:rPr lang="en-US" altLang="en-US" sz="2000" b="1" dirty="0">
                <a:solidFill>
                  <a:srgbClr val="FF0000"/>
                </a:solidFill>
                <a:latin typeface="Courier New" panose="02070309020205020404" pitchFamily="49" charset="0"/>
                <a:cs typeface="Courier New" panose="02070309020205020404" pitchFamily="49" charset="0"/>
              </a:rPr>
              <a:t>(zip(t1, v1))</a:t>
            </a:r>
          </a:p>
          <a:p>
            <a:pPr marL="0" indent="0" eaLnBrk="1" hangingPunct="1">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 d1</a:t>
            </a:r>
          </a:p>
          <a:p>
            <a:pPr marL="0" indent="0" eaLnBrk="1" hangingPunct="1">
              <a:spcBef>
                <a:spcPts val="0"/>
              </a:spcBef>
              <a:buNone/>
            </a:pPr>
            <a:r>
              <a:rPr lang="en-US" altLang="en-US" sz="2000" dirty="0">
                <a:solidFill>
                  <a:srgbClr val="00B050"/>
                </a:solidFill>
                <a:latin typeface="Courier New" panose="02070309020205020404" pitchFamily="49" charset="0"/>
                <a:cs typeface="Courier New" panose="02070309020205020404" pitchFamily="49" charset="0"/>
              </a:rPr>
              <a:t>{'al': 4, 'bob': 12, 'cy': 9, 'dan': 0, 'ed': 15}</a:t>
            </a:r>
          </a:p>
          <a:p>
            <a:pPr marL="0" indent="0" eaLnBrk="1" hangingPunct="1">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a:t>
            </a:r>
          </a:p>
        </p:txBody>
      </p:sp>
      <p:sp>
        <p:nvSpPr>
          <p:cNvPr id="2" name="Date Placeholder 1"/>
          <p:cNvSpPr>
            <a:spLocks noGrp="1"/>
          </p:cNvSpPr>
          <p:nvPr>
            <p:ph type="dt" sz="half" idx="10"/>
          </p:nvPr>
        </p:nvSpPr>
        <p:spPr/>
        <p:txBody>
          <a:bodyPr/>
          <a:lstStyle/>
          <a:p>
            <a:pPr>
              <a:defRPr/>
            </a:pPr>
            <a:fld id="{F5DEDA22-D554-46E8-855A-63A3E3B93ADB}"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7</a:t>
            </a:fld>
            <a:endParaRPr lang="en-US"/>
          </a:p>
        </p:txBody>
      </p:sp>
    </p:spTree>
    <p:extLst>
      <p:ext uri="{BB962C8B-B14F-4D97-AF65-F5344CB8AC3E}">
        <p14:creationId xmlns:p14="http://schemas.microsoft.com/office/powerpoint/2010/main" val="33604487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Integer (or "Fancy") Indexes</a:t>
            </a:r>
          </a:p>
        </p:txBody>
      </p:sp>
      <p:sp>
        <p:nvSpPr>
          <p:cNvPr id="24579" name="Rectangle 3"/>
          <p:cNvSpPr>
            <a:spLocks noGrp="1" noChangeArrowheads="1"/>
          </p:cNvSpPr>
          <p:nvPr>
            <p:ph type="body" idx="1"/>
          </p:nvPr>
        </p:nvSpPr>
        <p:spPr/>
        <p:txBody>
          <a:bodyPr/>
          <a:lstStyle/>
          <a:p>
            <a:pPr eaLnBrk="1" hangingPunct="1">
              <a:spcBef>
                <a:spcPts val="0"/>
              </a:spcBef>
            </a:pPr>
            <a:r>
              <a:rPr lang="en-US" altLang="en-US" sz="2800" dirty="0"/>
              <a:t>You can use a </a:t>
            </a:r>
            <a:r>
              <a:rPr lang="en-US" altLang="en-US" sz="2800" b="1" dirty="0"/>
              <a:t>list</a:t>
            </a:r>
            <a:r>
              <a:rPr lang="en-US" altLang="en-US" sz="2800" dirty="0"/>
              <a:t> or </a:t>
            </a:r>
            <a:r>
              <a:rPr lang="en-US" altLang="en-US" sz="2800" b="1" dirty="0" err="1"/>
              <a:t>ndarray</a:t>
            </a:r>
            <a:r>
              <a:rPr lang="en-US" altLang="en-US" sz="2800" dirty="0"/>
              <a:t> of integers to select a view on a subset of an </a:t>
            </a:r>
            <a:r>
              <a:rPr lang="en-US" altLang="en-US" sz="2800" b="1" dirty="0" err="1"/>
              <a:t>ndarray</a:t>
            </a:r>
            <a:endParaRPr lang="en-US" altLang="en-US" sz="2800" b="1" dirty="0"/>
          </a:p>
          <a:p>
            <a:pPr lvl="1" eaLnBrk="1" hangingPunct="1">
              <a:spcBef>
                <a:spcPts val="0"/>
              </a:spcBef>
            </a:pPr>
            <a:r>
              <a:rPr lang="en-US" altLang="en-US" sz="2400" dirty="0"/>
              <a:t>Can change the order of rows or columns, or create duplicates</a:t>
            </a:r>
          </a:p>
          <a:p>
            <a:pPr lvl="2" eaLnBrk="1" hangingPunct="1">
              <a:spcBef>
                <a:spcPts val="0"/>
              </a:spcBef>
            </a:pPr>
            <a:r>
              <a:rPr lang="en-US" altLang="en-US" sz="2000" dirty="0"/>
              <a:t>We will reset </a:t>
            </a:r>
            <a:r>
              <a:rPr lang="en-US" altLang="en-US" sz="2000" b="1" dirty="0"/>
              <a:t>a1</a:t>
            </a:r>
            <a:r>
              <a:rPr lang="en-US" altLang="en-US" sz="2000" dirty="0"/>
              <a:t> for these examples</a:t>
            </a:r>
          </a:p>
          <a:p>
            <a:pPr lvl="1" eaLnBrk="1" hangingPunct="1">
              <a:spcBef>
                <a:spcPts val="0"/>
              </a:spcBef>
            </a:pPr>
            <a:endParaRPr lang="en-US" altLang="en-US" sz="800" dirty="0"/>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 a1 = </a:t>
            </a:r>
            <a:r>
              <a:rPr lang="en-US" altLang="en-US" sz="2000" b="1" dirty="0" err="1">
                <a:latin typeface="Courier New" panose="02070309020205020404" pitchFamily="49" charset="0"/>
                <a:cs typeface="Courier New" panose="02070309020205020404" pitchFamily="49" charset="0"/>
              </a:rPr>
              <a:t>np.array</a:t>
            </a:r>
            <a:r>
              <a:rPr lang="en-US" altLang="en-US" sz="2000" b="1" dirty="0">
                <a:latin typeface="Courier New" panose="02070309020205020404" pitchFamily="49" charset="0"/>
                <a:cs typeface="Courier New" panose="02070309020205020404" pitchFamily="49" charset="0"/>
              </a:rPr>
              <a:t>([[0,2,4,6,8],[1,3,5,7,9],</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                   [-5,-4,-3,-2,-1]])</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array([[ 0,  2,  4,  6,  8],</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       [ 1,  3,  5,  7,  9],</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       [-5, -4, -3, -2, -1]])</a:t>
            </a:r>
          </a:p>
          <a:p>
            <a:pPr marL="0" indent="0" eaLnBrk="1" hangingPunct="1">
              <a:lnSpc>
                <a:spcPts val="2200"/>
              </a:lnSpc>
              <a:spcBef>
                <a:spcPts val="0"/>
              </a:spcBef>
              <a:buNone/>
            </a:pPr>
            <a:endParaRPr lang="en-US" altLang="en-US" sz="2000" dirty="0">
              <a:solidFill>
                <a:srgbClr val="0070C0"/>
              </a:solidFill>
              <a:latin typeface="Courier New" panose="02070309020205020404" pitchFamily="49" charset="0"/>
              <a:cs typeface="Courier New" panose="02070309020205020404" pitchFamily="49" charset="0"/>
            </a:endParaRPr>
          </a:p>
          <a:p>
            <a:pPr marL="0" indent="0" eaLnBrk="1" hangingPunct="1">
              <a:lnSpc>
                <a:spcPts val="2200"/>
              </a:lnSpc>
              <a:spcBef>
                <a:spcPts val="0"/>
              </a:spcBef>
              <a:buNone/>
            </a:pPr>
            <a:endParaRPr lang="en-US" altLang="en-US" sz="2000" dirty="0">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56C26B4F-BBA9-4638-8A38-56C4B6AA55E4}"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70</a:t>
            </a:fld>
            <a:endParaRPr lang="en-US"/>
          </a:p>
        </p:txBody>
      </p:sp>
    </p:spTree>
    <p:extLst>
      <p:ext uri="{BB962C8B-B14F-4D97-AF65-F5344CB8AC3E}">
        <p14:creationId xmlns:p14="http://schemas.microsoft.com/office/powerpoint/2010/main" val="33208910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Integer (or "Fancy") Indexes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lvl="1" eaLnBrk="1" hangingPunct="1">
              <a:spcBef>
                <a:spcPts val="0"/>
              </a:spcBef>
            </a:pPr>
            <a:endParaRPr lang="en-US" altLang="en-US" sz="800" dirty="0"/>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array([[ 0,  2,  4,  6,  8],</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       [ 1,  3,  5,  7,  9],</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       [-5, -4, -3, -2, -1]])</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a:t>
            </a:r>
            <a:r>
              <a:rPr lang="en-US" altLang="en-US" sz="2000" dirty="0">
                <a:solidFill>
                  <a:srgbClr val="0070C0"/>
                </a:solidFill>
                <a:latin typeface="Courier New" panose="02070309020205020404" pitchFamily="49" charset="0"/>
                <a:cs typeface="Courier New" panose="02070309020205020404" pitchFamily="49" charset="0"/>
              </a:rPr>
              <a:t> </a:t>
            </a:r>
            <a:r>
              <a:rPr lang="en-US" altLang="en-US" sz="2000" b="1" dirty="0">
                <a:solidFill>
                  <a:srgbClr val="0070C0"/>
                </a:solidFill>
                <a:latin typeface="Courier New" panose="02070309020205020404" pitchFamily="49" charset="0"/>
                <a:cs typeface="Courier New" panose="02070309020205020404" pitchFamily="49" charset="0"/>
              </a:rPr>
              <a:t>a1[[2,0]]         </a:t>
            </a:r>
            <a:r>
              <a:rPr lang="en-US" altLang="en-US" sz="2000" dirty="0">
                <a:solidFill>
                  <a:srgbClr val="0070C0"/>
                </a:solidFill>
                <a:latin typeface="Courier New" panose="02070309020205020404" pitchFamily="49" charset="0"/>
                <a:cs typeface="Courier New" panose="02070309020205020404" pitchFamily="49" charset="0"/>
              </a:rPr>
              <a:t># row 2 followed by row 0</a:t>
            </a:r>
          </a:p>
          <a:p>
            <a:pPr marL="0" indent="0" eaLnBrk="1" hangingPunct="1">
              <a:lnSpc>
                <a:spcPts val="2200"/>
              </a:lnSpc>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array([[-5, -4, -3, -2, -1],</a:t>
            </a:r>
          </a:p>
          <a:p>
            <a:pPr marL="0" indent="0" eaLnBrk="1" hangingPunct="1">
              <a:lnSpc>
                <a:spcPts val="2200"/>
              </a:lnSpc>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       [ 0,  2,  4,  6,  8]])</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a:t>
            </a:r>
            <a:r>
              <a:rPr lang="en-US" altLang="en-US" sz="2000" dirty="0">
                <a:solidFill>
                  <a:srgbClr val="FF0000"/>
                </a:solidFill>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a1[:, [3,2,1,2]]  </a:t>
            </a:r>
            <a:r>
              <a:rPr lang="en-US" altLang="en-US" sz="2000" dirty="0">
                <a:solidFill>
                  <a:srgbClr val="FF0000"/>
                </a:solidFill>
                <a:latin typeface="Courier New" panose="02070309020205020404" pitchFamily="49" charset="0"/>
                <a:cs typeface="Courier New" panose="02070309020205020404" pitchFamily="49" charset="0"/>
              </a:rPr>
              <a:t># all rows, cols 3,2,1,2</a:t>
            </a:r>
          </a:p>
          <a:p>
            <a:pPr marL="0" indent="0" eaLnBrk="1" hangingPunct="1">
              <a:lnSpc>
                <a:spcPts val="2200"/>
              </a:lnSpc>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array([[ 6,  4,  2,  4],</a:t>
            </a:r>
          </a:p>
          <a:p>
            <a:pPr marL="0" indent="0" eaLnBrk="1" hangingPunct="1">
              <a:lnSpc>
                <a:spcPts val="2200"/>
              </a:lnSpc>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       [ 7,  5,  3,  5],</a:t>
            </a:r>
          </a:p>
          <a:p>
            <a:pPr marL="0" indent="0" eaLnBrk="1" hangingPunct="1">
              <a:lnSpc>
                <a:spcPts val="2200"/>
              </a:lnSpc>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       [-2, -3, -4, -3]])</a:t>
            </a:r>
          </a:p>
        </p:txBody>
      </p:sp>
      <p:sp>
        <p:nvSpPr>
          <p:cNvPr id="2" name="Date Placeholder 1"/>
          <p:cNvSpPr>
            <a:spLocks noGrp="1"/>
          </p:cNvSpPr>
          <p:nvPr>
            <p:ph type="dt" sz="half" idx="10"/>
          </p:nvPr>
        </p:nvSpPr>
        <p:spPr/>
        <p:txBody>
          <a:bodyPr/>
          <a:lstStyle/>
          <a:p>
            <a:pPr>
              <a:defRPr/>
            </a:pPr>
            <a:fld id="{56C26B4F-BBA9-4638-8A38-56C4B6AA55E4}"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71</a:t>
            </a:fld>
            <a:endParaRPr lang="en-US"/>
          </a:p>
        </p:txBody>
      </p:sp>
    </p:spTree>
    <p:extLst>
      <p:ext uri="{BB962C8B-B14F-4D97-AF65-F5344CB8AC3E}">
        <p14:creationId xmlns:p14="http://schemas.microsoft.com/office/powerpoint/2010/main" val="6799102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Integer (or "Fancy") Indexes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eaLnBrk="1" hangingPunct="1">
              <a:spcBef>
                <a:spcPts val="0"/>
              </a:spcBef>
            </a:pPr>
            <a:r>
              <a:rPr lang="en-US" altLang="en-US" sz="2800" dirty="0"/>
              <a:t>From a 2-D </a:t>
            </a:r>
            <a:r>
              <a:rPr lang="en-US" altLang="en-US" sz="2800" b="1" dirty="0" err="1"/>
              <a:t>ndarray</a:t>
            </a:r>
            <a:r>
              <a:rPr lang="en-US" altLang="en-US" sz="2800" dirty="0"/>
              <a:t>, you can use two integer index </a:t>
            </a:r>
            <a:r>
              <a:rPr lang="en-US" altLang="en-US" sz="2800" b="1" dirty="0"/>
              <a:t>list</a:t>
            </a:r>
            <a:r>
              <a:rPr lang="en-US" altLang="en-US" sz="2800" dirty="0"/>
              <a:t>s to create a 1-D </a:t>
            </a:r>
            <a:r>
              <a:rPr lang="en-US" altLang="en-US" sz="2800" b="1" dirty="0" err="1"/>
              <a:t>ndarray</a:t>
            </a:r>
            <a:r>
              <a:rPr lang="en-US" altLang="en-US" sz="2800" dirty="0"/>
              <a:t> of selected values</a:t>
            </a:r>
          </a:p>
          <a:p>
            <a:pPr lvl="1" eaLnBrk="1" hangingPunct="1">
              <a:spcBef>
                <a:spcPts val="0"/>
              </a:spcBef>
            </a:pPr>
            <a:r>
              <a:rPr lang="en-US" altLang="en-US" sz="2400" dirty="0"/>
              <a:t>The two index </a:t>
            </a:r>
            <a:r>
              <a:rPr lang="en-US" altLang="en-US" sz="2400" b="1" dirty="0"/>
              <a:t>list</a:t>
            </a:r>
            <a:r>
              <a:rPr lang="en-US" altLang="en-US" sz="2400" dirty="0"/>
              <a:t>s must be the same length</a:t>
            </a:r>
          </a:p>
          <a:p>
            <a:pPr lvl="1" eaLnBrk="1" hangingPunct="1">
              <a:spcBef>
                <a:spcPts val="0"/>
              </a:spcBef>
            </a:pPr>
            <a:endParaRPr lang="en-US" altLang="en-US" sz="800" dirty="0"/>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array([[ 0,  2,  4,  6,  8],</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       [ 1,  3,  5,  7,  9],</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       [-5, -4, -3, -2, -1]])</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a:t>
            </a:r>
            <a:r>
              <a:rPr lang="en-US" altLang="en-US" sz="2000" dirty="0">
                <a:solidFill>
                  <a:srgbClr val="0070C0"/>
                </a:solidFill>
                <a:latin typeface="Courier New" panose="02070309020205020404" pitchFamily="49" charset="0"/>
                <a:cs typeface="Courier New" panose="02070309020205020404" pitchFamily="49" charset="0"/>
              </a:rPr>
              <a:t> </a:t>
            </a:r>
            <a:r>
              <a:rPr lang="en-US" altLang="en-US" sz="2000" b="1" dirty="0">
                <a:solidFill>
                  <a:srgbClr val="0070C0"/>
                </a:solidFill>
                <a:latin typeface="Courier New" panose="02070309020205020404" pitchFamily="49" charset="0"/>
                <a:cs typeface="Courier New" panose="02070309020205020404" pitchFamily="49" charset="0"/>
              </a:rPr>
              <a:t>a1[[0,1,0,2],[0,4,2,0]]</a:t>
            </a:r>
          </a:p>
          <a:p>
            <a:pPr marL="0" indent="0" eaLnBrk="1" hangingPunct="1">
              <a:lnSpc>
                <a:spcPts val="2200"/>
              </a:lnSpc>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array([ 0,  9,  4, -5])</a:t>
            </a:r>
          </a:p>
          <a:p>
            <a:pPr marL="0" indent="0" eaLnBrk="1" hangingPunct="1">
              <a:lnSpc>
                <a:spcPts val="2200"/>
              </a:lnSpc>
              <a:spcBef>
                <a:spcPts val="0"/>
              </a:spcBef>
              <a:buNone/>
            </a:pPr>
            <a:endParaRPr lang="en-US" altLang="en-US" sz="2000" dirty="0">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56C26B4F-BBA9-4638-8A38-56C4B6AA55E4}"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72</a:t>
            </a:fld>
            <a:endParaRPr lang="en-US"/>
          </a:p>
        </p:txBody>
      </p:sp>
    </p:spTree>
    <p:extLst>
      <p:ext uri="{BB962C8B-B14F-4D97-AF65-F5344CB8AC3E}">
        <p14:creationId xmlns:p14="http://schemas.microsoft.com/office/powerpoint/2010/main" val="19065356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NumPy's </a:t>
            </a:r>
            <a:r>
              <a:rPr lang="en-US" altLang="en-US" b="1" dirty="0"/>
              <a:t>random</a:t>
            </a:r>
            <a:r>
              <a:rPr lang="en-US" altLang="en-US" dirty="0"/>
              <a:t> Submodule</a:t>
            </a:r>
          </a:p>
        </p:txBody>
      </p:sp>
      <p:sp>
        <p:nvSpPr>
          <p:cNvPr id="24579" name="Rectangle 3"/>
          <p:cNvSpPr>
            <a:spLocks noGrp="1" noChangeArrowheads="1"/>
          </p:cNvSpPr>
          <p:nvPr>
            <p:ph type="body" idx="1"/>
          </p:nvPr>
        </p:nvSpPr>
        <p:spPr/>
        <p:txBody>
          <a:bodyPr/>
          <a:lstStyle/>
          <a:p>
            <a:pPr eaLnBrk="1" hangingPunct="1">
              <a:spcBef>
                <a:spcPts val="0"/>
              </a:spcBef>
            </a:pPr>
            <a:r>
              <a:rPr lang="en-US" altLang="en-US" sz="2800" dirty="0"/>
              <a:t>NumPy's </a:t>
            </a:r>
            <a:r>
              <a:rPr lang="en-US" altLang="en-US" sz="2800" b="1" dirty="0"/>
              <a:t>random</a:t>
            </a:r>
            <a:r>
              <a:rPr lang="en-US" altLang="en-US" sz="2800" dirty="0"/>
              <a:t> submodule provides</a:t>
            </a:r>
          </a:p>
          <a:p>
            <a:pPr lvl="1" eaLnBrk="1" hangingPunct="1">
              <a:spcBef>
                <a:spcPts val="0"/>
              </a:spcBef>
            </a:pPr>
            <a:r>
              <a:rPr lang="en-US" altLang="en-US" sz="2400" dirty="0"/>
              <a:t>Many pseudorandom number generators (PRNG)</a:t>
            </a:r>
          </a:p>
          <a:p>
            <a:pPr lvl="1" eaLnBrk="1" hangingPunct="1">
              <a:spcBef>
                <a:spcPts val="0"/>
              </a:spcBef>
            </a:pPr>
            <a:r>
              <a:rPr lang="en-US" altLang="en-US" sz="2400" dirty="0"/>
              <a:t>Random shuffling, permutation, and sampling</a:t>
            </a:r>
          </a:p>
          <a:p>
            <a:pPr lvl="1" eaLnBrk="1" hangingPunct="1">
              <a:spcBef>
                <a:spcPts val="0"/>
              </a:spcBef>
            </a:pPr>
            <a:endParaRPr lang="en-US" altLang="en-US" sz="800" dirty="0"/>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a1 = </a:t>
            </a:r>
            <a:r>
              <a:rPr lang="en-US" altLang="en-US" sz="2000" b="1" dirty="0" err="1">
                <a:latin typeface="Courier New" panose="02070309020205020404" pitchFamily="49" charset="0"/>
                <a:cs typeface="Courier New" panose="02070309020205020404" pitchFamily="49" charset="0"/>
              </a:rPr>
              <a:t>np.random.rand</a:t>
            </a:r>
            <a:r>
              <a:rPr lang="en-US" altLang="en-US" sz="2000" b="1" dirty="0">
                <a:latin typeface="Courier New" panose="02070309020205020404" pitchFamily="49" charset="0"/>
                <a:cs typeface="Courier New" panose="02070309020205020404" pitchFamily="49" charset="0"/>
              </a:rPr>
              <a:t>(2, 3)      </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Unif</a:t>
            </a:r>
            <a:r>
              <a:rPr lang="en-US" altLang="en-US" sz="2000" dirty="0">
                <a:latin typeface="Courier New" panose="02070309020205020404" pitchFamily="49" charset="0"/>
                <a:cs typeface="Courier New" panose="02070309020205020404" pitchFamily="49" charset="0"/>
              </a:rPr>
              <a:t>[0,1)</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a1</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array([[0.53911124, 0.9715489 , 0.94656374],</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       [0.11110437, 0.56658254, 0.76156091]])</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t>
            </a:r>
            <a:r>
              <a:rPr lang="en-US" altLang="en-US" sz="2000" b="1" dirty="0" err="1">
                <a:solidFill>
                  <a:srgbClr val="0070C0"/>
                </a:solidFill>
                <a:latin typeface="Courier New" panose="02070309020205020404" pitchFamily="49" charset="0"/>
                <a:cs typeface="Courier New" panose="02070309020205020404" pitchFamily="49" charset="0"/>
              </a:rPr>
              <a:t>np.random.randn</a:t>
            </a:r>
            <a:r>
              <a:rPr lang="en-US" altLang="en-US" sz="2000" b="1" dirty="0">
                <a:solidFill>
                  <a:srgbClr val="0070C0"/>
                </a:solidFill>
                <a:latin typeface="Courier New" panose="02070309020205020404" pitchFamily="49" charset="0"/>
                <a:cs typeface="Courier New" panose="02070309020205020404" pitchFamily="49" charset="0"/>
              </a:rPr>
              <a:t>(3, 5).round(3) </a:t>
            </a:r>
            <a:r>
              <a:rPr lang="en-US" altLang="en-US" sz="2000" dirty="0">
                <a:solidFill>
                  <a:srgbClr val="0070C0"/>
                </a:solidFill>
                <a:latin typeface="Courier New" panose="02070309020205020404" pitchFamily="49" charset="0"/>
                <a:cs typeface="Courier New" panose="02070309020205020404" pitchFamily="49" charset="0"/>
              </a:rPr>
              <a:t># Norm(0,1)</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array([[ 0.488, -1.13 ,  1.389,  2.123, -0.184],</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       [-0.325, -0.774,  0.368, -0.134,  1.384],</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       [-1.358,  1.061,  0.068, -2.298,  0.377]])</a:t>
            </a:r>
          </a:p>
          <a:p>
            <a:pPr marL="0" indent="0" eaLnBrk="1" hangingPunct="1">
              <a:spcBef>
                <a:spcPts val="0"/>
              </a:spcBef>
              <a:buNone/>
            </a:pPr>
            <a:endParaRPr lang="en-US" altLang="en-US" sz="2000" dirty="0">
              <a:solidFill>
                <a:srgbClr val="FF0000"/>
              </a:solidFill>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1ACD2954-DBE5-4C9D-8A63-3D4B551C013E}"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73</a:t>
            </a:fld>
            <a:endParaRPr lang="en-US"/>
          </a:p>
        </p:txBody>
      </p:sp>
    </p:spTree>
    <p:extLst>
      <p:ext uri="{BB962C8B-B14F-4D97-AF65-F5344CB8AC3E}">
        <p14:creationId xmlns:p14="http://schemas.microsoft.com/office/powerpoint/2010/main" val="6408159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NumPy's </a:t>
            </a:r>
            <a:r>
              <a:rPr lang="en-US" altLang="en-US" b="1" dirty="0"/>
              <a:t>random</a:t>
            </a:r>
            <a:r>
              <a:rPr lang="en-US" altLang="en-US" dirty="0"/>
              <a:t> Submodule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a:t>
            </a:r>
            <a:r>
              <a:rPr lang="en-US" altLang="en-US" sz="2000" b="1" dirty="0" err="1">
                <a:latin typeface="Courier New" panose="02070309020205020404" pitchFamily="49" charset="0"/>
                <a:cs typeface="Courier New" panose="02070309020205020404" pitchFamily="49" charset="0"/>
              </a:rPr>
              <a:t>np.random.randint</a:t>
            </a:r>
            <a:r>
              <a:rPr lang="en-US" altLang="en-US" sz="2000" b="1" dirty="0">
                <a:latin typeface="Courier New" panose="02070309020205020404" pitchFamily="49" charset="0"/>
                <a:cs typeface="Courier New" panose="02070309020205020404" pitchFamily="49" charset="0"/>
              </a:rPr>
              <a:t>(0, 10, (4, 7)) </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Unif</a:t>
            </a:r>
            <a:r>
              <a:rPr lang="en-US" altLang="en-US" sz="2000" dirty="0">
                <a:latin typeface="Courier New" panose="02070309020205020404" pitchFamily="49" charset="0"/>
                <a:cs typeface="Courier New" panose="02070309020205020404" pitchFamily="49" charset="0"/>
              </a:rPr>
              <a:t>[0,10)</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array([[0, 0, 9, 9, 3, 6, 1],</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       [9, 6, 2, 6, 6, 9, 5],</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       [6, 4, 5, 1, 7, 0, 5],</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       [3, 3, 5, 4, 0, 6, 5]])</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 = </a:t>
            </a:r>
            <a:r>
              <a:rPr lang="en-US" altLang="en-US" sz="2000" b="1" dirty="0" err="1">
                <a:solidFill>
                  <a:srgbClr val="0070C0"/>
                </a:solidFill>
                <a:latin typeface="Courier New" panose="02070309020205020404" pitchFamily="49" charset="0"/>
                <a:cs typeface="Courier New" panose="02070309020205020404" pitchFamily="49" charset="0"/>
              </a:rPr>
              <a:t>np.arange</a:t>
            </a:r>
            <a:r>
              <a:rPr lang="en-US" altLang="en-US" sz="2000" b="1" dirty="0">
                <a:solidFill>
                  <a:srgbClr val="0070C0"/>
                </a:solidFill>
                <a:latin typeface="Courier New" panose="02070309020205020404" pitchFamily="49" charset="0"/>
                <a:cs typeface="Courier New" panose="02070309020205020404" pitchFamily="49" charset="0"/>
              </a:rPr>
              <a:t>(10)</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a2 = a1.copy()</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a2</a:t>
            </a:r>
            <a:endParaRPr lang="en-US" altLang="en-US" sz="2000" dirty="0">
              <a:solidFill>
                <a:srgbClr val="0070C0"/>
              </a:solidFill>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array([0, 1, 2, 3, 4, 5, 6, 7, 8, 9])</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t>
            </a:r>
            <a:r>
              <a:rPr lang="en-US" altLang="en-US" sz="2000" b="1" dirty="0" err="1">
                <a:solidFill>
                  <a:srgbClr val="FF0000"/>
                </a:solidFill>
                <a:latin typeface="Courier New" panose="02070309020205020404" pitchFamily="49" charset="0"/>
                <a:cs typeface="Courier New" panose="02070309020205020404" pitchFamily="49" charset="0"/>
              </a:rPr>
              <a:t>np.random.shuffle</a:t>
            </a:r>
            <a:r>
              <a:rPr lang="en-US" altLang="en-US" sz="2000" b="1" dirty="0">
                <a:solidFill>
                  <a:srgbClr val="FF0000"/>
                </a:solidFill>
                <a:latin typeface="Courier New" panose="02070309020205020404" pitchFamily="49" charset="0"/>
                <a:cs typeface="Courier New" panose="02070309020205020404" pitchFamily="49" charset="0"/>
              </a:rPr>
              <a:t>(a2)       </a:t>
            </a:r>
            <a:r>
              <a:rPr lang="en-US" altLang="en-US" sz="2000" dirty="0">
                <a:solidFill>
                  <a:srgbClr val="FF0000"/>
                </a:solidFill>
                <a:latin typeface="Courier New" panose="02070309020205020404" pitchFamily="49" charset="0"/>
                <a:cs typeface="Courier New" panose="02070309020205020404" pitchFamily="49" charset="0"/>
              </a:rPr>
              <a:t># a2 is modified</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a2</a:t>
            </a:r>
          </a:p>
          <a:p>
            <a:pPr marL="0" indent="0" eaLnBrk="1" hangingPunct="1">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array([3, 7, 5, 8, 2, 4, 1, 6, 9, 0])</a:t>
            </a:r>
            <a:endParaRPr lang="en-US" altLang="en-US" sz="2000" b="1" dirty="0">
              <a:solidFill>
                <a:srgbClr val="FF0000"/>
              </a:solidFill>
              <a:latin typeface="Courier New" panose="02070309020205020404" pitchFamily="49" charset="0"/>
              <a:cs typeface="Courier New" panose="02070309020205020404" pitchFamily="49" charset="0"/>
            </a:endParaRPr>
          </a:p>
          <a:p>
            <a:pPr marL="0" indent="0" eaLnBrk="1" hangingPunct="1">
              <a:spcBef>
                <a:spcPts val="0"/>
              </a:spcBef>
              <a:buNone/>
            </a:pPr>
            <a:endParaRPr lang="en-US" altLang="en-US" sz="2000" dirty="0">
              <a:solidFill>
                <a:srgbClr val="FF0000"/>
              </a:solidFill>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1ACD2954-DBE5-4C9D-8A63-3D4B551C013E}"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74</a:t>
            </a:fld>
            <a:endParaRPr lang="en-US"/>
          </a:p>
        </p:txBody>
      </p:sp>
    </p:spTree>
    <p:extLst>
      <p:ext uri="{BB962C8B-B14F-4D97-AF65-F5344CB8AC3E}">
        <p14:creationId xmlns:p14="http://schemas.microsoft.com/office/powerpoint/2010/main" val="22995246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NumPy's </a:t>
            </a:r>
            <a:r>
              <a:rPr lang="en-US" altLang="en-US" b="1" dirty="0"/>
              <a:t>random</a:t>
            </a:r>
            <a:r>
              <a:rPr lang="en-US" altLang="en-US" dirty="0"/>
              <a:t> Submodule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a1</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array([0, 1, 2, 3, 4, 5, 6, 7, 8, 9])</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t>
            </a:r>
            <a:r>
              <a:rPr lang="en-US" altLang="en-US" sz="2000" b="1" dirty="0" err="1">
                <a:solidFill>
                  <a:srgbClr val="0070C0"/>
                </a:solidFill>
                <a:latin typeface="Courier New" panose="02070309020205020404" pitchFamily="49" charset="0"/>
                <a:cs typeface="Courier New" panose="02070309020205020404" pitchFamily="49" charset="0"/>
              </a:rPr>
              <a:t>np.random.permutation</a:t>
            </a:r>
            <a:r>
              <a:rPr lang="en-US" altLang="en-US" sz="2000" b="1" dirty="0">
                <a:solidFill>
                  <a:srgbClr val="0070C0"/>
                </a:solidFill>
                <a:latin typeface="Courier New" panose="02070309020205020404" pitchFamily="49" charset="0"/>
                <a:cs typeface="Courier New" panose="02070309020205020404" pitchFamily="49" charset="0"/>
              </a:rPr>
              <a:t>(a1) </a:t>
            </a:r>
            <a:r>
              <a:rPr lang="en-US" altLang="en-US" sz="2000" dirty="0">
                <a:solidFill>
                  <a:srgbClr val="0070C0"/>
                </a:solidFill>
                <a:latin typeface="Courier New" panose="02070309020205020404" pitchFamily="49" charset="0"/>
                <a:cs typeface="Courier New" panose="02070309020205020404" pitchFamily="49" charset="0"/>
              </a:rPr>
              <a:t># a1 </a:t>
            </a:r>
            <a:r>
              <a:rPr lang="en-US" altLang="en-US" sz="2000" dirty="0">
                <a:solidFill>
                  <a:srgbClr val="FF0000"/>
                </a:solidFill>
                <a:latin typeface="Courier New" panose="02070309020205020404" pitchFamily="49" charset="0"/>
                <a:cs typeface="Courier New" panose="02070309020205020404" pitchFamily="49" charset="0"/>
              </a:rPr>
              <a:t>not</a:t>
            </a:r>
            <a:r>
              <a:rPr lang="en-US" altLang="en-US" sz="2000" dirty="0">
                <a:solidFill>
                  <a:srgbClr val="0070C0"/>
                </a:solidFill>
                <a:latin typeface="Courier New" panose="02070309020205020404" pitchFamily="49" charset="0"/>
                <a:cs typeface="Courier New" panose="02070309020205020404" pitchFamily="49" charset="0"/>
              </a:rPr>
              <a:t> modified</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array([3, 8, 1, 9, 7, 4, 6, 0, 2, 5])</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t>
            </a:r>
            <a:r>
              <a:rPr lang="en-US" altLang="en-US" sz="2000" b="1" dirty="0" err="1">
                <a:solidFill>
                  <a:srgbClr val="0070C0"/>
                </a:solidFill>
                <a:latin typeface="Courier New" panose="02070309020205020404" pitchFamily="49" charset="0"/>
                <a:cs typeface="Courier New" panose="02070309020205020404" pitchFamily="49" charset="0"/>
              </a:rPr>
              <a:t>np.random.permutation</a:t>
            </a:r>
            <a:r>
              <a:rPr lang="en-US" altLang="en-US" sz="2000" b="1" dirty="0">
                <a:solidFill>
                  <a:srgbClr val="0070C0"/>
                </a:solidFill>
                <a:latin typeface="Courier New" panose="02070309020205020404" pitchFamily="49" charset="0"/>
                <a:cs typeface="Courier New" panose="02070309020205020404" pitchFamily="49" charset="0"/>
              </a:rPr>
              <a:t>(a1) </a:t>
            </a:r>
            <a:r>
              <a:rPr lang="en-US" altLang="en-US" sz="2000" dirty="0">
                <a:solidFill>
                  <a:srgbClr val="0070C0"/>
                </a:solidFill>
                <a:latin typeface="Courier New" panose="02070309020205020404" pitchFamily="49" charset="0"/>
                <a:cs typeface="Courier New" panose="02070309020205020404" pitchFamily="49" charset="0"/>
              </a:rPr>
              <a:t># a1 </a:t>
            </a:r>
            <a:r>
              <a:rPr lang="en-US" altLang="en-US" sz="2000" dirty="0">
                <a:solidFill>
                  <a:srgbClr val="FF0000"/>
                </a:solidFill>
                <a:latin typeface="Courier New" panose="02070309020205020404" pitchFamily="49" charset="0"/>
                <a:cs typeface="Courier New" panose="02070309020205020404" pitchFamily="49" charset="0"/>
              </a:rPr>
              <a:t>not</a:t>
            </a:r>
            <a:r>
              <a:rPr lang="en-US" altLang="en-US" sz="2000" dirty="0">
                <a:solidFill>
                  <a:srgbClr val="0070C0"/>
                </a:solidFill>
                <a:latin typeface="Courier New" panose="02070309020205020404" pitchFamily="49" charset="0"/>
                <a:cs typeface="Courier New" panose="02070309020205020404" pitchFamily="49" charset="0"/>
              </a:rPr>
              <a:t> modified</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array([7, 2, 9, 6, 0, 8, 4, 1, 3, 5])</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a:t>
            </a:r>
            <a:endParaRPr lang="en-US" altLang="en-US" sz="2000" dirty="0">
              <a:solidFill>
                <a:srgbClr val="0070C0"/>
              </a:solidFill>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array([0, 1, 2, 3, 4, 5, 6, 7, 8, 9])</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t>
            </a:r>
            <a:r>
              <a:rPr lang="en-US" altLang="en-US" sz="2000" b="1" dirty="0" err="1">
                <a:solidFill>
                  <a:srgbClr val="FF0000"/>
                </a:solidFill>
                <a:latin typeface="Courier New" panose="02070309020205020404" pitchFamily="49" charset="0"/>
                <a:cs typeface="Courier New" panose="02070309020205020404" pitchFamily="49" charset="0"/>
              </a:rPr>
              <a:t>np.random.choice</a:t>
            </a:r>
            <a:r>
              <a:rPr lang="en-US" altLang="en-US" sz="2000" b="1" dirty="0">
                <a:solidFill>
                  <a:srgbClr val="FF0000"/>
                </a:solidFill>
                <a:latin typeface="Courier New" panose="02070309020205020404" pitchFamily="49" charset="0"/>
                <a:cs typeface="Courier New" panose="02070309020205020404" pitchFamily="49" charset="0"/>
              </a:rPr>
              <a:t>(a1, 5)</a:t>
            </a:r>
            <a:endParaRPr lang="en-US" altLang="en-US" sz="2000" dirty="0">
              <a:solidFill>
                <a:srgbClr val="FF0000"/>
              </a:solidFill>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array([5, 7, 0, 4, 7])</a:t>
            </a:r>
            <a:r>
              <a:rPr lang="en-US" altLang="en-US" sz="2000" b="1" dirty="0">
                <a:solidFill>
                  <a:srgbClr val="FF0000"/>
                </a:solidFill>
                <a:latin typeface="Courier New" panose="02070309020205020404" pitchFamily="49" charset="0"/>
                <a:cs typeface="Courier New" panose="02070309020205020404" pitchFamily="49" charset="0"/>
              </a:rPr>
              <a:t>  </a:t>
            </a:r>
            <a:r>
              <a:rPr lang="en-US" altLang="en-US" sz="2000" dirty="0">
                <a:solidFill>
                  <a:srgbClr val="FF0000"/>
                </a:solidFill>
                <a:latin typeface="Courier New" panose="02070309020205020404" pitchFamily="49" charset="0"/>
                <a:cs typeface="Courier New" panose="02070309020205020404" pitchFamily="49" charset="0"/>
              </a:rPr>
              <a:t># sample with replacement</a:t>
            </a:r>
          </a:p>
          <a:p>
            <a:pPr marL="0" indent="0" eaLnBrk="1" hangingPunct="1">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 </a:t>
            </a:r>
            <a:r>
              <a:rPr lang="en-US" altLang="en-US" sz="2000" b="1" dirty="0" err="1">
                <a:solidFill>
                  <a:srgbClr val="00B050"/>
                </a:solidFill>
                <a:latin typeface="Courier New" panose="02070309020205020404" pitchFamily="49" charset="0"/>
                <a:cs typeface="Courier New" panose="02070309020205020404" pitchFamily="49" charset="0"/>
              </a:rPr>
              <a:t>np.random.choice</a:t>
            </a:r>
            <a:r>
              <a:rPr lang="en-US" altLang="en-US" sz="2000" b="1" dirty="0">
                <a:solidFill>
                  <a:srgbClr val="00B050"/>
                </a:solidFill>
                <a:latin typeface="Courier New" panose="02070309020205020404" pitchFamily="49" charset="0"/>
                <a:cs typeface="Courier New" panose="02070309020205020404" pitchFamily="49" charset="0"/>
              </a:rPr>
              <a:t>(a1, 5, replace=False)</a:t>
            </a:r>
          </a:p>
          <a:p>
            <a:pPr marL="0" indent="0" eaLnBrk="1" hangingPunct="1">
              <a:spcBef>
                <a:spcPts val="0"/>
              </a:spcBef>
              <a:buNone/>
            </a:pPr>
            <a:r>
              <a:rPr lang="en-US" altLang="en-US" sz="2000" dirty="0">
                <a:solidFill>
                  <a:srgbClr val="00B050"/>
                </a:solidFill>
                <a:latin typeface="Courier New" panose="02070309020205020404" pitchFamily="49" charset="0"/>
                <a:cs typeface="Courier New" panose="02070309020205020404" pitchFamily="49" charset="0"/>
              </a:rPr>
              <a:t>array([6, 3, 9, 4, 1])  # without replacement</a:t>
            </a:r>
            <a:endParaRPr lang="en-US" altLang="en-US" sz="2000" b="1" dirty="0">
              <a:solidFill>
                <a:srgbClr val="00B050"/>
              </a:solidFill>
              <a:latin typeface="Courier New" panose="02070309020205020404" pitchFamily="49" charset="0"/>
              <a:cs typeface="Courier New" panose="02070309020205020404" pitchFamily="49" charset="0"/>
            </a:endParaRPr>
          </a:p>
          <a:p>
            <a:pPr marL="0" indent="0" eaLnBrk="1" hangingPunct="1">
              <a:spcBef>
                <a:spcPts val="0"/>
              </a:spcBef>
              <a:buNone/>
            </a:pPr>
            <a:endParaRPr lang="en-US" altLang="en-US" sz="2000" dirty="0">
              <a:solidFill>
                <a:srgbClr val="FF0000"/>
              </a:solidFill>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1ACD2954-DBE5-4C9D-8A63-3D4B551C013E}"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75</a:t>
            </a:fld>
            <a:endParaRPr lang="en-US"/>
          </a:p>
        </p:txBody>
      </p:sp>
    </p:spTree>
    <p:extLst>
      <p:ext uri="{BB962C8B-B14F-4D97-AF65-F5344CB8AC3E}">
        <p14:creationId xmlns:p14="http://schemas.microsoft.com/office/powerpoint/2010/main" val="7320187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NumPy's </a:t>
            </a:r>
            <a:r>
              <a:rPr lang="en-US" altLang="en-US" b="1" dirty="0"/>
              <a:t>random</a:t>
            </a:r>
            <a:r>
              <a:rPr lang="en-US" altLang="en-US" dirty="0"/>
              <a:t> Submodule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eaLnBrk="1" hangingPunct="1">
              <a:spcBef>
                <a:spcPts val="0"/>
              </a:spcBef>
            </a:pPr>
            <a:r>
              <a:rPr lang="en-US" altLang="en-US" sz="2800" dirty="0"/>
              <a:t>Probability distribution PRNGs -- 35 functions!</a:t>
            </a:r>
          </a:p>
          <a:p>
            <a:pPr lvl="1" eaLnBrk="1" hangingPunct="1">
              <a:spcBef>
                <a:spcPts val="0"/>
              </a:spcBef>
            </a:pPr>
            <a:r>
              <a:rPr lang="en-US" altLang="en-US" sz="2400" dirty="0"/>
              <a:t>For example:</a:t>
            </a:r>
          </a:p>
          <a:p>
            <a:pPr lvl="1" eaLnBrk="1" hangingPunct="1">
              <a:spcBef>
                <a:spcPts val="0"/>
              </a:spcBef>
            </a:pPr>
            <a:endParaRPr lang="en-US" altLang="en-US" sz="800" dirty="0"/>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a:t>
            </a:r>
            <a:r>
              <a:rPr lang="en-US" altLang="en-US" sz="2000" b="1" dirty="0" err="1">
                <a:latin typeface="Courier New" panose="02070309020205020404" pitchFamily="49" charset="0"/>
                <a:cs typeface="Courier New" panose="02070309020205020404" pitchFamily="49" charset="0"/>
              </a:rPr>
              <a:t>np.random.normal</a:t>
            </a:r>
            <a:r>
              <a:rPr lang="en-US" altLang="en-US" sz="2000" b="1" dirty="0">
                <a:latin typeface="Courier New" panose="02070309020205020404" pitchFamily="49" charset="0"/>
                <a:cs typeface="Courier New" panose="02070309020205020404" pitchFamily="49" charset="0"/>
              </a:rPr>
              <a:t>(10, 2, 20)  </a:t>
            </a:r>
            <a:r>
              <a:rPr lang="en-US" altLang="en-US" sz="2000" dirty="0">
                <a:latin typeface="Courier New" panose="02070309020205020404" pitchFamily="49" charset="0"/>
                <a:cs typeface="Courier New" panose="02070309020205020404" pitchFamily="49" charset="0"/>
              </a:rPr>
              <a:t># Norm(10, 2)</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array([ 8.356, 10.704,  7.162,  9.011,</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        7.631,  6.774, 12.751, 12.644,</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       12.643,  6.578, 11.122,  9.155,</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       10.15 , 10.638, 10.73 ,  9.815,</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        9.837, 12.409, 11.198,  7.218])</a:t>
            </a:r>
          </a:p>
          <a:p>
            <a:pPr marL="0" indent="0" eaLnBrk="1" hangingPunct="1">
              <a:spcBef>
                <a:spcPts val="0"/>
              </a:spcBef>
              <a:buNone/>
            </a:pPr>
            <a:endParaRPr lang="en-US" altLang="en-US" sz="2000" dirty="0">
              <a:solidFill>
                <a:srgbClr val="FF0000"/>
              </a:solidFill>
              <a:latin typeface="Courier New" panose="02070309020205020404" pitchFamily="49" charset="0"/>
              <a:cs typeface="Courier New" panose="02070309020205020404" pitchFamily="49" charset="0"/>
            </a:endParaRPr>
          </a:p>
          <a:p>
            <a:pPr eaLnBrk="1" hangingPunct="1">
              <a:spcBef>
                <a:spcPts val="0"/>
              </a:spcBef>
            </a:pPr>
            <a:r>
              <a:rPr lang="en-US" altLang="en-US" sz="2800" b="1" dirty="0"/>
              <a:t>binomial</a:t>
            </a:r>
            <a:r>
              <a:rPr lang="en-US" altLang="en-US" sz="2800" dirty="0"/>
              <a:t>, </a:t>
            </a:r>
            <a:r>
              <a:rPr lang="en-US" altLang="en-US" sz="2800" b="1" dirty="0" err="1"/>
              <a:t>chisquare</a:t>
            </a:r>
            <a:r>
              <a:rPr lang="en-US" altLang="en-US" sz="2800" dirty="0"/>
              <a:t>, </a:t>
            </a:r>
            <a:r>
              <a:rPr lang="en-US" altLang="en-US" sz="2800" b="1" dirty="0" err="1"/>
              <a:t>dirichlet</a:t>
            </a:r>
            <a:r>
              <a:rPr lang="en-US" altLang="en-US" sz="2800" dirty="0"/>
              <a:t>, </a:t>
            </a:r>
            <a:r>
              <a:rPr lang="en-US" altLang="en-US" sz="2800" b="1" dirty="0"/>
              <a:t>exponential</a:t>
            </a:r>
            <a:r>
              <a:rPr lang="en-US" altLang="en-US" sz="2800" dirty="0"/>
              <a:t>, </a:t>
            </a:r>
            <a:r>
              <a:rPr lang="en-US" altLang="en-US" sz="2800" b="1" dirty="0"/>
              <a:t>gamma</a:t>
            </a:r>
            <a:r>
              <a:rPr lang="en-US" altLang="en-US" sz="2800" dirty="0"/>
              <a:t>, </a:t>
            </a:r>
            <a:r>
              <a:rPr lang="en-US" altLang="en-US" sz="2800" b="1" dirty="0" err="1"/>
              <a:t>poisson</a:t>
            </a:r>
            <a:r>
              <a:rPr lang="en-US" altLang="en-US" sz="2800" dirty="0"/>
              <a:t>, …</a:t>
            </a:r>
          </a:p>
        </p:txBody>
      </p:sp>
      <p:sp>
        <p:nvSpPr>
          <p:cNvPr id="2" name="Date Placeholder 1"/>
          <p:cNvSpPr>
            <a:spLocks noGrp="1"/>
          </p:cNvSpPr>
          <p:nvPr>
            <p:ph type="dt" sz="half" idx="10"/>
          </p:nvPr>
        </p:nvSpPr>
        <p:spPr/>
        <p:txBody>
          <a:bodyPr/>
          <a:lstStyle/>
          <a:p>
            <a:pPr>
              <a:defRPr/>
            </a:pPr>
            <a:fld id="{1ACD2954-DBE5-4C9D-8A63-3D4B551C013E}"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76</a:t>
            </a:fld>
            <a:endParaRPr lang="en-US"/>
          </a:p>
        </p:txBody>
      </p:sp>
    </p:spTree>
    <p:extLst>
      <p:ext uri="{BB962C8B-B14F-4D97-AF65-F5344CB8AC3E}">
        <p14:creationId xmlns:p14="http://schemas.microsoft.com/office/powerpoint/2010/main" val="14633792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Linear Algebra</a:t>
            </a:r>
          </a:p>
        </p:txBody>
      </p:sp>
      <p:sp>
        <p:nvSpPr>
          <p:cNvPr id="24579" name="Rectangle 3"/>
          <p:cNvSpPr>
            <a:spLocks noGrp="1" noChangeArrowheads="1"/>
          </p:cNvSpPr>
          <p:nvPr>
            <p:ph type="body" idx="1"/>
          </p:nvPr>
        </p:nvSpPr>
        <p:spPr/>
        <p:txBody>
          <a:bodyPr/>
          <a:lstStyle/>
          <a:p>
            <a:pPr eaLnBrk="1" hangingPunct="1">
              <a:spcBef>
                <a:spcPts val="0"/>
              </a:spcBef>
            </a:pPr>
            <a:r>
              <a:rPr lang="en-US" altLang="en-US" sz="2800" dirty="0"/>
              <a:t>If </a:t>
            </a:r>
            <a:r>
              <a:rPr lang="en-US" altLang="en-US" sz="2800" i="1" dirty="0"/>
              <a:t>A</a:t>
            </a:r>
            <a:r>
              <a:rPr lang="en-US" altLang="en-US" sz="2800" dirty="0"/>
              <a:t> is an </a:t>
            </a:r>
            <a:r>
              <a:rPr lang="en-US" altLang="en-US" sz="2800" i="1" dirty="0"/>
              <a:t>M</a:t>
            </a:r>
            <a:r>
              <a:rPr lang="en-US" altLang="en-US" sz="1600" i="1" dirty="0"/>
              <a:t> </a:t>
            </a:r>
            <a:r>
              <a:rPr lang="en-US" altLang="en-US" sz="2800" dirty="0" err="1"/>
              <a:t>x</a:t>
            </a:r>
            <a:r>
              <a:rPr lang="en-US" altLang="en-US" sz="2800" i="1" dirty="0" err="1"/>
              <a:t>N</a:t>
            </a:r>
            <a:r>
              <a:rPr lang="en-US" altLang="en-US" sz="2800" dirty="0"/>
              <a:t> </a:t>
            </a:r>
            <a:r>
              <a:rPr lang="en-US" altLang="en-US" sz="2800" b="1" dirty="0" err="1"/>
              <a:t>ndarray</a:t>
            </a:r>
            <a:r>
              <a:rPr lang="en-US" altLang="en-US" sz="2800" dirty="0"/>
              <a:t>, and </a:t>
            </a:r>
            <a:r>
              <a:rPr lang="en-US" altLang="en-US" sz="2800" i="1" dirty="0"/>
              <a:t>B</a:t>
            </a:r>
            <a:r>
              <a:rPr lang="en-US" altLang="en-US" sz="2800" dirty="0"/>
              <a:t> is </a:t>
            </a:r>
            <a:r>
              <a:rPr lang="en-US" altLang="en-US" sz="2800" i="1" dirty="0"/>
              <a:t>N</a:t>
            </a:r>
            <a:r>
              <a:rPr lang="en-US" altLang="en-US" sz="1600" i="1" dirty="0"/>
              <a:t> </a:t>
            </a:r>
            <a:r>
              <a:rPr lang="en-US" altLang="en-US" sz="2800" dirty="0" err="1"/>
              <a:t>x</a:t>
            </a:r>
            <a:r>
              <a:rPr lang="en-US" altLang="en-US" sz="2800" i="1" dirty="0" err="1"/>
              <a:t>P</a:t>
            </a:r>
            <a:endParaRPr lang="en-US" altLang="en-US" sz="2800" i="1" dirty="0"/>
          </a:p>
          <a:p>
            <a:pPr lvl="1" eaLnBrk="1" hangingPunct="1">
              <a:spcBef>
                <a:spcPts val="0"/>
              </a:spcBef>
            </a:pPr>
            <a:r>
              <a:rPr lang="en-US" altLang="en-US" sz="2400" b="1" dirty="0"/>
              <a:t>np.dot(</a:t>
            </a:r>
            <a:r>
              <a:rPr lang="en-US" altLang="en-US" sz="2400" i="1" dirty="0"/>
              <a:t>A</a:t>
            </a:r>
            <a:r>
              <a:rPr lang="en-US" altLang="en-US" sz="2400" b="1" dirty="0"/>
              <a:t>, </a:t>
            </a:r>
            <a:r>
              <a:rPr lang="en-US" altLang="en-US" sz="2400" i="1" dirty="0"/>
              <a:t>B</a:t>
            </a:r>
            <a:r>
              <a:rPr lang="en-US" altLang="en-US" sz="1600" i="1" dirty="0"/>
              <a:t> </a:t>
            </a:r>
            <a:r>
              <a:rPr lang="en-US" altLang="en-US" sz="2400" b="1" dirty="0"/>
              <a:t>)</a:t>
            </a:r>
            <a:r>
              <a:rPr lang="en-US" altLang="en-US" sz="2400" dirty="0"/>
              <a:t> is the </a:t>
            </a:r>
            <a:r>
              <a:rPr lang="en-US" altLang="en-US" sz="2400" i="1" dirty="0"/>
              <a:t>M</a:t>
            </a:r>
            <a:r>
              <a:rPr lang="en-US" altLang="en-US" sz="1600" i="1" dirty="0"/>
              <a:t> </a:t>
            </a:r>
            <a:r>
              <a:rPr lang="en-US" altLang="en-US" sz="2400" dirty="0" err="1"/>
              <a:t>x</a:t>
            </a:r>
            <a:r>
              <a:rPr lang="en-US" altLang="en-US" sz="2400" i="1" dirty="0" err="1"/>
              <a:t>P</a:t>
            </a:r>
            <a:r>
              <a:rPr lang="en-US" altLang="en-US" sz="2400" dirty="0"/>
              <a:t> </a:t>
            </a:r>
            <a:r>
              <a:rPr lang="en-US" altLang="en-US" sz="2400" b="1" dirty="0" err="1"/>
              <a:t>ndarray</a:t>
            </a:r>
            <a:r>
              <a:rPr lang="en-US" altLang="en-US" sz="2400" dirty="0"/>
              <a:t> </a:t>
            </a:r>
            <a:r>
              <a:rPr lang="en-US" altLang="en-US" sz="2400" i="1" dirty="0"/>
              <a:t>AB</a:t>
            </a:r>
          </a:p>
          <a:p>
            <a:pPr lvl="1" eaLnBrk="1" hangingPunct="1">
              <a:spcBef>
                <a:spcPts val="0"/>
              </a:spcBef>
            </a:pPr>
            <a:r>
              <a:rPr lang="en-US" altLang="en-US" sz="2400" i="1" dirty="0"/>
              <a:t>A</a:t>
            </a:r>
            <a:r>
              <a:rPr lang="en-US" altLang="en-US" sz="2400" b="1" dirty="0"/>
              <a:t>.dot(</a:t>
            </a:r>
            <a:r>
              <a:rPr lang="en-US" altLang="en-US" sz="2400" i="1" dirty="0"/>
              <a:t>B</a:t>
            </a:r>
            <a:r>
              <a:rPr lang="en-US" altLang="en-US" sz="1600" i="1" dirty="0"/>
              <a:t> </a:t>
            </a:r>
            <a:r>
              <a:rPr lang="en-US" altLang="en-US" sz="2400" b="1" dirty="0"/>
              <a:t>)</a:t>
            </a:r>
            <a:r>
              <a:rPr lang="en-US" altLang="en-US" sz="2400" dirty="0"/>
              <a:t> means the same thing</a:t>
            </a:r>
            <a:endParaRPr lang="en-US" altLang="en-US" sz="2400" i="1" dirty="0"/>
          </a:p>
          <a:p>
            <a:pPr lvl="1" eaLnBrk="1" hangingPunct="1">
              <a:spcBef>
                <a:spcPts val="0"/>
              </a:spcBef>
            </a:pPr>
            <a:r>
              <a:rPr lang="en-US" altLang="en-US" sz="2400" i="1" dirty="0"/>
              <a:t>A</a:t>
            </a:r>
            <a:r>
              <a:rPr lang="en-US" altLang="en-US" sz="2400" b="1" dirty="0"/>
              <a:t>.T</a:t>
            </a:r>
            <a:r>
              <a:rPr lang="en-US" altLang="en-US" sz="2400" dirty="0"/>
              <a:t> is </a:t>
            </a:r>
            <a:r>
              <a:rPr lang="en-US" altLang="en-US" sz="2400" i="1" dirty="0"/>
              <a:t>A</a:t>
            </a:r>
            <a:r>
              <a:rPr lang="en-US" altLang="en-US" sz="2400" dirty="0"/>
              <a:t> transpose</a:t>
            </a:r>
          </a:p>
          <a:p>
            <a:pPr lvl="1" eaLnBrk="1" hangingPunct="1">
              <a:spcBef>
                <a:spcPts val="0"/>
              </a:spcBef>
            </a:pPr>
            <a:r>
              <a:rPr lang="en-US" altLang="en-US" sz="2400" dirty="0"/>
              <a:t>So </a:t>
            </a:r>
            <a:r>
              <a:rPr lang="en-US" altLang="en-US" sz="2400" b="1" dirty="0"/>
              <a:t>np.dot(</a:t>
            </a:r>
            <a:r>
              <a:rPr lang="en-US" altLang="en-US" sz="2400" i="1" dirty="0"/>
              <a:t>A</a:t>
            </a:r>
            <a:r>
              <a:rPr lang="en-US" altLang="en-US" sz="2400" b="1" dirty="0"/>
              <a:t>.T, </a:t>
            </a:r>
            <a:r>
              <a:rPr lang="en-US" altLang="en-US" sz="2400" i="1" dirty="0"/>
              <a:t>A</a:t>
            </a:r>
            <a:r>
              <a:rPr lang="en-US" altLang="en-US" sz="2400" b="1" dirty="0"/>
              <a:t>)</a:t>
            </a:r>
            <a:r>
              <a:rPr lang="en-US" altLang="en-US" sz="2400" dirty="0"/>
              <a:t> is </a:t>
            </a:r>
            <a:r>
              <a:rPr lang="en-US" altLang="en-US" sz="2400" i="1" dirty="0"/>
              <a:t>A</a:t>
            </a:r>
            <a:r>
              <a:rPr lang="en-US" altLang="en-US" sz="2400" b="1" baseline="30000" dirty="0"/>
              <a:t>T</a:t>
            </a:r>
            <a:r>
              <a:rPr lang="en-US" altLang="en-US" sz="2400" i="1" dirty="0"/>
              <a:t>A</a:t>
            </a:r>
          </a:p>
          <a:p>
            <a:pPr lvl="1" eaLnBrk="1" hangingPunct="1">
              <a:spcBef>
                <a:spcPts val="0"/>
              </a:spcBef>
            </a:pPr>
            <a:endParaRPr lang="en-US" altLang="en-US" sz="800" dirty="0"/>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a4 = </a:t>
            </a:r>
            <a:r>
              <a:rPr lang="en-US" altLang="en-US" sz="2000" b="1" dirty="0" err="1">
                <a:latin typeface="Courier New" panose="02070309020205020404" pitchFamily="49" charset="0"/>
                <a:cs typeface="Courier New" panose="02070309020205020404" pitchFamily="49" charset="0"/>
              </a:rPr>
              <a:t>np.random.randn</a:t>
            </a:r>
            <a:r>
              <a:rPr lang="en-US" altLang="en-US" sz="2000" b="1" dirty="0">
                <a:latin typeface="Courier New" panose="02070309020205020404" pitchFamily="49" charset="0"/>
                <a:cs typeface="Courier New" panose="02070309020205020404" pitchFamily="49" charset="0"/>
              </a:rPr>
              <a:t>(1, 3).round(3)</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a4</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array([[ 0.243,  0.521,  0.869]])</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a4.T</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array([[ 0.243],</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       [ 0.521],</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       [ 0.869]])</a:t>
            </a:r>
          </a:p>
          <a:p>
            <a:pPr marL="0" indent="0" eaLnBrk="1" hangingPunct="1">
              <a:spcBef>
                <a:spcPts val="0"/>
              </a:spcBef>
              <a:buNone/>
            </a:pPr>
            <a:endParaRPr lang="en-US" altLang="en-US" sz="2000" dirty="0">
              <a:solidFill>
                <a:srgbClr val="FF0000"/>
              </a:solidFill>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1ACD2954-DBE5-4C9D-8A63-3D4B551C013E}"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77</a:t>
            </a:fld>
            <a:endParaRPr lang="en-US"/>
          </a:p>
        </p:txBody>
      </p:sp>
    </p:spTree>
    <p:extLst>
      <p:ext uri="{BB962C8B-B14F-4D97-AF65-F5344CB8AC3E}">
        <p14:creationId xmlns:p14="http://schemas.microsoft.com/office/powerpoint/2010/main" val="15285135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Linear Algebra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 np.dot(a4, a4.T)         </a:t>
            </a:r>
            <a:r>
              <a:rPr lang="en-US" altLang="en-US" sz="2000" dirty="0">
                <a:latin typeface="Courier New" panose="02070309020205020404" pitchFamily="49" charset="0"/>
                <a:cs typeface="Courier New" panose="02070309020205020404" pitchFamily="49" charset="0"/>
              </a:rPr>
              <a:t># inner product</a:t>
            </a:r>
          </a:p>
          <a:p>
            <a:pPr marL="0" indent="0" eaLnBrk="1" hangingPunct="1">
              <a:lnSpc>
                <a:spcPts val="2200"/>
              </a:lnSpc>
              <a:spcBef>
                <a:spcPts val="0"/>
              </a:spcBef>
              <a:buNone/>
            </a:pPr>
            <a:r>
              <a:rPr lang="en-US" altLang="en-US" sz="2000" dirty="0">
                <a:latin typeface="Courier New" panose="02070309020205020404" pitchFamily="49" charset="0"/>
                <a:cs typeface="Courier New" panose="02070309020205020404" pitchFamily="49" charset="0"/>
              </a:rPr>
              <a:t>array([[ 1.085651]])</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a5 = np.dot(a4.T, a4)    </a:t>
            </a:r>
            <a:r>
              <a:rPr lang="en-US" altLang="en-US" sz="2000" dirty="0">
                <a:solidFill>
                  <a:srgbClr val="0070C0"/>
                </a:solidFill>
                <a:latin typeface="Courier New" panose="02070309020205020404" pitchFamily="49" charset="0"/>
                <a:cs typeface="Courier New" panose="02070309020205020404" pitchFamily="49" charset="0"/>
              </a:rPr>
              <a:t># outer product</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a:t>
            </a:r>
            <a:r>
              <a:rPr lang="en-US" altLang="en-US" sz="2000" dirty="0">
                <a:solidFill>
                  <a:srgbClr val="0070C0"/>
                </a:solidFill>
                <a:latin typeface="Courier New" panose="02070309020205020404" pitchFamily="49" charset="0"/>
                <a:cs typeface="Courier New" panose="02070309020205020404" pitchFamily="49" charset="0"/>
              </a:rPr>
              <a:t> </a:t>
            </a:r>
            <a:r>
              <a:rPr lang="en-US" altLang="en-US" sz="2000" b="1" dirty="0">
                <a:solidFill>
                  <a:srgbClr val="0070C0"/>
                </a:solidFill>
                <a:latin typeface="Courier New" panose="02070309020205020404" pitchFamily="49" charset="0"/>
                <a:cs typeface="Courier New" panose="02070309020205020404" pitchFamily="49" charset="0"/>
              </a:rPr>
              <a:t>a5</a:t>
            </a:r>
          </a:p>
          <a:p>
            <a:pPr marL="0" indent="0" eaLnBrk="1" hangingPunct="1">
              <a:lnSpc>
                <a:spcPts val="2200"/>
              </a:lnSpc>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array([[ 0.059049,  0.126603,  0.211167],</a:t>
            </a:r>
          </a:p>
          <a:p>
            <a:pPr marL="0" indent="0" eaLnBrk="1" hangingPunct="1">
              <a:lnSpc>
                <a:spcPts val="2200"/>
              </a:lnSpc>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       [ 0.126603,  0.271441,  0.452749],</a:t>
            </a:r>
          </a:p>
          <a:p>
            <a:pPr marL="0" indent="0" eaLnBrk="1" hangingPunct="1">
              <a:lnSpc>
                <a:spcPts val="2200"/>
              </a:lnSpc>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       [ 0.211167,  0.452749,  0.755161]])</a:t>
            </a:r>
          </a:p>
        </p:txBody>
      </p:sp>
      <p:sp>
        <p:nvSpPr>
          <p:cNvPr id="2" name="Date Placeholder 1"/>
          <p:cNvSpPr>
            <a:spLocks noGrp="1"/>
          </p:cNvSpPr>
          <p:nvPr>
            <p:ph type="dt" sz="half" idx="10"/>
          </p:nvPr>
        </p:nvSpPr>
        <p:spPr/>
        <p:txBody>
          <a:bodyPr/>
          <a:lstStyle/>
          <a:p>
            <a:pPr>
              <a:defRPr/>
            </a:pPr>
            <a:fld id="{1E05623D-FFDF-474C-BD78-E5689198D9B5}"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78</a:t>
            </a:fld>
            <a:endParaRPr lang="en-US"/>
          </a:p>
        </p:txBody>
      </p:sp>
    </p:spTree>
    <p:extLst>
      <p:ext uri="{BB962C8B-B14F-4D97-AF65-F5344CB8AC3E}">
        <p14:creationId xmlns:p14="http://schemas.microsoft.com/office/powerpoint/2010/main" val="16534567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Linear Algebra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eaLnBrk="1" hangingPunct="1">
              <a:spcBef>
                <a:spcPts val="0"/>
              </a:spcBef>
            </a:pPr>
            <a:r>
              <a:rPr lang="en-US" altLang="en-US" sz="2800" dirty="0"/>
              <a:t>Many other methods available in </a:t>
            </a:r>
            <a:r>
              <a:rPr lang="en-US" altLang="en-US" sz="2800" b="1" dirty="0" err="1"/>
              <a:t>numpy.linalg</a:t>
            </a:r>
            <a:endParaRPr lang="en-US" altLang="en-US" sz="2800" b="1" i="1" dirty="0"/>
          </a:p>
          <a:p>
            <a:pPr lvl="1" eaLnBrk="1" hangingPunct="1">
              <a:spcBef>
                <a:spcPts val="0"/>
              </a:spcBef>
            </a:pPr>
            <a:endParaRPr lang="en-US" altLang="en-US" sz="800" dirty="0"/>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import </a:t>
            </a:r>
            <a:r>
              <a:rPr lang="en-US" altLang="en-US" sz="2000" b="1" dirty="0" err="1">
                <a:latin typeface="Courier New" panose="02070309020205020404" pitchFamily="49" charset="0"/>
                <a:cs typeface="Courier New" panose="02070309020205020404" pitchFamily="49" charset="0"/>
              </a:rPr>
              <a:t>numpy.linalg</a:t>
            </a:r>
            <a:r>
              <a:rPr lang="en-US" altLang="en-US" sz="2000" b="1" dirty="0">
                <a:latin typeface="Courier New" panose="02070309020205020404" pitchFamily="49" charset="0"/>
                <a:cs typeface="Courier New" panose="02070309020205020404" pitchFamily="49" charset="0"/>
              </a:rPr>
              <a:t> as la</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a6 = </a:t>
            </a:r>
            <a:r>
              <a:rPr lang="en-US" altLang="en-US" sz="2000" b="1" dirty="0" err="1">
                <a:latin typeface="Courier New" panose="02070309020205020404" pitchFamily="49" charset="0"/>
                <a:cs typeface="Courier New" panose="02070309020205020404" pitchFamily="49" charset="0"/>
              </a:rPr>
              <a:t>np.random.randn</a:t>
            </a:r>
            <a:r>
              <a:rPr lang="en-US" altLang="en-US" sz="2000" b="1" dirty="0">
                <a:latin typeface="Courier New" panose="02070309020205020404" pitchFamily="49" charset="0"/>
                <a:cs typeface="Courier New" panose="02070309020205020404" pitchFamily="49" charset="0"/>
              </a:rPr>
              <a:t>(3,3).round(2)</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a:t>
            </a:r>
            <a:r>
              <a:rPr lang="en-US" altLang="en-US" sz="2000"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a6</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array([[-0.33,  1.06,  1.55],</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       [-1.14,  1.38, -1.13],</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       [ 0.21, -1.68,  0.78]])</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t>
            </a:r>
            <a:r>
              <a:rPr lang="en-US" altLang="en-US" sz="2000" b="1" dirty="0" err="1">
                <a:solidFill>
                  <a:srgbClr val="0070C0"/>
                </a:solidFill>
                <a:latin typeface="Courier New" panose="02070309020205020404" pitchFamily="49" charset="0"/>
                <a:cs typeface="Courier New" panose="02070309020205020404" pitchFamily="49" charset="0"/>
              </a:rPr>
              <a:t>la.inv</a:t>
            </a:r>
            <a:r>
              <a:rPr lang="en-US" altLang="en-US" sz="2000" b="1" dirty="0">
                <a:solidFill>
                  <a:srgbClr val="0070C0"/>
                </a:solidFill>
                <a:latin typeface="Courier New" panose="02070309020205020404" pitchFamily="49" charset="0"/>
                <a:cs typeface="Courier New" panose="02070309020205020404" pitchFamily="49" charset="0"/>
              </a:rPr>
              <a:t>(a6)    </a:t>
            </a:r>
            <a:r>
              <a:rPr lang="en-US" altLang="en-US" sz="2000" dirty="0">
                <a:solidFill>
                  <a:srgbClr val="0070C0"/>
                </a:solidFill>
                <a:latin typeface="Courier New" panose="02070309020205020404" pitchFamily="49" charset="0"/>
                <a:cs typeface="Courier New" panose="02070309020205020404" pitchFamily="49" charset="0"/>
              </a:rPr>
              <a:t># inverse</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array([[-0.23609536, -0.98539655, -0.95839781],</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       [ 0.18723913, -0.16742091, -0.61462344],</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       [ 0.46684842, -0.09529981,  0.21627714]])</a:t>
            </a:r>
            <a:endParaRPr lang="en-US" altLang="en-US" sz="2000" dirty="0">
              <a:solidFill>
                <a:srgbClr val="FF0000"/>
              </a:solidFill>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37B16CC7-EC6C-4372-9EB5-2D591C3E79D9}"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79</a:t>
            </a:fld>
            <a:endParaRPr lang="en-US"/>
          </a:p>
        </p:txBody>
      </p:sp>
    </p:spTree>
    <p:extLst>
      <p:ext uri="{BB962C8B-B14F-4D97-AF65-F5344CB8AC3E}">
        <p14:creationId xmlns:p14="http://schemas.microsoft.com/office/powerpoint/2010/main" val="743496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The </a:t>
            </a:r>
            <a:r>
              <a:rPr lang="en-US" altLang="en-US" b="1" dirty="0"/>
              <a:t>enumerate() </a:t>
            </a:r>
            <a:r>
              <a:rPr lang="en-US" altLang="en-US" dirty="0"/>
              <a:t>Function</a:t>
            </a:r>
          </a:p>
        </p:txBody>
      </p:sp>
      <p:sp>
        <p:nvSpPr>
          <p:cNvPr id="24579" name="Rectangle 3"/>
          <p:cNvSpPr>
            <a:spLocks noGrp="1" noChangeArrowheads="1"/>
          </p:cNvSpPr>
          <p:nvPr>
            <p:ph type="body" idx="1"/>
          </p:nvPr>
        </p:nvSpPr>
        <p:spPr/>
        <p:txBody>
          <a:bodyPr/>
          <a:lstStyle/>
          <a:p>
            <a:pPr eaLnBrk="1" hangingPunct="1"/>
            <a:r>
              <a:rPr lang="en-US" altLang="en-US" sz="2800" b="1" dirty="0"/>
              <a:t>enumerate(</a:t>
            </a:r>
            <a:r>
              <a:rPr lang="en-US" altLang="en-US" sz="2800" i="1" dirty="0" err="1"/>
              <a:t>iter</a:t>
            </a:r>
            <a:r>
              <a:rPr lang="en-US" altLang="en-US" sz="2800" b="1" dirty="0"/>
              <a:t>) </a:t>
            </a:r>
            <a:r>
              <a:rPr lang="en-US" altLang="en-US" sz="2800" dirty="0"/>
              <a:t>takes an </a:t>
            </a:r>
            <a:r>
              <a:rPr lang="en-US" altLang="en-US" sz="2800" dirty="0" err="1"/>
              <a:t>iterable</a:t>
            </a:r>
            <a:r>
              <a:rPr lang="en-US" altLang="en-US" sz="2800" dirty="0"/>
              <a:t> argument and returns an </a:t>
            </a:r>
            <a:r>
              <a:rPr lang="en-US" altLang="en-US" sz="2800" dirty="0" err="1"/>
              <a:t>iterable</a:t>
            </a:r>
            <a:r>
              <a:rPr lang="en-US" altLang="en-US" sz="2800" dirty="0"/>
              <a:t> on enumerated tuples</a:t>
            </a:r>
          </a:p>
          <a:p>
            <a:pPr lvl="1" eaLnBrk="1" hangingPunct="1"/>
            <a:r>
              <a:rPr lang="en-US" altLang="en-US" sz="2400" dirty="0"/>
              <a:t>Equivalent to </a:t>
            </a:r>
            <a:r>
              <a:rPr lang="en-US" altLang="en-US" sz="2400" b="1" dirty="0"/>
              <a:t>zip(range(</a:t>
            </a:r>
            <a:r>
              <a:rPr lang="en-US" altLang="en-US" sz="2400" b="1" dirty="0" err="1"/>
              <a:t>len</a:t>
            </a:r>
            <a:r>
              <a:rPr lang="en-US" altLang="en-US" sz="2400" b="1" dirty="0"/>
              <a:t>(</a:t>
            </a:r>
            <a:r>
              <a:rPr lang="en-US" altLang="en-US" sz="2400" i="1" dirty="0" err="1"/>
              <a:t>iter</a:t>
            </a:r>
            <a:r>
              <a:rPr lang="en-US" altLang="en-US" sz="2400" b="1" dirty="0"/>
              <a:t>)), </a:t>
            </a:r>
            <a:r>
              <a:rPr lang="en-US" altLang="en-US" sz="2400" i="1" dirty="0" err="1"/>
              <a:t>iter</a:t>
            </a:r>
            <a:r>
              <a:rPr lang="en-US" altLang="en-US" sz="2400" b="1" dirty="0"/>
              <a:t>)</a:t>
            </a:r>
          </a:p>
          <a:p>
            <a:pPr marL="0" indent="0" eaLnBrk="1" hangingPunct="1">
              <a:spcBef>
                <a:spcPts val="0"/>
              </a:spcBef>
              <a:buNone/>
            </a:pPr>
            <a:endParaRPr lang="en-US" altLang="en-US" sz="1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s1</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'dan'</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for t in enumerate(s1):</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print(t)</a:t>
            </a:r>
          </a:p>
          <a:p>
            <a:pPr marL="0" indent="0" eaLnBrk="1" hangingPunct="1">
              <a:spcBef>
                <a:spcPts val="0"/>
              </a:spcBef>
              <a:buNone/>
            </a:pPr>
            <a:endParaRPr lang="en-US" altLang="en-US" sz="2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(0, 'd')</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(1, 'a')</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(2, 'n')</a:t>
            </a:r>
          </a:p>
        </p:txBody>
      </p:sp>
      <p:sp>
        <p:nvSpPr>
          <p:cNvPr id="2" name="Date Placeholder 1"/>
          <p:cNvSpPr>
            <a:spLocks noGrp="1"/>
          </p:cNvSpPr>
          <p:nvPr>
            <p:ph type="dt" sz="half" idx="10"/>
          </p:nvPr>
        </p:nvSpPr>
        <p:spPr/>
        <p:txBody>
          <a:bodyPr/>
          <a:lstStyle/>
          <a:p>
            <a:pPr>
              <a:defRPr/>
            </a:pPr>
            <a:fld id="{F5DEDA22-D554-46E8-855A-63A3E3B93ADB}"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8</a:t>
            </a:fld>
            <a:endParaRPr lang="en-US"/>
          </a:p>
        </p:txBody>
      </p:sp>
    </p:spTree>
    <p:extLst>
      <p:ext uri="{BB962C8B-B14F-4D97-AF65-F5344CB8AC3E}">
        <p14:creationId xmlns:p14="http://schemas.microsoft.com/office/powerpoint/2010/main" val="15088924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Linear Algebra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a6.dot(</a:t>
            </a:r>
            <a:r>
              <a:rPr lang="en-US" altLang="en-US" sz="2000" b="1" dirty="0" err="1">
                <a:latin typeface="Courier New" panose="02070309020205020404" pitchFamily="49" charset="0"/>
                <a:cs typeface="Courier New" panose="02070309020205020404" pitchFamily="49" charset="0"/>
              </a:rPr>
              <a:t>la.inv</a:t>
            </a:r>
            <a:r>
              <a:rPr lang="en-US" altLang="en-US" sz="2000" b="1" dirty="0">
                <a:latin typeface="Courier New" panose="02070309020205020404" pitchFamily="49" charset="0"/>
                <a:cs typeface="Courier New" panose="02070309020205020404" pitchFamily="49" charset="0"/>
              </a:rPr>
              <a:t>(a6)).round(15)</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array([[ 1.,  0.,  0.],</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       [ 0.,  1., -0.],</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       [ 0.,  0.,  1.]])</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t>
            </a:r>
            <a:r>
              <a:rPr lang="en-US" altLang="en-US" sz="2000" b="1" dirty="0" err="1">
                <a:solidFill>
                  <a:srgbClr val="0070C0"/>
                </a:solidFill>
                <a:latin typeface="Courier New" panose="02070309020205020404" pitchFamily="49" charset="0"/>
                <a:cs typeface="Courier New" panose="02070309020205020404" pitchFamily="49" charset="0"/>
              </a:rPr>
              <a:t>la.det</a:t>
            </a:r>
            <a:r>
              <a:rPr lang="en-US" altLang="en-US" sz="2000" b="1" dirty="0">
                <a:solidFill>
                  <a:srgbClr val="0070C0"/>
                </a:solidFill>
                <a:latin typeface="Courier New" panose="02070309020205020404" pitchFamily="49" charset="0"/>
                <a:cs typeface="Courier New" panose="02070309020205020404" pitchFamily="49" charset="0"/>
              </a:rPr>
              <a:t>(a6)         </a:t>
            </a:r>
            <a:r>
              <a:rPr lang="en-US" altLang="en-US" sz="2000" dirty="0">
                <a:solidFill>
                  <a:srgbClr val="0070C0"/>
                </a:solidFill>
                <a:latin typeface="Courier New" panose="02070309020205020404" pitchFamily="49" charset="0"/>
                <a:cs typeface="Courier New" panose="02070309020205020404" pitchFamily="49" charset="0"/>
              </a:rPr>
              <a:t># determinant</a:t>
            </a:r>
          </a:p>
          <a:p>
            <a:pPr marL="0" indent="0" eaLnBrk="1" hangingPunct="1">
              <a:spcBef>
                <a:spcPts val="0"/>
              </a:spcBef>
              <a:buNone/>
            </a:pPr>
            <a:r>
              <a:rPr lang="en-US" altLang="en-US" sz="2000" dirty="0">
                <a:solidFill>
                  <a:srgbClr val="0070C0"/>
                </a:solidFill>
                <a:latin typeface="Courier New" panose="02070309020205020404" pitchFamily="49" charset="0"/>
                <a:cs typeface="Courier New" panose="02070309020205020404" pitchFamily="49" charset="0"/>
              </a:rPr>
              <a:t>3.4816439999999997</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a:t>
            </a:r>
            <a:r>
              <a:rPr lang="en-US" altLang="en-US" sz="2000" dirty="0">
                <a:solidFill>
                  <a:srgbClr val="FF0000"/>
                </a:solidFill>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b = </a:t>
            </a:r>
            <a:r>
              <a:rPr lang="en-US" altLang="en-US" sz="2000" b="1" dirty="0" err="1">
                <a:solidFill>
                  <a:srgbClr val="FF0000"/>
                </a:solidFill>
                <a:latin typeface="Courier New" panose="02070309020205020404" pitchFamily="49" charset="0"/>
                <a:cs typeface="Courier New" panose="02070309020205020404" pitchFamily="49" charset="0"/>
              </a:rPr>
              <a:t>np.array</a:t>
            </a:r>
            <a:r>
              <a:rPr lang="en-US" altLang="en-US" sz="2000" b="1" dirty="0">
                <a:solidFill>
                  <a:srgbClr val="FF0000"/>
                </a:solidFill>
                <a:latin typeface="Courier New" panose="02070309020205020404" pitchFamily="49" charset="0"/>
                <a:cs typeface="Courier New" panose="02070309020205020404" pitchFamily="49" charset="0"/>
              </a:rPr>
              <a:t>([1,1,1])</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a:t>
            </a:r>
            <a:r>
              <a:rPr lang="en-US" altLang="en-US" sz="2000" dirty="0">
                <a:solidFill>
                  <a:srgbClr val="FF0000"/>
                </a:solidFill>
                <a:latin typeface="Courier New" panose="02070309020205020404" pitchFamily="49" charset="0"/>
                <a:cs typeface="Courier New" panose="02070309020205020404" pitchFamily="49" charset="0"/>
              </a:rPr>
              <a:t> </a:t>
            </a:r>
            <a:r>
              <a:rPr lang="en-US" altLang="en-US" sz="2000" b="1" dirty="0" err="1">
                <a:solidFill>
                  <a:srgbClr val="FF0000"/>
                </a:solidFill>
                <a:latin typeface="Courier New" panose="02070309020205020404" pitchFamily="49" charset="0"/>
                <a:cs typeface="Courier New" panose="02070309020205020404" pitchFamily="49" charset="0"/>
              </a:rPr>
              <a:t>la.solve</a:t>
            </a:r>
            <a:r>
              <a:rPr lang="en-US" altLang="en-US" sz="2000" b="1" dirty="0">
                <a:solidFill>
                  <a:srgbClr val="FF0000"/>
                </a:solidFill>
                <a:latin typeface="Courier New" panose="02070309020205020404" pitchFamily="49" charset="0"/>
                <a:cs typeface="Courier New" panose="02070309020205020404" pitchFamily="49" charset="0"/>
              </a:rPr>
              <a:t>(a6, b)</a:t>
            </a:r>
            <a:r>
              <a:rPr lang="en-US" altLang="en-US" sz="2000" dirty="0">
                <a:solidFill>
                  <a:srgbClr val="FF0000"/>
                </a:solidFill>
                <a:latin typeface="Courier New" panose="02070309020205020404" pitchFamily="49" charset="0"/>
                <a:cs typeface="Courier New" panose="02070309020205020404" pitchFamily="49" charset="0"/>
              </a:rPr>
              <a:t>   # solve Ax = b</a:t>
            </a:r>
          </a:p>
          <a:p>
            <a:pPr marL="0" indent="0" eaLnBrk="1" hangingPunct="1">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array([-2.17988973, -0.59480521,  0.58782575])</a:t>
            </a:r>
          </a:p>
          <a:p>
            <a:pPr marL="0" indent="0" eaLnBrk="1" hangingPunct="1">
              <a:spcBef>
                <a:spcPts val="0"/>
              </a:spcBef>
              <a:buNone/>
            </a:pPr>
            <a:endParaRPr lang="en-US" altLang="en-US" sz="2000" dirty="0">
              <a:solidFill>
                <a:srgbClr val="FF0000"/>
              </a:solidFill>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56593193-1E36-4D13-BAC6-9CAA0800F42F}"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80</a:t>
            </a:fld>
            <a:endParaRPr lang="en-US"/>
          </a:p>
        </p:txBody>
      </p:sp>
    </p:spTree>
    <p:extLst>
      <p:ext uri="{BB962C8B-B14F-4D97-AF65-F5344CB8AC3E}">
        <p14:creationId xmlns:p14="http://schemas.microsoft.com/office/powerpoint/2010/main" val="4721650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More </a:t>
            </a:r>
            <a:r>
              <a:rPr lang="en-US" altLang="en-US" dirty="0" err="1"/>
              <a:t>NumPy</a:t>
            </a:r>
            <a:endParaRPr lang="en-US" altLang="en-US" dirty="0"/>
          </a:p>
        </p:txBody>
      </p:sp>
      <p:sp>
        <p:nvSpPr>
          <p:cNvPr id="24579" name="Rectangle 3"/>
          <p:cNvSpPr>
            <a:spLocks noGrp="1" noChangeArrowheads="1"/>
          </p:cNvSpPr>
          <p:nvPr>
            <p:ph type="body" idx="1"/>
          </p:nvPr>
        </p:nvSpPr>
        <p:spPr/>
        <p:txBody>
          <a:bodyPr/>
          <a:lstStyle/>
          <a:p>
            <a:pPr eaLnBrk="1" hangingPunct="1">
              <a:spcBef>
                <a:spcPts val="0"/>
              </a:spcBef>
            </a:pPr>
            <a:r>
              <a:rPr lang="en-US" altLang="en-US" sz="2800" dirty="0" err="1"/>
              <a:t>NumPy</a:t>
            </a:r>
            <a:r>
              <a:rPr lang="en-US" altLang="en-US" sz="2800" dirty="0"/>
              <a:t> offers many other facilities/methods</a:t>
            </a:r>
            <a:endParaRPr lang="en-US" altLang="en-US" sz="2800" b="1" dirty="0"/>
          </a:p>
          <a:p>
            <a:pPr lvl="1" eaLnBrk="1" hangingPunct="1">
              <a:spcBef>
                <a:spcPts val="0"/>
              </a:spcBef>
            </a:pPr>
            <a:r>
              <a:rPr lang="en-US" altLang="en-US" sz="2400" dirty="0"/>
              <a:t>Vectorized array methods: </a:t>
            </a:r>
            <a:r>
              <a:rPr lang="en-US" altLang="en-US" sz="2400" b="1" dirty="0"/>
              <a:t>fabs</a:t>
            </a:r>
            <a:r>
              <a:rPr lang="en-US" altLang="en-US" sz="2400" dirty="0"/>
              <a:t>, </a:t>
            </a:r>
            <a:r>
              <a:rPr lang="en-US" altLang="en-US" sz="2400" b="1" dirty="0"/>
              <a:t>sqrt</a:t>
            </a:r>
            <a:r>
              <a:rPr lang="en-US" altLang="en-US" sz="2400" dirty="0"/>
              <a:t>, </a:t>
            </a:r>
            <a:r>
              <a:rPr lang="en-US" altLang="en-US" sz="2400" b="1" dirty="0"/>
              <a:t>exp</a:t>
            </a:r>
            <a:r>
              <a:rPr lang="en-US" altLang="en-US" sz="2400" dirty="0"/>
              <a:t>, </a:t>
            </a:r>
            <a:r>
              <a:rPr lang="en-US" altLang="en-US" sz="2400" b="1" dirty="0"/>
              <a:t>log</a:t>
            </a:r>
            <a:r>
              <a:rPr lang="en-US" altLang="en-US" sz="2400" dirty="0"/>
              <a:t>, </a:t>
            </a:r>
            <a:r>
              <a:rPr lang="en-US" altLang="en-US" sz="2400" b="1" dirty="0"/>
              <a:t>ceil</a:t>
            </a:r>
            <a:r>
              <a:rPr lang="en-US" altLang="en-US" sz="2400" dirty="0"/>
              <a:t>, </a:t>
            </a:r>
            <a:r>
              <a:rPr lang="en-US" altLang="en-US" sz="2400" b="1" dirty="0"/>
              <a:t>floor</a:t>
            </a:r>
            <a:r>
              <a:rPr lang="en-US" altLang="en-US" sz="2400" dirty="0"/>
              <a:t>, </a:t>
            </a:r>
            <a:r>
              <a:rPr lang="en-US" altLang="en-US" sz="2400" b="1" dirty="0"/>
              <a:t>sin</a:t>
            </a:r>
            <a:r>
              <a:rPr lang="en-US" altLang="en-US" sz="2400" dirty="0"/>
              <a:t>, </a:t>
            </a:r>
            <a:r>
              <a:rPr lang="en-US" altLang="en-US" sz="2400" b="1" dirty="0" err="1"/>
              <a:t>arcsin</a:t>
            </a:r>
            <a:r>
              <a:rPr lang="en-US" altLang="en-US" sz="2400" dirty="0"/>
              <a:t>, ...</a:t>
            </a:r>
          </a:p>
          <a:p>
            <a:pPr lvl="1" eaLnBrk="1" hangingPunct="1">
              <a:spcBef>
                <a:spcPts val="0"/>
              </a:spcBef>
            </a:pPr>
            <a:r>
              <a:rPr lang="en-US" altLang="en-US" sz="2400" dirty="0"/>
              <a:t>Statistical methods: </a:t>
            </a:r>
            <a:r>
              <a:rPr lang="en-US" altLang="en-US" sz="2400" b="1" dirty="0"/>
              <a:t>mean</a:t>
            </a:r>
            <a:r>
              <a:rPr lang="en-US" altLang="en-US" sz="2400" dirty="0"/>
              <a:t>, </a:t>
            </a:r>
            <a:r>
              <a:rPr lang="en-US" altLang="en-US" sz="2400" b="1" dirty="0"/>
              <a:t>sum</a:t>
            </a:r>
            <a:r>
              <a:rPr lang="en-US" altLang="en-US" sz="2400" dirty="0"/>
              <a:t>, </a:t>
            </a:r>
            <a:r>
              <a:rPr lang="en-US" altLang="en-US" sz="2400" b="1" dirty="0" err="1"/>
              <a:t>cumsum</a:t>
            </a:r>
            <a:r>
              <a:rPr lang="en-US" altLang="en-US" sz="2400" dirty="0"/>
              <a:t>, </a:t>
            </a:r>
            <a:r>
              <a:rPr lang="en-US" altLang="en-US" sz="2400" b="1" dirty="0" err="1"/>
              <a:t>std</a:t>
            </a:r>
            <a:r>
              <a:rPr lang="en-US" altLang="en-US" sz="2400" dirty="0"/>
              <a:t>, </a:t>
            </a:r>
            <a:r>
              <a:rPr lang="en-US" altLang="en-US" sz="2400" b="1" dirty="0" err="1"/>
              <a:t>var</a:t>
            </a:r>
            <a:r>
              <a:rPr lang="en-US" altLang="en-US" sz="2400" dirty="0"/>
              <a:t>, </a:t>
            </a:r>
            <a:r>
              <a:rPr lang="en-US" altLang="en-US" sz="2400" b="1" dirty="0"/>
              <a:t>min</a:t>
            </a:r>
            <a:r>
              <a:rPr lang="en-US" altLang="en-US" sz="2400" dirty="0"/>
              <a:t>, </a:t>
            </a:r>
            <a:r>
              <a:rPr lang="en-US" altLang="en-US" sz="2400" b="1" dirty="0"/>
              <a:t>max</a:t>
            </a:r>
            <a:r>
              <a:rPr lang="en-US" altLang="en-US" sz="2400" dirty="0"/>
              <a:t>, ...</a:t>
            </a:r>
          </a:p>
          <a:p>
            <a:pPr lvl="1" eaLnBrk="1" hangingPunct="1">
              <a:spcBef>
                <a:spcPts val="0"/>
              </a:spcBef>
            </a:pPr>
            <a:r>
              <a:rPr lang="en-US" altLang="en-US" sz="2400" dirty="0"/>
              <a:t>Sorting and set operations</a:t>
            </a:r>
          </a:p>
          <a:p>
            <a:pPr lvl="1" eaLnBrk="1" hangingPunct="1">
              <a:spcBef>
                <a:spcPts val="0"/>
              </a:spcBef>
            </a:pPr>
            <a:r>
              <a:rPr lang="en-US" altLang="en-US" sz="2400" dirty="0"/>
              <a:t>File input and output</a:t>
            </a:r>
          </a:p>
        </p:txBody>
      </p:sp>
      <p:sp>
        <p:nvSpPr>
          <p:cNvPr id="2" name="Date Placeholder 1"/>
          <p:cNvSpPr>
            <a:spLocks noGrp="1"/>
          </p:cNvSpPr>
          <p:nvPr>
            <p:ph type="dt" sz="half" idx="10"/>
          </p:nvPr>
        </p:nvSpPr>
        <p:spPr/>
        <p:txBody>
          <a:bodyPr/>
          <a:lstStyle/>
          <a:p>
            <a:pPr>
              <a:defRPr/>
            </a:pPr>
            <a:fld id="{41E0BABB-2A6D-466E-B033-78E91DD4D34D}"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81</a:t>
            </a:fld>
            <a:endParaRPr lang="en-US"/>
          </a:p>
        </p:txBody>
      </p:sp>
    </p:spTree>
    <p:extLst>
      <p:ext uri="{BB962C8B-B14F-4D97-AF65-F5344CB8AC3E}">
        <p14:creationId xmlns:p14="http://schemas.microsoft.com/office/powerpoint/2010/main" val="42075916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Week 3 Summary</a:t>
            </a:r>
          </a:p>
        </p:txBody>
      </p:sp>
      <p:sp>
        <p:nvSpPr>
          <p:cNvPr id="24579" name="Rectangle 3"/>
          <p:cNvSpPr>
            <a:spLocks noGrp="1" noChangeArrowheads="1"/>
          </p:cNvSpPr>
          <p:nvPr>
            <p:ph type="body" idx="1"/>
          </p:nvPr>
        </p:nvSpPr>
        <p:spPr/>
        <p:txBody>
          <a:bodyPr/>
          <a:lstStyle/>
          <a:p>
            <a:pPr eaLnBrk="1" hangingPunct="1"/>
            <a:r>
              <a:rPr lang="en-US" altLang="en-US" sz="2800" dirty="0"/>
              <a:t>Basic Python that we covered</a:t>
            </a:r>
          </a:p>
          <a:p>
            <a:pPr lvl="1" eaLnBrk="1" hangingPunct="1">
              <a:spcBef>
                <a:spcPts val="300"/>
              </a:spcBef>
            </a:pPr>
            <a:r>
              <a:rPr lang="en-US" altLang="en-US" sz="2400" b="1" dirty="0"/>
              <a:t>list, tuple, set, </a:t>
            </a:r>
            <a:r>
              <a:rPr lang="en-US" altLang="en-US" sz="2400" b="1" dirty="0" err="1"/>
              <a:t>dict</a:t>
            </a:r>
            <a:r>
              <a:rPr lang="en-US" altLang="en-US" sz="2400" dirty="0"/>
              <a:t> </a:t>
            </a:r>
            <a:r>
              <a:rPr lang="en-US" altLang="en-US" sz="2400" i="1" dirty="0"/>
              <a:t>construction</a:t>
            </a:r>
          </a:p>
          <a:p>
            <a:pPr lvl="2" eaLnBrk="1" hangingPunct="1">
              <a:spcBef>
                <a:spcPts val="300"/>
              </a:spcBef>
            </a:pPr>
            <a:r>
              <a:rPr lang="en-US" altLang="en-US" sz="2000" dirty="0"/>
              <a:t>From </a:t>
            </a:r>
            <a:r>
              <a:rPr lang="en-US" altLang="en-US" sz="2000" i="1" dirty="0" err="1"/>
              <a:t>iterables</a:t>
            </a:r>
            <a:endParaRPr lang="en-US" altLang="en-US" sz="2000" i="1" dirty="0"/>
          </a:p>
          <a:p>
            <a:pPr lvl="2" eaLnBrk="1" hangingPunct="1">
              <a:spcBef>
                <a:spcPts val="300"/>
              </a:spcBef>
            </a:pPr>
            <a:r>
              <a:rPr lang="en-US" altLang="en-US" sz="2000" dirty="0"/>
              <a:t>For </a:t>
            </a:r>
            <a:r>
              <a:rPr lang="en-US" altLang="en-US" sz="2000" b="1" dirty="0" err="1"/>
              <a:t>dict</a:t>
            </a:r>
            <a:r>
              <a:rPr lang="en-US" altLang="en-US" sz="2000" dirty="0"/>
              <a:t>: </a:t>
            </a:r>
            <a:r>
              <a:rPr lang="en-US" altLang="en-US" sz="2000" b="1" dirty="0"/>
              <a:t>zip()</a:t>
            </a:r>
            <a:r>
              <a:rPr lang="en-US" altLang="en-US" sz="2000" dirty="0"/>
              <a:t>, </a:t>
            </a:r>
            <a:r>
              <a:rPr lang="en-US" altLang="en-US" sz="2000" b="1" dirty="0"/>
              <a:t>enumerate()</a:t>
            </a:r>
            <a:endParaRPr lang="en-US" altLang="en-US" sz="2000" dirty="0"/>
          </a:p>
          <a:p>
            <a:pPr lvl="1" eaLnBrk="1" hangingPunct="1">
              <a:spcBef>
                <a:spcPts val="300"/>
              </a:spcBef>
            </a:pPr>
            <a:r>
              <a:rPr lang="en-US" altLang="en-US" sz="2400" i="1" dirty="0"/>
              <a:t>Comprehensions</a:t>
            </a:r>
          </a:p>
          <a:p>
            <a:pPr lvl="2" eaLnBrk="1" hangingPunct="1">
              <a:spcBef>
                <a:spcPts val="300"/>
              </a:spcBef>
            </a:pPr>
            <a:r>
              <a:rPr lang="en-US" altLang="en-US" sz="2000" dirty="0"/>
              <a:t>General form of </a:t>
            </a:r>
            <a:r>
              <a:rPr lang="en-US" altLang="en-US" sz="2000" b="1" dirty="0"/>
              <a:t>list</a:t>
            </a:r>
            <a:r>
              <a:rPr lang="en-US" altLang="en-US" sz="2000" dirty="0"/>
              <a:t> comprehension:</a:t>
            </a:r>
          </a:p>
          <a:p>
            <a:pPr lvl="2" eaLnBrk="1" hangingPunct="1">
              <a:spcBef>
                <a:spcPts val="300"/>
              </a:spcBef>
            </a:pPr>
            <a:endParaRPr lang="en-US" altLang="en-US" sz="1200" dirty="0"/>
          </a:p>
          <a:p>
            <a:pPr marL="914400" lvl="2" indent="0" eaLnBrk="1" hangingPunct="1">
              <a:spcBef>
                <a:spcPts val="300"/>
              </a:spcBef>
              <a:buNone/>
            </a:pPr>
            <a:r>
              <a:rPr lang="en-US" altLang="en-US" sz="2000" b="1" dirty="0">
                <a:latin typeface="Courier New" panose="02070309020205020404" pitchFamily="49" charset="0"/>
                <a:cs typeface="Courier New" panose="02070309020205020404" pitchFamily="49" charset="0"/>
              </a:rPr>
              <a:t>[ </a:t>
            </a:r>
            <a:r>
              <a:rPr lang="en-US" altLang="en-US" sz="2000" i="1" dirty="0">
                <a:solidFill>
                  <a:srgbClr val="0070C0"/>
                </a:solidFill>
                <a:latin typeface="Courier New" panose="02070309020205020404" pitchFamily="49" charset="0"/>
                <a:cs typeface="Courier New" panose="02070309020205020404" pitchFamily="49" charset="0"/>
              </a:rPr>
              <a:t>expr</a:t>
            </a:r>
            <a:r>
              <a:rPr lang="en-US" altLang="en-US" sz="2000" b="1" dirty="0">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for </a:t>
            </a:r>
            <a:r>
              <a:rPr lang="en-US" altLang="en-US" sz="2000" i="1" dirty="0">
                <a:solidFill>
                  <a:srgbClr val="FF0000"/>
                </a:solidFill>
                <a:latin typeface="Courier New" panose="02070309020205020404" pitchFamily="49" charset="0"/>
                <a:cs typeface="Courier New" panose="02070309020205020404" pitchFamily="49" charset="0"/>
              </a:rPr>
              <a:t>var(s)</a:t>
            </a:r>
            <a:r>
              <a:rPr lang="en-US" altLang="en-US" sz="2000" b="1" dirty="0">
                <a:solidFill>
                  <a:srgbClr val="FF0000"/>
                </a:solidFill>
                <a:latin typeface="Courier New" panose="02070309020205020404" pitchFamily="49" charset="0"/>
                <a:cs typeface="Courier New" panose="02070309020205020404" pitchFamily="49" charset="0"/>
              </a:rPr>
              <a:t> in </a:t>
            </a:r>
            <a:r>
              <a:rPr lang="en-US" altLang="en-US" sz="2000" i="1" dirty="0" err="1">
                <a:solidFill>
                  <a:srgbClr val="FF0000"/>
                </a:solidFill>
                <a:latin typeface="Courier New" panose="02070309020205020404" pitchFamily="49" charset="0"/>
                <a:cs typeface="Courier New" panose="02070309020205020404" pitchFamily="49" charset="0"/>
              </a:rPr>
              <a:t>iter</a:t>
            </a:r>
            <a:r>
              <a:rPr lang="en-US" altLang="en-US" sz="2000" i="1" dirty="0">
                <a:latin typeface="Courier New" panose="02070309020205020404" pitchFamily="49" charset="0"/>
                <a:cs typeface="Courier New" panose="02070309020205020404" pitchFamily="49" charset="0"/>
              </a:rPr>
              <a:t> </a:t>
            </a:r>
            <a:r>
              <a:rPr lang="en-US" altLang="en-US" sz="2000" dirty="0">
                <a:solidFill>
                  <a:srgbClr val="00B050"/>
                </a:solidFill>
                <a:latin typeface="Courier New" panose="02070309020205020404" pitchFamily="49" charset="0"/>
                <a:cs typeface="Courier New" panose="02070309020205020404" pitchFamily="49" charset="0"/>
              </a:rPr>
              <a:t>[</a:t>
            </a:r>
            <a:r>
              <a:rPr lang="en-US" altLang="en-US" sz="2000" i="1" dirty="0" err="1">
                <a:solidFill>
                  <a:srgbClr val="00B050"/>
                </a:solidFill>
                <a:latin typeface="Courier New" panose="02070309020205020404" pitchFamily="49" charset="0"/>
                <a:cs typeface="Courier New" panose="02070309020205020404" pitchFamily="49" charset="0"/>
              </a:rPr>
              <a:t>for_or_if</a:t>
            </a:r>
            <a:r>
              <a:rPr lang="en-US" altLang="en-US" sz="2000" i="1" dirty="0">
                <a:solidFill>
                  <a:srgbClr val="00B050"/>
                </a:solidFill>
                <a:latin typeface="Courier New" panose="02070309020205020404" pitchFamily="49" charset="0"/>
                <a:cs typeface="Courier New" panose="02070309020205020404" pitchFamily="49" charset="0"/>
              </a:rPr>
              <a:t> ...</a:t>
            </a:r>
            <a:r>
              <a:rPr lang="en-US" altLang="en-US" sz="2000" dirty="0">
                <a:solidFill>
                  <a:srgbClr val="00B050"/>
                </a:solidFill>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a:t>
            </a:r>
            <a:endParaRPr lang="en-US" altLang="en-US" sz="2000" dirty="0"/>
          </a:p>
          <a:p>
            <a:pPr lvl="2" eaLnBrk="1" hangingPunct="1">
              <a:spcBef>
                <a:spcPts val="300"/>
              </a:spcBef>
            </a:pPr>
            <a:endParaRPr lang="en-US" altLang="en-US" sz="1200" dirty="0"/>
          </a:p>
          <a:p>
            <a:pPr lvl="2" eaLnBrk="1" hangingPunct="1">
              <a:spcBef>
                <a:spcPts val="300"/>
              </a:spcBef>
            </a:pPr>
            <a:r>
              <a:rPr lang="en-US" altLang="en-US" sz="2000" b="1" dirty="0"/>
              <a:t>set</a:t>
            </a:r>
            <a:r>
              <a:rPr lang="en-US" altLang="en-US" sz="2000" dirty="0"/>
              <a:t> comprehension:  </a:t>
            </a:r>
            <a:r>
              <a:rPr lang="en-US" altLang="en-US" sz="2000" b="1" dirty="0">
                <a:latin typeface="Courier New" panose="02070309020205020404" pitchFamily="49" charset="0"/>
                <a:cs typeface="Courier New" panose="02070309020205020404" pitchFamily="49" charset="0"/>
              </a:rPr>
              <a:t>{</a:t>
            </a:r>
            <a:r>
              <a:rPr lang="en-US" altLang="en-US" sz="2000" dirty="0">
                <a:latin typeface="Courier New" panose="02070309020205020404" pitchFamily="49" charset="0"/>
                <a:cs typeface="Courier New" panose="02070309020205020404" pitchFamily="49" charset="0"/>
              </a:rPr>
              <a:t> </a:t>
            </a:r>
            <a:r>
              <a:rPr lang="en-US" altLang="en-US" sz="2000" i="1" dirty="0">
                <a:solidFill>
                  <a:srgbClr val="0070C0"/>
                </a:solidFill>
                <a:latin typeface="Courier New" panose="02070309020205020404" pitchFamily="49" charset="0"/>
                <a:cs typeface="Courier New" panose="02070309020205020404" pitchFamily="49" charset="0"/>
              </a:rPr>
              <a:t>expr</a:t>
            </a:r>
            <a:r>
              <a:rPr lang="en-US" altLang="en-US" sz="2000" dirty="0">
                <a:latin typeface="Courier New" panose="02070309020205020404" pitchFamily="49" charset="0"/>
                <a:cs typeface="Courier New" panose="02070309020205020404" pitchFamily="49" charset="0"/>
              </a:rPr>
              <a:t> … </a:t>
            </a:r>
            <a:r>
              <a:rPr lang="en-US" altLang="en-US" sz="2000" b="1" dirty="0">
                <a:latin typeface="Courier New" panose="02070309020205020404" pitchFamily="49" charset="0"/>
                <a:cs typeface="Courier New" panose="02070309020205020404" pitchFamily="49" charset="0"/>
              </a:rPr>
              <a:t>}</a:t>
            </a:r>
            <a:endParaRPr lang="en-US" altLang="en-US" sz="2000" b="1" i="1" dirty="0">
              <a:latin typeface="Courier New" panose="02070309020205020404" pitchFamily="49" charset="0"/>
              <a:cs typeface="Courier New" panose="02070309020205020404" pitchFamily="49" charset="0"/>
            </a:endParaRPr>
          </a:p>
          <a:p>
            <a:pPr lvl="2" eaLnBrk="1" hangingPunct="1">
              <a:spcBef>
                <a:spcPts val="300"/>
              </a:spcBef>
            </a:pPr>
            <a:r>
              <a:rPr lang="en-US" altLang="en-US" sz="2000" b="1" dirty="0" err="1"/>
              <a:t>dict</a:t>
            </a:r>
            <a:r>
              <a:rPr lang="en-US" altLang="en-US" sz="2000" dirty="0"/>
              <a:t> comprehension:  </a:t>
            </a:r>
            <a:r>
              <a:rPr lang="en-US" altLang="en-US" sz="2000" b="1" dirty="0">
                <a:latin typeface="Courier New" panose="02070309020205020404" pitchFamily="49" charset="0"/>
                <a:cs typeface="Courier New" panose="02070309020205020404" pitchFamily="49" charset="0"/>
              </a:rPr>
              <a:t>{</a:t>
            </a:r>
            <a:r>
              <a:rPr lang="en-US" altLang="en-US" sz="2000" dirty="0">
                <a:latin typeface="Courier New" panose="02070309020205020404" pitchFamily="49" charset="0"/>
                <a:cs typeface="Courier New" panose="02070309020205020404" pitchFamily="49" charset="0"/>
              </a:rPr>
              <a:t> </a:t>
            </a:r>
            <a:r>
              <a:rPr lang="en-US" altLang="en-US" sz="2000" i="1" dirty="0">
                <a:solidFill>
                  <a:srgbClr val="0070C0"/>
                </a:solidFill>
                <a:latin typeface="Courier New" panose="02070309020205020404" pitchFamily="49" charset="0"/>
                <a:cs typeface="Courier New" panose="02070309020205020404" pitchFamily="49" charset="0"/>
              </a:rPr>
              <a:t>key </a:t>
            </a:r>
            <a:r>
              <a:rPr lang="en-US" altLang="en-US" sz="2000" b="1" dirty="0">
                <a:solidFill>
                  <a:srgbClr val="0070C0"/>
                </a:solidFill>
                <a:latin typeface="Courier New" panose="02070309020205020404" pitchFamily="49" charset="0"/>
                <a:cs typeface="Courier New" panose="02070309020205020404" pitchFamily="49" charset="0"/>
              </a:rPr>
              <a:t>:</a:t>
            </a:r>
            <a:r>
              <a:rPr lang="en-US" altLang="en-US" sz="2000" i="1" dirty="0">
                <a:solidFill>
                  <a:srgbClr val="0070C0"/>
                </a:solidFill>
                <a:latin typeface="Courier New" panose="02070309020205020404" pitchFamily="49" charset="0"/>
                <a:cs typeface="Courier New" panose="02070309020205020404" pitchFamily="49" charset="0"/>
              </a:rPr>
              <a:t> value</a:t>
            </a:r>
            <a:r>
              <a:rPr lang="en-US" altLang="en-US" sz="2000" dirty="0">
                <a:latin typeface="Courier New" panose="02070309020205020404" pitchFamily="49" charset="0"/>
                <a:cs typeface="Courier New" panose="02070309020205020404" pitchFamily="49" charset="0"/>
              </a:rPr>
              <a:t> … </a:t>
            </a:r>
            <a:r>
              <a:rPr lang="en-US" altLang="en-US" sz="2000" b="1" dirty="0">
                <a:latin typeface="Courier New" panose="02070309020205020404" pitchFamily="49" charset="0"/>
                <a:cs typeface="Courier New" panose="02070309020205020404" pitchFamily="49" charset="0"/>
              </a:rPr>
              <a:t>}</a:t>
            </a:r>
            <a:endParaRPr lang="en-US" altLang="en-US" sz="2000" b="1" i="1" dirty="0">
              <a:latin typeface="Courier New" panose="02070309020205020404" pitchFamily="49" charset="0"/>
              <a:cs typeface="Courier New" panose="02070309020205020404" pitchFamily="49" charset="0"/>
            </a:endParaRPr>
          </a:p>
          <a:p>
            <a:pPr lvl="2" eaLnBrk="1" hangingPunct="1">
              <a:spcBef>
                <a:spcPts val="300"/>
              </a:spcBef>
            </a:pPr>
            <a:r>
              <a:rPr lang="en-US" altLang="en-US" sz="2000" i="1" dirty="0"/>
              <a:t>No</a:t>
            </a:r>
            <a:r>
              <a:rPr lang="en-US" altLang="en-US" sz="2000" dirty="0"/>
              <a:t> </a:t>
            </a:r>
            <a:r>
              <a:rPr lang="en-US" altLang="en-US" sz="2000" b="1" dirty="0"/>
              <a:t>tuple</a:t>
            </a:r>
            <a:r>
              <a:rPr lang="en-US" altLang="en-US" sz="2000" dirty="0"/>
              <a:t> </a:t>
            </a:r>
            <a:r>
              <a:rPr lang="en-US" altLang="en-US" sz="2000" dirty="0" err="1"/>
              <a:t>comprension</a:t>
            </a:r>
            <a:r>
              <a:rPr lang="en-US" altLang="en-US" sz="2000" dirty="0"/>
              <a:t>: produces a </a:t>
            </a:r>
            <a:r>
              <a:rPr lang="en-US" altLang="en-US" sz="2000" i="1" dirty="0"/>
              <a:t>generator</a:t>
            </a:r>
            <a:r>
              <a:rPr lang="en-US" altLang="en-US" sz="2000" dirty="0"/>
              <a:t> instead</a:t>
            </a:r>
            <a:endParaRPr lang="en-US" altLang="en-US" sz="2400" dirty="0"/>
          </a:p>
          <a:p>
            <a:pPr lvl="2" eaLnBrk="1" hangingPunct="1">
              <a:spcBef>
                <a:spcPts val="300"/>
              </a:spcBef>
            </a:pPr>
            <a:endParaRPr lang="en-US" altLang="en-US" sz="2000" dirty="0"/>
          </a:p>
        </p:txBody>
      </p:sp>
      <p:sp>
        <p:nvSpPr>
          <p:cNvPr id="2" name="Date Placeholder 1"/>
          <p:cNvSpPr>
            <a:spLocks noGrp="1"/>
          </p:cNvSpPr>
          <p:nvPr>
            <p:ph type="dt" sz="half" idx="10"/>
          </p:nvPr>
        </p:nvSpPr>
        <p:spPr/>
        <p:txBody>
          <a:bodyPr/>
          <a:lstStyle/>
          <a:p>
            <a:pPr>
              <a:defRPr/>
            </a:pPr>
            <a:fld id="{FFF6099A-CC38-427F-9DE6-FE33CBEDA8C3}"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82</a:t>
            </a:fld>
            <a:endParaRPr lang="en-US"/>
          </a:p>
        </p:txBody>
      </p:sp>
    </p:spTree>
    <p:extLst>
      <p:ext uri="{BB962C8B-B14F-4D97-AF65-F5344CB8AC3E}">
        <p14:creationId xmlns:p14="http://schemas.microsoft.com/office/powerpoint/2010/main" val="32478845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Week 3 Summary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lvl="1" eaLnBrk="1" hangingPunct="1">
              <a:spcBef>
                <a:spcPts val="300"/>
              </a:spcBef>
            </a:pPr>
            <a:r>
              <a:rPr lang="en-US" altLang="en-US" sz="2400" dirty="0"/>
              <a:t>Text File I/O</a:t>
            </a:r>
          </a:p>
          <a:p>
            <a:pPr lvl="2" eaLnBrk="1" hangingPunct="1">
              <a:spcBef>
                <a:spcPts val="300"/>
              </a:spcBef>
            </a:pPr>
            <a:r>
              <a:rPr lang="en-US" altLang="en-US" sz="2000" b="1" dirty="0"/>
              <a:t>open()</a:t>
            </a:r>
            <a:r>
              <a:rPr lang="en-US" altLang="en-US" sz="2000" dirty="0"/>
              <a:t>, </a:t>
            </a:r>
            <a:r>
              <a:rPr lang="en-US" altLang="en-US" sz="2000" b="1" dirty="0"/>
              <a:t>write()</a:t>
            </a:r>
            <a:r>
              <a:rPr lang="en-US" altLang="en-US" sz="2000" dirty="0"/>
              <a:t>, </a:t>
            </a:r>
            <a:r>
              <a:rPr lang="en-US" altLang="en-US" sz="2000" b="1" dirty="0"/>
              <a:t>close()</a:t>
            </a:r>
          </a:p>
          <a:p>
            <a:pPr lvl="1" eaLnBrk="1" hangingPunct="1">
              <a:spcBef>
                <a:spcPts val="300"/>
              </a:spcBef>
            </a:pPr>
            <a:r>
              <a:rPr lang="en-US" altLang="en-US" sz="2400" dirty="0"/>
              <a:t>Function definitions</a:t>
            </a:r>
          </a:p>
          <a:p>
            <a:pPr lvl="2" eaLnBrk="1" hangingPunct="1">
              <a:spcBef>
                <a:spcPts val="300"/>
              </a:spcBef>
            </a:pPr>
            <a:r>
              <a:rPr lang="en-US" altLang="en-US" sz="2000" dirty="0"/>
              <a:t>Optional </a:t>
            </a:r>
            <a:r>
              <a:rPr lang="en-US" altLang="en-US" sz="2000" i="1" dirty="0"/>
              <a:t>docstring</a:t>
            </a:r>
          </a:p>
          <a:p>
            <a:pPr lvl="2" eaLnBrk="1" hangingPunct="1">
              <a:spcBef>
                <a:spcPts val="300"/>
              </a:spcBef>
            </a:pPr>
            <a:r>
              <a:rPr lang="en-US" altLang="en-US" sz="2000" i="1" dirty="0"/>
              <a:t>Positional</a:t>
            </a:r>
            <a:r>
              <a:rPr lang="en-US" altLang="en-US" sz="2000" dirty="0"/>
              <a:t> and </a:t>
            </a:r>
            <a:r>
              <a:rPr lang="en-US" altLang="en-US" sz="2000" i="1" dirty="0"/>
              <a:t>keyword</a:t>
            </a:r>
            <a:r>
              <a:rPr lang="en-US" altLang="en-US" sz="2000" dirty="0"/>
              <a:t> parameters</a:t>
            </a:r>
          </a:p>
          <a:p>
            <a:pPr lvl="2" eaLnBrk="1" hangingPunct="1">
              <a:spcBef>
                <a:spcPts val="300"/>
              </a:spcBef>
            </a:pPr>
            <a:r>
              <a:rPr lang="en-US" altLang="en-US" sz="2000" i="1" dirty="0"/>
              <a:t>Global</a:t>
            </a:r>
            <a:r>
              <a:rPr lang="en-US" altLang="en-US" sz="2000" dirty="0"/>
              <a:t> vs. </a:t>
            </a:r>
            <a:r>
              <a:rPr lang="en-US" altLang="en-US" sz="2000" i="1" dirty="0"/>
              <a:t>local</a:t>
            </a:r>
            <a:r>
              <a:rPr lang="en-US" altLang="en-US" sz="2000" dirty="0"/>
              <a:t> variables</a:t>
            </a:r>
          </a:p>
          <a:p>
            <a:pPr lvl="2" eaLnBrk="1" hangingPunct="1">
              <a:spcBef>
                <a:spcPts val="300"/>
              </a:spcBef>
            </a:pPr>
            <a:r>
              <a:rPr lang="en-US" altLang="en-US" sz="2000" dirty="0"/>
              <a:t>New </a:t>
            </a:r>
            <a:r>
              <a:rPr lang="en-US" altLang="en-US" sz="2000" i="1" dirty="0"/>
              <a:t>symbol table</a:t>
            </a:r>
            <a:r>
              <a:rPr lang="en-US" altLang="en-US" sz="2000" dirty="0"/>
              <a:t> for each function call</a:t>
            </a:r>
          </a:p>
          <a:p>
            <a:pPr lvl="2" eaLnBrk="1" hangingPunct="1">
              <a:spcBef>
                <a:spcPts val="300"/>
              </a:spcBef>
            </a:pPr>
            <a:r>
              <a:rPr lang="en-US" altLang="en-US" sz="2000" b="1" dirty="0"/>
              <a:t>return</a:t>
            </a:r>
            <a:r>
              <a:rPr lang="en-US" altLang="en-US" sz="2000" dirty="0"/>
              <a:t> statement (or not!)</a:t>
            </a:r>
          </a:p>
          <a:p>
            <a:pPr lvl="1" eaLnBrk="1" hangingPunct="1">
              <a:spcBef>
                <a:spcPts val="300"/>
              </a:spcBef>
            </a:pPr>
            <a:r>
              <a:rPr lang="en-US" altLang="en-US" sz="2400" dirty="0"/>
              <a:t>Recursion</a:t>
            </a:r>
            <a:endParaRPr lang="en-US" altLang="en-US" sz="2400" i="1" dirty="0"/>
          </a:p>
          <a:p>
            <a:pPr lvl="2" eaLnBrk="1" hangingPunct="1">
              <a:spcBef>
                <a:spcPts val="300"/>
              </a:spcBef>
            </a:pPr>
            <a:r>
              <a:rPr lang="en-US" altLang="en-US" sz="2000" dirty="0"/>
              <a:t>Stopping condition: the "nothing to do" case</a:t>
            </a:r>
          </a:p>
          <a:p>
            <a:pPr lvl="2" eaLnBrk="1" hangingPunct="1">
              <a:spcBef>
                <a:spcPts val="300"/>
              </a:spcBef>
            </a:pPr>
            <a:r>
              <a:rPr lang="en-US" altLang="en-US" sz="2000" dirty="0"/>
              <a:t>Otherwise, break problem into </a:t>
            </a:r>
            <a:r>
              <a:rPr lang="en-US" altLang="en-US" sz="2000" i="1" dirty="0"/>
              <a:t>simple part</a:t>
            </a:r>
            <a:r>
              <a:rPr lang="en-US" altLang="en-US" sz="2000" dirty="0"/>
              <a:t> (solve directly) and </a:t>
            </a:r>
            <a:r>
              <a:rPr lang="en-US" altLang="en-US" sz="2000" i="1" dirty="0"/>
              <a:t>hard part</a:t>
            </a:r>
            <a:r>
              <a:rPr lang="en-US" altLang="en-US" sz="2000" dirty="0"/>
              <a:t> (solve with recursive function call)</a:t>
            </a:r>
          </a:p>
          <a:p>
            <a:pPr marL="914400" lvl="2" indent="0" eaLnBrk="1" hangingPunct="1">
              <a:spcBef>
                <a:spcPts val="300"/>
              </a:spcBef>
              <a:buNone/>
            </a:pPr>
            <a:endParaRPr lang="en-US" altLang="en-US" sz="2000" b="1" dirty="0"/>
          </a:p>
          <a:p>
            <a:pPr marL="457200" lvl="1" indent="0" eaLnBrk="1" hangingPunct="1">
              <a:spcBef>
                <a:spcPts val="300"/>
              </a:spcBef>
              <a:buNone/>
            </a:pPr>
            <a:endParaRPr lang="en-US" altLang="en-US" sz="2400" dirty="0"/>
          </a:p>
          <a:p>
            <a:pPr lvl="2" eaLnBrk="1" hangingPunct="1">
              <a:spcBef>
                <a:spcPts val="300"/>
              </a:spcBef>
            </a:pPr>
            <a:endParaRPr lang="en-US" altLang="en-US" sz="2000" dirty="0"/>
          </a:p>
        </p:txBody>
      </p:sp>
      <p:sp>
        <p:nvSpPr>
          <p:cNvPr id="2" name="Date Placeholder 1"/>
          <p:cNvSpPr>
            <a:spLocks noGrp="1"/>
          </p:cNvSpPr>
          <p:nvPr>
            <p:ph type="dt" sz="half" idx="10"/>
          </p:nvPr>
        </p:nvSpPr>
        <p:spPr/>
        <p:txBody>
          <a:bodyPr/>
          <a:lstStyle/>
          <a:p>
            <a:pPr>
              <a:defRPr/>
            </a:pPr>
            <a:fld id="{FFF6099A-CC38-427F-9DE6-FE33CBEDA8C3}"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83</a:t>
            </a:fld>
            <a:endParaRPr lang="en-US"/>
          </a:p>
        </p:txBody>
      </p:sp>
    </p:spTree>
    <p:extLst>
      <p:ext uri="{BB962C8B-B14F-4D97-AF65-F5344CB8AC3E}">
        <p14:creationId xmlns:p14="http://schemas.microsoft.com/office/powerpoint/2010/main" val="22371862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Week 3 Summary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lvl="1" eaLnBrk="1" hangingPunct="1">
              <a:spcBef>
                <a:spcPts val="300"/>
              </a:spcBef>
            </a:pPr>
            <a:r>
              <a:rPr lang="en-US" altLang="en-US" sz="2400" dirty="0"/>
              <a:t>NumPy</a:t>
            </a:r>
          </a:p>
          <a:p>
            <a:pPr lvl="2" eaLnBrk="1" hangingPunct="1">
              <a:spcBef>
                <a:spcPts val="300"/>
              </a:spcBef>
            </a:pPr>
            <a:r>
              <a:rPr lang="en-US" altLang="en-US" sz="2000" b="1" dirty="0" err="1"/>
              <a:t>ndarray</a:t>
            </a:r>
            <a:r>
              <a:rPr lang="en-US" altLang="en-US" sz="2000" dirty="0"/>
              <a:t>: efficient array in contiguous memory</a:t>
            </a:r>
          </a:p>
          <a:p>
            <a:pPr lvl="2" eaLnBrk="1" hangingPunct="1">
              <a:spcBef>
                <a:spcPts val="300"/>
              </a:spcBef>
            </a:pPr>
            <a:r>
              <a:rPr lang="en-US" altLang="en-US" sz="2000" dirty="0"/>
              <a:t>Creation, and conversion to/from other collection types</a:t>
            </a:r>
          </a:p>
          <a:p>
            <a:pPr lvl="2" eaLnBrk="1" hangingPunct="1">
              <a:spcBef>
                <a:spcPts val="300"/>
              </a:spcBef>
            </a:pPr>
            <a:r>
              <a:rPr lang="en-US" altLang="en-US" sz="2000" dirty="0"/>
              <a:t>Vector-style arithmetic operations</a:t>
            </a:r>
          </a:p>
          <a:p>
            <a:pPr lvl="2" eaLnBrk="1" hangingPunct="1">
              <a:spcBef>
                <a:spcPts val="300"/>
              </a:spcBef>
            </a:pPr>
            <a:r>
              <a:rPr lang="en-US" altLang="en-US" sz="2000" dirty="0"/>
              <a:t>An </a:t>
            </a:r>
            <a:r>
              <a:rPr lang="en-US" altLang="en-US" sz="2000" b="1" dirty="0" err="1"/>
              <a:t>ndarray</a:t>
            </a:r>
            <a:r>
              <a:rPr lang="en-US" altLang="en-US" sz="2000" dirty="0"/>
              <a:t> slice is a </a:t>
            </a:r>
            <a:r>
              <a:rPr lang="en-US" altLang="en-US" sz="2000" i="1" dirty="0"/>
              <a:t>view</a:t>
            </a:r>
            <a:r>
              <a:rPr lang="en-US" altLang="en-US" sz="2000" dirty="0"/>
              <a:t>, unless using </a:t>
            </a:r>
            <a:r>
              <a:rPr lang="en-US" altLang="en-US" sz="2000" b="1" dirty="0"/>
              <a:t>.copy()</a:t>
            </a:r>
          </a:p>
          <a:p>
            <a:pPr lvl="2" eaLnBrk="1" hangingPunct="1">
              <a:spcBef>
                <a:spcPts val="300"/>
              </a:spcBef>
            </a:pPr>
            <a:r>
              <a:rPr lang="en-US" altLang="en-US" sz="2000" dirty="0"/>
              <a:t>Can have N-dimensional </a:t>
            </a:r>
            <a:r>
              <a:rPr lang="en-US" altLang="en-US" sz="2000" b="1" dirty="0" err="1"/>
              <a:t>ndarray</a:t>
            </a:r>
            <a:r>
              <a:rPr lang="en-US" altLang="en-US" sz="2000" dirty="0"/>
              <a:t> objects</a:t>
            </a:r>
          </a:p>
          <a:p>
            <a:pPr lvl="2" eaLnBrk="1" hangingPunct="1">
              <a:spcBef>
                <a:spcPts val="300"/>
              </a:spcBef>
            </a:pPr>
            <a:r>
              <a:rPr lang="en-US" altLang="en-US" sz="2000" dirty="0"/>
              <a:t>Select </a:t>
            </a:r>
            <a:r>
              <a:rPr lang="en-US" altLang="en-US" sz="2000" i="1" dirty="0" err="1"/>
              <a:t>ndarray</a:t>
            </a:r>
            <a:r>
              <a:rPr lang="en-US" altLang="en-US" sz="2000" dirty="0"/>
              <a:t> subsets using </a:t>
            </a:r>
            <a:r>
              <a:rPr lang="en-US" altLang="en-US" sz="2000" i="1" dirty="0"/>
              <a:t>slices</a:t>
            </a:r>
            <a:r>
              <a:rPr lang="en-US" altLang="en-US" sz="2000" dirty="0"/>
              <a:t>, </a:t>
            </a:r>
            <a:r>
              <a:rPr lang="en-US" altLang="en-US" sz="2000" i="1" dirty="0"/>
              <a:t>Boolean indexing</a:t>
            </a:r>
            <a:r>
              <a:rPr lang="en-US" altLang="en-US" sz="2000" dirty="0"/>
              <a:t>, or </a:t>
            </a:r>
            <a:r>
              <a:rPr lang="en-US" altLang="en-US" sz="2000" i="1" dirty="0"/>
              <a:t>"fancy"</a:t>
            </a:r>
            <a:r>
              <a:rPr lang="en-US" altLang="en-US" sz="2000" dirty="0"/>
              <a:t> (integer) </a:t>
            </a:r>
            <a:r>
              <a:rPr lang="en-US" altLang="en-US" sz="2000" i="1" dirty="0"/>
              <a:t>indexing</a:t>
            </a:r>
          </a:p>
          <a:p>
            <a:pPr lvl="2" eaLnBrk="1" hangingPunct="1">
              <a:spcBef>
                <a:spcPts val="300"/>
              </a:spcBef>
            </a:pPr>
            <a:r>
              <a:rPr lang="en-US" altLang="en-US" sz="2000" dirty="0"/>
              <a:t>Many PRNGs, shuffle, and premutation</a:t>
            </a:r>
          </a:p>
          <a:p>
            <a:pPr lvl="2" eaLnBrk="1" hangingPunct="1">
              <a:spcBef>
                <a:spcPts val="300"/>
              </a:spcBef>
            </a:pPr>
            <a:r>
              <a:rPr lang="en-US" altLang="en-US" sz="2000" dirty="0"/>
              <a:t>Extensive linear algebra facilities</a:t>
            </a:r>
          </a:p>
          <a:p>
            <a:pPr lvl="2" eaLnBrk="1" hangingPunct="1">
              <a:spcBef>
                <a:spcPts val="300"/>
              </a:spcBef>
            </a:pPr>
            <a:r>
              <a:rPr lang="en-US" altLang="en-US" sz="2000" dirty="0"/>
              <a:t>Math, statistical, sorting, set, file I/O facilities</a:t>
            </a:r>
          </a:p>
          <a:p>
            <a:pPr lvl="1" eaLnBrk="1" hangingPunct="1">
              <a:spcBef>
                <a:spcPts val="300"/>
              </a:spcBef>
            </a:pPr>
            <a:endParaRPr lang="en-US" altLang="en-US" sz="2000" dirty="0"/>
          </a:p>
        </p:txBody>
      </p:sp>
      <p:sp>
        <p:nvSpPr>
          <p:cNvPr id="2" name="Date Placeholder 1"/>
          <p:cNvSpPr>
            <a:spLocks noGrp="1"/>
          </p:cNvSpPr>
          <p:nvPr>
            <p:ph type="dt" sz="half" idx="10"/>
          </p:nvPr>
        </p:nvSpPr>
        <p:spPr/>
        <p:txBody>
          <a:bodyPr/>
          <a:lstStyle/>
          <a:p>
            <a:pPr>
              <a:defRPr/>
            </a:pPr>
            <a:fld id="{FFF6099A-CC38-427F-9DE6-FE33CBEDA8C3}"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84</a:t>
            </a:fld>
            <a:endParaRPr lang="en-US"/>
          </a:p>
        </p:txBody>
      </p:sp>
    </p:spTree>
    <p:extLst>
      <p:ext uri="{BB962C8B-B14F-4D97-AF65-F5344CB8AC3E}">
        <p14:creationId xmlns:p14="http://schemas.microsoft.com/office/powerpoint/2010/main" val="3800935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The </a:t>
            </a:r>
            <a:r>
              <a:rPr lang="en-US" altLang="en-US" b="1" dirty="0"/>
              <a:t>enumerate() </a:t>
            </a:r>
            <a:r>
              <a:rPr lang="en-US" altLang="en-US" dirty="0"/>
              <a:t>Function (</a:t>
            </a:r>
            <a:r>
              <a:rPr lang="en-US" altLang="en-US" dirty="0" err="1"/>
              <a:t>cont</a:t>
            </a:r>
            <a:r>
              <a:rPr lang="en-US" altLang="en-US" dirty="0"/>
              <a:t>)</a:t>
            </a:r>
          </a:p>
        </p:txBody>
      </p:sp>
      <p:sp>
        <p:nvSpPr>
          <p:cNvPr id="24579" name="Rectangle 3"/>
          <p:cNvSpPr>
            <a:spLocks noGrp="1" noChangeArrowheads="1"/>
          </p:cNvSpPr>
          <p:nvPr>
            <p:ph type="body" idx="1"/>
          </p:nvPr>
        </p:nvSpPr>
        <p:spPr/>
        <p:txBody>
          <a:bodyPr/>
          <a:lstStyle/>
          <a:p>
            <a:pPr eaLnBrk="1" hangingPunct="1"/>
            <a:r>
              <a:rPr lang="en-US" altLang="en-US" sz="2800" b="1" dirty="0"/>
              <a:t>enumerate() </a:t>
            </a:r>
            <a:r>
              <a:rPr lang="en-US" altLang="en-US" sz="2800" dirty="0"/>
              <a:t>is handy for creating a </a:t>
            </a:r>
            <a:r>
              <a:rPr lang="en-US" altLang="en-US" sz="2800" b="1" dirty="0" err="1"/>
              <a:t>dict</a:t>
            </a:r>
            <a:r>
              <a:rPr lang="en-US" altLang="en-US" sz="2800" dirty="0"/>
              <a:t> from an </a:t>
            </a:r>
            <a:r>
              <a:rPr lang="en-US" altLang="en-US" sz="2800" dirty="0" err="1"/>
              <a:t>iterable</a:t>
            </a:r>
            <a:endParaRPr lang="en-US" altLang="en-US" sz="2800" dirty="0"/>
          </a:p>
          <a:p>
            <a:pPr marL="0" indent="0" eaLnBrk="1" hangingPunct="1">
              <a:spcBef>
                <a:spcPts val="0"/>
              </a:spcBef>
              <a:buNone/>
            </a:pPr>
            <a:endParaRPr lang="en-US" altLang="en-US" sz="1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t1</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('al', 'bob', 'cy', 'dan', 'ed')</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d1 = </a:t>
            </a:r>
            <a:r>
              <a:rPr lang="en-US" altLang="en-US" sz="2000" b="1" dirty="0" err="1">
                <a:solidFill>
                  <a:srgbClr val="0070C0"/>
                </a:solidFill>
                <a:latin typeface="Courier New" panose="02070309020205020404" pitchFamily="49" charset="0"/>
                <a:cs typeface="Courier New" panose="02070309020205020404" pitchFamily="49" charset="0"/>
              </a:rPr>
              <a:t>dict</a:t>
            </a:r>
            <a:r>
              <a:rPr lang="en-US" altLang="en-US" sz="2000" b="1" dirty="0">
                <a:solidFill>
                  <a:srgbClr val="0070C0"/>
                </a:solidFill>
                <a:latin typeface="Courier New" panose="02070309020205020404" pitchFamily="49" charset="0"/>
                <a:cs typeface="Courier New" panose="02070309020205020404" pitchFamily="49" charset="0"/>
              </a:rPr>
              <a:t>(enumerate(t1))</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d1</a:t>
            </a:r>
          </a:p>
          <a:p>
            <a:pPr marL="0" indent="0" eaLnBrk="1" hangingPunct="1">
              <a:spcBef>
                <a:spcPts val="0"/>
              </a:spcBef>
              <a:buNone/>
            </a:pPr>
            <a:r>
              <a:rPr lang="en-US" altLang="en-US" sz="2000" dirty="0">
                <a:solidFill>
                  <a:srgbClr val="FF0000"/>
                </a:solidFill>
                <a:latin typeface="Courier New" panose="02070309020205020404" pitchFamily="49" charset="0"/>
                <a:cs typeface="Courier New" panose="02070309020205020404" pitchFamily="49" charset="0"/>
              </a:rPr>
              <a:t>{0: 'al', 1: 'bob', 2: 'cy', 3: 'dan', 4: 'ed'}</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a:t>
            </a:r>
          </a:p>
        </p:txBody>
      </p:sp>
      <p:sp>
        <p:nvSpPr>
          <p:cNvPr id="2" name="Date Placeholder 1"/>
          <p:cNvSpPr>
            <a:spLocks noGrp="1"/>
          </p:cNvSpPr>
          <p:nvPr>
            <p:ph type="dt" sz="half" idx="10"/>
          </p:nvPr>
        </p:nvSpPr>
        <p:spPr/>
        <p:txBody>
          <a:bodyPr/>
          <a:lstStyle/>
          <a:p>
            <a:pPr>
              <a:defRPr/>
            </a:pPr>
            <a:fld id="{F5DEDA22-D554-46E8-855A-63A3E3B93ADB}" type="datetime1">
              <a:rPr lang="en-US" smtClean="0"/>
              <a:t>6/18/2022</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9</a:t>
            </a:fld>
            <a:endParaRPr lang="en-US"/>
          </a:p>
        </p:txBody>
      </p:sp>
    </p:spTree>
    <p:extLst>
      <p:ext uri="{BB962C8B-B14F-4D97-AF65-F5344CB8AC3E}">
        <p14:creationId xmlns:p14="http://schemas.microsoft.com/office/powerpoint/2010/main" val="3348959262"/>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80040</TotalTime>
  <Words>11153</Words>
  <Application>Microsoft Office PowerPoint</Application>
  <PresentationFormat>On-screen Show (4:3)</PresentationFormat>
  <Paragraphs>1492</Paragraphs>
  <Slides>84</Slides>
  <Notes>84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84</vt:i4>
      </vt:variant>
    </vt:vector>
  </HeadingPairs>
  <TitlesOfParts>
    <vt:vector size="89" baseType="lpstr">
      <vt:lpstr>Courier New</vt:lpstr>
      <vt:lpstr>Tahoma</vt:lpstr>
      <vt:lpstr>Times New Roman</vt:lpstr>
      <vt:lpstr>Wingdings</vt:lpstr>
      <vt:lpstr>Blends</vt:lpstr>
      <vt:lpstr>MSCF Python Programming Basics -- 2022</vt:lpstr>
      <vt:lpstr>list, tuple, set, and frozenset Construction</vt:lpstr>
      <vt:lpstr>list, tuple, set, and frozenset Construction (cont)</vt:lpstr>
      <vt:lpstr>dict Construction</vt:lpstr>
      <vt:lpstr>dict Construction (cont)</vt:lpstr>
      <vt:lpstr>The zip() Function</vt:lpstr>
      <vt:lpstr>The zip() Function (cont)</vt:lpstr>
      <vt:lpstr>The enumerate() Function</vt:lpstr>
      <vt:lpstr>The enumerate() Function (cont)</vt:lpstr>
      <vt:lpstr>The enumerate() Function (cont)</vt:lpstr>
      <vt:lpstr>dict Construction (cont)</vt:lpstr>
      <vt:lpstr>list Comprehensions</vt:lpstr>
      <vt:lpstr>list Comprehensions (cont)</vt:lpstr>
      <vt:lpstr>list Comprehensions (cont)</vt:lpstr>
      <vt:lpstr>list Comprehension Examples</vt:lpstr>
      <vt:lpstr>A list of lists</vt:lpstr>
      <vt:lpstr>A list of tuples</vt:lpstr>
      <vt:lpstr>set Comprehensions</vt:lpstr>
      <vt:lpstr>dict Comprehensions</vt:lpstr>
      <vt:lpstr>No tuple Comprehensions</vt:lpstr>
      <vt:lpstr>Displaying a Text File</vt:lpstr>
      <vt:lpstr>Eliminating the Newline</vt:lpstr>
      <vt:lpstr>Creating an Output File</vt:lpstr>
      <vt:lpstr>Defining and Calling Functions</vt:lpstr>
      <vt:lpstr>Defining and Calling Functions (cont)</vt:lpstr>
      <vt:lpstr>Defining and Calling Functions (cont)</vt:lpstr>
      <vt:lpstr>print() Function Keyword Parameters</vt:lpstr>
      <vt:lpstr>Function Return</vt:lpstr>
      <vt:lpstr>Function Return (cont)</vt:lpstr>
      <vt:lpstr>Symbol Tables</vt:lpstr>
      <vt:lpstr>Symbol Tables (cont)</vt:lpstr>
      <vt:lpstr>Top-Down Programming / Functional Decomposition</vt:lpstr>
      <vt:lpstr>About Recursion</vt:lpstr>
      <vt:lpstr>Example: Reversing a str</vt:lpstr>
      <vt:lpstr>Reversing a str: Iterative Approach</vt:lpstr>
      <vt:lpstr>Reversing a str: Recursive Approach</vt:lpstr>
      <vt:lpstr>About Recursion</vt:lpstr>
      <vt:lpstr>About Recursion (cont)</vt:lpstr>
      <vt:lpstr>Recursive factorial Function</vt:lpstr>
      <vt:lpstr>Recursive factorial Function (cont)</vt:lpstr>
      <vt:lpstr>Learning Recursion</vt:lpstr>
      <vt:lpstr>NumPy, Pandas, SciPy, and Statsmodels</vt:lpstr>
      <vt:lpstr>NumPy, Pandas, SciPy, and Statsmodels Import Conventions</vt:lpstr>
      <vt:lpstr>NumPy ndarray</vt:lpstr>
      <vt:lpstr>NumPy ndarray (cont.)</vt:lpstr>
      <vt:lpstr>NumPy ndarray (cont.)</vt:lpstr>
      <vt:lpstr>NumPy ndarray (cont.)</vt:lpstr>
      <vt:lpstr>NumPy ndarray (cont.)</vt:lpstr>
      <vt:lpstr>NumPy ndarray (cont.)</vt:lpstr>
      <vt:lpstr>Arithmetic: ndarray vs. list Operations</vt:lpstr>
      <vt:lpstr>Arithmetic: ndarray vs. list Operations (cont)</vt:lpstr>
      <vt:lpstr>ndarray Slices and Views</vt:lpstr>
      <vt:lpstr>ndarray Slices and Views (cont)</vt:lpstr>
      <vt:lpstr>ndarray copy()</vt:lpstr>
      <vt:lpstr>N-Dimensional ndarrays</vt:lpstr>
      <vt:lpstr>N-Dimensional ndarrays (cont)</vt:lpstr>
      <vt:lpstr>N-Dimensional ndarrays (cont)</vt:lpstr>
      <vt:lpstr>2-Dimensional ndarray Slices</vt:lpstr>
      <vt:lpstr>2-Dimensional ndarray Slices (cont)</vt:lpstr>
      <vt:lpstr>2-Dimensional ndarray Slices (cont)</vt:lpstr>
      <vt:lpstr>2-Dimensional ndarray Slices (cont)</vt:lpstr>
      <vt:lpstr>2-Dimensional ndarray Slices (cont)</vt:lpstr>
      <vt:lpstr>2-Dimensional ndarray Slices (cont)</vt:lpstr>
      <vt:lpstr>Boolean Indexes</vt:lpstr>
      <vt:lpstr>Boolean Indexes (cont)</vt:lpstr>
      <vt:lpstr>Boolean Indexes (cont)</vt:lpstr>
      <vt:lpstr>Boolean Indexes (cont)</vt:lpstr>
      <vt:lpstr>Boolean Indexes (cont)</vt:lpstr>
      <vt:lpstr>Boolean Indexes (cont)</vt:lpstr>
      <vt:lpstr>Integer (or "Fancy") Indexes</vt:lpstr>
      <vt:lpstr>Integer (or "Fancy") Indexes (cont)</vt:lpstr>
      <vt:lpstr>Integer (or "Fancy") Indexes (cont)</vt:lpstr>
      <vt:lpstr>NumPy's random Submodule</vt:lpstr>
      <vt:lpstr>NumPy's random Submodule (cont)</vt:lpstr>
      <vt:lpstr>NumPy's random Submodule (cont)</vt:lpstr>
      <vt:lpstr>NumPy's random Submodule (cont)</vt:lpstr>
      <vt:lpstr>Linear Algebra</vt:lpstr>
      <vt:lpstr>Linear Algebra (cont)</vt:lpstr>
      <vt:lpstr>Linear Algebra (cont)</vt:lpstr>
      <vt:lpstr>Linear Algebra (cont)</vt:lpstr>
      <vt:lpstr>More NumPy</vt:lpstr>
      <vt:lpstr>Week 3 Summary</vt:lpstr>
      <vt:lpstr>Week 3 Summary (cont)</vt:lpstr>
      <vt:lpstr>Week 3 Summary (cont)</vt:lpstr>
    </vt:vector>
  </TitlesOfParts>
  <Company>CMU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46-691</dc:title>
  <dc:creator>The Heinz School</dc:creator>
  <cp:lastModifiedBy>John</cp:lastModifiedBy>
  <cp:revision>690</cp:revision>
  <cp:lastPrinted>2021-07-12T00:07:33Z</cp:lastPrinted>
  <dcterms:created xsi:type="dcterms:W3CDTF">2003-08-31T19:53:38Z</dcterms:created>
  <dcterms:modified xsi:type="dcterms:W3CDTF">2022-06-18T19:03:57Z</dcterms:modified>
</cp:coreProperties>
</file>